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98" r:id="rId3"/>
    <p:sldId id="299" r:id="rId4"/>
    <p:sldId id="303" r:id="rId5"/>
    <p:sldId id="304" r:id="rId6"/>
    <p:sldId id="305" r:id="rId7"/>
    <p:sldId id="306" r:id="rId8"/>
    <p:sldId id="307" r:id="rId9"/>
    <p:sldId id="300" r:id="rId10"/>
    <p:sldId id="301" r:id="rId11"/>
    <p:sldId id="302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8" r:id="rId22"/>
    <p:sldId id="319" r:id="rId23"/>
    <p:sldId id="320" r:id="rId24"/>
    <p:sldId id="321" r:id="rId25"/>
    <p:sldId id="322" r:id="rId26"/>
    <p:sldId id="32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A8A46-4EB4-4E2D-B44A-FC731BCC7B5C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5F626-2747-42C0-A09C-3DEDEA73D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68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7EEF1-6F7C-4F51-90CE-9E9F9BF3717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934-8791-453D-8D13-F440B5B1F208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63F-0D23-44E4-BE53-18A9C7D6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55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934-8791-453D-8D13-F440B5B1F208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63F-0D23-44E4-BE53-18A9C7D6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46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934-8791-453D-8D13-F440B5B1F208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63F-0D23-44E4-BE53-18A9C7D6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1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934-8791-453D-8D13-F440B5B1F208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63F-0D23-44E4-BE53-18A9C7D66C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2756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934-8791-453D-8D13-F440B5B1F208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63F-0D23-44E4-BE53-18A9C7D6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00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934-8791-453D-8D13-F440B5B1F208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63F-0D23-44E4-BE53-18A9C7D6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53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934-8791-453D-8D13-F440B5B1F208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63F-0D23-44E4-BE53-18A9C7D6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12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934-8791-453D-8D13-F440B5B1F208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63F-0D23-44E4-BE53-18A9C7D6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34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934-8791-453D-8D13-F440B5B1F208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63F-0D23-44E4-BE53-18A9C7D6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37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>
            <a:lvl1pPr algn="just">
              <a:defRPr cap="none" baseline="0"/>
            </a:lvl1pPr>
            <a:lvl2pPr algn="just">
              <a:defRPr cap="none" baseline="0"/>
            </a:lvl2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934-8791-453D-8D13-F440B5B1F208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63F-0D23-44E4-BE53-18A9C7D6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1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934-8791-453D-8D13-F440B5B1F208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63F-0D23-44E4-BE53-18A9C7D6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60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934-8791-453D-8D13-F440B5B1F208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63F-0D23-44E4-BE53-18A9C7D6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6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934-8791-453D-8D13-F440B5B1F208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63F-0D23-44E4-BE53-18A9C7D6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81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934-8791-453D-8D13-F440B5B1F208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63F-0D23-44E4-BE53-18A9C7D6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60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934-8791-453D-8D13-F440B5B1F208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63F-0D23-44E4-BE53-18A9C7D6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36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934-8791-453D-8D13-F440B5B1F208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63F-0D23-44E4-BE53-18A9C7D6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06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0934-8791-453D-8D13-F440B5B1F208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63F-0D23-44E4-BE53-18A9C7D6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95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7C30934-8791-453D-8D13-F440B5B1F208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BD6B63F-0D23-44E4-BE53-18A9C7D66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0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843266"/>
            <a:ext cx="8000999" cy="2509213"/>
          </a:xfrm>
        </p:spPr>
        <p:txBody>
          <a:bodyPr/>
          <a:lstStyle/>
          <a:p>
            <a:r>
              <a:rPr lang="en-US" dirty="0"/>
              <a:t>Unit </a:t>
            </a:r>
            <a:r>
              <a:rPr lang="en-US" dirty="0" smtClean="0"/>
              <a:t>2d: </a:t>
            </a:r>
            <a:r>
              <a:rPr lang="en-US" dirty="0"/>
              <a:t>minerals &amp; rocks: </a:t>
            </a:r>
            <a:r>
              <a:rPr lang="en-US" dirty="0" smtClean="0"/>
              <a:t>Metamorphic ROCKS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13259" y="5357097"/>
            <a:ext cx="6517482" cy="1371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tx1"/>
                </a:solidFill>
              </a:rPr>
              <a:t>Geo 281: geology for engineers</a:t>
            </a:r>
          </a:p>
          <a:p>
            <a:r>
              <a:rPr lang="en-US" b="1" smtClean="0">
                <a:solidFill>
                  <a:schemeClr val="tx1"/>
                </a:solidFill>
              </a:rPr>
              <a:t>Geology and Geophysics Department</a:t>
            </a:r>
          </a:p>
          <a:p>
            <a:r>
              <a:rPr lang="en-US" b="1" smtClean="0">
                <a:solidFill>
                  <a:schemeClr val="tx1"/>
                </a:solidFill>
              </a:rPr>
              <a:t>King Saud University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055" y="76200"/>
            <a:ext cx="5691888" cy="3792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2057400"/>
            <a:ext cx="4114800" cy="4648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When hot, ion-rich fluids circulate through </a:t>
            </a:r>
            <a:r>
              <a:rPr lang="en-US" dirty="0" smtClean="0"/>
              <a:t>fissures and </a:t>
            </a:r>
            <a:r>
              <a:rPr lang="en-US" dirty="0"/>
              <a:t>cracks in rock, a chemical alteration </a:t>
            </a:r>
            <a:r>
              <a:rPr lang="en-US" dirty="0" smtClean="0"/>
              <a:t>called hydrothermal </a:t>
            </a:r>
            <a:r>
              <a:rPr lang="en-US" dirty="0"/>
              <a:t>metamorphism </a:t>
            </a:r>
            <a:r>
              <a:rPr lang="en-US" dirty="0" smtClean="0"/>
              <a:t>occurs.</a:t>
            </a:r>
          </a:p>
          <a:p>
            <a:r>
              <a:rPr lang="en-US" dirty="0"/>
              <a:t>If the host rocks are permeable and </a:t>
            </a:r>
            <a:r>
              <a:rPr lang="en-US" dirty="0" smtClean="0"/>
              <a:t>highly reactive</a:t>
            </a:r>
            <a:r>
              <a:rPr lang="en-US" dirty="0"/>
              <a:t>, such as the carbonate rock limestone, </a:t>
            </a:r>
            <a:r>
              <a:rPr lang="en-US" dirty="0" smtClean="0"/>
              <a:t>silicate rich hydrothermal </a:t>
            </a:r>
            <a:r>
              <a:rPr lang="en-US" dirty="0"/>
              <a:t>solutions react to produce a </a:t>
            </a:r>
            <a:r>
              <a:rPr lang="en-US" dirty="0" smtClean="0"/>
              <a:t>variety of </a:t>
            </a:r>
            <a:r>
              <a:rPr lang="en-US" b="1" dirty="0">
                <a:solidFill>
                  <a:srgbClr val="FF0000"/>
                </a:solidFill>
              </a:rPr>
              <a:t>calcium-rich silicate minerals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Heat and fluids are the main factors.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Metamorphic environment</a:t>
            </a:r>
            <a:br>
              <a:rPr lang="en-US" dirty="0" smtClean="0"/>
            </a:br>
            <a:r>
              <a:rPr lang="en-US" sz="2800" dirty="0" smtClean="0"/>
              <a:t>hydrothermal metamorphism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438400"/>
            <a:ext cx="4485246" cy="3148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339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2133600"/>
            <a:ext cx="4648670" cy="433850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Most metamorphic rock is produced </a:t>
            </a:r>
            <a:r>
              <a:rPr lang="en-US" b="1" dirty="0" smtClean="0"/>
              <a:t>by regional </a:t>
            </a:r>
            <a:r>
              <a:rPr lang="en-US" b="1" dirty="0"/>
              <a:t>metamorphism during </a:t>
            </a:r>
            <a:r>
              <a:rPr lang="en-US" b="1" dirty="0" smtClean="0"/>
              <a:t>mountain building </a:t>
            </a:r>
            <a:r>
              <a:rPr lang="en-US" dirty="0"/>
              <a:t>when large segments of </a:t>
            </a:r>
            <a:r>
              <a:rPr lang="en-US" dirty="0" smtClean="0"/>
              <a:t>Earth’s crust </a:t>
            </a:r>
            <a:r>
              <a:rPr lang="en-US" dirty="0"/>
              <a:t>are intensely </a:t>
            </a:r>
            <a:r>
              <a:rPr lang="en-US" dirty="0" smtClean="0"/>
              <a:t>deformed.</a:t>
            </a:r>
          </a:p>
          <a:p>
            <a:r>
              <a:rPr lang="en-US" dirty="0" smtClean="0"/>
              <a:t>This activity </a:t>
            </a:r>
            <a:r>
              <a:rPr lang="en-US" dirty="0"/>
              <a:t>occurs most often during </a:t>
            </a:r>
            <a:r>
              <a:rPr lang="en-US" dirty="0" smtClean="0"/>
              <a:t>continental collisions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Sediments </a:t>
            </a:r>
            <a:r>
              <a:rPr lang="en-US" dirty="0"/>
              <a:t>and crustal </a:t>
            </a:r>
            <a:r>
              <a:rPr lang="en-US" dirty="0" smtClean="0"/>
              <a:t>rocks that </a:t>
            </a:r>
            <a:r>
              <a:rPr lang="en-US" dirty="0"/>
              <a:t>form the margins of the </a:t>
            </a:r>
            <a:r>
              <a:rPr lang="en-US" dirty="0" smtClean="0"/>
              <a:t>colliding continental </a:t>
            </a:r>
            <a:r>
              <a:rPr lang="en-US" dirty="0"/>
              <a:t>blocks are folded and </a:t>
            </a:r>
            <a:r>
              <a:rPr lang="en-US" dirty="0" smtClean="0"/>
              <a:t>faulted, causing </a:t>
            </a:r>
            <a:r>
              <a:rPr lang="en-US" dirty="0"/>
              <a:t>them to shorten and thicken like </a:t>
            </a:r>
            <a:r>
              <a:rPr lang="en-US" dirty="0" smtClean="0"/>
              <a:t>a rumpled carpet.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Pressure is the main factor responsible for the formation of metamorphic rocks.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Metamorphic environment</a:t>
            </a:r>
            <a:br>
              <a:rPr lang="en-US" dirty="0" smtClean="0"/>
            </a:br>
            <a:r>
              <a:rPr lang="en-US" sz="2800" dirty="0" smtClean="0"/>
              <a:t>regional metamorphism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070" y="2438400"/>
            <a:ext cx="4167297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026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 of Metamorphism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599" y="2057400"/>
            <a:ext cx="4830462" cy="4572000"/>
          </a:xfrm>
        </p:spPr>
        <p:txBody>
          <a:bodyPr>
            <a:normAutofit/>
          </a:bodyPr>
          <a:lstStyle/>
          <a:p>
            <a:r>
              <a:rPr lang="en-US" dirty="0"/>
              <a:t>Different locations in the crust experience different levels of heat and pressure as result the rocks may experience </a:t>
            </a:r>
            <a:r>
              <a:rPr lang="en-US" b="1" dirty="0">
                <a:solidFill>
                  <a:srgbClr val="FF0000"/>
                </a:solidFill>
              </a:rPr>
              <a:t>different grades of metamorphism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The changes that occur during metamorphism are recorded in the form of texture and mineral assemblages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High grade metamorphic rocks are greatly altered from its original form and often have a completely different mineralogy than the parent rock. </a:t>
            </a:r>
          </a:p>
          <a:p>
            <a:pPr marL="0" indent="0" algn="just">
              <a:buNone/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851" y="1828800"/>
            <a:ext cx="3522451" cy="2133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693" y="4069507"/>
            <a:ext cx="3399609" cy="2696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389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minerals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981200"/>
            <a:ext cx="4419600" cy="4724399"/>
          </a:xfrm>
        </p:spPr>
        <p:txBody>
          <a:bodyPr>
            <a:normAutofit fontScale="92500"/>
          </a:bodyPr>
          <a:lstStyle/>
          <a:p>
            <a:r>
              <a:rPr lang="en-US" sz="1500" dirty="0"/>
              <a:t>Through the study of metamorphic rocks it has been found that some minerals are </a:t>
            </a:r>
            <a:r>
              <a:rPr lang="en-US" sz="1500" b="1" dirty="0">
                <a:solidFill>
                  <a:srgbClr val="FF0000"/>
                </a:solidFill>
              </a:rPr>
              <a:t>good indicators of the metamorphic environment in which they formed. These minerals are known as index minerals</a:t>
            </a:r>
            <a:r>
              <a:rPr lang="en-US" sz="1500" b="1" dirty="0" smtClean="0">
                <a:solidFill>
                  <a:srgbClr val="FF0000"/>
                </a:solidFill>
              </a:rPr>
              <a:t>.</a:t>
            </a:r>
            <a:endParaRPr lang="en-US" sz="1500" b="1" dirty="0">
              <a:solidFill>
                <a:srgbClr val="FF0000"/>
              </a:solidFill>
            </a:endParaRPr>
          </a:p>
          <a:p>
            <a:r>
              <a:rPr lang="en-US" sz="1500" b="1" dirty="0">
                <a:solidFill>
                  <a:srgbClr val="0070C0"/>
                </a:solidFill>
              </a:rPr>
              <a:t>Using these index minerals, geologists distinguish among different zones of regional metamorphism. </a:t>
            </a:r>
          </a:p>
          <a:p>
            <a:r>
              <a:rPr lang="en-US" sz="1500" dirty="0"/>
              <a:t>For example, the mineral chlorite begins to form when temperatures are relatively low, less than 200 °C Thus, rocks that contain chlorite are referred to as low-grade</a:t>
            </a:r>
            <a:r>
              <a:rPr lang="en-US" sz="1500" dirty="0" smtClean="0"/>
              <a:t>.</a:t>
            </a:r>
            <a:endParaRPr lang="en-US" sz="1500" dirty="0"/>
          </a:p>
          <a:p>
            <a:r>
              <a:rPr lang="en-US" sz="1500" dirty="0"/>
              <a:t> By contrast, the mineral </a:t>
            </a:r>
            <a:r>
              <a:rPr lang="en-US" sz="1500" dirty="0" err="1"/>
              <a:t>sillimanite</a:t>
            </a:r>
            <a:r>
              <a:rPr lang="en-US" sz="1500" dirty="0"/>
              <a:t> only forms in extreme environments where temperatures exceed 500 °C, and rocks containing it are considered high-grade</a:t>
            </a:r>
            <a:r>
              <a:rPr lang="en-US" sz="1500" dirty="0" smtClean="0"/>
              <a:t>.</a:t>
            </a:r>
          </a:p>
          <a:p>
            <a:r>
              <a:rPr lang="en-US" sz="1500" b="1" dirty="0">
                <a:solidFill>
                  <a:srgbClr val="FF0000"/>
                </a:solidFill>
              </a:rPr>
              <a:t>Quartz and Feldspar also appear in metamorphic products but since they are found in both low and high grade metamorphic rocks, they are not considered as index minerals.</a:t>
            </a:r>
          </a:p>
          <a:p>
            <a:pPr marL="0" indent="0">
              <a:buNone/>
            </a:pPr>
            <a:endParaRPr lang="en-US" sz="1500" dirty="0"/>
          </a:p>
          <a:p>
            <a:pPr marL="0" indent="0" algn="just">
              <a:buNone/>
            </a:pPr>
            <a:endParaRPr lang="en-US" sz="1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43200"/>
            <a:ext cx="4508500" cy="227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8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Metamorphic textures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2133600"/>
            <a:ext cx="4648200" cy="40386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Recall that the term texture is used </a:t>
            </a:r>
            <a:r>
              <a:rPr lang="en-US" dirty="0" smtClean="0"/>
              <a:t>to describe </a:t>
            </a:r>
            <a:r>
              <a:rPr lang="en-US" dirty="0"/>
              <a:t>the size, shape, and </a:t>
            </a:r>
            <a:r>
              <a:rPr lang="en-US" dirty="0" smtClean="0"/>
              <a:t>arrangement of </a:t>
            </a:r>
            <a:r>
              <a:rPr lang="en-US" dirty="0"/>
              <a:t>grains within a rock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Deformed </a:t>
            </a:r>
            <a:r>
              <a:rPr lang="en-US" dirty="0"/>
              <a:t>metamorphic rocks that </a:t>
            </a:r>
            <a:r>
              <a:rPr lang="en-US" dirty="0" smtClean="0"/>
              <a:t>contain </a:t>
            </a:r>
            <a:r>
              <a:rPr lang="en-US" b="1" dirty="0" smtClean="0">
                <a:solidFill>
                  <a:srgbClr val="FF0000"/>
                </a:solidFill>
              </a:rPr>
              <a:t>platy </a:t>
            </a:r>
            <a:r>
              <a:rPr lang="en-US" b="1" dirty="0">
                <a:solidFill>
                  <a:srgbClr val="FF0000"/>
                </a:solidFill>
              </a:rPr>
              <a:t>minerals (micas) </a:t>
            </a:r>
            <a:r>
              <a:rPr lang="en-US" dirty="0"/>
              <a:t>and/or </a:t>
            </a:r>
            <a:r>
              <a:rPr lang="en-US" b="1" dirty="0" smtClean="0">
                <a:solidFill>
                  <a:srgbClr val="FF0000"/>
                </a:solidFill>
              </a:rPr>
              <a:t>elongated minerals </a:t>
            </a:r>
            <a:r>
              <a:rPr lang="en-US" b="1" dirty="0">
                <a:solidFill>
                  <a:srgbClr val="FF0000"/>
                </a:solidFill>
              </a:rPr>
              <a:t>(amphiboles), </a:t>
            </a:r>
            <a:r>
              <a:rPr lang="en-US" dirty="0"/>
              <a:t>typically </a:t>
            </a:r>
            <a:r>
              <a:rPr lang="en-US" b="1" dirty="0" smtClean="0">
                <a:solidFill>
                  <a:srgbClr val="0070C0"/>
                </a:solidFill>
              </a:rPr>
              <a:t>display some </a:t>
            </a:r>
            <a:r>
              <a:rPr lang="en-US" b="1" dirty="0">
                <a:solidFill>
                  <a:srgbClr val="0070C0"/>
                </a:solidFill>
              </a:rPr>
              <a:t>kind of preferred orientation</a:t>
            </a:r>
            <a:r>
              <a:rPr lang="en-US" dirty="0"/>
              <a:t> in </a:t>
            </a:r>
            <a:r>
              <a:rPr lang="en-US" dirty="0" smtClean="0"/>
              <a:t>which the </a:t>
            </a:r>
            <a:r>
              <a:rPr lang="en-US" b="1" dirty="0">
                <a:solidFill>
                  <a:srgbClr val="0070C0"/>
                </a:solidFill>
              </a:rPr>
              <a:t>mineral grains exhibit a parallel to </a:t>
            </a:r>
            <a:r>
              <a:rPr lang="en-US" b="1" dirty="0" smtClean="0">
                <a:solidFill>
                  <a:srgbClr val="0070C0"/>
                </a:solidFill>
              </a:rPr>
              <a:t>subparallel alignment</a:t>
            </a:r>
            <a:r>
              <a:rPr lang="en-US" dirty="0" smtClean="0"/>
              <a:t>.</a:t>
            </a:r>
          </a:p>
          <a:p>
            <a:r>
              <a:rPr lang="en-US" b="1" dirty="0">
                <a:solidFill>
                  <a:srgbClr val="FF0000"/>
                </a:solidFill>
              </a:rPr>
              <a:t>A </a:t>
            </a:r>
            <a:r>
              <a:rPr lang="en-US" b="1" dirty="0" smtClean="0">
                <a:solidFill>
                  <a:srgbClr val="FF0000"/>
                </a:solidFill>
              </a:rPr>
              <a:t>rock that </a:t>
            </a:r>
            <a:r>
              <a:rPr lang="en-US" b="1" dirty="0">
                <a:solidFill>
                  <a:srgbClr val="FF0000"/>
                </a:solidFill>
              </a:rPr>
              <a:t>exhibits a preferred orientation of </a:t>
            </a:r>
            <a:r>
              <a:rPr lang="en-US" b="1" dirty="0" smtClean="0">
                <a:solidFill>
                  <a:srgbClr val="FF0000"/>
                </a:solidFill>
              </a:rPr>
              <a:t>its minerals </a:t>
            </a:r>
            <a:r>
              <a:rPr lang="en-US" b="1" dirty="0">
                <a:solidFill>
                  <a:srgbClr val="FF0000"/>
                </a:solidFill>
              </a:rPr>
              <a:t>is said to possess foliation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b="1" dirty="0">
                <a:solidFill>
                  <a:srgbClr val="FF0000"/>
                </a:solidFill>
              </a:rPr>
              <a:t>The term foliation refers to any </a:t>
            </a:r>
            <a:r>
              <a:rPr lang="en-US" b="1" dirty="0" smtClean="0">
                <a:solidFill>
                  <a:srgbClr val="FF0000"/>
                </a:solidFill>
              </a:rPr>
              <a:t>planar (nearly </a:t>
            </a:r>
            <a:r>
              <a:rPr lang="en-US" b="1" dirty="0">
                <a:solidFill>
                  <a:srgbClr val="FF0000"/>
                </a:solidFill>
              </a:rPr>
              <a:t>flat) arrangement of mineral </a:t>
            </a:r>
            <a:r>
              <a:rPr lang="en-US" b="1" dirty="0" smtClean="0">
                <a:solidFill>
                  <a:srgbClr val="FF0000"/>
                </a:solidFill>
              </a:rPr>
              <a:t>grains or </a:t>
            </a:r>
            <a:r>
              <a:rPr lang="en-US" b="1" dirty="0">
                <a:solidFill>
                  <a:srgbClr val="FF0000"/>
                </a:solidFill>
              </a:rPr>
              <a:t>structural features within a rock.</a:t>
            </a:r>
          </a:p>
          <a:p>
            <a:r>
              <a:rPr lang="en-US" dirty="0"/>
              <a:t>Although foliation may occur in some </a:t>
            </a:r>
            <a:r>
              <a:rPr lang="en-US" dirty="0" smtClean="0"/>
              <a:t>sedimentary and </a:t>
            </a:r>
            <a:r>
              <a:rPr lang="en-US" dirty="0"/>
              <a:t>even a few types of </a:t>
            </a:r>
            <a:r>
              <a:rPr lang="en-US" dirty="0" smtClean="0"/>
              <a:t>igneous rocks</a:t>
            </a:r>
            <a:r>
              <a:rPr lang="en-US" dirty="0"/>
              <a:t>, it is a fundamental characteristic </a:t>
            </a:r>
            <a:r>
              <a:rPr lang="en-US" dirty="0" smtClean="0"/>
              <a:t>of regionally </a:t>
            </a:r>
            <a:r>
              <a:rPr lang="en-US" dirty="0"/>
              <a:t>metamorphosed rocks—that </a:t>
            </a:r>
            <a:r>
              <a:rPr lang="en-US" dirty="0" smtClean="0"/>
              <a:t>is, rock </a:t>
            </a:r>
            <a:r>
              <a:rPr lang="en-US" dirty="0"/>
              <a:t>units that have been </a:t>
            </a:r>
            <a:r>
              <a:rPr lang="en-US" dirty="0" smtClean="0"/>
              <a:t>strongly deformed.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378868"/>
            <a:ext cx="3919538" cy="3548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963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Foliated 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2" y="2090869"/>
            <a:ext cx="4343868" cy="4386131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ROCK OR SLATY </a:t>
            </a:r>
            <a:r>
              <a:rPr lang="en-US" b="1" dirty="0" smtClean="0">
                <a:solidFill>
                  <a:srgbClr val="FF0000"/>
                </a:solidFill>
              </a:rPr>
              <a:t>CLEAVAGE: </a:t>
            </a:r>
            <a:r>
              <a:rPr lang="en-US" dirty="0" smtClean="0"/>
              <a:t>Rock cleavage </a:t>
            </a:r>
            <a:r>
              <a:rPr lang="en-US" dirty="0"/>
              <a:t>refers to closely spaced, </a:t>
            </a:r>
            <a:r>
              <a:rPr lang="en-US" dirty="0" smtClean="0"/>
              <a:t>flat surfaces </a:t>
            </a:r>
            <a:r>
              <a:rPr lang="en-US" dirty="0"/>
              <a:t>along which rocks split into </a:t>
            </a:r>
            <a:r>
              <a:rPr lang="en-US" dirty="0" smtClean="0"/>
              <a:t>thin slabs </a:t>
            </a:r>
            <a:r>
              <a:rPr lang="en-US" dirty="0"/>
              <a:t>when hit with a hammer. </a:t>
            </a:r>
            <a:endParaRPr lang="en-US" dirty="0" smtClean="0"/>
          </a:p>
          <a:p>
            <a:r>
              <a:rPr lang="en-US" dirty="0" smtClean="0"/>
              <a:t>Rock cleavage </a:t>
            </a:r>
            <a:r>
              <a:rPr lang="en-US" dirty="0"/>
              <a:t>develops in various </a:t>
            </a:r>
            <a:r>
              <a:rPr lang="en-US" dirty="0" smtClean="0"/>
              <a:t>metamorphic rocks </a:t>
            </a:r>
            <a:r>
              <a:rPr lang="en-US" dirty="0"/>
              <a:t>but is best displayed in </a:t>
            </a:r>
            <a:r>
              <a:rPr lang="en-US" b="1" dirty="0">
                <a:solidFill>
                  <a:srgbClr val="FF0000"/>
                </a:solidFill>
              </a:rPr>
              <a:t>slates</a:t>
            </a:r>
            <a:r>
              <a:rPr lang="en-US" dirty="0"/>
              <a:t>, </a:t>
            </a:r>
            <a:r>
              <a:rPr lang="en-US" dirty="0" smtClean="0"/>
              <a:t>which exhibit </a:t>
            </a:r>
            <a:r>
              <a:rPr lang="en-US" dirty="0"/>
              <a:t>an excellent splitting </a:t>
            </a:r>
            <a:r>
              <a:rPr lang="en-US" dirty="0" smtClean="0"/>
              <a:t>property called </a:t>
            </a:r>
            <a:r>
              <a:rPr lang="en-US" b="1" dirty="0" err="1">
                <a:solidFill>
                  <a:srgbClr val="FF0000"/>
                </a:solidFill>
              </a:rPr>
              <a:t>slaty</a:t>
            </a:r>
            <a:r>
              <a:rPr lang="en-US" b="1" dirty="0">
                <a:solidFill>
                  <a:srgbClr val="FF0000"/>
                </a:solidFill>
              </a:rPr>
              <a:t> cleavage</a:t>
            </a:r>
            <a:r>
              <a:rPr lang="en-US" dirty="0" smtClean="0"/>
              <a:t>.</a:t>
            </a:r>
          </a:p>
          <a:p>
            <a:r>
              <a:rPr lang="en-US" dirty="0"/>
              <a:t>In a </a:t>
            </a:r>
            <a:r>
              <a:rPr lang="en-US" b="1" dirty="0">
                <a:solidFill>
                  <a:srgbClr val="C00000"/>
                </a:solidFill>
              </a:rPr>
              <a:t>low-grade metamorphic </a:t>
            </a:r>
            <a:r>
              <a:rPr lang="en-US" b="1" dirty="0" smtClean="0">
                <a:solidFill>
                  <a:srgbClr val="C00000"/>
                </a:solidFill>
              </a:rPr>
              <a:t>environment</a:t>
            </a:r>
            <a:r>
              <a:rPr lang="en-US" dirty="0" smtClean="0"/>
              <a:t>, rock </a:t>
            </a:r>
            <a:r>
              <a:rPr lang="en-US" dirty="0"/>
              <a:t>cleavage is known to develop where </a:t>
            </a:r>
            <a:r>
              <a:rPr lang="en-US" b="1" dirty="0">
                <a:solidFill>
                  <a:srgbClr val="C00000"/>
                </a:solidFill>
              </a:rPr>
              <a:t>beds of shale </a:t>
            </a:r>
            <a:r>
              <a:rPr lang="en-US" dirty="0"/>
              <a:t>(and </a:t>
            </a:r>
            <a:r>
              <a:rPr lang="en-US" dirty="0" smtClean="0"/>
              <a:t>related sedimentary </a:t>
            </a:r>
            <a:r>
              <a:rPr lang="en-US" dirty="0"/>
              <a:t>rocks) are strongly folded </a:t>
            </a:r>
            <a:r>
              <a:rPr lang="en-US" dirty="0" smtClean="0"/>
              <a:t>and metamorphosed </a:t>
            </a:r>
            <a:r>
              <a:rPr lang="en-US" dirty="0"/>
              <a:t>to </a:t>
            </a:r>
            <a:r>
              <a:rPr lang="en-US" b="1" dirty="0">
                <a:solidFill>
                  <a:srgbClr val="C00000"/>
                </a:solidFill>
              </a:rPr>
              <a:t>form slate</a:t>
            </a:r>
            <a:r>
              <a:rPr lang="en-US" dirty="0"/>
              <a:t>.</a:t>
            </a: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0"/>
            <a:ext cx="2495550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Foliated 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057401"/>
            <a:ext cx="4419600" cy="44958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SCHISTOSITY:</a:t>
            </a:r>
            <a:r>
              <a:rPr lang="en-US" dirty="0" smtClean="0"/>
              <a:t> </a:t>
            </a:r>
            <a:r>
              <a:rPr lang="en-US" dirty="0"/>
              <a:t>Under higher </a:t>
            </a:r>
            <a:r>
              <a:rPr lang="en-US" dirty="0" smtClean="0"/>
              <a:t>temperature pressure regimes</a:t>
            </a:r>
            <a:r>
              <a:rPr lang="en-US" dirty="0"/>
              <a:t>, the minute mica </a:t>
            </a:r>
            <a:r>
              <a:rPr lang="en-US" dirty="0" smtClean="0"/>
              <a:t>and chlorite </a:t>
            </a:r>
            <a:r>
              <a:rPr lang="en-US" dirty="0"/>
              <a:t>crystals in slate begin to grow.</a:t>
            </a:r>
          </a:p>
          <a:p>
            <a:r>
              <a:rPr lang="en-US" dirty="0"/>
              <a:t>When these platy minerals are </a:t>
            </a:r>
            <a:r>
              <a:rPr lang="en-US" dirty="0" smtClean="0"/>
              <a:t>large enough </a:t>
            </a:r>
            <a:r>
              <a:rPr lang="en-US" dirty="0"/>
              <a:t>to be discernible with the </a:t>
            </a:r>
            <a:r>
              <a:rPr lang="en-US" dirty="0" smtClean="0"/>
              <a:t>unaided eye </a:t>
            </a:r>
            <a:r>
              <a:rPr lang="en-US" dirty="0"/>
              <a:t>and exhibit a planar or layered </a:t>
            </a:r>
            <a:r>
              <a:rPr lang="en-US" dirty="0" smtClean="0"/>
              <a:t>structure, the </a:t>
            </a:r>
            <a:r>
              <a:rPr lang="en-US" dirty="0"/>
              <a:t>rock is said to exhibit a type </a:t>
            </a:r>
            <a:r>
              <a:rPr lang="en-US" dirty="0" smtClean="0"/>
              <a:t>of </a:t>
            </a:r>
            <a:r>
              <a:rPr lang="en-US" b="1" dirty="0" smtClean="0">
                <a:solidFill>
                  <a:srgbClr val="FF0000"/>
                </a:solidFill>
              </a:rPr>
              <a:t>foliation </a:t>
            </a:r>
            <a:r>
              <a:rPr lang="en-US" b="1" dirty="0">
                <a:solidFill>
                  <a:srgbClr val="FF0000"/>
                </a:solidFill>
              </a:rPr>
              <a:t>called </a:t>
            </a:r>
            <a:r>
              <a:rPr lang="en-US" b="1" dirty="0" err="1">
                <a:solidFill>
                  <a:srgbClr val="FF0000"/>
                </a:solidFill>
              </a:rPr>
              <a:t>schistosity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dirty="0" smtClean="0"/>
              <a:t>Rocks having this </a:t>
            </a:r>
            <a:r>
              <a:rPr lang="en-US" b="1" dirty="0"/>
              <a:t>texture are referred to as schists. </a:t>
            </a:r>
            <a:endParaRPr lang="en-US" b="1" dirty="0" smtClean="0"/>
          </a:p>
          <a:p>
            <a:r>
              <a:rPr lang="en-US" dirty="0" smtClean="0"/>
              <a:t>In addition </a:t>
            </a:r>
            <a:r>
              <a:rPr lang="en-US" dirty="0"/>
              <a:t>to platy minerals, schists </a:t>
            </a:r>
            <a:r>
              <a:rPr lang="en-US" dirty="0" smtClean="0"/>
              <a:t>often contain </a:t>
            </a:r>
            <a:r>
              <a:rPr lang="en-US" dirty="0"/>
              <a:t>deformed quartz and </a:t>
            </a:r>
            <a:r>
              <a:rPr lang="en-US" dirty="0" smtClean="0"/>
              <a:t>feldspar crystals </a:t>
            </a:r>
            <a:r>
              <a:rPr lang="en-US" dirty="0"/>
              <a:t>that appear flat or </a:t>
            </a:r>
            <a:r>
              <a:rPr lang="en-US" dirty="0" smtClean="0"/>
              <a:t>lens-shaped and </a:t>
            </a:r>
            <a:r>
              <a:rPr lang="en-US" dirty="0"/>
              <a:t>are hidden among the mica grains.</a:t>
            </a:r>
          </a:p>
        </p:txBody>
      </p:sp>
      <p:pic>
        <p:nvPicPr>
          <p:cNvPr id="3074" name="Picture 2" descr="Image result for schisto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95600"/>
            <a:ext cx="3817747" cy="2494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27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Foliated 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367093"/>
            <a:ext cx="4343400" cy="418610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GNEISSIC </a:t>
            </a:r>
            <a:r>
              <a:rPr lang="en-US" b="1" dirty="0" smtClean="0">
                <a:solidFill>
                  <a:srgbClr val="FF0000"/>
                </a:solidFill>
              </a:rPr>
              <a:t>TEXTURE: </a:t>
            </a:r>
            <a:r>
              <a:rPr lang="en-US" dirty="0"/>
              <a:t>During </a:t>
            </a:r>
            <a:r>
              <a:rPr lang="en-US" dirty="0" smtClean="0"/>
              <a:t>high-grade metamorphism</a:t>
            </a:r>
            <a:r>
              <a:rPr lang="en-US" dirty="0"/>
              <a:t>, ion migration can result </a:t>
            </a:r>
            <a:r>
              <a:rPr lang="en-US" dirty="0" smtClean="0"/>
              <a:t>in the </a:t>
            </a:r>
            <a:r>
              <a:rPr lang="en-US" dirty="0"/>
              <a:t>segregation of </a:t>
            </a:r>
            <a:r>
              <a:rPr lang="en-US" dirty="0" smtClean="0"/>
              <a:t>minerals.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dark </a:t>
            </a:r>
            <a:r>
              <a:rPr lang="en-US" dirty="0" smtClean="0"/>
              <a:t>biotite crystals </a:t>
            </a:r>
            <a:r>
              <a:rPr lang="en-US" dirty="0"/>
              <a:t>and light silicate minerals (</a:t>
            </a:r>
            <a:r>
              <a:rPr lang="en-US" dirty="0" smtClean="0"/>
              <a:t>quartz and </a:t>
            </a:r>
            <a:r>
              <a:rPr lang="en-US" dirty="0"/>
              <a:t>feldspar) </a:t>
            </a:r>
            <a:r>
              <a:rPr lang="en-US" dirty="0" smtClean="0"/>
              <a:t>separate, </a:t>
            </a:r>
            <a:r>
              <a:rPr lang="en-US" b="1" dirty="0">
                <a:solidFill>
                  <a:srgbClr val="FF0000"/>
                </a:solidFill>
              </a:rPr>
              <a:t>giving </a:t>
            </a:r>
            <a:r>
              <a:rPr lang="en-US" b="1" dirty="0" smtClean="0">
                <a:solidFill>
                  <a:srgbClr val="FF0000"/>
                </a:solidFill>
              </a:rPr>
              <a:t>the rock </a:t>
            </a:r>
            <a:r>
              <a:rPr lang="en-US" b="1" dirty="0">
                <a:solidFill>
                  <a:srgbClr val="FF0000"/>
                </a:solidFill>
              </a:rPr>
              <a:t>a banded appearance called </a:t>
            </a:r>
            <a:r>
              <a:rPr lang="en-US" b="1" dirty="0" smtClean="0">
                <a:solidFill>
                  <a:srgbClr val="FF0000"/>
                </a:solidFill>
              </a:rPr>
              <a:t>gneissic texture.</a:t>
            </a:r>
          </a:p>
          <a:p>
            <a:r>
              <a:rPr lang="en-US" dirty="0" smtClean="0"/>
              <a:t>A </a:t>
            </a:r>
            <a:r>
              <a:rPr lang="en-US" dirty="0"/>
              <a:t>metamorphic rock with </a:t>
            </a:r>
            <a:r>
              <a:rPr lang="en-US" dirty="0" smtClean="0"/>
              <a:t>this texture </a:t>
            </a:r>
            <a:r>
              <a:rPr lang="en-US" dirty="0"/>
              <a:t>is called gneiss (pronounced “nice”).</a:t>
            </a:r>
          </a:p>
          <a:p>
            <a:r>
              <a:rPr lang="en-US" dirty="0"/>
              <a:t>Although foliated, gneisses will not </a:t>
            </a:r>
            <a:r>
              <a:rPr lang="en-US" dirty="0" smtClean="0"/>
              <a:t>usually split </a:t>
            </a:r>
            <a:r>
              <a:rPr lang="en-US" dirty="0"/>
              <a:t>as easily as slates and some schists.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590800"/>
            <a:ext cx="4025657" cy="3043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636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metamorphic 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367093"/>
            <a:ext cx="8001000" cy="410990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Not all metamorphic rocks exhibit </a:t>
            </a:r>
            <a:r>
              <a:rPr lang="en-US" dirty="0" smtClean="0"/>
              <a:t>a foliated </a:t>
            </a:r>
            <a:r>
              <a:rPr lang="en-US" dirty="0"/>
              <a:t>texture. 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Those </a:t>
            </a:r>
            <a:r>
              <a:rPr lang="en-US" b="1" dirty="0">
                <a:solidFill>
                  <a:srgbClr val="FF0000"/>
                </a:solidFill>
              </a:rPr>
              <a:t>that do not </a:t>
            </a:r>
            <a:r>
              <a:rPr lang="en-US" b="1" dirty="0" smtClean="0">
                <a:solidFill>
                  <a:srgbClr val="FF0000"/>
                </a:solidFill>
              </a:rPr>
              <a:t>are referred </a:t>
            </a:r>
            <a:r>
              <a:rPr lang="en-US" b="1" dirty="0">
                <a:solidFill>
                  <a:srgbClr val="FF0000"/>
                </a:solidFill>
              </a:rPr>
              <a:t>to as </a:t>
            </a:r>
            <a:r>
              <a:rPr lang="en-US" b="1" dirty="0" err="1">
                <a:solidFill>
                  <a:srgbClr val="FF0000"/>
                </a:solidFill>
              </a:rPr>
              <a:t>nonfoliated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Nonfoliated</a:t>
            </a:r>
            <a:r>
              <a:rPr lang="en-US" dirty="0" smtClean="0"/>
              <a:t> metamorphic and </a:t>
            </a:r>
            <a:r>
              <a:rPr lang="en-US" dirty="0"/>
              <a:t>the parent rocks are composed </a:t>
            </a:r>
            <a:r>
              <a:rPr lang="en-US" dirty="0" smtClean="0"/>
              <a:t>of minerals </a:t>
            </a:r>
            <a:r>
              <a:rPr lang="en-US" dirty="0"/>
              <a:t>that </a:t>
            </a:r>
            <a:r>
              <a:rPr lang="en-US" dirty="0" err="1" smtClean="0"/>
              <a:t>exh</a:t>
            </a:r>
            <a:r>
              <a:rPr lang="en-US" b="1" dirty="0" err="1"/>
              <a:t>rocks</a:t>
            </a:r>
            <a:r>
              <a:rPr lang="en-US" b="1" dirty="0"/>
              <a:t> typically develop in environments where deformation is minimal </a:t>
            </a:r>
            <a:r>
              <a:rPr lang="en-US" dirty="0" smtClean="0"/>
              <a:t>and the parent rocks are composed of minerals that exhibit equidimensional crystals</a:t>
            </a:r>
            <a:r>
              <a:rPr lang="en-US" dirty="0"/>
              <a:t>, such as quartz or calcite. </a:t>
            </a:r>
            <a:endParaRPr lang="en-US" dirty="0" smtClean="0"/>
          </a:p>
          <a:p>
            <a:r>
              <a:rPr lang="en-US" dirty="0" smtClean="0"/>
              <a:t>For example</a:t>
            </a:r>
            <a:r>
              <a:rPr lang="en-US" dirty="0"/>
              <a:t>, when a </a:t>
            </a:r>
            <a:r>
              <a:rPr lang="en-US" b="1" dirty="0">
                <a:solidFill>
                  <a:srgbClr val="FF0000"/>
                </a:solidFill>
              </a:rPr>
              <a:t>fine-grained </a:t>
            </a:r>
            <a:r>
              <a:rPr lang="en-US" b="1" dirty="0" smtClean="0">
                <a:solidFill>
                  <a:srgbClr val="FF0000"/>
                </a:solidFill>
              </a:rPr>
              <a:t>limestone </a:t>
            </a:r>
            <a:r>
              <a:rPr lang="en-US" dirty="0" smtClean="0"/>
              <a:t>(made of calcite) is metamorphosed by the intrusion </a:t>
            </a:r>
            <a:r>
              <a:rPr lang="en-US" dirty="0"/>
              <a:t>of a hot magma body, the </a:t>
            </a:r>
            <a:r>
              <a:rPr lang="en-US" dirty="0" smtClean="0"/>
              <a:t>small calcite </a:t>
            </a:r>
            <a:r>
              <a:rPr lang="en-US" dirty="0"/>
              <a:t>grains recrystallize to form </a:t>
            </a:r>
            <a:r>
              <a:rPr lang="en-US" dirty="0" smtClean="0"/>
              <a:t>larger interlocking </a:t>
            </a:r>
            <a:r>
              <a:rPr lang="en-US" dirty="0"/>
              <a:t>crystals.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>
                <a:solidFill>
                  <a:srgbClr val="FF0000"/>
                </a:solidFill>
              </a:rPr>
              <a:t>resulting </a:t>
            </a:r>
            <a:r>
              <a:rPr lang="en-US" b="1" dirty="0" smtClean="0">
                <a:solidFill>
                  <a:srgbClr val="FF0000"/>
                </a:solidFill>
              </a:rPr>
              <a:t>rock, marble</a:t>
            </a:r>
            <a:r>
              <a:rPr lang="en-US" b="1" dirty="0">
                <a:solidFill>
                  <a:srgbClr val="FF0000"/>
                </a:solidFill>
              </a:rPr>
              <a:t>,</a:t>
            </a:r>
            <a:r>
              <a:rPr lang="en-US" dirty="0"/>
              <a:t> exhibits large, </a:t>
            </a:r>
            <a:r>
              <a:rPr lang="en-US" dirty="0" smtClean="0"/>
              <a:t>equidimensional grains </a:t>
            </a:r>
            <a:r>
              <a:rPr lang="en-US" dirty="0"/>
              <a:t>that are randomly oriented, </a:t>
            </a:r>
            <a:r>
              <a:rPr lang="en-US" dirty="0" smtClean="0"/>
              <a:t>similar to </a:t>
            </a:r>
            <a:r>
              <a:rPr lang="en-US" dirty="0"/>
              <a:t>those in a coarse-grained igneous rock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81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14600"/>
            <a:ext cx="2972268" cy="159617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Common metamorphic rocks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685800"/>
            <a:ext cx="6166201" cy="597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7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1247775" y="0"/>
            <a:ext cx="6644845" cy="6858000"/>
            <a:chOff x="1247775" y="0"/>
            <a:chExt cx="6644845" cy="6858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47775" y="0"/>
              <a:ext cx="6644845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5562600" y="6096000"/>
              <a:ext cx="22098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/>
          <p:cNvSpPr/>
          <p:nvPr/>
        </p:nvSpPr>
        <p:spPr>
          <a:xfrm rot="19956255">
            <a:off x="1307132" y="2535346"/>
            <a:ext cx="2760990" cy="43815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Metamorphic Rocks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2112962"/>
            <a:ext cx="3657600" cy="4525963"/>
          </a:xfrm>
        </p:spPr>
        <p:txBody>
          <a:bodyPr>
            <a:normAutofit/>
          </a:bodyPr>
          <a:lstStyle/>
          <a:p>
            <a:pPr algn="just" rtl="0">
              <a:buNone/>
            </a:pPr>
            <a:r>
              <a:rPr lang="en-US" dirty="0"/>
              <a:t> </a:t>
            </a:r>
          </a:p>
          <a:p>
            <a:pPr algn="just"/>
            <a:r>
              <a:rPr lang="en-US" cap="none" dirty="0"/>
              <a:t>Metamorphic Rocks are divided into two basic divisions</a:t>
            </a:r>
          </a:p>
          <a:p>
            <a:pPr algn="just"/>
            <a:endParaRPr lang="en-US" cap="none" dirty="0"/>
          </a:p>
          <a:p>
            <a:pPr algn="just"/>
            <a:r>
              <a:rPr lang="en-US" cap="none" dirty="0"/>
              <a:t>1. </a:t>
            </a:r>
            <a:r>
              <a:rPr lang="en-US" b="1" cap="none" dirty="0">
                <a:solidFill>
                  <a:srgbClr val="FF0000"/>
                </a:solidFill>
              </a:rPr>
              <a:t>Foliated/Banded </a:t>
            </a:r>
          </a:p>
          <a:p>
            <a:pPr algn="just"/>
            <a:endParaRPr lang="en-US" cap="none" dirty="0"/>
          </a:p>
          <a:p>
            <a:pPr algn="just"/>
            <a:r>
              <a:rPr lang="en-US" cap="none" dirty="0"/>
              <a:t>2.</a:t>
            </a:r>
            <a:r>
              <a:rPr lang="en-US" b="1" cap="none" dirty="0">
                <a:solidFill>
                  <a:srgbClr val="FF0000"/>
                </a:solidFill>
              </a:rPr>
              <a:t>Non-Foliated (also, granular or equidimensional)</a:t>
            </a:r>
          </a:p>
          <a:p>
            <a:pPr algn="just" rtl="0"/>
            <a:endParaRPr lang="ar-S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9100" y="1905000"/>
            <a:ext cx="249555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4650" y="2743200"/>
            <a:ext cx="24193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68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Foliated metamorphic rocks</a:t>
            </a: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92079" y="2131248"/>
            <a:ext cx="5128959" cy="4424891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Slate is a fine grained (less than 0.5 mm) foliated rock composed of mica flakes</a:t>
            </a:r>
            <a:r>
              <a:rPr lang="en-US" dirty="0"/>
              <a:t>. </a:t>
            </a:r>
          </a:p>
          <a:p>
            <a:r>
              <a:rPr lang="en-US" dirty="0"/>
              <a:t>Slate is dull colored and closely resembles shale. </a:t>
            </a:r>
          </a:p>
          <a:p>
            <a:r>
              <a:rPr lang="en-US" dirty="0"/>
              <a:t>The most important characteristic of shale is its tendency to break into flat slabs. </a:t>
            </a:r>
          </a:p>
          <a:p>
            <a:r>
              <a:rPr lang="en-US" b="1" dirty="0">
                <a:solidFill>
                  <a:srgbClr val="FF0000"/>
                </a:solidFill>
              </a:rPr>
              <a:t>Slate is generally formed by low grade metamorphism of shale, mudstone or siltstone. </a:t>
            </a:r>
          </a:p>
          <a:p>
            <a:r>
              <a:rPr lang="en-US" dirty="0"/>
              <a:t>Color of slate depends upon its mineral composition. </a:t>
            </a:r>
          </a:p>
          <a:p>
            <a:r>
              <a:rPr lang="en-US" dirty="0"/>
              <a:t>Black slate contains organic material. Red slate contains Iron Oxide. </a:t>
            </a:r>
          </a:p>
          <a:p>
            <a:r>
              <a:rPr lang="en-US" b="1" dirty="0"/>
              <a:t>Green slate contains chlorite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5122" name="Picture 2" descr="http://t2.gstatic.com/images?q=tbn:ANd9GcTBYKt6YrlIRE_EBa2f5SxX1QeKyHoA_8p0S7zwbVKT5BqyH_7Wmw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144785"/>
            <a:ext cx="2971800" cy="2058248"/>
          </a:xfrm>
          <a:prstGeom prst="rect">
            <a:avLst/>
          </a:prstGeom>
          <a:noFill/>
        </p:spPr>
      </p:pic>
      <p:pic>
        <p:nvPicPr>
          <p:cNvPr id="5124" name="Picture 4" descr="http://t0.gstatic.com/images?q=tbn:ANd9GcQG5fRZij6mwwcfz7b2Ri-U9BVwqkPcaFqbXfWKFCGxzhOIpinIFg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343694"/>
            <a:ext cx="2971800" cy="22259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584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Foliated metamorphic rocks</a:t>
            </a:r>
            <a:endParaRPr lang="ar-SA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5182070" cy="418610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Phyllite: </a:t>
            </a:r>
            <a:r>
              <a:rPr lang="en-US" b="1" dirty="0">
                <a:solidFill>
                  <a:srgbClr val="FF0000"/>
                </a:solidFill>
              </a:rPr>
              <a:t>It represents a degree of metamorphism in between slate and schist</a:t>
            </a:r>
            <a:r>
              <a:rPr lang="en-US" dirty="0"/>
              <a:t>. </a:t>
            </a:r>
          </a:p>
          <a:p>
            <a:r>
              <a:rPr lang="en-US" b="1" dirty="0"/>
              <a:t>Its constituent platy minerals are larger than those in slate </a:t>
            </a:r>
            <a:r>
              <a:rPr lang="en-US" dirty="0"/>
              <a:t>but still not large enough to be identified with the naked eye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Phyllite </a:t>
            </a:r>
            <a:r>
              <a:rPr lang="en-US" b="1" dirty="0">
                <a:solidFill>
                  <a:srgbClr val="FF0000"/>
                </a:solidFill>
              </a:rPr>
              <a:t>appears similar to slate but can be distinguished from slate by its glossy sheen and wavy surface</a:t>
            </a:r>
            <a:r>
              <a:rPr lang="en-US" dirty="0"/>
              <a:t>. </a:t>
            </a:r>
          </a:p>
          <a:p>
            <a:r>
              <a:rPr lang="en-US" dirty="0"/>
              <a:t>Phyllite also breaks as a flat surface and is composed of fine crystals of muscovite or chlorite or both.</a:t>
            </a:r>
          </a:p>
          <a:p>
            <a:endParaRPr lang="en-US" dirty="0"/>
          </a:p>
        </p:txBody>
      </p:sp>
      <p:pic>
        <p:nvPicPr>
          <p:cNvPr id="4098" name="Picture 2" descr="http://t3.gstatic.com/images?q=tbn:ANd9GcR079a7bWoIwsLTdxCIxUsFHAoXV0fqcbGpK6cZfFeIh35-MJGwMw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7378" y="2214695"/>
            <a:ext cx="2726267" cy="1752600"/>
          </a:xfrm>
          <a:prstGeom prst="rect">
            <a:avLst/>
          </a:prstGeom>
          <a:noFill/>
        </p:spPr>
      </p:pic>
      <p:pic>
        <p:nvPicPr>
          <p:cNvPr id="4100" name="Picture 4" descr="http://t0.gstatic.com/images?q=tbn:ANd9GcSl1A1g_QhFm6ohfnnTts27pRhfIbioWVyx3j0VTbUd_MHaC-k7Hg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2218" y="4419600"/>
            <a:ext cx="2688336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162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Foliated metamorphic rocks</a:t>
            </a:r>
            <a:endParaRPr lang="ar-SA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905001"/>
            <a:ext cx="5105400" cy="470233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Schists are medium to coarse grained metamorphic rocks in which platy minerals predominate. </a:t>
            </a:r>
          </a:p>
          <a:p>
            <a:r>
              <a:rPr lang="en-US" dirty="0"/>
              <a:t>These minerals include muscovite and biotite. </a:t>
            </a:r>
          </a:p>
          <a:p>
            <a:r>
              <a:rPr lang="en-US" dirty="0"/>
              <a:t>These platy minerals are arranged in a planar fashion that gives the rock its foliated texture. </a:t>
            </a:r>
          </a:p>
          <a:p>
            <a:r>
              <a:rPr lang="en-US" dirty="0"/>
              <a:t>In addition to mica, schist also contains other minerals such as </a:t>
            </a:r>
            <a:r>
              <a:rPr lang="en-US" b="1" dirty="0"/>
              <a:t>quartz and feldspars</a:t>
            </a:r>
            <a:r>
              <a:rPr lang="en-US" dirty="0"/>
              <a:t>. </a:t>
            </a:r>
          </a:p>
          <a:p>
            <a:r>
              <a:rPr lang="en-US" b="1" dirty="0">
                <a:solidFill>
                  <a:srgbClr val="FF0000"/>
                </a:solidFill>
              </a:rPr>
              <a:t>Like slate, the parent rock for many schists are also shale which has undergone medium to high grade metamorphism during the process of mountain building. </a:t>
            </a:r>
          </a:p>
          <a:p>
            <a:endParaRPr lang="en-US" dirty="0"/>
          </a:p>
        </p:txBody>
      </p:sp>
      <p:pic>
        <p:nvPicPr>
          <p:cNvPr id="3076" name="Picture 4" descr="http://t3.gstatic.com/images?q=tbn:ANd9GcReOcDUr6ZfXeucWE0Lw91TnSrCC7JP2WnMxbfz3i5Ecl4CPdeq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9172" y="1905000"/>
            <a:ext cx="3206228" cy="2133600"/>
          </a:xfrm>
          <a:prstGeom prst="rect">
            <a:avLst/>
          </a:prstGeom>
          <a:noFill/>
        </p:spPr>
      </p:pic>
      <p:pic>
        <p:nvPicPr>
          <p:cNvPr id="3078" name="Picture 6" descr="http://t0.gstatic.com/images?q=tbn:ANd9GcQ6pGCOM_T9FCAMkuFJYsBPNOhJH8-HNcEU2ANfhGICHP0Mzee1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267200"/>
            <a:ext cx="3124200" cy="2340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290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Foliated metamorphic rocks</a:t>
            </a:r>
            <a:endParaRPr lang="ar-SA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81000" y="1866900"/>
            <a:ext cx="5080001" cy="4876799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Gneiss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is the term applied to medium or coarse grained banded metamorphic rocks in which granular and elongated minerals predominate</a:t>
            </a:r>
            <a:r>
              <a:rPr lang="en-US" dirty="0"/>
              <a:t>. </a:t>
            </a:r>
          </a:p>
          <a:p>
            <a:pPr lvl="0">
              <a:buFont typeface="Wingdings" pitchFamily="2" charset="2"/>
              <a:buChar char="Ø"/>
            </a:pPr>
            <a:r>
              <a:rPr lang="en-US" b="1" dirty="0"/>
              <a:t>The most common minerals in gneiss are Quartz. Potassium feldspar, Na feldspar. </a:t>
            </a:r>
          </a:p>
          <a:p>
            <a:pPr lvl="0">
              <a:buFont typeface="Wingdings" pitchFamily="2" charset="2"/>
              <a:buChar char="Ø"/>
            </a:pPr>
            <a:r>
              <a:rPr lang="en-US" b="1" dirty="0">
                <a:solidFill>
                  <a:srgbClr val="002060"/>
                </a:solidFill>
              </a:rPr>
              <a:t>Gneiss also contains smaller amounts of biotite, muscovite and amphibole that develop a preferred orientation. </a:t>
            </a:r>
          </a:p>
          <a:p>
            <a:pPr lvl="0">
              <a:buFont typeface="Wingdings" pitchFamily="2" charset="2"/>
              <a:buChar char="Ø"/>
            </a:pPr>
            <a:r>
              <a:rPr lang="en-US" b="1" dirty="0">
                <a:solidFill>
                  <a:srgbClr val="C00000"/>
                </a:solidFill>
              </a:rPr>
              <a:t>During the high grade metamorphism the dark and light colored minerals segregate giving the gneisses their typical banded or layered appearance. </a:t>
            </a:r>
          </a:p>
          <a:p>
            <a:endParaRPr lang="en-US" dirty="0"/>
          </a:p>
        </p:txBody>
      </p:sp>
      <p:pic>
        <p:nvPicPr>
          <p:cNvPr id="2050" name="Picture 2" descr="http://images.wikia.com/geology/images/c/c0/Gneiss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0299" y="1676400"/>
            <a:ext cx="3339698" cy="2438400"/>
          </a:xfrm>
          <a:prstGeom prst="rect">
            <a:avLst/>
          </a:prstGeom>
          <a:noFill/>
        </p:spPr>
      </p:pic>
      <p:pic>
        <p:nvPicPr>
          <p:cNvPr id="2052" name="Picture 4" descr="http://geo.browardearthsciences.org/gnei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0299" y="4267199"/>
            <a:ext cx="3301999" cy="2476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803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752600"/>
            <a:ext cx="7200899" cy="493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Foliated metamorphic rocks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8149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Non-foliated metamorphic rocks</a:t>
            </a: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2057399"/>
            <a:ext cx="5972176" cy="4645025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Marble</a:t>
            </a:r>
            <a:r>
              <a:rPr lang="en-US" dirty="0"/>
              <a:t>: </a:t>
            </a:r>
            <a:r>
              <a:rPr lang="en-US" b="1" dirty="0">
                <a:solidFill>
                  <a:srgbClr val="C00000"/>
                </a:solidFill>
              </a:rPr>
              <a:t>It is a coarse grained crystalline rock whose parent rock was limestone or </a:t>
            </a:r>
            <a:r>
              <a:rPr lang="en-US" b="1" dirty="0" err="1">
                <a:solidFill>
                  <a:srgbClr val="C00000"/>
                </a:solidFill>
              </a:rPr>
              <a:t>dolostone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dirty="0"/>
              <a:t> Pure marble is white and is composed entirely of the mineral calcite. </a:t>
            </a:r>
          </a:p>
          <a:p>
            <a:r>
              <a:rPr lang="en-US" dirty="0"/>
              <a:t>The parent rocks from which marbles are formed often contain some impurities and this imparts color to marble. </a:t>
            </a:r>
          </a:p>
          <a:p>
            <a:r>
              <a:rPr lang="en-US" dirty="0"/>
              <a:t>Marble can be pink, gray or even black in color.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Quartzite</a:t>
            </a:r>
            <a:r>
              <a:rPr lang="en-US" dirty="0"/>
              <a:t>: </a:t>
            </a:r>
            <a:r>
              <a:rPr lang="en-US" b="1" dirty="0">
                <a:solidFill>
                  <a:srgbClr val="C00000"/>
                </a:solidFill>
              </a:rPr>
              <a:t>It is a very hard metamorphic rock formed from quartz sandstone. </a:t>
            </a:r>
          </a:p>
          <a:p>
            <a:r>
              <a:rPr lang="en-US" dirty="0"/>
              <a:t>They are formed under moderate to high grade metamorphism. </a:t>
            </a:r>
          </a:p>
          <a:p>
            <a:r>
              <a:rPr lang="en-US" dirty="0"/>
              <a:t>The crystals of quartz fuse together when they undergo metamorphism and as result the crystal size for quartzite is much bigger than its parent rock.</a:t>
            </a:r>
          </a:p>
          <a:p>
            <a:endParaRPr lang="en-US" dirty="0"/>
          </a:p>
        </p:txBody>
      </p:sp>
      <p:pic>
        <p:nvPicPr>
          <p:cNvPr id="1026" name="Picture 2" descr="http://web.eps.utk.edu/courses/rock/images/Marble.JPG"/>
          <p:cNvPicPr>
            <a:picLocks noChangeAspect="1" noChangeArrowheads="1"/>
          </p:cNvPicPr>
          <p:nvPr/>
        </p:nvPicPr>
        <p:blipFill>
          <a:blip r:embed="rId2" cstate="print"/>
          <a:srcRect l="18065" t="5161" r="14839" b="1935"/>
          <a:stretch>
            <a:fillRect/>
          </a:stretch>
        </p:blipFill>
        <p:spPr bwMode="auto">
          <a:xfrm>
            <a:off x="6562535" y="1981200"/>
            <a:ext cx="2201334" cy="2286000"/>
          </a:xfrm>
          <a:prstGeom prst="rect">
            <a:avLst/>
          </a:prstGeom>
          <a:noFill/>
        </p:spPr>
      </p:pic>
      <p:pic>
        <p:nvPicPr>
          <p:cNvPr id="1028" name="Picture 4" descr="http://0318ca1.netsolhost.com/Minerals/Minpics1/Quartzite.jpg"/>
          <p:cNvPicPr>
            <a:picLocks noChangeAspect="1" noChangeArrowheads="1"/>
          </p:cNvPicPr>
          <p:nvPr/>
        </p:nvPicPr>
        <p:blipFill>
          <a:blip r:embed="rId3" cstate="print"/>
          <a:srcRect l="13333" t="8136" r="6667" b="5085"/>
          <a:stretch>
            <a:fillRect/>
          </a:stretch>
        </p:blipFill>
        <p:spPr bwMode="auto">
          <a:xfrm>
            <a:off x="6403976" y="4436081"/>
            <a:ext cx="2514600" cy="223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97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metamorphism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367093"/>
            <a:ext cx="8305800" cy="426230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Metamorphism </a:t>
            </a:r>
            <a:r>
              <a:rPr lang="en-US" b="1" dirty="0">
                <a:solidFill>
                  <a:srgbClr val="FF0000"/>
                </a:solidFill>
              </a:rPr>
              <a:t>is the </a:t>
            </a:r>
            <a:r>
              <a:rPr lang="en-US" b="1" dirty="0" smtClean="0">
                <a:solidFill>
                  <a:srgbClr val="FF0000"/>
                </a:solidFill>
              </a:rPr>
              <a:t>transformation of </a:t>
            </a:r>
            <a:r>
              <a:rPr lang="en-US" b="1" dirty="0">
                <a:solidFill>
                  <a:srgbClr val="FF0000"/>
                </a:solidFill>
              </a:rPr>
              <a:t>one rock type into another.</a:t>
            </a:r>
            <a:r>
              <a:rPr lang="en-US" b="1" dirty="0"/>
              <a:t> </a:t>
            </a:r>
            <a:endParaRPr lang="en-US" b="1" dirty="0" smtClean="0"/>
          </a:p>
          <a:p>
            <a:r>
              <a:rPr lang="en-US" dirty="0" smtClean="0"/>
              <a:t>Metamorphic rocks </a:t>
            </a:r>
            <a:r>
              <a:rPr lang="en-US" dirty="0"/>
              <a:t>are produced from </a:t>
            </a:r>
            <a:r>
              <a:rPr lang="en-US" dirty="0" smtClean="0"/>
              <a:t>preexisting igneous</a:t>
            </a:r>
            <a:r>
              <a:rPr lang="en-US" dirty="0"/>
              <a:t>, sedimentary, or even other </a:t>
            </a:r>
            <a:r>
              <a:rPr lang="en-US" dirty="0" smtClean="0"/>
              <a:t>metamorphic rocks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Thus</a:t>
            </a:r>
            <a:r>
              <a:rPr lang="en-US" dirty="0"/>
              <a:t>, every </a:t>
            </a:r>
            <a:r>
              <a:rPr lang="en-US" dirty="0" smtClean="0"/>
              <a:t>metamorphic rock </a:t>
            </a:r>
            <a:r>
              <a:rPr lang="en-US" dirty="0"/>
              <a:t>has a </a:t>
            </a:r>
            <a:r>
              <a:rPr lang="en-US" b="1" dirty="0">
                <a:solidFill>
                  <a:srgbClr val="FF0000"/>
                </a:solidFill>
              </a:rPr>
              <a:t>parent rock—the rock </a:t>
            </a:r>
            <a:r>
              <a:rPr lang="en-US" b="1" dirty="0" smtClean="0">
                <a:solidFill>
                  <a:srgbClr val="FF0000"/>
                </a:solidFill>
              </a:rPr>
              <a:t>from which </a:t>
            </a:r>
            <a:r>
              <a:rPr lang="en-US" b="1" dirty="0">
                <a:solidFill>
                  <a:srgbClr val="FF0000"/>
                </a:solidFill>
              </a:rPr>
              <a:t>it was formed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/>
              <a:t>Metamorphism, which means </a:t>
            </a:r>
            <a:r>
              <a:rPr lang="en-US" dirty="0" smtClean="0"/>
              <a:t>to “change </a:t>
            </a:r>
            <a:r>
              <a:rPr lang="en-US" dirty="0"/>
              <a:t>form,” is a process that leads </a:t>
            </a:r>
            <a:r>
              <a:rPr lang="en-US" dirty="0" smtClean="0"/>
              <a:t>to changes </a:t>
            </a:r>
            <a:r>
              <a:rPr lang="en-US" dirty="0"/>
              <a:t>in the mineral content, </a:t>
            </a:r>
            <a:r>
              <a:rPr lang="en-US" dirty="0" smtClean="0"/>
              <a:t>texture, and </a:t>
            </a:r>
            <a:r>
              <a:rPr lang="en-US" dirty="0"/>
              <a:t>sometimes the chemical </a:t>
            </a:r>
            <a:r>
              <a:rPr lang="en-US" dirty="0" smtClean="0"/>
              <a:t>composition of </a:t>
            </a:r>
            <a:r>
              <a:rPr lang="en-US" dirty="0"/>
              <a:t>rocks. </a:t>
            </a:r>
            <a:endParaRPr lang="en-US" dirty="0" smtClean="0"/>
          </a:p>
          <a:p>
            <a:r>
              <a:rPr lang="en-US" dirty="0" smtClean="0"/>
              <a:t>Metamorphism </a:t>
            </a:r>
            <a:r>
              <a:rPr lang="en-US" dirty="0"/>
              <a:t>takes place </a:t>
            </a:r>
            <a:r>
              <a:rPr lang="en-US" dirty="0" smtClean="0"/>
              <a:t>where preexisting </a:t>
            </a:r>
            <a:r>
              <a:rPr lang="en-US" dirty="0"/>
              <a:t>rock is subjected to new </a:t>
            </a:r>
            <a:r>
              <a:rPr lang="en-US" dirty="0" smtClean="0"/>
              <a:t>conditions, usually </a:t>
            </a:r>
            <a:r>
              <a:rPr lang="en-US" b="1" dirty="0">
                <a:solidFill>
                  <a:srgbClr val="C00000"/>
                </a:solidFill>
              </a:rPr>
              <a:t>elevated temperatures </a:t>
            </a:r>
            <a:r>
              <a:rPr lang="en-US" b="1" dirty="0" smtClean="0">
                <a:solidFill>
                  <a:srgbClr val="C00000"/>
                </a:solidFill>
              </a:rPr>
              <a:t>and pressures</a:t>
            </a:r>
            <a:r>
              <a:rPr lang="en-US" dirty="0"/>
              <a:t>, that are significantly </a:t>
            </a:r>
            <a:r>
              <a:rPr lang="en-US" dirty="0" smtClean="0"/>
              <a:t>different from </a:t>
            </a:r>
            <a:r>
              <a:rPr lang="en-US" dirty="0"/>
              <a:t>those in which it initially formed. </a:t>
            </a:r>
            <a:endParaRPr lang="en-US" dirty="0" smtClean="0"/>
          </a:p>
          <a:p>
            <a:r>
              <a:rPr lang="en-US" dirty="0" smtClean="0"/>
              <a:t>In response </a:t>
            </a:r>
            <a:r>
              <a:rPr lang="en-US" dirty="0"/>
              <a:t>to these new conditions, the </a:t>
            </a:r>
            <a:r>
              <a:rPr lang="en-US" dirty="0" smtClean="0"/>
              <a:t>rock gradually </a:t>
            </a:r>
            <a:r>
              <a:rPr lang="en-US" dirty="0"/>
              <a:t>changes until a state of </a:t>
            </a:r>
            <a:r>
              <a:rPr lang="en-US" dirty="0" smtClean="0"/>
              <a:t>equilibrium with </a:t>
            </a:r>
            <a:r>
              <a:rPr lang="en-US" dirty="0"/>
              <a:t>the new environment </a:t>
            </a:r>
            <a:r>
              <a:rPr lang="en-US" dirty="0" smtClean="0"/>
              <a:t>is achieved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403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Agents of metamorphism</a:t>
            </a:r>
            <a:endParaRPr lang="ar-S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2367093"/>
            <a:ext cx="8229600" cy="4109907"/>
          </a:xfrm>
        </p:spPr>
        <p:txBody>
          <a:bodyPr>
            <a:normAutofit/>
          </a:bodyPr>
          <a:lstStyle/>
          <a:p>
            <a:pPr marL="285750" lvl="0" indent="-285750"/>
            <a:r>
              <a:rPr lang="en-US" b="1" dirty="0">
                <a:solidFill>
                  <a:srgbClr val="FF0000"/>
                </a:solidFill>
              </a:rPr>
              <a:t>Heat</a:t>
            </a:r>
            <a:r>
              <a:rPr lang="en-US" dirty="0"/>
              <a:t> contributes to the process in two ways.  </a:t>
            </a:r>
            <a:r>
              <a:rPr lang="en-US" b="1" dirty="0">
                <a:solidFill>
                  <a:srgbClr val="FF0000"/>
                </a:solidFill>
              </a:rPr>
              <a:t>First, atoms may combine differently at different temperatures.  </a:t>
            </a:r>
          </a:p>
          <a:p>
            <a:pPr marL="285750" lvl="0" indent="-285750"/>
            <a:r>
              <a:rPr lang="en-US" dirty="0"/>
              <a:t>This means that a mineral stable at one temperature might become unstable at a higher (or lower) temperature and be converted to a different mineral with a more stable atomic structure.  </a:t>
            </a:r>
          </a:p>
          <a:p>
            <a:pPr marL="285750" lvl="0" indent="-285750"/>
            <a:r>
              <a:rPr lang="en-US" dirty="0"/>
              <a:t>This may or may not involve changing the exact elemental composition.  </a:t>
            </a:r>
          </a:p>
          <a:p>
            <a:pPr marL="285750" lvl="0" indent="-285750"/>
            <a:r>
              <a:rPr lang="en-US" b="1" dirty="0">
                <a:solidFill>
                  <a:srgbClr val="FF0000"/>
                </a:solidFill>
              </a:rPr>
              <a:t>Second, heat makes practically all chemical reactions go faster,</a:t>
            </a:r>
            <a:r>
              <a:rPr lang="en-US" dirty="0"/>
              <a:t> meaning that mineral transformations are much easier at higher temperature.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86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Agents of metamorphism</a:t>
            </a:r>
            <a:endParaRPr lang="ar-SA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367093"/>
            <a:ext cx="8305800" cy="4262307"/>
          </a:xfrm>
        </p:spPr>
        <p:txBody>
          <a:bodyPr>
            <a:normAutofit/>
          </a:bodyPr>
          <a:lstStyle/>
          <a:p>
            <a:r>
              <a:rPr lang="en-US" dirty="0"/>
              <a:t>Pressure also has two effects.  As with heat, it can also control which minerals or forms of minerals are stable.  </a:t>
            </a:r>
          </a:p>
          <a:p>
            <a:r>
              <a:rPr lang="en-US" dirty="0"/>
              <a:t>Some minerals may be converted to minerals with similar composition but different atomic packing simply because pressure is increased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The exact nature of the pressure is not important in this case. Only the amount is important.  Thus the confining or </a:t>
            </a:r>
            <a:r>
              <a:rPr lang="en-US" b="1" dirty="0" err="1">
                <a:solidFill>
                  <a:srgbClr val="FF0000"/>
                </a:solidFill>
              </a:rPr>
              <a:t>lithostatic</a:t>
            </a:r>
            <a:r>
              <a:rPr lang="en-US" b="1" dirty="0">
                <a:solidFill>
                  <a:srgbClr val="FF0000"/>
                </a:solidFill>
              </a:rPr>
              <a:t> pressure created by deep burial of rocks under sediment may have this effect as well as the directed pressure during mountain building processes. </a:t>
            </a:r>
          </a:p>
          <a:p>
            <a:r>
              <a:rPr lang="en-US" b="1" dirty="0">
                <a:solidFill>
                  <a:srgbClr val="0070C0"/>
                </a:solidFill>
              </a:rPr>
              <a:t>The second effect of pressure is to reorient minerals with linear or platy structure or to create a preferred orientation of them as they form.  </a:t>
            </a:r>
          </a:p>
        </p:txBody>
      </p:sp>
    </p:spTree>
    <p:extLst>
      <p:ext uri="{BB962C8B-B14F-4D97-AF65-F5344CB8AC3E}">
        <p14:creationId xmlns:p14="http://schemas.microsoft.com/office/powerpoint/2010/main" val="31084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ays.outcrop.org/images/rocks/metamorphic/lutge8e/FG07_0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2186597"/>
            <a:ext cx="4483100" cy="3284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hays.outcrop.org/images/rocks/metamorphic/lutge8e/FG07_0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84819"/>
            <a:ext cx="4493419" cy="3486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615938" y="6047191"/>
            <a:ext cx="4244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Confining Pressure and Directed Pressure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Agents of metamorphism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061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Agents of metamorphism</a:t>
            </a:r>
            <a:endParaRPr lang="ar-SA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2" y="2057400"/>
            <a:ext cx="4648198" cy="4648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Thus elongate minerals such as amphiboles, or platy minerals such as clays or micas tend to align themselves parallel to each other when under pressure.  </a:t>
            </a:r>
          </a:p>
          <a:p>
            <a:r>
              <a:rPr lang="en-US" dirty="0"/>
              <a:t>This only happens when there is directed pressure; confining pressure does not accomplish it.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diagram illustrates the effect.  </a:t>
            </a:r>
            <a:endParaRPr lang="en-US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A </a:t>
            </a:r>
            <a:r>
              <a:rPr lang="en-US" b="1" dirty="0">
                <a:solidFill>
                  <a:srgbClr val="0070C0"/>
                </a:solidFill>
              </a:rPr>
              <a:t>texture of this sort in a metamorphic rock is called foliation and the rocks are said to be foliated.</a:t>
            </a:r>
          </a:p>
          <a:p>
            <a:endParaRPr lang="en-US" dirty="0"/>
          </a:p>
        </p:txBody>
      </p:sp>
      <p:pic>
        <p:nvPicPr>
          <p:cNvPr id="1026" name="Picture 2" descr="press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819400"/>
            <a:ext cx="3886200" cy="291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930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Agents of metamorphism</a:t>
            </a:r>
            <a:endParaRPr lang="ar-SA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367093"/>
            <a:ext cx="8229600" cy="418610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Fluids serve only to speed up other metamorphic processes, or perhaps even allow them to happen at all</a:t>
            </a:r>
            <a:r>
              <a:rPr lang="en-US" sz="2400" dirty="0"/>
              <a:t>.  </a:t>
            </a:r>
          </a:p>
          <a:p>
            <a:r>
              <a:rPr lang="en-US" sz="2400" dirty="0"/>
              <a:t>Chemical reactions require water, and most proceed much faster as the amount of water goes up.  </a:t>
            </a:r>
          </a:p>
          <a:p>
            <a:r>
              <a:rPr lang="en-US" sz="2400" dirty="0"/>
              <a:t>Dissolved ions in the fluid also make those mineral transformations that require chemical changes in the minerals to occur, whether by supplying needed ions or flushing away excess ones.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14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Metamorphic environment</a:t>
            </a:r>
            <a:br>
              <a:rPr lang="en-US" dirty="0" smtClean="0"/>
            </a:br>
            <a:r>
              <a:rPr lang="en-US" sz="2800" dirty="0" smtClean="0"/>
              <a:t>contact or thermal metamorphism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2057401"/>
            <a:ext cx="4953000" cy="47244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Contact or thermal metamorphism </a:t>
            </a:r>
            <a:r>
              <a:rPr lang="en-US" b="1" dirty="0" smtClean="0">
                <a:solidFill>
                  <a:srgbClr val="C00000"/>
                </a:solidFill>
              </a:rPr>
              <a:t>occurs when </a:t>
            </a:r>
            <a:r>
              <a:rPr lang="en-US" b="1" dirty="0">
                <a:solidFill>
                  <a:srgbClr val="C00000"/>
                </a:solidFill>
              </a:rPr>
              <a:t>rocks immediately surrounding </a:t>
            </a:r>
            <a:r>
              <a:rPr lang="en-US" b="1" dirty="0" smtClean="0">
                <a:solidFill>
                  <a:srgbClr val="C00000"/>
                </a:solidFill>
              </a:rPr>
              <a:t>a molten </a:t>
            </a:r>
            <a:r>
              <a:rPr lang="en-US" b="1" dirty="0">
                <a:solidFill>
                  <a:srgbClr val="C00000"/>
                </a:solidFill>
              </a:rPr>
              <a:t>igneous body are “baked”</a:t>
            </a:r>
            <a:r>
              <a:rPr lang="en-US" dirty="0"/>
              <a:t> and therefore altered from their </a:t>
            </a:r>
            <a:r>
              <a:rPr lang="en-US" dirty="0" smtClean="0"/>
              <a:t>original state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altered rocks </a:t>
            </a:r>
            <a:r>
              <a:rPr lang="en-US" dirty="0" smtClean="0"/>
              <a:t>occur in </a:t>
            </a:r>
            <a:r>
              <a:rPr lang="en-US" dirty="0"/>
              <a:t>a zone called a </a:t>
            </a:r>
            <a:r>
              <a:rPr lang="en-US" b="1" dirty="0" smtClean="0">
                <a:solidFill>
                  <a:srgbClr val="FF0000"/>
                </a:solidFill>
              </a:rPr>
              <a:t>metamorphic aureole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size of </a:t>
            </a:r>
            <a:r>
              <a:rPr lang="en-US" dirty="0" smtClean="0"/>
              <a:t>the magma </a:t>
            </a:r>
            <a:r>
              <a:rPr lang="en-US" dirty="0"/>
              <a:t>body, the mineral </a:t>
            </a:r>
            <a:r>
              <a:rPr lang="en-US" dirty="0" smtClean="0"/>
              <a:t>composition of </a:t>
            </a:r>
            <a:r>
              <a:rPr lang="en-US" dirty="0"/>
              <a:t>the host rock and </a:t>
            </a:r>
            <a:r>
              <a:rPr lang="en-US" dirty="0" smtClean="0"/>
              <a:t>the availability </a:t>
            </a:r>
            <a:r>
              <a:rPr lang="en-US" dirty="0"/>
              <a:t>of water greatly </a:t>
            </a:r>
            <a:r>
              <a:rPr lang="en-US" dirty="0" smtClean="0"/>
              <a:t>affect the </a:t>
            </a:r>
            <a:r>
              <a:rPr lang="en-US" dirty="0"/>
              <a:t>size of the aureole produced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High heat is the main factor which brings about metamorphism.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667001"/>
            <a:ext cx="3681721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707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947</TotalTime>
  <Words>1889</Words>
  <Application>Microsoft Office PowerPoint</Application>
  <PresentationFormat>On-screen Show (4:3)</PresentationFormat>
  <Paragraphs>125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Times New Roman</vt:lpstr>
      <vt:lpstr>Tw Cen MT</vt:lpstr>
      <vt:lpstr>Wingdings</vt:lpstr>
      <vt:lpstr>Droplet</vt:lpstr>
      <vt:lpstr>Unit 2d: minerals &amp; rocks: Metamorphic ROCKS</vt:lpstr>
      <vt:lpstr>PowerPoint Presentation</vt:lpstr>
      <vt:lpstr>What is metamorphism</vt:lpstr>
      <vt:lpstr>Agents of metamorphism</vt:lpstr>
      <vt:lpstr>Agents of metamorphism</vt:lpstr>
      <vt:lpstr>Agents of metamorphism</vt:lpstr>
      <vt:lpstr>Agents of metamorphism</vt:lpstr>
      <vt:lpstr>Agents of metamorphism</vt:lpstr>
      <vt:lpstr>Metamorphic environment contact or thermal metamorphism</vt:lpstr>
      <vt:lpstr>Metamorphic environment hydrothermal metamorphism</vt:lpstr>
      <vt:lpstr>Metamorphic environment regional metamorphism</vt:lpstr>
      <vt:lpstr>Grade of Metamorphism</vt:lpstr>
      <vt:lpstr>Index minerals</vt:lpstr>
      <vt:lpstr>Metamorphic textures</vt:lpstr>
      <vt:lpstr>Foliated texture</vt:lpstr>
      <vt:lpstr>Foliated texture</vt:lpstr>
      <vt:lpstr>Foliated texture</vt:lpstr>
      <vt:lpstr>Other metamorphic texture</vt:lpstr>
      <vt:lpstr>Common metamorphic rocks</vt:lpstr>
      <vt:lpstr>Common Metamorphic Rocks</vt:lpstr>
      <vt:lpstr>Foliated metamorphic rocks</vt:lpstr>
      <vt:lpstr>Foliated metamorphic rocks</vt:lpstr>
      <vt:lpstr>Foliated metamorphic rocks</vt:lpstr>
      <vt:lpstr>Foliated metamorphic rocks</vt:lpstr>
      <vt:lpstr>Foliated metamorphic rocks</vt:lpstr>
      <vt:lpstr>Non-foliated metamorphic rocks</vt:lpstr>
    </vt:vector>
  </TitlesOfParts>
  <Company>----------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----------</dc:creator>
  <cp:lastModifiedBy>Faisal Zaidi</cp:lastModifiedBy>
  <cp:revision>45</cp:revision>
  <dcterms:created xsi:type="dcterms:W3CDTF">2011-03-26T05:14:25Z</dcterms:created>
  <dcterms:modified xsi:type="dcterms:W3CDTF">2019-10-23T10:32:28Z</dcterms:modified>
</cp:coreProperties>
</file>