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98" r:id="rId3"/>
    <p:sldId id="267" r:id="rId4"/>
    <p:sldId id="268" r:id="rId5"/>
    <p:sldId id="266" r:id="rId6"/>
    <p:sldId id="271" r:id="rId7"/>
    <p:sldId id="265" r:id="rId8"/>
    <p:sldId id="272" r:id="rId9"/>
    <p:sldId id="273" r:id="rId10"/>
    <p:sldId id="274" r:id="rId11"/>
    <p:sldId id="279" r:id="rId12"/>
    <p:sldId id="280" r:id="rId13"/>
    <p:sldId id="278" r:id="rId14"/>
    <p:sldId id="275" r:id="rId15"/>
    <p:sldId id="276" r:id="rId16"/>
    <p:sldId id="277" r:id="rId17"/>
    <p:sldId id="281" r:id="rId18"/>
    <p:sldId id="299" r:id="rId19"/>
    <p:sldId id="282" r:id="rId20"/>
    <p:sldId id="283" r:id="rId21"/>
    <p:sldId id="284" r:id="rId22"/>
    <p:sldId id="285" r:id="rId23"/>
    <p:sldId id="286" r:id="rId24"/>
    <p:sldId id="287" r:id="rId25"/>
    <p:sldId id="288" r:id="rId26"/>
    <p:sldId id="289" r:id="rId27"/>
    <p:sldId id="290" r:id="rId28"/>
    <p:sldId id="291" r:id="rId29"/>
    <p:sldId id="292" r:id="rId30"/>
    <p:sldId id="300" r:id="rId31"/>
    <p:sldId id="294" r:id="rId32"/>
    <p:sldId id="296"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A8A46-4EB4-4E2D-B44A-FC731BCC7B5C}" type="datetimeFigureOut">
              <a:rPr lang="en-US" smtClean="0"/>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5F626-2747-42C0-A09C-3DEDEA73DC11}" type="slidenum">
              <a:rPr lang="en-US" smtClean="0"/>
              <a:pPr/>
              <a:t>‹#›</a:t>
            </a:fld>
            <a:endParaRPr lang="en-US"/>
          </a:p>
        </p:txBody>
      </p:sp>
    </p:spTree>
    <p:extLst>
      <p:ext uri="{BB962C8B-B14F-4D97-AF65-F5344CB8AC3E}">
        <p14:creationId xmlns:p14="http://schemas.microsoft.com/office/powerpoint/2010/main" val="305686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7EEF1-6F7C-4F51-90CE-9E9F9BF3717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5E3A20-1C55-4CCE-B6C3-05E1C77FAD3E}"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BB213-263D-4A4D-B7BE-897A53AF361D}"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176845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419874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20208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42756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283760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3461253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426341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178073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386263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lvl1pPr algn="just">
              <a:defRPr cap="none" baseline="0"/>
            </a:lvl1pPr>
            <a:lvl2pPr algn="just">
              <a:defRPr cap="none" baseline="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27097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249326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11415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155188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77286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152983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106100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C30934-8791-453D-8D13-F440B5B1F208}"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extLst>
      <p:ext uri="{BB962C8B-B14F-4D97-AF65-F5344CB8AC3E}">
        <p14:creationId xmlns:p14="http://schemas.microsoft.com/office/powerpoint/2010/main" val="283519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87C30934-8791-453D-8D13-F440B5B1F208}" type="datetimeFigureOut">
              <a:rPr lang="en-US" smtClean="0"/>
              <a:pPr/>
              <a:t>10/16/2019</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BD6B63F-0D23-44E4-BE53-18A9C7D66C67}" type="slidenum">
              <a:rPr lang="en-US" smtClean="0"/>
              <a:pPr/>
              <a:t>‹#›</a:t>
            </a:fld>
            <a:endParaRPr lang="en-US"/>
          </a:p>
        </p:txBody>
      </p:sp>
    </p:spTree>
    <p:extLst>
      <p:ext uri="{BB962C8B-B14F-4D97-AF65-F5344CB8AC3E}">
        <p14:creationId xmlns:p14="http://schemas.microsoft.com/office/powerpoint/2010/main" val="2419007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b/b6/Sinuous_dunes_mcr1.JPG"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upload.wikimedia.org/wikipedia/commons/c/c1/Beach_Stones_2.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b/b9/StoneFormationInWater.jpg" TargetMode="External"/><Relationship Id="rId5" Type="http://schemas.openxmlformats.org/officeDocument/2006/relationships/image" Target="../media/image7.jpeg"/><Relationship Id="rId4" Type="http://schemas.openxmlformats.org/officeDocument/2006/relationships/hyperlink" Target="http://upload.wikimedia.org/wikipedia/commons/e/ee/Leman_img_0573.jpg" TargetMode="Externa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www.pbase.com/dougsherman/stratigraphy" TargetMode="Externa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843266"/>
            <a:ext cx="8000999" cy="2509213"/>
          </a:xfrm>
        </p:spPr>
        <p:txBody>
          <a:bodyPr/>
          <a:lstStyle/>
          <a:p>
            <a:r>
              <a:rPr lang="en-US" dirty="0"/>
              <a:t>Unit </a:t>
            </a:r>
            <a:r>
              <a:rPr lang="en-US" dirty="0" smtClean="0"/>
              <a:t>2C: </a:t>
            </a:r>
            <a:r>
              <a:rPr lang="en-US" dirty="0"/>
              <a:t>minerals &amp; rocks: </a:t>
            </a:r>
            <a:r>
              <a:rPr lang="en-US" dirty="0" smtClean="0"/>
              <a:t>SEDIMENTARY ROCKS</a:t>
            </a:r>
            <a:endParaRPr lang="en-US" dirty="0"/>
          </a:p>
        </p:txBody>
      </p:sp>
      <p:pic>
        <p:nvPicPr>
          <p:cNvPr id="48130" name="Picture 2" descr="Fossils of once living creatures in rocks, sedimentary rocks on earth, Earth Terestrial Sphere, Fossils,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p:cNvPicPr>
            <a:picLocks noChangeAspect="1" noChangeArrowheads="1"/>
          </p:cNvPicPr>
          <p:nvPr/>
        </p:nvPicPr>
        <p:blipFill>
          <a:blip r:embed="rId2" cstate="print"/>
          <a:srcRect/>
          <a:stretch>
            <a:fillRect/>
          </a:stretch>
        </p:blipFill>
        <p:spPr bwMode="auto">
          <a:xfrm>
            <a:off x="1995487" y="152400"/>
            <a:ext cx="5153025" cy="3723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2"/>
          <p:cNvSpPr txBox="1">
            <a:spLocks/>
          </p:cNvSpPr>
          <p:nvPr/>
        </p:nvSpPr>
        <p:spPr>
          <a:xfrm>
            <a:off x="1313259" y="5357097"/>
            <a:ext cx="6517482" cy="137159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b="1" smtClean="0">
                <a:solidFill>
                  <a:schemeClr val="tx1"/>
                </a:solidFill>
              </a:rPr>
              <a:t>Geo 281: geology for engineers</a:t>
            </a:r>
          </a:p>
          <a:p>
            <a:r>
              <a:rPr lang="en-US" b="1" smtClean="0">
                <a:solidFill>
                  <a:schemeClr val="tx1"/>
                </a:solidFill>
              </a:rPr>
              <a:t>Geology and Geophysics Department</a:t>
            </a:r>
          </a:p>
          <a:p>
            <a:r>
              <a:rPr lang="en-US" b="1" smtClean="0">
                <a:solidFill>
                  <a:schemeClr val="tx1"/>
                </a:solidFill>
              </a:rPr>
              <a:t>King Saud University</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000375"/>
            <a:ext cx="3200400" cy="838200"/>
          </a:xfrm>
        </p:spPr>
        <p:txBody>
          <a:bodyPr>
            <a:noAutofit/>
          </a:bodyPr>
          <a:lstStyle/>
          <a:p>
            <a:pPr algn="ctr"/>
            <a:r>
              <a:rPr lang="en-US" sz="1800" dirty="0" smtClean="0"/>
              <a:t>Particle size classification of detrital rocks</a:t>
            </a:r>
            <a:endParaRPr lang="en-US" sz="1800" dirty="0"/>
          </a:p>
        </p:txBody>
      </p:sp>
      <p:pic>
        <p:nvPicPr>
          <p:cNvPr id="28673" name="Picture 1"/>
          <p:cNvPicPr>
            <a:picLocks noChangeAspect="1" noChangeArrowheads="1"/>
          </p:cNvPicPr>
          <p:nvPr/>
        </p:nvPicPr>
        <p:blipFill>
          <a:blip r:embed="rId2" cstate="print"/>
          <a:srcRect/>
          <a:stretch>
            <a:fillRect/>
          </a:stretch>
        </p:blipFill>
        <p:spPr bwMode="auto">
          <a:xfrm>
            <a:off x="3486150" y="85725"/>
            <a:ext cx="5648325" cy="676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sz="quarter" idx="13"/>
          </p:nvPr>
        </p:nvSpPr>
        <p:spPr>
          <a:xfrm>
            <a:off x="304800" y="1981200"/>
            <a:ext cx="4953000" cy="4572000"/>
          </a:xfrm>
        </p:spPr>
        <p:txBody>
          <a:bodyPr>
            <a:noAutofit/>
          </a:bodyPr>
          <a:lstStyle/>
          <a:p>
            <a:pPr algn="just">
              <a:buFont typeface="Wingdings" pitchFamily="2" charset="2"/>
              <a:buChar char="Ø"/>
            </a:pPr>
            <a:r>
              <a:rPr lang="en-US" sz="2400" b="1" dirty="0">
                <a:solidFill>
                  <a:srgbClr val="FF0000"/>
                </a:solidFill>
              </a:rPr>
              <a:t>Conglomerate</a:t>
            </a:r>
            <a:r>
              <a:rPr lang="en-US" sz="2400" dirty="0"/>
              <a:t> consists largely of gravels. </a:t>
            </a:r>
            <a:endParaRPr lang="en-US" sz="2400" dirty="0" smtClean="0"/>
          </a:p>
          <a:p>
            <a:pPr algn="just">
              <a:buFont typeface="Wingdings" pitchFamily="2" charset="2"/>
              <a:buChar char="Ø"/>
            </a:pPr>
            <a:r>
              <a:rPr lang="en-US" sz="2400" dirty="0" smtClean="0"/>
              <a:t>The </a:t>
            </a:r>
            <a:r>
              <a:rPr lang="en-US" sz="2400" dirty="0"/>
              <a:t>particle size in conglomerate varies from 2 mm to more than 256 mm. </a:t>
            </a:r>
            <a:endParaRPr lang="en-US" sz="2400" dirty="0" smtClean="0"/>
          </a:p>
          <a:p>
            <a:pPr algn="just">
              <a:buFont typeface="Wingdings" pitchFamily="2" charset="2"/>
              <a:buChar char="Ø"/>
            </a:pPr>
            <a:r>
              <a:rPr lang="en-US" sz="2400" dirty="0" smtClean="0"/>
              <a:t>In </a:t>
            </a:r>
            <a:r>
              <a:rPr lang="en-US" sz="2400" dirty="0"/>
              <a:t>a conglomerate the particles are rounded</a:t>
            </a:r>
            <a:r>
              <a:rPr lang="en-US" sz="2400" dirty="0" smtClean="0"/>
              <a:t>.</a:t>
            </a:r>
            <a:endParaRPr lang="en-US" sz="2400" dirty="0" smtClean="0"/>
          </a:p>
          <a:p>
            <a:pPr algn="just">
              <a:buFont typeface="Wingdings" pitchFamily="2" charset="2"/>
              <a:buChar char="Ø"/>
            </a:pPr>
            <a:r>
              <a:rPr lang="en-US" sz="2400" dirty="0" smtClean="0"/>
              <a:t> </a:t>
            </a:r>
            <a:r>
              <a:rPr lang="en-US" sz="2400" dirty="0"/>
              <a:t>Conglomerates are poorly sorted and the openings between the particles are filled with sand or mud. </a:t>
            </a:r>
          </a:p>
        </p:txBody>
      </p:sp>
      <p:pic>
        <p:nvPicPr>
          <p:cNvPr id="5" name="Picture 4" descr="conglomerate1.jpg"/>
          <p:cNvPicPr>
            <a:picLocks noChangeAspect="1"/>
          </p:cNvPicPr>
          <p:nvPr/>
        </p:nvPicPr>
        <p:blipFill>
          <a:blip r:embed="rId2" cstate="print"/>
          <a:stretch>
            <a:fillRect/>
          </a:stretch>
        </p:blipFill>
        <p:spPr>
          <a:xfrm>
            <a:off x="5555474" y="2133600"/>
            <a:ext cx="2963334" cy="2133600"/>
          </a:xfrm>
          <a:prstGeom prst="rect">
            <a:avLst/>
          </a:prstGeom>
        </p:spPr>
      </p:pic>
      <p:pic>
        <p:nvPicPr>
          <p:cNvPr id="6" name="Picture 5" descr="conglomerate2.jpg"/>
          <p:cNvPicPr>
            <a:picLocks noChangeAspect="1"/>
          </p:cNvPicPr>
          <p:nvPr/>
        </p:nvPicPr>
        <p:blipFill>
          <a:blip r:embed="rId3" cstate="print"/>
          <a:stretch>
            <a:fillRect/>
          </a:stretch>
        </p:blipFill>
        <p:spPr>
          <a:xfrm>
            <a:off x="5548547" y="4419600"/>
            <a:ext cx="2926287" cy="20874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sz="quarter" idx="13"/>
          </p:nvPr>
        </p:nvSpPr>
        <p:spPr>
          <a:xfrm>
            <a:off x="457200" y="2233457"/>
            <a:ext cx="8229600" cy="1295400"/>
          </a:xfrm>
        </p:spPr>
        <p:txBody>
          <a:bodyPr/>
          <a:lstStyle/>
          <a:p>
            <a:pPr algn="just">
              <a:buFont typeface="Wingdings" pitchFamily="2" charset="2"/>
              <a:buChar char="Ø"/>
            </a:pPr>
            <a:r>
              <a:rPr lang="en-US" dirty="0"/>
              <a:t>If the large particles are angular rather than rounded, the rock is called </a:t>
            </a:r>
            <a:r>
              <a:rPr lang="en-US" b="1" dirty="0">
                <a:solidFill>
                  <a:srgbClr val="FF0000"/>
                </a:solidFill>
              </a:rPr>
              <a:t>breccia</a:t>
            </a:r>
            <a:r>
              <a:rPr lang="en-US" dirty="0"/>
              <a:t>. </a:t>
            </a:r>
          </a:p>
        </p:txBody>
      </p:sp>
      <p:pic>
        <p:nvPicPr>
          <p:cNvPr id="5" name="Picture 4" descr="breccia1.jpg"/>
          <p:cNvPicPr>
            <a:picLocks noChangeAspect="1"/>
          </p:cNvPicPr>
          <p:nvPr/>
        </p:nvPicPr>
        <p:blipFill>
          <a:blip r:embed="rId2" cstate="print"/>
          <a:stretch>
            <a:fillRect/>
          </a:stretch>
        </p:blipFill>
        <p:spPr>
          <a:xfrm>
            <a:off x="457200" y="3421160"/>
            <a:ext cx="3973852" cy="2808189"/>
          </a:xfrm>
          <a:prstGeom prst="rect">
            <a:avLst/>
          </a:prstGeom>
        </p:spPr>
      </p:pic>
      <p:pic>
        <p:nvPicPr>
          <p:cNvPr id="6" name="Picture 5" descr="breccia2.jpg"/>
          <p:cNvPicPr>
            <a:picLocks noChangeAspect="1"/>
          </p:cNvPicPr>
          <p:nvPr/>
        </p:nvPicPr>
        <p:blipFill>
          <a:blip r:embed="rId3" cstate="print"/>
          <a:stretch>
            <a:fillRect/>
          </a:stretch>
        </p:blipFill>
        <p:spPr>
          <a:xfrm>
            <a:off x="4800600" y="3429000"/>
            <a:ext cx="3733800" cy="28003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sz="quarter" idx="13"/>
          </p:nvPr>
        </p:nvSpPr>
        <p:spPr>
          <a:xfrm>
            <a:off x="461818" y="1898809"/>
            <a:ext cx="4796451" cy="4800600"/>
          </a:xfrm>
        </p:spPr>
        <p:txBody>
          <a:bodyPr>
            <a:normAutofit fontScale="62500" lnSpcReduction="20000"/>
          </a:bodyPr>
          <a:lstStyle/>
          <a:p>
            <a:pPr algn="just">
              <a:buFont typeface="Wingdings" pitchFamily="2" charset="2"/>
              <a:buChar char="Ø"/>
            </a:pPr>
            <a:r>
              <a:rPr lang="en-US" sz="3400" b="1" dirty="0">
                <a:solidFill>
                  <a:srgbClr val="FF0000"/>
                </a:solidFill>
              </a:rPr>
              <a:t>Sandstone</a:t>
            </a:r>
            <a:r>
              <a:rPr lang="en-US" sz="3400" dirty="0"/>
              <a:t> is the name given to any rock in which sand size particles are dominant. </a:t>
            </a:r>
            <a:endParaRPr lang="en-US" sz="3400" dirty="0" smtClean="0"/>
          </a:p>
          <a:p>
            <a:pPr algn="just">
              <a:buFont typeface="Wingdings" pitchFamily="2" charset="2"/>
              <a:buChar char="Ø"/>
            </a:pPr>
            <a:r>
              <a:rPr lang="en-US" sz="3400" dirty="0"/>
              <a:t>Most sandstones are quartz sandstone and contain more than 90 percent quartz. </a:t>
            </a:r>
            <a:endParaRPr lang="en-US" sz="3400" dirty="0" smtClean="0"/>
          </a:p>
          <a:p>
            <a:pPr algn="just">
              <a:buFont typeface="Wingdings" pitchFamily="2" charset="2"/>
              <a:buChar char="Ø"/>
            </a:pPr>
            <a:r>
              <a:rPr lang="en-US" sz="3400" b="1" dirty="0" smtClean="0">
                <a:solidFill>
                  <a:srgbClr val="FF0000"/>
                </a:solidFill>
              </a:rPr>
              <a:t>Arkose</a:t>
            </a:r>
            <a:r>
              <a:rPr lang="en-US" sz="3400" dirty="0" smtClean="0"/>
              <a:t> </a:t>
            </a:r>
            <a:r>
              <a:rPr lang="en-US" sz="3400" dirty="0"/>
              <a:t>is a sandstone comprising 25 percent or more feldspar grains, with most of the remaining grains being quartz. </a:t>
            </a:r>
            <a:endParaRPr lang="en-US" sz="3400" dirty="0" smtClean="0"/>
          </a:p>
          <a:p>
            <a:pPr algn="just">
              <a:buFont typeface="Wingdings" pitchFamily="2" charset="2"/>
              <a:buChar char="Ø"/>
            </a:pPr>
            <a:r>
              <a:rPr lang="en-US" sz="3400" b="1" dirty="0" smtClean="0">
                <a:solidFill>
                  <a:srgbClr val="FF0000"/>
                </a:solidFill>
              </a:rPr>
              <a:t>Graywacke</a:t>
            </a:r>
            <a:r>
              <a:rPr lang="en-US" sz="3400" dirty="0" smtClean="0"/>
              <a:t> </a:t>
            </a:r>
            <a:r>
              <a:rPr lang="en-US" sz="3400" dirty="0"/>
              <a:t>is poorly sorted sandstone with considerable quantities of silt and clay in its pores</a:t>
            </a:r>
            <a:r>
              <a:rPr lang="en-US" sz="3400" dirty="0" smtClean="0"/>
              <a:t>.</a:t>
            </a:r>
            <a:endParaRPr lang="en-US" sz="3400" dirty="0"/>
          </a:p>
          <a:p>
            <a:pPr algn="just"/>
            <a:endParaRPr lang="en-US" dirty="0"/>
          </a:p>
        </p:txBody>
      </p:sp>
      <p:pic>
        <p:nvPicPr>
          <p:cNvPr id="5" name="Picture 4" descr="sndstone1.jpg"/>
          <p:cNvPicPr>
            <a:picLocks noChangeAspect="1"/>
          </p:cNvPicPr>
          <p:nvPr/>
        </p:nvPicPr>
        <p:blipFill>
          <a:blip r:embed="rId2" cstate="print"/>
          <a:stretch>
            <a:fillRect/>
          </a:stretch>
        </p:blipFill>
        <p:spPr>
          <a:xfrm>
            <a:off x="5381374" y="1898809"/>
            <a:ext cx="3200400" cy="2330291"/>
          </a:xfrm>
          <a:prstGeom prst="rect">
            <a:avLst/>
          </a:prstGeom>
        </p:spPr>
      </p:pic>
      <p:pic>
        <p:nvPicPr>
          <p:cNvPr id="6" name="Picture 5" descr="sandstone2.jpg"/>
          <p:cNvPicPr>
            <a:picLocks noChangeAspect="1"/>
          </p:cNvPicPr>
          <p:nvPr/>
        </p:nvPicPr>
        <p:blipFill>
          <a:blip r:embed="rId3" cstate="print"/>
          <a:srcRect t="2425" b="5419"/>
          <a:stretch>
            <a:fillRect/>
          </a:stretch>
        </p:blipFill>
        <p:spPr>
          <a:xfrm>
            <a:off x="5581149" y="4495800"/>
            <a:ext cx="2800851" cy="22134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sz="quarter" idx="13"/>
          </p:nvPr>
        </p:nvSpPr>
        <p:spPr>
          <a:xfrm>
            <a:off x="152400" y="1905000"/>
            <a:ext cx="5371416" cy="4953000"/>
          </a:xfrm>
        </p:spPr>
        <p:txBody>
          <a:bodyPr>
            <a:noAutofit/>
          </a:bodyPr>
          <a:lstStyle/>
          <a:p>
            <a:pPr algn="just">
              <a:buFont typeface="Wingdings" pitchFamily="2" charset="2"/>
              <a:buChar char="Ø"/>
            </a:pPr>
            <a:r>
              <a:rPr lang="en-US" sz="2200" b="1" dirty="0">
                <a:solidFill>
                  <a:srgbClr val="FF0000"/>
                </a:solidFill>
              </a:rPr>
              <a:t>Shale</a:t>
            </a:r>
            <a:r>
              <a:rPr lang="en-US" sz="2200" dirty="0"/>
              <a:t> is a sedimentary rock consisting of silt and clay sized particle. They consist of clay minerals and small amount of quartz. </a:t>
            </a:r>
            <a:endParaRPr lang="en-US" sz="2200" dirty="0" smtClean="0"/>
          </a:p>
          <a:p>
            <a:pPr algn="just">
              <a:buFont typeface="Wingdings" pitchFamily="2" charset="2"/>
              <a:buChar char="Ø"/>
            </a:pPr>
            <a:r>
              <a:rPr lang="en-US" sz="2200" dirty="0" smtClean="0"/>
              <a:t>The </a:t>
            </a:r>
            <a:r>
              <a:rPr lang="en-US" sz="2200" dirty="0"/>
              <a:t>tiny particles in shale indicate that deposition has taken place in water in a very quiet and non turbulent environment. </a:t>
            </a:r>
            <a:endParaRPr lang="en-US" sz="2200" dirty="0" smtClean="0"/>
          </a:p>
          <a:p>
            <a:pPr algn="just">
              <a:buFont typeface="Wingdings" pitchFamily="2" charset="2"/>
              <a:buChar char="Ø"/>
            </a:pPr>
            <a:r>
              <a:rPr lang="en-US" sz="2200" dirty="0" smtClean="0"/>
              <a:t>Shale </a:t>
            </a:r>
            <a:r>
              <a:rPr lang="en-US" sz="2200" dirty="0"/>
              <a:t>has a finely layered structure called </a:t>
            </a:r>
            <a:r>
              <a:rPr lang="en-US" sz="2200" b="1" dirty="0">
                <a:solidFill>
                  <a:srgbClr val="FF0000"/>
                </a:solidFill>
              </a:rPr>
              <a:t>fissility</a:t>
            </a:r>
            <a:r>
              <a:rPr lang="en-US" sz="2200" dirty="0"/>
              <a:t>, along which the rock splits easily. </a:t>
            </a:r>
            <a:endParaRPr lang="en-US" sz="2200" dirty="0" smtClean="0"/>
          </a:p>
          <a:p>
            <a:pPr algn="just">
              <a:buFont typeface="Wingdings" pitchFamily="2" charset="2"/>
              <a:buChar char="Ø"/>
            </a:pPr>
            <a:r>
              <a:rPr lang="en-US" sz="2200" dirty="0" smtClean="0"/>
              <a:t>The </a:t>
            </a:r>
            <a:r>
              <a:rPr lang="en-US" sz="2200" dirty="0"/>
              <a:t>layered structure in shale is also sometimes known as </a:t>
            </a:r>
            <a:r>
              <a:rPr lang="en-US" sz="2200" b="1" dirty="0">
                <a:solidFill>
                  <a:srgbClr val="FF0000"/>
                </a:solidFill>
              </a:rPr>
              <a:t>laminae</a:t>
            </a:r>
            <a:r>
              <a:rPr lang="en-US" sz="2200" dirty="0" smtClean="0"/>
              <a:t>.</a:t>
            </a:r>
            <a:endParaRPr lang="en-US" sz="2200" dirty="0"/>
          </a:p>
        </p:txBody>
      </p:sp>
      <p:pic>
        <p:nvPicPr>
          <p:cNvPr id="4" name="Picture 3" descr="Shale.jpg"/>
          <p:cNvPicPr>
            <a:picLocks noChangeAspect="1"/>
          </p:cNvPicPr>
          <p:nvPr/>
        </p:nvPicPr>
        <p:blipFill>
          <a:blip r:embed="rId2" cstate="print"/>
          <a:stretch>
            <a:fillRect/>
          </a:stretch>
        </p:blipFill>
        <p:spPr>
          <a:xfrm>
            <a:off x="5632343" y="1951182"/>
            <a:ext cx="2997200" cy="2247900"/>
          </a:xfrm>
          <a:prstGeom prst="rect">
            <a:avLst/>
          </a:prstGeom>
        </p:spPr>
      </p:pic>
      <p:pic>
        <p:nvPicPr>
          <p:cNvPr id="5" name="Picture 4" descr="shale2.jpg"/>
          <p:cNvPicPr>
            <a:picLocks noChangeAspect="1"/>
          </p:cNvPicPr>
          <p:nvPr/>
        </p:nvPicPr>
        <p:blipFill>
          <a:blip r:embed="rId3" cstate="print"/>
          <a:stretch>
            <a:fillRect/>
          </a:stretch>
        </p:blipFill>
        <p:spPr>
          <a:xfrm>
            <a:off x="5606943" y="4343400"/>
            <a:ext cx="3022600" cy="22669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sz="quarter" idx="13"/>
          </p:nvPr>
        </p:nvSpPr>
        <p:spPr>
          <a:xfrm>
            <a:off x="457201" y="2164858"/>
            <a:ext cx="8229600" cy="1600200"/>
          </a:xfrm>
        </p:spPr>
        <p:txBody>
          <a:bodyPr/>
          <a:lstStyle/>
          <a:p>
            <a:pPr algn="just">
              <a:buFont typeface="Wingdings" pitchFamily="2" charset="2"/>
              <a:buChar char="Ø"/>
            </a:pPr>
            <a:r>
              <a:rPr lang="en-US" b="1" dirty="0">
                <a:solidFill>
                  <a:srgbClr val="FF0000"/>
                </a:solidFill>
              </a:rPr>
              <a:t>Mudstone </a:t>
            </a:r>
            <a:r>
              <a:rPr lang="en-US" dirty="0"/>
              <a:t>also has the same particle size as that of shale but is a </a:t>
            </a:r>
            <a:r>
              <a:rPr lang="en-US" dirty="0" smtClean="0"/>
              <a:t>non-fissile </a:t>
            </a:r>
            <a:r>
              <a:rPr lang="en-US" dirty="0"/>
              <a:t>and breaks as chunks or blocks.</a:t>
            </a:r>
          </a:p>
        </p:txBody>
      </p:sp>
      <p:pic>
        <p:nvPicPr>
          <p:cNvPr id="5" name="Picture 4" descr="mudstone1.jpg"/>
          <p:cNvPicPr>
            <a:picLocks noChangeAspect="1"/>
          </p:cNvPicPr>
          <p:nvPr/>
        </p:nvPicPr>
        <p:blipFill>
          <a:blip r:embed="rId2" cstate="print"/>
          <a:stretch>
            <a:fillRect/>
          </a:stretch>
        </p:blipFill>
        <p:spPr>
          <a:xfrm>
            <a:off x="914400" y="3657600"/>
            <a:ext cx="2981325" cy="2802446"/>
          </a:xfrm>
          <a:prstGeom prst="rect">
            <a:avLst/>
          </a:prstGeom>
        </p:spPr>
      </p:pic>
      <p:pic>
        <p:nvPicPr>
          <p:cNvPr id="6" name="Picture 5" descr="mudstone2.jpg"/>
          <p:cNvPicPr>
            <a:picLocks noChangeAspect="1"/>
          </p:cNvPicPr>
          <p:nvPr/>
        </p:nvPicPr>
        <p:blipFill>
          <a:blip r:embed="rId3" cstate="print"/>
          <a:stretch>
            <a:fillRect/>
          </a:stretch>
        </p:blipFill>
        <p:spPr>
          <a:xfrm>
            <a:off x="5257800" y="3553798"/>
            <a:ext cx="3124200" cy="30756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sz="quarter" idx="13"/>
          </p:nvPr>
        </p:nvSpPr>
        <p:spPr>
          <a:xfrm>
            <a:off x="152400" y="1600200"/>
            <a:ext cx="4114800" cy="4953000"/>
          </a:xfrm>
        </p:spPr>
        <p:txBody>
          <a:bodyPr>
            <a:normAutofit/>
          </a:bodyPr>
          <a:lstStyle/>
          <a:p>
            <a:pPr algn="just">
              <a:buFont typeface="Wingdings" pitchFamily="2" charset="2"/>
              <a:buChar char="Ø"/>
            </a:pPr>
            <a:r>
              <a:rPr lang="en-US" b="1" dirty="0">
                <a:solidFill>
                  <a:srgbClr val="FF0000"/>
                </a:solidFill>
              </a:rPr>
              <a:t>Siltstone </a:t>
            </a:r>
            <a:r>
              <a:rPr lang="en-US" dirty="0"/>
              <a:t>is </a:t>
            </a:r>
            <a:r>
              <a:rPr lang="en-US" dirty="0" err="1"/>
              <a:t>lithified</a:t>
            </a:r>
            <a:r>
              <a:rPr lang="en-US" dirty="0"/>
              <a:t> silt.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a:t>main component of most siltstones is quartz, although clays are also commonly present.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Siltstones </a:t>
            </a:r>
            <a:r>
              <a:rPr lang="en-US" dirty="0"/>
              <a:t>often show layering but lack the fine fissility of </a:t>
            </a:r>
            <a:r>
              <a:rPr lang="en-US" dirty="0" err="1"/>
              <a:t>shales</a:t>
            </a:r>
            <a:r>
              <a:rPr lang="en-US" dirty="0"/>
              <a:t> because of their lower clay content. </a:t>
            </a:r>
          </a:p>
        </p:txBody>
      </p:sp>
      <p:pic>
        <p:nvPicPr>
          <p:cNvPr id="5" name="Picture 4" descr="siltstone1.jpg"/>
          <p:cNvPicPr>
            <a:picLocks noChangeAspect="1"/>
          </p:cNvPicPr>
          <p:nvPr/>
        </p:nvPicPr>
        <p:blipFill>
          <a:blip r:embed="rId2" cstate="print"/>
          <a:stretch>
            <a:fillRect/>
          </a:stretch>
        </p:blipFill>
        <p:spPr>
          <a:xfrm>
            <a:off x="5105400" y="1371600"/>
            <a:ext cx="3124200" cy="2343150"/>
          </a:xfrm>
          <a:prstGeom prst="rect">
            <a:avLst/>
          </a:prstGeom>
        </p:spPr>
      </p:pic>
      <p:pic>
        <p:nvPicPr>
          <p:cNvPr id="6" name="Picture 5" descr="siltstone2.jpg"/>
          <p:cNvPicPr>
            <a:picLocks noChangeAspect="1"/>
          </p:cNvPicPr>
          <p:nvPr/>
        </p:nvPicPr>
        <p:blipFill>
          <a:blip r:embed="rId3" cstate="print"/>
          <a:stretch>
            <a:fillRect/>
          </a:stretch>
        </p:blipFill>
        <p:spPr>
          <a:xfrm>
            <a:off x="5181600" y="3810001"/>
            <a:ext cx="2902323" cy="2819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Particle size and shape of detrital sedimentary rocks</a:t>
            </a:r>
            <a:endParaRPr lang="en-US" sz="2400" dirty="0"/>
          </a:p>
        </p:txBody>
      </p:sp>
      <p:sp>
        <p:nvSpPr>
          <p:cNvPr id="3" name="Content Placeholder 2"/>
          <p:cNvSpPr>
            <a:spLocks noGrp="1"/>
          </p:cNvSpPr>
          <p:nvPr>
            <p:ph sz="quarter" idx="13"/>
          </p:nvPr>
        </p:nvSpPr>
        <p:spPr/>
        <p:txBody>
          <a:bodyPr>
            <a:normAutofit lnSpcReduction="10000"/>
          </a:bodyPr>
          <a:lstStyle/>
          <a:p>
            <a:pPr algn="just">
              <a:buFont typeface="Wingdings" pitchFamily="2" charset="2"/>
              <a:buChar char="Ø"/>
            </a:pPr>
            <a:r>
              <a:rPr lang="en-US" dirty="0"/>
              <a:t>Particle size of a detrital sedimentary rock indicates the depositional environment and the strength of the transporting water current. </a:t>
            </a:r>
            <a:endParaRPr lang="en-US" dirty="0" smtClean="0"/>
          </a:p>
          <a:p>
            <a:pPr algn="just">
              <a:buFont typeface="Wingdings" pitchFamily="2" charset="2"/>
              <a:buChar char="Ø"/>
            </a:pPr>
            <a:endParaRPr lang="en-US" dirty="0" smtClean="0"/>
          </a:p>
          <a:p>
            <a:pPr algn="just">
              <a:buFont typeface="Wingdings" pitchFamily="2" charset="2"/>
              <a:buChar char="Ø"/>
            </a:pPr>
            <a:r>
              <a:rPr lang="en-US" b="1" dirty="0" smtClean="0">
                <a:solidFill>
                  <a:srgbClr val="FF0000"/>
                </a:solidFill>
              </a:rPr>
              <a:t>Shallow </a:t>
            </a:r>
            <a:r>
              <a:rPr lang="en-US" b="1" dirty="0">
                <a:solidFill>
                  <a:srgbClr val="FF0000"/>
                </a:solidFill>
              </a:rPr>
              <a:t>environment </a:t>
            </a:r>
            <a:r>
              <a:rPr lang="en-US" dirty="0"/>
              <a:t>and strong currents will result in the formation of </a:t>
            </a:r>
            <a:r>
              <a:rPr lang="en-US" b="1" dirty="0">
                <a:solidFill>
                  <a:srgbClr val="FF0000"/>
                </a:solidFill>
              </a:rPr>
              <a:t>coarse grained sedimentary </a:t>
            </a:r>
            <a:r>
              <a:rPr lang="en-US" b="1" dirty="0" smtClean="0">
                <a:solidFill>
                  <a:srgbClr val="FF0000"/>
                </a:solidFill>
              </a:rPr>
              <a:t>rocks</a:t>
            </a:r>
            <a:r>
              <a:rPr lang="en-US" dirty="0" smtClean="0"/>
              <a:t>.</a:t>
            </a:r>
          </a:p>
          <a:p>
            <a:pPr algn="just">
              <a:buFont typeface="Wingdings" pitchFamily="2" charset="2"/>
              <a:buChar char="Ø"/>
            </a:pPr>
            <a:endParaRPr lang="en-US" dirty="0" smtClean="0"/>
          </a:p>
          <a:p>
            <a:pPr algn="just">
              <a:buFont typeface="Wingdings" pitchFamily="2" charset="2"/>
              <a:buChar char="Ø"/>
            </a:pPr>
            <a:r>
              <a:rPr lang="en-US" b="1" dirty="0">
                <a:solidFill>
                  <a:srgbClr val="0070C0"/>
                </a:solidFill>
              </a:rPr>
              <a:t>C</a:t>
            </a:r>
            <a:r>
              <a:rPr lang="en-US" b="1" dirty="0" smtClean="0">
                <a:solidFill>
                  <a:srgbClr val="0070C0"/>
                </a:solidFill>
              </a:rPr>
              <a:t>alm </a:t>
            </a:r>
            <a:r>
              <a:rPr lang="en-US" b="1" dirty="0">
                <a:solidFill>
                  <a:srgbClr val="0070C0"/>
                </a:solidFill>
              </a:rPr>
              <a:t>and deep depositional environment</a:t>
            </a:r>
            <a:r>
              <a:rPr lang="en-US" b="1" dirty="0">
                <a:solidFill>
                  <a:srgbClr val="FF0000"/>
                </a:solidFill>
              </a:rPr>
              <a:t> </a:t>
            </a:r>
            <a:r>
              <a:rPr lang="en-US" dirty="0"/>
              <a:t>will help in the formation of </a:t>
            </a:r>
            <a:r>
              <a:rPr lang="en-US" b="1" dirty="0">
                <a:solidFill>
                  <a:srgbClr val="0070C0"/>
                </a:solidFill>
              </a:rPr>
              <a:t>fine grained sedimentary rocks</a:t>
            </a:r>
            <a:r>
              <a:rPr lang="en-US" dirty="0" smtClean="0"/>
              <a:t>.</a:t>
            </a:r>
          </a:p>
          <a:p>
            <a:pPr algn="just"/>
            <a:endParaRPr lang="en-US" dirty="0"/>
          </a:p>
          <a:p>
            <a:pPr algn="just">
              <a:buNone/>
            </a:pPr>
            <a:endParaRPr lang="en-US" dirty="0"/>
          </a:p>
          <a:p>
            <a:pPr algn="just"/>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Particle size and shape of detrital sedimentary rocks</a:t>
            </a:r>
            <a:endParaRPr lang="en-US" sz="2400" dirty="0"/>
          </a:p>
        </p:txBody>
      </p:sp>
      <p:sp>
        <p:nvSpPr>
          <p:cNvPr id="3" name="Content Placeholder 2"/>
          <p:cNvSpPr>
            <a:spLocks noGrp="1"/>
          </p:cNvSpPr>
          <p:nvPr>
            <p:ph sz="quarter" idx="13"/>
          </p:nvPr>
        </p:nvSpPr>
        <p:spPr>
          <a:xfrm>
            <a:off x="228600" y="5468937"/>
            <a:ext cx="8686800" cy="1265238"/>
          </a:xfrm>
        </p:spPr>
        <p:txBody>
          <a:bodyPr>
            <a:normAutofit fontScale="62500" lnSpcReduction="20000"/>
          </a:bodyPr>
          <a:lstStyle/>
          <a:p>
            <a:pPr algn="just">
              <a:buFont typeface="Wingdings" pitchFamily="2" charset="2"/>
              <a:buChar char="Ø"/>
            </a:pPr>
            <a:r>
              <a:rPr lang="en-US" dirty="0" smtClean="0"/>
              <a:t>Particle shape in </a:t>
            </a:r>
            <a:r>
              <a:rPr lang="en-US" dirty="0" err="1" smtClean="0"/>
              <a:t>detrital</a:t>
            </a:r>
            <a:r>
              <a:rPr lang="en-US" dirty="0" smtClean="0"/>
              <a:t> sedimentary rocks determines how far the particles travelled before getting deposited to form sedimentary rocks. </a:t>
            </a:r>
          </a:p>
          <a:p>
            <a:pPr algn="just">
              <a:buFont typeface="Wingdings" pitchFamily="2" charset="2"/>
              <a:buChar char="Ø"/>
            </a:pPr>
            <a:endParaRPr lang="en-US" dirty="0" smtClean="0"/>
          </a:p>
          <a:p>
            <a:pPr algn="just">
              <a:buFont typeface="Wingdings" pitchFamily="2" charset="2"/>
              <a:buChar char="Ø"/>
            </a:pPr>
            <a:r>
              <a:rPr lang="en-US" b="1" dirty="0" smtClean="0">
                <a:solidFill>
                  <a:srgbClr val="FF0000"/>
                </a:solidFill>
              </a:rPr>
              <a:t>Round particles </a:t>
            </a:r>
            <a:r>
              <a:rPr lang="en-US" dirty="0" smtClean="0"/>
              <a:t>will indicate </a:t>
            </a:r>
            <a:r>
              <a:rPr lang="en-US" b="1" dirty="0" smtClean="0">
                <a:solidFill>
                  <a:srgbClr val="FF0000"/>
                </a:solidFill>
              </a:rPr>
              <a:t>long transportation </a:t>
            </a:r>
            <a:r>
              <a:rPr lang="en-US" dirty="0" smtClean="0"/>
              <a:t>where as </a:t>
            </a:r>
            <a:r>
              <a:rPr lang="en-US" b="1" dirty="0" smtClean="0">
                <a:solidFill>
                  <a:srgbClr val="0070C0"/>
                </a:solidFill>
              </a:rPr>
              <a:t>angular particles </a:t>
            </a:r>
            <a:r>
              <a:rPr lang="en-US" dirty="0" smtClean="0"/>
              <a:t>indicate a </a:t>
            </a:r>
            <a:r>
              <a:rPr lang="en-US" b="1" dirty="0" smtClean="0">
                <a:solidFill>
                  <a:srgbClr val="0070C0"/>
                </a:solidFill>
              </a:rPr>
              <a:t>short transportation </a:t>
            </a:r>
            <a:r>
              <a:rPr lang="en-US" dirty="0" smtClean="0"/>
              <a:t>history.</a:t>
            </a:r>
          </a:p>
          <a:p>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1314450" y="1181100"/>
            <a:ext cx="65151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sz="quarter" idx="13"/>
          </p:nvPr>
        </p:nvSpPr>
        <p:spPr/>
        <p:txBody>
          <a:bodyPr>
            <a:normAutofit fontScale="55000" lnSpcReduction="20000"/>
          </a:bodyPr>
          <a:lstStyle/>
          <a:p>
            <a:pPr algn="just">
              <a:buFont typeface="Wingdings" pitchFamily="2" charset="2"/>
              <a:buChar char="Ø"/>
            </a:pPr>
            <a:r>
              <a:rPr lang="en-US" dirty="0"/>
              <a:t>In contrast to detrital sedimentary rocks which form from the solid product of weathering, chemical sedimentary rocks are formed from materials that is carried in solution to lakes and seas</a:t>
            </a:r>
            <a:r>
              <a:rPr lang="en-US" dirty="0" smtClean="0"/>
              <a:t>.</a:t>
            </a:r>
          </a:p>
          <a:p>
            <a:pPr algn="just">
              <a:buFont typeface="Wingdings" pitchFamily="2" charset="2"/>
              <a:buChar char="Ø"/>
            </a:pPr>
            <a:endParaRPr lang="en-US" dirty="0"/>
          </a:p>
          <a:p>
            <a:pPr algn="just">
              <a:buFont typeface="Wingdings" pitchFamily="2" charset="2"/>
              <a:buChar char="Ø"/>
            </a:pPr>
            <a:r>
              <a:rPr lang="en-US" dirty="0" smtClean="0"/>
              <a:t>Chemical sediments form from water which are saturated with dissolved </a:t>
            </a:r>
            <a:r>
              <a:rPr lang="en-US" dirty="0" err="1" smtClean="0"/>
              <a:t>cations</a:t>
            </a:r>
            <a:r>
              <a:rPr lang="en-US" dirty="0" smtClean="0"/>
              <a:t> and anions. Crystallization occurs when these ions develop covalent or ionic bonds and thus create chemical compounds, producing minerals such as calcite and salt.</a:t>
            </a:r>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a:t>precipitation of the material can take place in two ways. </a:t>
            </a:r>
            <a:endParaRPr lang="en-US" dirty="0" smtClean="0"/>
          </a:p>
          <a:p>
            <a:pPr algn="just"/>
            <a:endParaRPr lang="en-US" dirty="0"/>
          </a:p>
          <a:p>
            <a:pPr marL="514350" lvl="0" indent="-514350" algn="just">
              <a:buFont typeface="+mj-lt"/>
              <a:buAutoNum type="arabicPeriod"/>
            </a:pPr>
            <a:r>
              <a:rPr lang="en-US" b="1" dirty="0" smtClean="0">
                <a:solidFill>
                  <a:srgbClr val="FF0000"/>
                </a:solidFill>
              </a:rPr>
              <a:t>Organic </a:t>
            </a:r>
            <a:r>
              <a:rPr lang="en-US" b="1" dirty="0">
                <a:solidFill>
                  <a:srgbClr val="FF0000"/>
                </a:solidFill>
              </a:rPr>
              <a:t>processes </a:t>
            </a:r>
            <a:r>
              <a:rPr lang="en-US" dirty="0"/>
              <a:t>such as activities of water dwelling organisms</a:t>
            </a:r>
            <a:r>
              <a:rPr lang="en-US" dirty="0" smtClean="0"/>
              <a:t>.</a:t>
            </a:r>
          </a:p>
          <a:p>
            <a:pPr marL="514350" lvl="0" indent="-514350" algn="just">
              <a:buFont typeface="+mj-lt"/>
              <a:buAutoNum type="arabicPeriod"/>
            </a:pPr>
            <a:endParaRPr lang="en-US" dirty="0" smtClean="0"/>
          </a:p>
          <a:p>
            <a:pPr marL="514350" indent="-514350" algn="just">
              <a:buFont typeface="+mj-lt"/>
              <a:buAutoNum type="arabicPeriod"/>
            </a:pPr>
            <a:r>
              <a:rPr lang="en-US" b="1" dirty="0" smtClean="0">
                <a:solidFill>
                  <a:srgbClr val="FF0000"/>
                </a:solidFill>
              </a:rPr>
              <a:t>Inorganic processes </a:t>
            </a:r>
            <a:r>
              <a:rPr lang="en-US" dirty="0" smtClean="0"/>
              <a:t>such as evaporation and chemical activities.</a:t>
            </a:r>
          </a:p>
          <a:p>
            <a:pPr marL="514350" lvl="0" indent="-514350" algn="just">
              <a:buFont typeface="+mj-lt"/>
              <a:buAutoNum type="arabicPeriod"/>
            </a:pPr>
            <a:endParaRPr lang="en-US" dirty="0"/>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247775" y="0"/>
            <a:ext cx="6644845" cy="6858000"/>
            <a:chOff x="1247775" y="0"/>
            <a:chExt cx="6644845" cy="6858000"/>
          </a:xfrm>
        </p:grpSpPr>
        <p:pic>
          <p:nvPicPr>
            <p:cNvPr id="5" name="Picture 2"/>
            <p:cNvPicPr>
              <a:picLocks noChangeAspect="1" noChangeArrowheads="1"/>
            </p:cNvPicPr>
            <p:nvPr/>
          </p:nvPicPr>
          <p:blipFill>
            <a:blip r:embed="rId3" cstate="print"/>
            <a:srcRect/>
            <a:stretch>
              <a:fillRect/>
            </a:stretch>
          </p:blipFill>
          <p:spPr bwMode="auto">
            <a:xfrm>
              <a:off x="1247775" y="0"/>
              <a:ext cx="6644845" cy="6858000"/>
            </a:xfrm>
            <a:prstGeom prst="rect">
              <a:avLst/>
            </a:prstGeom>
            <a:noFill/>
            <a:ln w="9525">
              <a:noFill/>
              <a:miter lim="800000"/>
              <a:headEnd/>
              <a:tailEnd/>
            </a:ln>
          </p:spPr>
        </p:pic>
        <p:sp>
          <p:nvSpPr>
            <p:cNvPr id="7" name="Rectangle 6"/>
            <p:cNvSpPr/>
            <p:nvPr/>
          </p:nvSpPr>
          <p:spPr>
            <a:xfrm>
              <a:off x="5562600" y="6096000"/>
              <a:ext cx="2209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sz="quarter" idx="13"/>
          </p:nvPr>
        </p:nvSpPr>
        <p:spPr>
          <a:xfrm>
            <a:off x="457200" y="1600200"/>
            <a:ext cx="4114800" cy="4724400"/>
          </a:xfrm>
        </p:spPr>
        <p:txBody>
          <a:bodyPr>
            <a:normAutofit/>
          </a:bodyPr>
          <a:lstStyle/>
          <a:p>
            <a:pPr algn="just">
              <a:buFont typeface="Wingdings" pitchFamily="2" charset="2"/>
              <a:buChar char="Ø"/>
            </a:pPr>
            <a:r>
              <a:rPr lang="en-US" b="1" dirty="0">
                <a:solidFill>
                  <a:srgbClr val="FF0000"/>
                </a:solidFill>
              </a:rPr>
              <a:t>Limestone</a:t>
            </a:r>
            <a:r>
              <a:rPr lang="en-US" dirty="0"/>
              <a:t> represents about 10 percent of the total volume of all sedimentary rocks and is the most abundant in chemical sedimentary rocks.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It </a:t>
            </a:r>
            <a:r>
              <a:rPr lang="en-US" dirty="0"/>
              <a:t>is composed mainly of the mineral calcite (CaCO</a:t>
            </a:r>
            <a:r>
              <a:rPr lang="en-US" baseline="-25000" dirty="0"/>
              <a:t>3</a:t>
            </a:r>
            <a:r>
              <a:rPr lang="en-US" dirty="0"/>
              <a:t>) and can be formed either by inorganic means or as a result of biochemical processes.</a:t>
            </a:r>
          </a:p>
          <a:p>
            <a:pPr algn="just"/>
            <a:endParaRPr lang="en-US" dirty="0"/>
          </a:p>
        </p:txBody>
      </p:sp>
      <p:pic>
        <p:nvPicPr>
          <p:cNvPr id="5" name="Picture 4" descr="limestone-fossiliferous1.jpg"/>
          <p:cNvPicPr>
            <a:picLocks noChangeAspect="1"/>
          </p:cNvPicPr>
          <p:nvPr/>
        </p:nvPicPr>
        <p:blipFill>
          <a:blip r:embed="rId2" cstate="print"/>
          <a:stretch>
            <a:fillRect/>
          </a:stretch>
        </p:blipFill>
        <p:spPr>
          <a:xfrm>
            <a:off x="5334000" y="1295400"/>
            <a:ext cx="2807368" cy="2133600"/>
          </a:xfrm>
          <a:prstGeom prst="rect">
            <a:avLst/>
          </a:prstGeom>
        </p:spPr>
      </p:pic>
      <p:pic>
        <p:nvPicPr>
          <p:cNvPr id="19458" name="Picture 2" descr="http://rst.gsfc.nasa.gov/Sect2/limestone.jpg"/>
          <p:cNvPicPr>
            <a:picLocks noChangeAspect="1" noChangeArrowheads="1"/>
          </p:cNvPicPr>
          <p:nvPr/>
        </p:nvPicPr>
        <p:blipFill>
          <a:blip r:embed="rId3" cstate="print"/>
          <a:srcRect/>
          <a:stretch>
            <a:fillRect/>
          </a:stretch>
        </p:blipFill>
        <p:spPr bwMode="auto">
          <a:xfrm>
            <a:off x="4800600" y="3657600"/>
            <a:ext cx="4191000" cy="27837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sz="quarter" idx="13"/>
          </p:nvPr>
        </p:nvSpPr>
        <p:spPr>
          <a:xfrm>
            <a:off x="304800" y="1600200"/>
            <a:ext cx="4572000" cy="4525963"/>
          </a:xfrm>
        </p:spPr>
        <p:txBody>
          <a:bodyPr>
            <a:normAutofit/>
          </a:bodyPr>
          <a:lstStyle/>
          <a:p>
            <a:pPr algn="just">
              <a:buFont typeface="Wingdings" pitchFamily="2" charset="2"/>
              <a:buChar char="Ø"/>
            </a:pPr>
            <a:r>
              <a:rPr lang="en-US" b="1" dirty="0">
                <a:solidFill>
                  <a:srgbClr val="FF0000"/>
                </a:solidFill>
              </a:rPr>
              <a:t>Dolostone</a:t>
            </a:r>
            <a:r>
              <a:rPr lang="en-US" dirty="0"/>
              <a:t> is closely related to limestone and consists mainly of the mineral dolomite which is calcium magnesium carbonate.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Although </a:t>
            </a:r>
            <a:r>
              <a:rPr lang="en-US" dirty="0" err="1"/>
              <a:t>dolostone</a:t>
            </a:r>
            <a:r>
              <a:rPr lang="en-US" dirty="0"/>
              <a:t> can form by direct precipitation from seawater, it is thought that most of them are formed when magnesium in the sea water replaces some of the calcium in limestones.</a:t>
            </a:r>
          </a:p>
          <a:p>
            <a:pPr algn="just"/>
            <a:endParaRPr lang="en-US" dirty="0"/>
          </a:p>
        </p:txBody>
      </p:sp>
      <p:pic>
        <p:nvPicPr>
          <p:cNvPr id="25602" name="Picture 2" descr="http://0.tqn.com/d/geology/1/0/e/C/1/dolomite500.jpg"/>
          <p:cNvPicPr>
            <a:picLocks noChangeAspect="1" noChangeArrowheads="1"/>
          </p:cNvPicPr>
          <p:nvPr/>
        </p:nvPicPr>
        <p:blipFill>
          <a:blip r:embed="rId2" cstate="print"/>
          <a:srcRect/>
          <a:stretch>
            <a:fillRect/>
          </a:stretch>
        </p:blipFill>
        <p:spPr bwMode="auto">
          <a:xfrm>
            <a:off x="5334000" y="1752600"/>
            <a:ext cx="3166204" cy="2286000"/>
          </a:xfrm>
          <a:prstGeom prst="rect">
            <a:avLst/>
          </a:prstGeom>
          <a:noFill/>
        </p:spPr>
      </p:pic>
      <p:pic>
        <p:nvPicPr>
          <p:cNvPr id="25604" name="Picture 4" descr="http://imagecache6.allposters.com/LRG/49/4919/8BM9G00Z.jpg"/>
          <p:cNvPicPr>
            <a:picLocks noChangeAspect="1" noChangeArrowheads="1"/>
          </p:cNvPicPr>
          <p:nvPr/>
        </p:nvPicPr>
        <p:blipFill>
          <a:blip r:embed="rId3" cstate="print"/>
          <a:srcRect/>
          <a:stretch>
            <a:fillRect/>
          </a:stretch>
        </p:blipFill>
        <p:spPr bwMode="auto">
          <a:xfrm>
            <a:off x="5334000" y="4191000"/>
            <a:ext cx="3124200" cy="23431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sz="quarter" idx="13"/>
          </p:nvPr>
        </p:nvSpPr>
        <p:spPr>
          <a:xfrm>
            <a:off x="457200" y="1600200"/>
            <a:ext cx="4800600" cy="5029200"/>
          </a:xfrm>
        </p:spPr>
        <p:txBody>
          <a:bodyPr>
            <a:normAutofit/>
          </a:bodyPr>
          <a:lstStyle/>
          <a:p>
            <a:pPr algn="just">
              <a:buFont typeface="Wingdings" pitchFamily="2" charset="2"/>
              <a:buChar char="Ø"/>
            </a:pPr>
            <a:r>
              <a:rPr lang="en-US" b="1" dirty="0">
                <a:solidFill>
                  <a:srgbClr val="FF0000"/>
                </a:solidFill>
              </a:rPr>
              <a:t>Coquina</a:t>
            </a:r>
            <a:r>
              <a:rPr lang="en-US" dirty="0"/>
              <a:t> is </a:t>
            </a:r>
            <a:r>
              <a:rPr lang="en-US" dirty="0" err="1"/>
              <a:t>bioclastic</a:t>
            </a:r>
            <a:r>
              <a:rPr lang="en-US" dirty="0"/>
              <a:t> limestone consisting wholly of coarse shell fragments cemented together. </a:t>
            </a:r>
            <a:endParaRPr lang="en-US" dirty="0" smtClean="0"/>
          </a:p>
          <a:p>
            <a:pPr algn="just">
              <a:buFont typeface="Wingdings" pitchFamily="2" charset="2"/>
              <a:buChar char="Ø"/>
            </a:pPr>
            <a:endParaRPr lang="en-US" dirty="0"/>
          </a:p>
          <a:p>
            <a:pPr algn="just">
              <a:buFont typeface="Wingdings" pitchFamily="2" charset="2"/>
              <a:buChar char="Ø"/>
            </a:pPr>
            <a:r>
              <a:rPr lang="en-US" b="1" dirty="0">
                <a:solidFill>
                  <a:srgbClr val="FF0000"/>
                </a:solidFill>
              </a:rPr>
              <a:t>Chalk</a:t>
            </a:r>
            <a:r>
              <a:rPr lang="en-US" dirty="0"/>
              <a:t> is a very fine-grained, soft, white </a:t>
            </a:r>
            <a:r>
              <a:rPr lang="en-US" dirty="0" err="1"/>
              <a:t>bioclastic</a:t>
            </a:r>
            <a:r>
              <a:rPr lang="en-US" dirty="0"/>
              <a:t> limestone made of the shells and skeletons of microorganisms that float near the surface of the oceans.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When </a:t>
            </a:r>
            <a:r>
              <a:rPr lang="en-US" dirty="0"/>
              <a:t>they die, their remains sink to the bottom and accumulate to form chalk.</a:t>
            </a:r>
          </a:p>
          <a:p>
            <a:pPr algn="just">
              <a:buNone/>
            </a:pPr>
            <a:endParaRPr lang="en-US" dirty="0"/>
          </a:p>
          <a:p>
            <a:pPr algn="just"/>
            <a:endParaRPr lang="en-US" dirty="0"/>
          </a:p>
        </p:txBody>
      </p:sp>
      <p:pic>
        <p:nvPicPr>
          <p:cNvPr id="26626" name="Picture 2" descr="http://seashellsbymillhill.files.wordpress.com/2009/05/coquina-rock-signed1.jpg"/>
          <p:cNvPicPr>
            <a:picLocks noChangeAspect="1" noChangeArrowheads="1"/>
          </p:cNvPicPr>
          <p:nvPr/>
        </p:nvPicPr>
        <p:blipFill>
          <a:blip r:embed="rId2" cstate="print"/>
          <a:srcRect l="6678" t="6250" r="10517" b="7812"/>
          <a:stretch>
            <a:fillRect/>
          </a:stretch>
        </p:blipFill>
        <p:spPr bwMode="auto">
          <a:xfrm>
            <a:off x="5715000" y="1524000"/>
            <a:ext cx="2667000" cy="2365887"/>
          </a:xfrm>
          <a:prstGeom prst="rect">
            <a:avLst/>
          </a:prstGeom>
          <a:noFill/>
        </p:spPr>
      </p:pic>
      <p:pic>
        <p:nvPicPr>
          <p:cNvPr id="26628" name="Picture 4" descr="http://www.infoplease.com/images/ESCI218SEDROC002.jpg"/>
          <p:cNvPicPr>
            <a:picLocks noChangeAspect="1" noChangeArrowheads="1"/>
          </p:cNvPicPr>
          <p:nvPr/>
        </p:nvPicPr>
        <p:blipFill>
          <a:blip r:embed="rId3" cstate="print"/>
          <a:srcRect/>
          <a:stretch>
            <a:fillRect/>
          </a:stretch>
        </p:blipFill>
        <p:spPr bwMode="auto">
          <a:xfrm>
            <a:off x="6096000" y="4114800"/>
            <a:ext cx="2381250" cy="19431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sz="quarter" idx="13"/>
          </p:nvPr>
        </p:nvSpPr>
        <p:spPr>
          <a:xfrm>
            <a:off x="457200" y="1600200"/>
            <a:ext cx="4114800" cy="4525963"/>
          </a:xfrm>
        </p:spPr>
        <p:txBody>
          <a:bodyPr>
            <a:normAutofit/>
          </a:bodyPr>
          <a:lstStyle/>
          <a:p>
            <a:pPr algn="just">
              <a:buFont typeface="Wingdings" pitchFamily="2" charset="2"/>
              <a:buChar char="Ø"/>
            </a:pPr>
            <a:r>
              <a:rPr lang="en-US" b="1" dirty="0">
                <a:solidFill>
                  <a:srgbClr val="FF0000"/>
                </a:solidFill>
              </a:rPr>
              <a:t>Chert</a:t>
            </a:r>
            <a:r>
              <a:rPr lang="en-US" dirty="0"/>
              <a:t> is a name used for a number of very compact and hard rock made up of microcrystalline silica</a:t>
            </a:r>
            <a:r>
              <a:rPr lang="en-US" dirty="0" smtClean="0"/>
              <a:t>.</a:t>
            </a:r>
          </a:p>
          <a:p>
            <a:pPr algn="just">
              <a:buFont typeface="Wingdings" pitchFamily="2" charset="2"/>
              <a:buChar char="Ø"/>
            </a:pPr>
            <a:endParaRPr lang="en-US" dirty="0" smtClean="0"/>
          </a:p>
          <a:p>
            <a:pPr algn="just">
              <a:buFont typeface="Wingdings" pitchFamily="2" charset="2"/>
              <a:buChar char="Ø"/>
            </a:pPr>
            <a:r>
              <a:rPr lang="en-US" dirty="0" smtClean="0"/>
              <a:t>Microscopic examination of </a:t>
            </a:r>
            <a:r>
              <a:rPr lang="en-US" dirty="0"/>
              <a:t>bedded </a:t>
            </a:r>
            <a:r>
              <a:rPr lang="en-US" dirty="0" err="1"/>
              <a:t>chert</a:t>
            </a:r>
            <a:r>
              <a:rPr lang="en-US" dirty="0"/>
              <a:t> often shows that it is made up of the remains of tiny marine organisms that make their skeletons of silica rather than calcium carbonate.</a:t>
            </a:r>
          </a:p>
          <a:p>
            <a:pPr algn="just"/>
            <a:endParaRPr lang="en-US" dirty="0"/>
          </a:p>
        </p:txBody>
      </p:sp>
      <p:pic>
        <p:nvPicPr>
          <p:cNvPr id="5" name="Picture 4" descr="chert1.jpg"/>
          <p:cNvPicPr>
            <a:picLocks noChangeAspect="1"/>
          </p:cNvPicPr>
          <p:nvPr/>
        </p:nvPicPr>
        <p:blipFill>
          <a:blip r:embed="rId2" cstate="print"/>
          <a:stretch>
            <a:fillRect/>
          </a:stretch>
        </p:blipFill>
        <p:spPr>
          <a:xfrm>
            <a:off x="5105400" y="1676400"/>
            <a:ext cx="3364302" cy="1981200"/>
          </a:xfrm>
          <a:prstGeom prst="rect">
            <a:avLst/>
          </a:prstGeom>
        </p:spPr>
      </p:pic>
      <p:pic>
        <p:nvPicPr>
          <p:cNvPr id="6" name="Picture 5" descr="chert2.jpg"/>
          <p:cNvPicPr>
            <a:picLocks noChangeAspect="1"/>
          </p:cNvPicPr>
          <p:nvPr/>
        </p:nvPicPr>
        <p:blipFill>
          <a:blip r:embed="rId3" cstate="print"/>
          <a:stretch>
            <a:fillRect/>
          </a:stretch>
        </p:blipFill>
        <p:spPr>
          <a:xfrm>
            <a:off x="5181600" y="4114800"/>
            <a:ext cx="3292748" cy="2209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sz="quarter" idx="13"/>
          </p:nvPr>
        </p:nvSpPr>
        <p:spPr>
          <a:xfrm>
            <a:off x="152400" y="1600200"/>
            <a:ext cx="4724400" cy="4800600"/>
          </a:xfrm>
        </p:spPr>
        <p:txBody>
          <a:bodyPr>
            <a:normAutofit/>
          </a:bodyPr>
          <a:lstStyle/>
          <a:p>
            <a:pPr algn="just">
              <a:buFont typeface="Wingdings" pitchFamily="2" charset="2"/>
              <a:buChar char="Ø"/>
            </a:pPr>
            <a:r>
              <a:rPr lang="en-US" dirty="0">
                <a:solidFill>
                  <a:srgbClr val="FF0000"/>
                </a:solidFill>
              </a:rPr>
              <a:t>Evaporites</a:t>
            </a:r>
            <a:r>
              <a:rPr lang="en-US" dirty="0"/>
              <a:t> </a:t>
            </a:r>
            <a:r>
              <a:rPr lang="en-US" sz="2700" dirty="0"/>
              <a:t>form when </a:t>
            </a:r>
            <a:r>
              <a:rPr lang="en-US" sz="2700" dirty="0" smtClean="0"/>
              <a:t>evaporation concentrates </a:t>
            </a:r>
            <a:r>
              <a:rPr lang="en-US" sz="2700" dirty="0"/>
              <a:t>dissolved ions to the point at which they precipitate from solution. </a:t>
            </a:r>
            <a:endParaRPr lang="en-US" sz="2700" dirty="0" smtClean="0"/>
          </a:p>
          <a:p>
            <a:pPr algn="just">
              <a:buFont typeface="Wingdings" pitchFamily="2" charset="2"/>
              <a:buChar char="Ø"/>
            </a:pPr>
            <a:endParaRPr lang="en-US" sz="2700" dirty="0" smtClean="0"/>
          </a:p>
          <a:p>
            <a:pPr algn="just">
              <a:buFont typeface="Wingdings" pitchFamily="2" charset="2"/>
              <a:buChar char="Ø"/>
            </a:pPr>
            <a:r>
              <a:rPr lang="en-US" sz="2700" dirty="0" smtClean="0"/>
              <a:t>The </a:t>
            </a:r>
            <a:r>
              <a:rPr lang="en-US" sz="2700" dirty="0"/>
              <a:t>most common minerals found in </a:t>
            </a:r>
            <a:r>
              <a:rPr lang="en-US" sz="2700" dirty="0" err="1"/>
              <a:t>evaporite</a:t>
            </a:r>
            <a:r>
              <a:rPr lang="en-US" sz="2700" dirty="0"/>
              <a:t> deposits are gypsum (CaSO4.2H2O) and halite (</a:t>
            </a:r>
            <a:r>
              <a:rPr lang="en-US" sz="2700" dirty="0" err="1"/>
              <a:t>NaCl</a:t>
            </a:r>
            <a:r>
              <a:rPr lang="en-US" sz="2700" dirty="0"/>
              <a:t>).</a:t>
            </a:r>
          </a:p>
          <a:p>
            <a:pPr algn="just">
              <a:buNone/>
            </a:pPr>
            <a:endParaRPr lang="en-US" dirty="0"/>
          </a:p>
        </p:txBody>
      </p:sp>
      <p:pic>
        <p:nvPicPr>
          <p:cNvPr id="29698" name="Picture 2" descr="http://t3.gstatic.com/images?q=tbn:ANd9GcTIGOX80MuFmy0_eUCCy_y9tbvTcazGT7_SUVGdXrC0lpomObt2Kw&amp;t=1"/>
          <p:cNvPicPr>
            <a:picLocks noChangeAspect="1" noChangeArrowheads="1"/>
          </p:cNvPicPr>
          <p:nvPr/>
        </p:nvPicPr>
        <p:blipFill>
          <a:blip r:embed="rId2" cstate="print"/>
          <a:srcRect/>
          <a:stretch>
            <a:fillRect/>
          </a:stretch>
        </p:blipFill>
        <p:spPr bwMode="auto">
          <a:xfrm>
            <a:off x="5410200" y="1371600"/>
            <a:ext cx="3280822" cy="2457451"/>
          </a:xfrm>
          <a:prstGeom prst="rect">
            <a:avLst/>
          </a:prstGeom>
          <a:noFill/>
        </p:spPr>
      </p:pic>
      <p:pic>
        <p:nvPicPr>
          <p:cNvPr id="29700" name="Picture 4" descr="http://www.thunderhealing.org/rock/gypsum.jpg"/>
          <p:cNvPicPr>
            <a:picLocks noChangeAspect="1" noChangeArrowheads="1"/>
          </p:cNvPicPr>
          <p:nvPr/>
        </p:nvPicPr>
        <p:blipFill>
          <a:blip r:embed="rId3" cstate="print"/>
          <a:srcRect/>
          <a:stretch>
            <a:fillRect/>
          </a:stretch>
        </p:blipFill>
        <p:spPr bwMode="auto">
          <a:xfrm>
            <a:off x="5257800" y="4114800"/>
            <a:ext cx="3429000" cy="249555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sz="quarter" idx="13"/>
          </p:nvPr>
        </p:nvSpPr>
        <p:spPr>
          <a:xfrm>
            <a:off x="457200" y="1600200"/>
            <a:ext cx="4114800" cy="5029200"/>
          </a:xfrm>
        </p:spPr>
        <p:txBody>
          <a:bodyPr>
            <a:normAutofit/>
          </a:bodyPr>
          <a:lstStyle/>
          <a:p>
            <a:pPr algn="just">
              <a:buFont typeface="Wingdings" pitchFamily="2" charset="2"/>
              <a:buChar char="Ø"/>
            </a:pPr>
            <a:r>
              <a:rPr lang="en-US" b="1" dirty="0">
                <a:solidFill>
                  <a:srgbClr val="FF0000"/>
                </a:solidFill>
              </a:rPr>
              <a:t>Corals</a:t>
            </a:r>
            <a:r>
              <a:rPr lang="en-US" dirty="0"/>
              <a:t> are an example of organisms that are capable of creating large quantities of marine limestones.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Corals </a:t>
            </a:r>
            <a:r>
              <a:rPr lang="en-US" dirty="0"/>
              <a:t>are capable of forming massive structures which are known as </a:t>
            </a:r>
            <a:r>
              <a:rPr lang="en-US" b="1" dirty="0">
                <a:solidFill>
                  <a:srgbClr val="FF0000"/>
                </a:solidFill>
              </a:rPr>
              <a:t>coral reefs</a:t>
            </a:r>
            <a:r>
              <a:rPr lang="en-US" dirty="0"/>
              <a:t>.</a:t>
            </a:r>
          </a:p>
          <a:p>
            <a:pPr algn="just">
              <a:buNone/>
            </a:pPr>
            <a:endParaRPr lang="en-US" dirty="0"/>
          </a:p>
          <a:p>
            <a:pPr algn="just"/>
            <a:endParaRPr lang="en-US" dirty="0"/>
          </a:p>
        </p:txBody>
      </p:sp>
      <p:pic>
        <p:nvPicPr>
          <p:cNvPr id="27650" name="Picture 2" descr="http://www.ecardmedia.eu/data/media/849/Corals%20Sea%20Shells.jpg"/>
          <p:cNvPicPr>
            <a:picLocks noChangeAspect="1" noChangeArrowheads="1"/>
          </p:cNvPicPr>
          <p:nvPr/>
        </p:nvPicPr>
        <p:blipFill>
          <a:blip r:embed="rId2" cstate="print"/>
          <a:srcRect l="30000" t="20000" b="10000"/>
          <a:stretch>
            <a:fillRect/>
          </a:stretch>
        </p:blipFill>
        <p:spPr bwMode="auto">
          <a:xfrm>
            <a:off x="4991637" y="1371600"/>
            <a:ext cx="3276600" cy="2457450"/>
          </a:xfrm>
          <a:prstGeom prst="rect">
            <a:avLst/>
          </a:prstGeom>
          <a:noFill/>
        </p:spPr>
      </p:pic>
      <p:pic>
        <p:nvPicPr>
          <p:cNvPr id="27652" name="Picture 4" descr="http://farm1.static.flickr.com/125/328976744_5486e1164e.jpg"/>
          <p:cNvPicPr>
            <a:picLocks noChangeAspect="1" noChangeArrowheads="1"/>
          </p:cNvPicPr>
          <p:nvPr/>
        </p:nvPicPr>
        <p:blipFill>
          <a:blip r:embed="rId3" cstate="print"/>
          <a:srcRect/>
          <a:stretch>
            <a:fillRect/>
          </a:stretch>
        </p:blipFill>
        <p:spPr bwMode="auto">
          <a:xfrm>
            <a:off x="4953000" y="4067176"/>
            <a:ext cx="3352800" cy="2514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Organic sedimentary rocks</a:t>
            </a:r>
            <a:endParaRPr lang="en-US" dirty="0"/>
          </a:p>
        </p:txBody>
      </p:sp>
      <p:sp>
        <p:nvSpPr>
          <p:cNvPr id="3" name="Content Placeholder 2"/>
          <p:cNvSpPr>
            <a:spLocks noGrp="1"/>
          </p:cNvSpPr>
          <p:nvPr>
            <p:ph sz="quarter" idx="13"/>
          </p:nvPr>
        </p:nvSpPr>
        <p:spPr>
          <a:xfrm>
            <a:off x="457200" y="1600200"/>
            <a:ext cx="4114800" cy="5257800"/>
          </a:xfrm>
        </p:spPr>
        <p:txBody>
          <a:bodyPr>
            <a:normAutofit fontScale="85000" lnSpcReduction="10000"/>
          </a:bodyPr>
          <a:lstStyle/>
          <a:p>
            <a:pPr algn="just">
              <a:buFont typeface="Wingdings" pitchFamily="2" charset="2"/>
              <a:buChar char="Ø"/>
            </a:pPr>
            <a:r>
              <a:rPr lang="en-US" dirty="0"/>
              <a:t>When plants die, their remains usually decompose by reaction with oxygen.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However</a:t>
            </a:r>
            <a:r>
              <a:rPr lang="en-US" dirty="0"/>
              <a:t>, in warm swamps and in other environments where plant growth is rapid, dead plants accumulate so rapidly that the oxygen is used up long before the decay process is complete.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err="1"/>
              <a:t>undecayed</a:t>
            </a:r>
            <a:r>
              <a:rPr lang="en-US" dirty="0"/>
              <a:t> or partially decayed plant remains form </a:t>
            </a:r>
            <a:r>
              <a:rPr lang="en-US" b="1" dirty="0">
                <a:solidFill>
                  <a:srgbClr val="FF0000"/>
                </a:solidFill>
              </a:rPr>
              <a:t>peat</a:t>
            </a:r>
            <a:r>
              <a:rPr lang="en-US" dirty="0"/>
              <a: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As </a:t>
            </a:r>
            <a:r>
              <a:rPr lang="en-US" dirty="0"/>
              <a:t>peat is buried and compacted by overlying sediments, it converts to </a:t>
            </a:r>
            <a:r>
              <a:rPr lang="en-US" b="1" dirty="0">
                <a:solidFill>
                  <a:srgbClr val="FF0000"/>
                </a:solidFill>
              </a:rPr>
              <a:t>coal</a:t>
            </a:r>
            <a:r>
              <a:rPr lang="en-US" dirty="0"/>
              <a:t>, a hard, black, combustible rock.</a:t>
            </a:r>
          </a:p>
          <a:p>
            <a:pPr algn="just"/>
            <a:endParaRPr lang="en-US" dirty="0"/>
          </a:p>
        </p:txBody>
      </p:sp>
      <p:pic>
        <p:nvPicPr>
          <p:cNvPr id="24578" name="Picture 2" descr="http://www.boltonmuseums.org.uk/images/geologyimages/coal_group.jpg"/>
          <p:cNvPicPr>
            <a:picLocks noChangeAspect="1" noChangeArrowheads="1"/>
          </p:cNvPicPr>
          <p:nvPr/>
        </p:nvPicPr>
        <p:blipFill>
          <a:blip r:embed="rId2" cstate="print"/>
          <a:srcRect/>
          <a:stretch>
            <a:fillRect/>
          </a:stretch>
        </p:blipFill>
        <p:spPr bwMode="auto">
          <a:xfrm>
            <a:off x="4800600" y="1447800"/>
            <a:ext cx="4134016" cy="2819400"/>
          </a:xfrm>
          <a:prstGeom prst="rect">
            <a:avLst/>
          </a:prstGeom>
          <a:noFill/>
        </p:spPr>
      </p:pic>
      <p:pic>
        <p:nvPicPr>
          <p:cNvPr id="24580" name="Picture 4" descr="http://www.scienceimage.csiro.au/mediarelease/images/Coal_close_up_000106.jpg"/>
          <p:cNvPicPr>
            <a:picLocks noChangeAspect="1" noChangeArrowheads="1"/>
          </p:cNvPicPr>
          <p:nvPr/>
        </p:nvPicPr>
        <p:blipFill>
          <a:blip r:embed="rId3" cstate="print"/>
          <a:srcRect/>
          <a:stretch>
            <a:fillRect/>
          </a:stretch>
        </p:blipFill>
        <p:spPr bwMode="auto">
          <a:xfrm>
            <a:off x="5334000" y="4343400"/>
            <a:ext cx="3505200" cy="23368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53393" b="602"/>
          <a:stretch>
            <a:fillRect/>
          </a:stretch>
        </p:blipFill>
        <p:spPr bwMode="auto">
          <a:xfrm>
            <a:off x="4876800" y="276225"/>
            <a:ext cx="4186238" cy="62865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3340" r="46607" b="30723"/>
          <a:stretch>
            <a:fillRect/>
          </a:stretch>
        </p:blipFill>
        <p:spPr bwMode="auto">
          <a:xfrm>
            <a:off x="304800" y="1238250"/>
            <a:ext cx="44958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Sedimentary </a:t>
            </a:r>
            <a:r>
              <a:rPr lang="en-US" dirty="0" smtClean="0"/>
              <a:t>Structures</a:t>
            </a:r>
            <a:endParaRPr lang="en-US" dirty="0"/>
          </a:p>
        </p:txBody>
      </p:sp>
      <p:sp>
        <p:nvSpPr>
          <p:cNvPr id="3" name="Content Placeholder 2"/>
          <p:cNvSpPr>
            <a:spLocks noGrp="1"/>
          </p:cNvSpPr>
          <p:nvPr>
            <p:ph sz="quarter" idx="13"/>
          </p:nvPr>
        </p:nvSpPr>
        <p:spPr/>
        <p:txBody>
          <a:bodyPr/>
          <a:lstStyle/>
          <a:p>
            <a:pPr algn="just">
              <a:buFont typeface="Wingdings" pitchFamily="2" charset="2"/>
              <a:buChar char="Ø"/>
            </a:pPr>
            <a:r>
              <a:rPr lang="en-US" dirty="0"/>
              <a:t>Nearly all sedimentary rocks contain sedimentary structures, features that developed during or shortly after deposition of the sediment.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These </a:t>
            </a:r>
            <a:r>
              <a:rPr lang="en-US" dirty="0"/>
              <a:t>structures help us understand how the sediment was transported and deposited</a:t>
            </a:r>
            <a:r>
              <a:rPr lang="en-US" dirty="0" smtClean="0"/>
              <a:t>.</a:t>
            </a:r>
          </a:p>
          <a:p>
            <a:pPr algn="just"/>
            <a:endParaRPr lang="en-US" dirty="0"/>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Bedding </a:t>
            </a:r>
            <a:r>
              <a:rPr lang="en-US" dirty="0"/>
              <a:t>or </a:t>
            </a:r>
            <a:r>
              <a:rPr lang="en-US" dirty="0" smtClean="0"/>
              <a:t>Stratification</a:t>
            </a:r>
            <a:endParaRPr lang="en-US" dirty="0"/>
          </a:p>
        </p:txBody>
      </p:sp>
      <p:sp>
        <p:nvSpPr>
          <p:cNvPr id="3" name="Content Placeholder 2"/>
          <p:cNvSpPr>
            <a:spLocks noGrp="1"/>
          </p:cNvSpPr>
          <p:nvPr>
            <p:ph sz="quarter" idx="13"/>
          </p:nvPr>
        </p:nvSpPr>
        <p:spPr>
          <a:xfrm>
            <a:off x="457200" y="1600200"/>
            <a:ext cx="4343400" cy="4525963"/>
          </a:xfrm>
        </p:spPr>
        <p:txBody>
          <a:bodyPr>
            <a:normAutofit fontScale="92500" lnSpcReduction="20000"/>
          </a:bodyPr>
          <a:lstStyle/>
          <a:p>
            <a:pPr algn="just"/>
            <a:r>
              <a:rPr lang="en-US" dirty="0" smtClean="0"/>
              <a:t>Sedimentary rocks form as layer upon layer of sediment accumulates in various depositional environments. </a:t>
            </a:r>
          </a:p>
          <a:p>
            <a:pPr algn="just"/>
            <a:endParaRPr lang="en-US" dirty="0" smtClean="0"/>
          </a:p>
          <a:p>
            <a:pPr algn="just"/>
            <a:r>
              <a:rPr lang="en-US" dirty="0" smtClean="0"/>
              <a:t>These layers, called </a:t>
            </a:r>
            <a:r>
              <a:rPr lang="en-US" b="1" dirty="0" smtClean="0">
                <a:solidFill>
                  <a:srgbClr val="FF0000"/>
                </a:solidFill>
              </a:rPr>
              <a:t>strata</a:t>
            </a:r>
            <a:r>
              <a:rPr lang="en-US" dirty="0" smtClean="0"/>
              <a:t> or </a:t>
            </a:r>
            <a:r>
              <a:rPr lang="en-US" b="1" dirty="0" smtClean="0">
                <a:solidFill>
                  <a:srgbClr val="FF0000"/>
                </a:solidFill>
              </a:rPr>
              <a:t>beds</a:t>
            </a:r>
            <a:r>
              <a:rPr lang="en-US" dirty="0" smtClean="0"/>
              <a:t>, are probably the single most common and characteristic feature of sedimentary rocks.</a:t>
            </a:r>
          </a:p>
          <a:p>
            <a:pPr algn="just"/>
            <a:endParaRPr lang="en-US" dirty="0" smtClean="0"/>
          </a:p>
          <a:p>
            <a:pPr algn="just"/>
            <a:r>
              <a:rPr lang="en-US" dirty="0" smtClean="0"/>
              <a:t>Each stratum/layer is unique. The variations in texture, composition, and thickness reflect the different conditions under which each layer was deposited.</a:t>
            </a:r>
          </a:p>
        </p:txBody>
      </p:sp>
      <p:pic>
        <p:nvPicPr>
          <p:cNvPr id="6146" name="Picture 2" descr="http://www.searchanddiscovery.net/documents/2007/07097serradji/images/209.jpg"/>
          <p:cNvPicPr>
            <a:picLocks noChangeAspect="1" noChangeArrowheads="1"/>
          </p:cNvPicPr>
          <p:nvPr/>
        </p:nvPicPr>
        <p:blipFill>
          <a:blip r:embed="rId2" cstate="print"/>
          <a:srcRect/>
          <a:stretch>
            <a:fillRect/>
          </a:stretch>
        </p:blipFill>
        <p:spPr bwMode="auto">
          <a:xfrm>
            <a:off x="5257800" y="1233422"/>
            <a:ext cx="2895600" cy="2043178"/>
          </a:xfrm>
          <a:prstGeom prst="rect">
            <a:avLst/>
          </a:prstGeom>
          <a:noFill/>
        </p:spPr>
      </p:pic>
      <p:pic>
        <p:nvPicPr>
          <p:cNvPr id="6148" name="Picture 4" descr="http://4.bp.blogspot.com/_57jRgDt4zro/SU5rVE0T68I/AAAAAAAAAWc/Z2kmZUpGO0g/s400/Sedimentary+layers38044.jpg"/>
          <p:cNvPicPr>
            <a:picLocks noChangeAspect="1" noChangeArrowheads="1"/>
          </p:cNvPicPr>
          <p:nvPr/>
        </p:nvPicPr>
        <p:blipFill>
          <a:blip r:embed="rId3" cstate="print"/>
          <a:srcRect/>
          <a:stretch>
            <a:fillRect/>
          </a:stretch>
        </p:blipFill>
        <p:spPr bwMode="auto">
          <a:xfrm>
            <a:off x="5257800" y="3429000"/>
            <a:ext cx="3057525" cy="32385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Sediments</a:t>
            </a:r>
            <a:endParaRPr lang="en-US" dirty="0"/>
          </a:p>
        </p:txBody>
      </p:sp>
      <p:sp>
        <p:nvSpPr>
          <p:cNvPr id="3" name="Content Placeholder 2"/>
          <p:cNvSpPr>
            <a:spLocks noGrp="1"/>
          </p:cNvSpPr>
          <p:nvPr>
            <p:ph sz="quarter" idx="13"/>
          </p:nvPr>
        </p:nvSpPr>
        <p:spPr>
          <a:xfrm>
            <a:off x="304800" y="2030412"/>
            <a:ext cx="8686800" cy="2103438"/>
          </a:xfrm>
        </p:spPr>
        <p:txBody>
          <a:bodyPr>
            <a:normAutofit fontScale="85000" lnSpcReduction="10000"/>
          </a:bodyPr>
          <a:lstStyle/>
          <a:p>
            <a:pPr algn="just">
              <a:buFont typeface="Wingdings" pitchFamily="2" charset="2"/>
              <a:buChar char="Ø"/>
            </a:pPr>
            <a:r>
              <a:rPr lang="en-US" sz="2400" cap="none" dirty="0"/>
              <a:t>Sediments are loose Earth materials (unconsolidated materials) such as sand </a:t>
            </a:r>
            <a:r>
              <a:rPr lang="en-US" sz="2400" cap="none" dirty="0" smtClean="0"/>
              <a:t>which are </a:t>
            </a:r>
            <a:r>
              <a:rPr lang="en-US" sz="2400" cap="none" dirty="0"/>
              <a:t>transported by the action of water, wind, glacial ice and </a:t>
            </a:r>
            <a:r>
              <a:rPr lang="en-US" sz="2400" cap="none" dirty="0" smtClean="0"/>
              <a:t>gravity.</a:t>
            </a:r>
          </a:p>
          <a:p>
            <a:pPr algn="just">
              <a:buFont typeface="Wingdings" pitchFamily="2" charset="2"/>
              <a:buChar char="Ø"/>
            </a:pPr>
            <a:endParaRPr lang="en-US" sz="2400" cap="none" dirty="0" smtClean="0"/>
          </a:p>
          <a:p>
            <a:pPr algn="just">
              <a:buFont typeface="Wingdings" pitchFamily="2" charset="2"/>
              <a:buChar char="Ø"/>
            </a:pPr>
            <a:r>
              <a:rPr lang="en-US" sz="2400" cap="none" dirty="0"/>
              <a:t>These </a:t>
            </a:r>
            <a:r>
              <a:rPr lang="en-US" sz="2400" cap="none" dirty="0" smtClean="0"/>
              <a:t>materials are </a:t>
            </a:r>
            <a:r>
              <a:rPr lang="en-US" sz="2400" cap="none" dirty="0"/>
              <a:t>accumulate on the land surface, (such as in river and lake beds), and / or on </a:t>
            </a:r>
            <a:r>
              <a:rPr lang="en-US" sz="2400" cap="none" dirty="0" smtClean="0"/>
              <a:t>the ocean </a:t>
            </a:r>
            <a:r>
              <a:rPr lang="en-US" sz="2400" cap="none" dirty="0"/>
              <a:t>floor </a:t>
            </a:r>
            <a:r>
              <a:rPr lang="en-US" sz="2400" cap="none" dirty="0" smtClean="0"/>
              <a:t>and form sedimentary </a:t>
            </a:r>
            <a:r>
              <a:rPr lang="en-US" sz="2400" cap="none" dirty="0"/>
              <a:t>rocks</a:t>
            </a:r>
          </a:p>
        </p:txBody>
      </p:sp>
      <p:pic>
        <p:nvPicPr>
          <p:cNvPr id="1026" name="Picture 2" descr="File:Beach Stones 2.jpg">
            <a:hlinkClick r:id="rId2"/>
          </p:cNvPr>
          <p:cNvPicPr>
            <a:picLocks noChangeAspect="1" noChangeArrowheads="1"/>
          </p:cNvPicPr>
          <p:nvPr/>
        </p:nvPicPr>
        <p:blipFill>
          <a:blip r:embed="rId3" cstate="print"/>
          <a:srcRect/>
          <a:stretch>
            <a:fillRect/>
          </a:stretch>
        </p:blipFill>
        <p:spPr bwMode="auto">
          <a:xfrm>
            <a:off x="466725" y="4286250"/>
            <a:ext cx="2756452" cy="1981200"/>
          </a:xfrm>
          <a:prstGeom prst="rect">
            <a:avLst/>
          </a:prstGeom>
          <a:noFill/>
        </p:spPr>
      </p:pic>
      <p:pic>
        <p:nvPicPr>
          <p:cNvPr id="1028" name="Picture 4" descr="File:Leman img 0573.jpg">
            <a:hlinkClick r:id="rId4"/>
          </p:cNvPr>
          <p:cNvPicPr>
            <a:picLocks noChangeAspect="1" noChangeArrowheads="1"/>
          </p:cNvPicPr>
          <p:nvPr/>
        </p:nvPicPr>
        <p:blipFill>
          <a:blip r:embed="rId5" cstate="print"/>
          <a:srcRect l="8889" t="16000" r="30667"/>
          <a:stretch>
            <a:fillRect/>
          </a:stretch>
        </p:blipFill>
        <p:spPr bwMode="auto">
          <a:xfrm>
            <a:off x="3733800" y="3675528"/>
            <a:ext cx="1676400" cy="3106272"/>
          </a:xfrm>
          <a:prstGeom prst="rect">
            <a:avLst/>
          </a:prstGeom>
          <a:noFill/>
        </p:spPr>
      </p:pic>
      <p:pic>
        <p:nvPicPr>
          <p:cNvPr id="1030" name="Picture 6" descr="File:StoneFormationInWater.jpg">
            <a:hlinkClick r:id="rId6"/>
          </p:cNvPr>
          <p:cNvPicPr>
            <a:picLocks noChangeAspect="1" noChangeArrowheads="1"/>
          </p:cNvPicPr>
          <p:nvPr/>
        </p:nvPicPr>
        <p:blipFill>
          <a:blip r:embed="rId7" cstate="print"/>
          <a:srcRect/>
          <a:stretch>
            <a:fillRect/>
          </a:stretch>
        </p:blipFill>
        <p:spPr bwMode="auto">
          <a:xfrm>
            <a:off x="6019800" y="3771900"/>
            <a:ext cx="1981200" cy="1485900"/>
          </a:xfrm>
          <a:prstGeom prst="rect">
            <a:avLst/>
          </a:prstGeom>
          <a:noFill/>
        </p:spPr>
      </p:pic>
      <p:pic>
        <p:nvPicPr>
          <p:cNvPr id="1032" name="Picture 8" descr="File:Sinuous dunes mcr1.JPG">
            <a:hlinkClick r:id="rId8"/>
          </p:cNvPr>
          <p:cNvPicPr>
            <a:picLocks noChangeAspect="1" noChangeArrowheads="1"/>
          </p:cNvPicPr>
          <p:nvPr/>
        </p:nvPicPr>
        <p:blipFill>
          <a:blip r:embed="rId9" cstate="print"/>
          <a:srcRect/>
          <a:stretch>
            <a:fillRect/>
          </a:stretch>
        </p:blipFill>
        <p:spPr bwMode="auto">
          <a:xfrm>
            <a:off x="6038851" y="5410200"/>
            <a:ext cx="1962150" cy="130728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bedding and Graded Bedding</a:t>
            </a:r>
            <a:endParaRPr lang="en-US" dirty="0"/>
          </a:p>
        </p:txBody>
      </p:sp>
      <p:sp>
        <p:nvSpPr>
          <p:cNvPr id="3" name="Content Placeholder 2"/>
          <p:cNvSpPr>
            <a:spLocks noGrp="1"/>
          </p:cNvSpPr>
          <p:nvPr>
            <p:ph sz="quarter" idx="13"/>
          </p:nvPr>
        </p:nvSpPr>
        <p:spPr>
          <a:xfrm>
            <a:off x="304800" y="1295400"/>
            <a:ext cx="4953000" cy="5303838"/>
          </a:xfrm>
        </p:spPr>
        <p:txBody>
          <a:bodyPr>
            <a:noAutofit/>
          </a:bodyPr>
          <a:lstStyle/>
          <a:p>
            <a:pPr algn="just"/>
            <a:r>
              <a:rPr lang="en-US" sz="1600" dirty="0" smtClean="0"/>
              <a:t>Sediments usually accumulate as particles that settle from a fluid, most strata are originally deposited as horizontal layers. </a:t>
            </a:r>
          </a:p>
          <a:p>
            <a:pPr algn="just"/>
            <a:endParaRPr lang="en-US" sz="1600" dirty="0" smtClean="0"/>
          </a:p>
          <a:p>
            <a:pPr algn="just"/>
            <a:r>
              <a:rPr lang="en-US" sz="1600" dirty="0" smtClean="0"/>
              <a:t>There are circumstances, however, when sediments do not accumulate in horizontal beds and are inclined to the horizontal.</a:t>
            </a:r>
          </a:p>
          <a:p>
            <a:pPr algn="just">
              <a:buNone/>
            </a:pPr>
            <a:r>
              <a:rPr lang="en-US" sz="1600" dirty="0" smtClean="0"/>
              <a:t> </a:t>
            </a:r>
          </a:p>
          <a:p>
            <a:pPr algn="just"/>
            <a:r>
              <a:rPr lang="en-US" sz="1600" dirty="0" smtClean="0"/>
              <a:t>When this occurs, it is called </a:t>
            </a:r>
            <a:r>
              <a:rPr lang="en-US" sz="1600" b="1" dirty="0" smtClean="0">
                <a:solidFill>
                  <a:srgbClr val="FF0000"/>
                </a:solidFill>
              </a:rPr>
              <a:t>cross-bedding</a:t>
            </a:r>
            <a:r>
              <a:rPr lang="en-US" sz="1600" dirty="0" smtClean="0"/>
              <a:t> and is most characteristic of sand dunes, river deltas.</a:t>
            </a:r>
          </a:p>
          <a:p>
            <a:pPr algn="just"/>
            <a:endParaRPr lang="en-US" sz="1600" dirty="0" smtClean="0"/>
          </a:p>
          <a:p>
            <a:pPr algn="just"/>
            <a:r>
              <a:rPr lang="en-US" sz="1600" b="1" dirty="0" smtClean="0">
                <a:solidFill>
                  <a:srgbClr val="FF0000"/>
                </a:solidFill>
              </a:rPr>
              <a:t>Graded beds </a:t>
            </a:r>
            <a:r>
              <a:rPr lang="en-US" sz="1600" dirty="0" smtClean="0"/>
              <a:t>represent another special type of bedding. In this case the particles within a single sedimentary layer gradually change from coarse at the bottom to fine at the top.</a:t>
            </a:r>
          </a:p>
          <a:p>
            <a:pPr algn="just">
              <a:buNone/>
            </a:pPr>
            <a:r>
              <a:rPr lang="en-US" sz="1600" dirty="0" smtClean="0"/>
              <a:t> </a:t>
            </a:r>
          </a:p>
          <a:p>
            <a:pPr algn="just"/>
            <a:r>
              <a:rPr lang="en-US" sz="1600" dirty="0" smtClean="0"/>
              <a:t>Graded beds are most characteristic of rapid deposition from water containing sediment of varying sizes.</a:t>
            </a:r>
            <a:endParaRPr lang="en-US" sz="1600" dirty="0"/>
          </a:p>
        </p:txBody>
      </p:sp>
      <p:pic>
        <p:nvPicPr>
          <p:cNvPr id="63490" name="Picture 2" descr="http://www.depauw.edu/acad/geosciences/tcope/SedStruct/HiRes/GradedFlamed.jpg"/>
          <p:cNvPicPr>
            <a:picLocks noChangeAspect="1" noChangeArrowheads="1"/>
          </p:cNvPicPr>
          <p:nvPr/>
        </p:nvPicPr>
        <p:blipFill>
          <a:blip r:embed="rId2" cstate="print"/>
          <a:srcRect/>
          <a:stretch>
            <a:fillRect/>
          </a:stretch>
        </p:blipFill>
        <p:spPr bwMode="auto">
          <a:xfrm>
            <a:off x="5543550" y="3886200"/>
            <a:ext cx="3505200" cy="2628900"/>
          </a:xfrm>
          <a:prstGeom prst="rect">
            <a:avLst/>
          </a:prstGeom>
          <a:noFill/>
        </p:spPr>
      </p:pic>
      <p:pic>
        <p:nvPicPr>
          <p:cNvPr id="63492" name="Picture 4" descr="http://www.gemland.com/sedona/images/cross_bedding.jpg"/>
          <p:cNvPicPr>
            <a:picLocks noChangeAspect="1" noChangeArrowheads="1"/>
          </p:cNvPicPr>
          <p:nvPr/>
        </p:nvPicPr>
        <p:blipFill>
          <a:blip r:embed="rId3" cstate="print"/>
          <a:srcRect l="1333" t="3902" r="2667" b="2439"/>
          <a:stretch>
            <a:fillRect/>
          </a:stretch>
        </p:blipFill>
        <p:spPr bwMode="auto">
          <a:xfrm>
            <a:off x="5524500" y="1447800"/>
            <a:ext cx="3543300" cy="2362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Marks</a:t>
            </a:r>
            <a:endParaRPr lang="en-US" dirty="0"/>
          </a:p>
        </p:txBody>
      </p:sp>
      <p:sp>
        <p:nvSpPr>
          <p:cNvPr id="3" name="Content Placeholder 2"/>
          <p:cNvSpPr>
            <a:spLocks noGrp="1"/>
          </p:cNvSpPr>
          <p:nvPr>
            <p:ph sz="quarter" idx="13"/>
          </p:nvPr>
        </p:nvSpPr>
        <p:spPr>
          <a:xfrm>
            <a:off x="457200" y="1143000"/>
            <a:ext cx="4343400" cy="4525963"/>
          </a:xfrm>
        </p:spPr>
        <p:txBody>
          <a:bodyPr>
            <a:normAutofit fontScale="70000" lnSpcReduction="20000"/>
          </a:bodyPr>
          <a:lstStyle/>
          <a:p>
            <a:pPr algn="just"/>
            <a:r>
              <a:rPr lang="en-US" b="1" dirty="0">
                <a:solidFill>
                  <a:srgbClr val="FF0000"/>
                </a:solidFill>
              </a:rPr>
              <a:t>Ripple marks </a:t>
            </a:r>
            <a:r>
              <a:rPr lang="en-US" dirty="0"/>
              <a:t>are small, nearly parallel sand ridges and troughs that are also formed by moving water or wind. </a:t>
            </a:r>
            <a:endParaRPr lang="en-US" dirty="0" smtClean="0"/>
          </a:p>
          <a:p>
            <a:pPr algn="just"/>
            <a:endParaRPr lang="en-US" dirty="0" smtClean="0"/>
          </a:p>
          <a:p>
            <a:pPr algn="just"/>
            <a:r>
              <a:rPr lang="en-US" dirty="0" smtClean="0"/>
              <a:t>They </a:t>
            </a:r>
            <a:r>
              <a:rPr lang="en-US" dirty="0"/>
              <a:t>are like dunes and sand waves, but smaller</a:t>
            </a:r>
            <a:r>
              <a:rPr lang="en-US" dirty="0" smtClean="0"/>
              <a:t>.</a:t>
            </a:r>
          </a:p>
          <a:p>
            <a:pPr algn="just"/>
            <a:endParaRPr lang="en-US" dirty="0" smtClean="0"/>
          </a:p>
          <a:p>
            <a:pPr algn="just"/>
            <a:r>
              <a:rPr lang="en-US" dirty="0" smtClean="0"/>
              <a:t> </a:t>
            </a:r>
            <a:r>
              <a:rPr lang="en-US" dirty="0"/>
              <a:t>If the water or wind flows in a single direction, the ripple marks become </a:t>
            </a:r>
            <a:r>
              <a:rPr lang="en-US" b="1" dirty="0">
                <a:solidFill>
                  <a:srgbClr val="FF0000"/>
                </a:solidFill>
              </a:rPr>
              <a:t>asymmetrical</a:t>
            </a:r>
            <a:r>
              <a:rPr lang="en-US" dirty="0"/>
              <a:t>, like miniature dunes. </a:t>
            </a:r>
            <a:endParaRPr lang="en-US" dirty="0" smtClean="0"/>
          </a:p>
          <a:p>
            <a:pPr algn="just"/>
            <a:endParaRPr lang="en-US" dirty="0" smtClean="0"/>
          </a:p>
          <a:p>
            <a:pPr algn="just"/>
            <a:r>
              <a:rPr lang="en-US" dirty="0" smtClean="0"/>
              <a:t>In </a:t>
            </a:r>
            <a:r>
              <a:rPr lang="en-US" dirty="0"/>
              <a:t>other cases, waves move back and forth in shallow water, forming </a:t>
            </a:r>
            <a:r>
              <a:rPr lang="en-US" b="1" dirty="0">
                <a:solidFill>
                  <a:srgbClr val="FF0000"/>
                </a:solidFill>
              </a:rPr>
              <a:t>symmetrical ripple marks </a:t>
            </a:r>
            <a:r>
              <a:rPr lang="en-US" dirty="0"/>
              <a:t>in bottom sand. </a:t>
            </a:r>
            <a:endParaRPr lang="en-US" dirty="0" smtClean="0"/>
          </a:p>
          <a:p>
            <a:pPr algn="just"/>
            <a:endParaRPr lang="en-US" dirty="0" smtClean="0"/>
          </a:p>
          <a:p>
            <a:pPr algn="just"/>
            <a:r>
              <a:rPr lang="en-US" dirty="0" smtClean="0"/>
              <a:t>Ripple </a:t>
            </a:r>
            <a:r>
              <a:rPr lang="en-US" dirty="0"/>
              <a:t>marks are often preserved in sandy sedimentary rocks. </a:t>
            </a:r>
          </a:p>
          <a:p>
            <a:endParaRPr lang="en-US" dirty="0"/>
          </a:p>
        </p:txBody>
      </p:sp>
      <p:sp>
        <p:nvSpPr>
          <p:cNvPr id="3074" name="AutoShape 2" descr="data:image/jpg;base64,/9j/4AAQSkZJRgABAQAAAQABAAD/2wBDAAkGBwgHBgkIBwgKCgkLDRYPDQwMDRsUFRAWIB0iIiAdHx8kKDQsJCYxJx8fLT0tMTU3Ojo6Iys/RD84QzQ5Ojf/2wBDAQoKCg0MDRoPDxo3JR8lNzc3Nzc3Nzc3Nzc3Nzc3Nzc3Nzc3Nzc3Nzc3Nzc3Nzc3Nzc3Nzc3Nzc3Nzc3Nzc3Nzf/wAARCADCAQMDASIAAhEBAxEB/8QAHAAAAQUBAQEAAAAAAAAAAAAABAABAgMFBgcI/8QAQxAAAQMDAgMFBAgFAgMJAAAAAQACAwQRIRIxBUFREyJhcZEGMoGhFBUjQpKx0eEHUlPB8ENiJHKCFjM0RGODk6Lx/8QAGQEAAwEBAQAAAAAAAAAAAAAAAAECAwQF/8QAIxEAAgICAgIDAAMAAAAAAAAAAAECERIhAzETQQRRYSJTkf/aAAwDAQACEQMRAD8AuErD94G/iph464G/gvJGcbrGn32n4K1ntDXN+8N/ELPBknrAII3AvyslqFx4Ly5vtRWC5Iz4PKuHtZV8w7yEhRixHp2u53+aWrr5rzVvthUtAxJYf7/2Vg9tJxYkSY8v0RQWeil3TfwSJ8b/AAXno9tJeYk+IarB7bOxcO/AEUws7WrP2BNxgg36JV9R2Que8bCwPUriZPbFsrC14wd/s/3W02rlqqaKaoaGud7rNNjY8ylL+KGtkmVVVS1BqaeUtkO/R3gQrOM8ak4oY47dmxguWX3d1VMpuCLZ8OSDkgI797qMn0OkXRk2sANXirWXe47g+SEZKA/fG2yKhu/vbDxCSY6IPBkJBAxsANlQXHW4knUOXKyO0azYC5IxzVM8RY0kmwGb2+SpiIsewhunLyVKQB4vbOyGjfaWwOkHKN7Lu6iC7480k/Q2BvisCTdD3A7jrh21gtCRlwbX8kBUREyhwPgUxCbe+kqRZ3b3+CeOIDn8DunqHtgoZ5HYDW3JPNKwozdYfISESwrBj4oxvT1V8fGIr502/wCZaUB13D37BazbvDW3NiQLLjKX2ggitd0f4lox+1NGC1xdHZpyNe/ySpgdU8jUdN7eCgc+PxK5t3tfRXJ1M/Ef0SZ7V081xCGuIGbE4+SKYHQHwHooOOMhY541JbETR8VV9ezOfp7EDxO35qckVTNekrqIVz6erbhoHnfwWRx3ipoKtjaeNro35LHG7gPNZPEquY17Khj443BuSMXI/uhmTuqZzU1DjI82tqsB6LbNYJEU8jr2hrmh2ncX2SWF9bVPIt9AksskabOKsknSWpkOAL5NkydPbIF9+nJJ/QESmTpJiIpJ7I3g/D3cRrmQZDPekcOTR/lkN0MM9m+GGomNXMzVDCe60jD3/oOfwC7GIiQtLi4gZzzKQ7BmmGCIMjjGhoY3uj49U0cXZSE6jk7LmlO2aJFzY7DIJ8XJni4ItjryU9Zc0sAFxlS0b6rkKXJdDoy5oi11wMHKvhlIjGnbp0KJezUTg2PggZWujedIuOilSHRqRBvdc7fYFRnaXg3uWg7DCHpXh0enU4m9wLK8anG17ElaZWhUC1VICxpibYjkTlQgqe72Tmm45rSdHYWyXHY3Qs0GsiwGr71t07oOyp173Pu36qmWzjhHPY5zNN7aRgIdsbtegtBvzSbCgdoOghp8Fk+1VUI+HMgB78zuvILcmY2NjnONg0ZPReecRqnVlZJMTgmzR0HJVBWxPSBk9kydbkCSKSRQBEoihkdHIXtOR80OVdTC4PmqirYpaR1MErZ4BK3HJw6FSbbcrEppnwua+M55+I6FbFPHJXaG0I77ve1HEfieoWfL8dp3HocOXWyqrqII79qXaiO6BzQbjUyuDYYhCCPvu5LY+opKe7mSNqJDubG6Gbw2okqI6f6JIZp3aYwMZ89rdfBNcbSSaByvdgZ4fVffllv/ALdkl6RB7KcGpYWQ1kXbztaO0kLyNR32vsktvAT5EeQWSsvoDi3srwCqY/tuF07bj34WaCPIhchXfwyopHNdw7iFQL7tkYHWPnhZtCUkzy9JeiO/hZUOfaLicYH/AKkJB+RVtR/CacNvS8Wje7pJCW/kSkosdo81OUl6PQ/wuka0HifEA118sp2Xx/zH9Fts/hv7OSR9l2tayV2zzKMfDSnQzx2y7HhMDuHUrKWKP/iprPqJOcY5D4D5lb1V/Cys4dWw1FJXU1VCDqDHAscDyvuN7c1oz8A4jTM7lF2wOSY3Am98363WXMprSRUGmZb4w10YiA0sBsAPzVkjBJC3ukE5HUIrsfo4tO0tcPu2yqnPZGASCy+xcLLk9tM1YMy4FyMt3KvZJrBsc9AouNsj4hVFvZ9/VdpQ7QLZMu+0Nha3jzTTMDsOF1Np1uu3mk5rdBJJwktjKGMMY322IRlP9r3tnDF0EQQD3h1uUTFK5sJ72nUM25qkxMlVPLQbO75Ow5IVhdfWXZvfIuSkXgvuM9ApA2sBbPXmq7Ch5ZBJfJBI3VbXyMbfSSb281KwackEWyrWi3PxTsKMT2pq3U3CH3P2k3cAPK+/yXA3XSe21X29dFA03bE0k2GNR/Zc/HBJIe60/FdHGqiRLsgnWtR8DkmsZHEDwC1YvZym03eHn/qVknKlRXVyezlI4WY+Vh87oGf2aqW5glZIOh7pQIwUVStuz1Vk3Ca6G+umkt1aL/knghexoD2lp5giyvj7Jl0HcPgjnc+J50uLSWPJw0jOfBWU8k/D6vF2yMdZw69QqoXGMki2QQfIrfraKKto2VcDryE2DQNxb88FdV+jGjTpuMU01M+WQPLhbutNiPP9Vv8AslVQVjqp0cBZJEGhrnG5AN726bLzWKR8MmoXDgbELtvYCrhElcwyhskoaWRkWta97HnuoxcWn6HaaNzihk+ny6b2x+QSRtXo+kOuRfH5JKxWbrZWStIBDrbAKcUbWAkAaj4KccIZFpa7N1XpLTklcqf2DJCFznF2oHHMKyAkEteLdEPI8s7wOboplpWBzwPgqaTeir0Uz2a7YEeSdkB1do9ve5C2yJ+jstc3tyynkeA3SOXyUKP2PL6BZI5rue512D7qUUJawPkLm3OLqx8o0hurd2RdEEaxY7LWlQJlDoKaUfaubIN7Fl01NQ0TQ6SKmi1jZ2gIltOwZJI8Lqws0gMaQG74Cit3Q2zl6mjhq5XsromuubCRoDXN+Kz6v2PlcS6kqWvaRgSCx9Qunq6cdrcEj+6IpGlgAa7U3p0WXjUnUjRS1aOGg9kuJ6tLuxa3+YvuiKz2VdT00ZFTqk593BXf9mHN7qEraYSsAcbWN8Jr48Eh+Rs8wn4TVxObqgcbnBYNStj4fxCUlgoZdIwLMPqvQoaaMtBJzsiezaGWANwo8CRWZ50fZbiPZGQxtDRksL8/JZNW0cOdeshMR/mLTb4HZeuiNrmjxWXVUoDnRPaHMObHYhJ8MaGpHkbuN0naf7RsbjKpq+OxyvLYJhEy3vczhepn2d4JO7/iOFUryTkmFo/JTg9kvZyNwkg4bAx1/wCUpLiQOR4iOF1FfUukjj+zJw9237rboeBRQAOk77l6dX+zlJ2h7K8YOxG3lZZMnsxVg3ifE8edltjRJzTYGtFmtACiY/BdK32Y4i42DYhfa71Y/wBk6yLEk0BeNwwkhOhHJPizsoBth4dFs1fDaincQ+M45jKAc3v6HMsR4bqaCgeyyuM0XaN7eMd5vvAcwugbTsMLiS7tNQ0gDFudyoGl1Ah3oqSadolnENC2eByy0bmSm5p3k6tIvpI6+vzVXF+Gmkk1s/7t3yKbhdQ2B72yuIiewhwtddUdoxemaHEuGzVEInDfto429r3Q2++fHlnmsWJ8lPKHxucx7TgjBBW1SVUtG40k8muCVp0P3BuLDPQfJXca4ZHM503D2ue42cdOdQLiCfVp9Va1pkl0XtnVCNolhjkeBYuPNJcvtuEk8EFn0IJGgZ2HQKE0jG2uQCdh1Ss5wsXEDoFDS0EkDPU7rjGhNcxxBfe3iFaZWhtowTbwKaPB62UiWtz1VDE18jhcC3/Mq5Ii/MkjiOgwFZDKDe+c8kpQXOGbN5rNlA0o7NvdbdvhyVzZLNDg63klNCJIyMbYTxRt7MEX9Uboei1lSQO88HyCJhqA5gHOyoYG5AsOoAVTo3MfqjGOl8qW2h6ZdUN1WcR4KUB7Mi1sqDTI5uWPYRzcRlVSCRvZvDsF1rAA2TyGkakTw45yoTMe42AGnmSfyVUEp0d4bHlzRJeNNyLY5qstFJGeGiGV1i4DzRLHB4DjbSVXKbhjnMt4g79VfFG2xOm580WMYU8XK7bfylUV0JcwuB90Y8VosA04aL+uVXPEJNo8jYnFlL2hmAJW3058kWxodtewTVtPCxweGEm/e08lTJrY7VC53Z9Cs1cextphb2NnjIcLX6oQM7N5aRkdOatglDxbOoeCaYdtdzTZzdr81opJonodjmgC7jbxTkBx7qohka7dvmFYXANyceGFVjBq2mZK29hqHzWTJTxONpGNcB1C031JbIcY8t1CZoPfDcWys5U+uyk67M9lLSEgOp2H4JpqKkddjYALbOCeYGInB6gqAnLR72brJSkuwcUY3FeBslhe0E2I91w/Irgaylko5zFICCDg9QvWXztkHZyt32PRYvHOCxVsZbJ3ZBlkg6ro4+ansxlCzh6WVj4votQfsnZa4/6buvkrqWukpxUUznlzjH2ETmnA72T6F3qhqqlmo5nQzsLXt+fiqHNHJd6SkjnemdDVcBbW1U1RDV0xY+R1tT9JFja1vC1klk03FaqmhbDH2elt7am3OTdJKpD0e6CwGFTM4Nb+yTZA1gFwfG6oqqqBrO/MwDzC4nIpJljZAHW3BF1dfU0FZMdbTzPBhlY8W5FFxTZwTZVaHRexrmSdw78rXVjBID3jhMZGkAkEHbCkTdo8VDRVj5uoRsbqI1c8AhJuBzyoONnAk7YRYMLjs12BnyVzGFrg6wsVQx4NuavY8mPaxCT6EicjSQc2QUwfawBu3IstJzWuaNLiQQN0JIAy4I1fFJFoiCWQF18jOc4VXfqW20OcRsQowOb2z4ZDbkB1R9PTmJ4cXE26pS2aIop6WZjHam6Wkc858lNhMbtNyf7hGvFtzfkgq2wDSOXIDlzSTUR9hTJbgXO3TFlJ0hdfkgIZQcXRBls5oJ3wcIchUQnYLX3d0WDXOlge1jHENJwukIFjfYhZnEqQTQmw7w2Uu2hrTBIXVbHXIB62RkEolj1FoDr5CzYqoxO0zC7h8kZFKx51MsbjKINA0KojtJrZgncdVBj2vwRfqFY9smq1rgndUTxGN+sbHfwV2KiiWM67C4HK2UoXyB3ZtaSOZdyU43thdqLLg8r4S+kDUSHYOwKh6ZXoaoh15sLj8kBUU+rMbct3C13A6Q4FtjvYoWeEkFzTbqbpvZPRjajtZXxzsmb2bi0m210nwhziCRflhCyukiDjE1rpQDpaRus1ob2DcZ4RDWQFsjRce64bgrgqylkpJzFK2xB9V0VfxStlaWSTuZf3msFrLn5mySNke0vkDSC8nOnot/jfIako1pmfJx6sFICSiUl6hyHU1NY90g+2II30XQxqSX2c4n5qUQGn3XWva5FkVFSiXDLFx6rwG37O6iiCZ+sdjfVywV0dDxGqpNIkIkxkONr/ABQf0WMOax1g1rckG1ypy04ABZKbeOQnGTW0DVnTQcepJQA49mdrEXR9NWwTYhmbIRvpOy81qeIiG7WhhIvctGFu+wVUap1WZAS9pBHQbraPI26IcElZ2pJLsqqQO1EN3O6sa0EG/wA1GSzW6m2uFb7J9E4XutYg3CIFQI7at72vZA9qRICCbnwVr7Se8B1FwmxI043dywUJracHPVCRVAFmk2Vc9WWuLQBb81LkkWkyxzGtnbIRl258VpROF2gBY+qSaA2d+yspqqTu93YZyqyTRSRtvGqw0mx5hC1GhgPdAJP+XVLqh7maTK1g8OaencZL3yAdyFm2m6LopkYWSe7gqxsbXZHdPUdU9UwHcjuhZorSyXSRjw5pNpdgrNkYbpdkgZVbyHtItYbKmGpa6xv4K95bYk2t5Jr8EzBrafsay8jSGnBG1kzoHtka+KS1t/JaHEmdtEdOT1ss2Gd1rfe/ldi6KXYWwySZ8bQWm45kpMmbJ3X4ceSrbdwOLC2xUoYyxxe4gjrbZVuwKpY9F8dwqkxanAA2KOfLG8FtjqWe8Pgf38sJx4IdMOi5rDfewOM7hO8EG17t53Vdy5wdGNXxsoytqXi2htuXe2UdCZXPEMkWus6XUwkFoLuROFqikm+jl75WFw90dUPNFrGn3TzQI53i/DfpULpoQG1AFzjDllcIaGRSxztGqQ94O6bLrQ7syWP54WfXULH95oDXcnD+6vhxjPJinbjSOUn4A4yvMUgDCbgEbJLVE7hg7jCS9FP9OWiBZpa0BhAvuCiYXjQGx4+CxnDibWgGGAlrw4d4qz6TxCMD/gRJzce0tc+i8l8cjqUkbbuymlu+M6Gjn95YPFKiSWbsaaCeNrdwSbH4LSpuNQtia2tpZKYi93Eah6hWPlpIwalkrZjILtGsKXBopNGCzhVVKQXkMvyXU+x1L9X1kt5Hd5mb80NHxCmMTHySCMOAN7iwKjScfo4+KRwxyCQuNi4bFELTsHtHbPrY9R758lB9a0DY+RU4YoSzWGB2rIQ+locbjY7dFtO0RGmEmQSR3aHX8VfBMHtAOB0KEpZyCG2zZXuw/WBcOFz5qou0S9MtnjLmd3cclGlcTI0bHO6dhv1B8CpaASDc/FRKHtFp6oLcBpOm1tyQoRPjYS1+Ra7Sqy650ujcQU4At3WkAfdsqUkNBcczZHAtyLWyFY6oLGhtr/JBx2JAAP5WTyN1XL32t0Q+irLJ3kgE8zyWGXxulkAfz80XWiV8JFzpJ3HMISKnjjcMkXGfFZyVqioumXNlDQGjJ8VpQ1ZaAJGF2BndZuiN2TuPRXQHQckEW5JK10Jh4qYJ3WDsW2Kza2n7J4lYC6O+T0RQaGvDmxA3U5u+O+bjotF+kg8Y1Nu05TkkNO5HmhDUiB7ozYjlnZWxzscMmx8FVoCXcb3m3bfqFY5vaNsbElVOq4GAiWVjQNyXBA1PHOFwxOcycPtjuZylYE6iUUIcZXBrG8zyVDeO8OLPtayJvxuuN4/x41jpIYg4Nc0C7zlZMULXDVqz4lYvkp6Kxs9Bk9oOHNfaOWWcWv3G/wBygOKe076gAU9KyNwBu5z9R9AuWia9oJYW+qqmkLG2e7zIUPkb6HijSm4nO46qicvIzpaFUzidVVP0MmIh5kjPwWLUVZtZvdaeQ5qFNVOjcFrwxt3Iibro6lkMYaAEllsrxpH6pLuswxNZ82LWTdtYbfJCaj4p9Z53WVDCHvDgdTbg9Qs2p4dS1Ju+AA9W4RWu+/JNJP3bDHkUCM36kohb7K7ed3Jm8GpI5WSRMc1zSCMndGmUHnnpcKLZTrGLX5pNIpNndcOq31FC0Rd1wwfCytbHMXG4tfne6xuDVRjkdAQbuOoLabK4+FlCqSH0ycUXYkjBumqqgwQm5wb2SDzq3UpGskZ9q0Ec7oDsHo6ia15HCxy3HJaEUxJzYi6BnZS09L2kc9pMENebNHXdKmrYns1ambcnJsEa30lt274O4CvLy4+ZWXDVRHAIGMDCJhr44bP7drHDINxhJJDthgcWmxBB6Jj3xm9gs2t9pOHxnXPWxvcBYBpBPyWJWe1UkrHfQ26G8nEZSk0ikmdJW1MNLH33gA4seqyoOJU3uyPaCSQLndcTxLilVU31yOe52NV1ntcGsAke4/7QSVk+QtRPThUwktc6Rmk9CCFc6qpITqlnjaNwC4LyYy9/7NpAHVVz1D53gPdcNxukplYnqFd7UUNOOzgnidJnJyB6LneK+0Va+MAVIaXH/T2t5rlYodLcOFz1VwaP9R4OMeCUptjUUi1/EHtdJpmdqI965JKqj4hVt2qJmgcg5M+Fj3CzR53TiNgJYCSed8KVofYNV1MvYzOMji+TF75yngqZW04jaLY3Skh7eTTktab2CedgpoHSu0hoHMqfY2V3Lzqc4nzRLC2NpL36W9brnDxKZws0NaqXvmmtre53mVp42zPJHQ1HEaZjNMbmv8+SAkru0JsS49TsgI6Z5tZp9EZFQSb2PorjxpEuTGDiTcm58VNt+SKioHWyEUygI5LVEGeC4DmktUUSSuwNIttyUCT0+X7LYNILZb8kLPTEA2HyWz42c+SAHYVZyefzV00WkBxFxtsqnRkHOBbayhpl2UTPLB3QdRVTJHF7etxdTewnDRgJNbYd2xWbVlppI1TVOgJqmbsGBywumpqjtYI5JCAS0XttdclBK2oidCbNfzt+awOI11T9KlibNL2THEW1WGFlF42mU1Z6XPxGkpWh0tQ1oA2uuf4n7WOeHR8Ojxzkf/YLjjVNlisb3vmyt7cNYB8gE27GohjqmSok7Wsne83vZxv6BMKt7g7vubHyaDZBDvEAk7YAS7PPIDldZlBX0lwFmtIJ53USXvNi9+rwKrYWsNzkjxVsRGHXAzspdlKiQY5tgMeJVjqtzLgPcQfFM0h4LSRYfylVkAXeWtLep6qVY7QQZT2XekFvyQ5nYL6A4jmVQ5wOxAaOahIS43acAbJ4gpFz6kvDthforKSFpAfIbC6GgjLjkhjeqJdMIgNJs1u7jhFDsIc6OIgvac7alBhdIXECwvi/JAmupXSOe+a9jgblEHiEAFoYpJTbnZoTUJCyQUBf3vUq+GO/eLcdVkmqrXvJjMcTbWDbA2+KrFNUvaQ+plIO41K/EyXNGhPWR05cWOY2+5P6LGr6qSrOhocW9TzRkXDmAi4v4nKJbSBo228P2VR4UmS52YsNA92SMIuKhsdlrRxgYtb4fsphgGf7fstMSbKKamaPeaCtGBtOwWcLeSoafD5fsmLj8P8APBJoV2HOZH70eQUwe0CzmoZry3GU/aG3NSn9jL9Q6pKjtf8ALJK7Cjp3DbH+eii9oLbafl+yNZADe0T/AMJ/VRdTyHDIXn4fuvRo4jHmiLSRpJx0P6IAMkle7VA5una/NdI+ikteSFw8LfuhGUz3t1SRCI6j3cG48VL47LUqMjsNLbuZbGbBQbTAi7Ra62HUxIN2BqYQN0m4+SXjQ8jnQ0xVjmk+80jf90BNT05e+SpkN7kltwLrX4tGY5NTLg23yuZrvtJGmU94n1XHzwxdm/G7Rc7s3AGIBoOzRy8073MaSfFDteGDSzJ6kpONhqkO3IBY0aF3aGQh2zRyAUQ0lwsT8VW3I7ox4qYfG11nO5boqwsJjiFyZHA45J5cAFouPJDvrqcMNnAcrXVJrYy3uiR56AYRgOwsTCJlg3PUqp8j5e7e4uhu2meO7Tu83FTj+mW7ull/9t0/GxZILbAS24ADOZJQ8lXSw7O1kYs3Kg6imlA7eV7h02CtioY49m/L91S4icwc1tVK8GGMMZy1XKT4KipI7d5I/lAIH5I9sLRy/wA9VYGN8Pl+qtcaFk2CQ0QbazT6FGRQ25H0KcBoH3fl+qm3Tz0//VVQrJhngfn+qcCw/wA/VRu3q31CcFtskeo/RKhWObDmP8+KlcdR8v1Vdxb3h6j9E7SBY6vn+yB2OSPD5Jxp8PkkTnDvmf0TteLWLvmf0QKxgRfBaPOyYkeHy/RIu/3fM/olqHX5lAx9Q8Pl+ikCD0/z4Ks55n5pxfofQ/qoaKRIubfcJJrO6O9D+qSKYaO4PE9IsGH1aP7qMXE26yXlrBzJe38ua8YdxGucc1kx/wDcKrdWVR96olP/AFlb8vM5xcU2v0xXFTPb3cVhLSXVETXacXdfPTy/NBzcVpCf/ExgWBuXcr5+O/8AhXjDppXbyvPm4qBLju4n4rjUOVd8smaYr6R7DPxXhzSL8QhH2jQc/dzc39PLxQtXxvhLC3TxGP3X6rSNPeAJHwvjx+IXk6ayPHyf2S/0eMfo9B4zxvhP0p7YatsjABYizvmN1zVfxGikIMcjyWnk1YVkrLZSaiot2LFJ2ajeKxMzocTyuqJ+Kuc7uMsPEoAjCjZIoM+sZj/+pCudzijJ6uBKDToGHN4nI3Ahg/ApDi842jh/+NZ6ZO2KjTHGqj+nB+BSHG5/6MP4VlpIyYUao45P/Sh/Cn+vKj+nD+FZNk/xRkwpGp9eVI+5D+BL69quTYvwLMTIthRqfXtZy7Mf9KX17XfzM/CstJFsKNUcerRnUz8Kl/2gruZYfgslK6LYqNce0FZ/LGfgVIe0NTzjZ8CVj3SJRbCjZf7QVJHdjaD1JJVR45Xu2ka3yCzE6VsdGgeL1x/1vko/W1d/XPogLpXTAMPFK0/+Ycou4hVHeok9ULdNdFjCfp1T/Xk/EkhbpItiCSB0Caw6BJJIBaR0G6YAdAkkgB7CxwExAzgJJJjHsOgTEC2wSSSYDBovsN1FzRfYbJJJICOkZwPRItFzgJJJgPYdAmsOg2SSQMVhfYJWHQJJIAbSL7D0S0joEkkALS3oPRLSOg9EkkALSOg9Eg1ttht0SSQAtLeg9EtLeg9EkkAINHQeiRaOg9EkkgH0joErC2wSSTAVh0CVh0CSSAHsL7BKw6BJJIBiB0CSSSYz/9k="/>
          <p:cNvSpPr>
            <a:spLocks noChangeAspect="1" noChangeArrowheads="1"/>
          </p:cNvSpPr>
          <p:nvPr/>
        </p:nvSpPr>
        <p:spPr bwMode="auto">
          <a:xfrm>
            <a:off x="1571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BDAAkGBwgHBgkIBwgKCgkLDRYPDQwMDRsUFRAWIB0iIiAdHx8kKDQsJCYxJx8fLT0tMTU3Ojo6Iys/RD84QzQ5Ojf/2wBDAQoKCg0MDRoPDxo3JR8lNzc3Nzc3Nzc3Nzc3Nzc3Nzc3Nzc3Nzc3Nzc3Nzc3Nzc3Nzc3Nzc3Nzc3Nzc3Nzc3Nzf/wAARCADCAQMDASIAAhEBAxEB/8QAHAAAAQUBAQEAAAAAAAAAAAAABAABAgMFBgcI/8QAQxAAAQMDAgMFBAgFAgMJAAAAAQACAwQRIRIxBUFREyJhcZEGMoGhFBUjQpKx0eEHUlPB8ENiJHKCFjM0RGODk6Lx/8QAGQEAAwEBAQAAAAAAAAAAAAAAAAECAwQF/8QAIxEAAgICAgIDAAMAAAAAAAAAAAECERIhAzETQQRRYSJTkf/aAAwDAQACEQMRAD8AuErD94G/iph464G/gvJGcbrGn32n4K1ntDXN+8N/ELPBknrAII3AvyslqFx4Ly5vtRWC5Iz4PKuHtZV8w7yEhRixHp2u53+aWrr5rzVvthUtAxJYf7/2Vg9tJxYkSY8v0RQWeil3TfwSJ8b/AAXno9tJeYk+IarB7bOxcO/AEUws7WrP2BNxgg36JV9R2Que8bCwPUriZPbFsrC14wd/s/3W02rlqqaKaoaGud7rNNjY8ylL+KGtkmVVVS1BqaeUtkO/R3gQrOM8ak4oY47dmxguWX3d1VMpuCLZ8OSDkgI797qMn0OkXRk2sANXirWXe47g+SEZKA/fG2yKhu/vbDxCSY6IPBkJBAxsANlQXHW4knUOXKyO0azYC5IxzVM8RY0kmwGb2+SpiIsewhunLyVKQB4vbOyGjfaWwOkHKN7Lu6iC7480k/Q2BvisCTdD3A7jrh21gtCRlwbX8kBUREyhwPgUxCbe+kqRZ3b3+CeOIDn8DunqHtgoZ5HYDW3JPNKwozdYfISESwrBj4oxvT1V8fGIr502/wCZaUB13D37BazbvDW3NiQLLjKX2ggitd0f4lox+1NGC1xdHZpyNe/ySpgdU8jUdN7eCgc+PxK5t3tfRXJ1M/Ef0SZ7V081xCGuIGbE4+SKYHQHwHooOOMhY541JbETR8VV9ezOfp7EDxO35qckVTNekrqIVz6erbhoHnfwWRx3ipoKtjaeNro35LHG7gPNZPEquY17Khj443BuSMXI/uhmTuqZzU1DjI82tqsB6LbNYJEU8jr2hrmh2ncX2SWF9bVPIt9AksskabOKsknSWpkOAL5NkydPbIF9+nJJ/QESmTpJiIpJ7I3g/D3cRrmQZDPekcOTR/lkN0MM9m+GGomNXMzVDCe60jD3/oOfwC7GIiQtLi4gZzzKQ7BmmGCIMjjGhoY3uj49U0cXZSE6jk7LmlO2aJFzY7DIJ8XJni4ItjryU9Zc0sAFxlS0b6rkKXJdDoy5oi11wMHKvhlIjGnbp0KJezUTg2PggZWujedIuOilSHRqRBvdc7fYFRnaXg3uWg7DCHpXh0enU4m9wLK8anG17ElaZWhUC1VICxpibYjkTlQgqe72Tmm45rSdHYWyXHY3Qs0GsiwGr71t07oOyp173Pu36qmWzjhHPY5zNN7aRgIdsbtegtBvzSbCgdoOghp8Fk+1VUI+HMgB78zuvILcmY2NjnONg0ZPReecRqnVlZJMTgmzR0HJVBWxPSBk9kydbkCSKSRQBEoihkdHIXtOR80OVdTC4PmqirYpaR1MErZ4BK3HJw6FSbbcrEppnwua+M55+I6FbFPHJXaG0I77ve1HEfieoWfL8dp3HocOXWyqrqII79qXaiO6BzQbjUyuDYYhCCPvu5LY+opKe7mSNqJDubG6Gbw2okqI6f6JIZp3aYwMZ89rdfBNcbSSaByvdgZ4fVffllv/ALdkl6RB7KcGpYWQ1kXbztaO0kLyNR32vsktvAT5EeQWSsvoDi3srwCqY/tuF07bj34WaCPIhchXfwyopHNdw7iFQL7tkYHWPnhZtCUkzy9JeiO/hZUOfaLicYH/AKkJB+RVtR/CacNvS8Wje7pJCW/kSkosdo81OUl6PQ/wuka0HifEA118sp2Xx/zH9Fts/hv7OSR9l2tayV2zzKMfDSnQzx2y7HhMDuHUrKWKP/iprPqJOcY5D4D5lb1V/Cys4dWw1FJXU1VCDqDHAscDyvuN7c1oz8A4jTM7lF2wOSY3Am98363WXMprSRUGmZb4w10YiA0sBsAPzVkjBJC3ukE5HUIrsfo4tO0tcPu2yqnPZGASCy+xcLLk9tM1YMy4FyMt3KvZJrBsc9AouNsj4hVFvZ9/VdpQ7QLZMu+0Nha3jzTTMDsOF1Np1uu3mk5rdBJJwktjKGMMY322IRlP9r3tnDF0EQQD3h1uUTFK5sJ72nUM25qkxMlVPLQbO75Ow5IVhdfWXZvfIuSkXgvuM9ApA2sBbPXmq7Ch5ZBJfJBI3VbXyMbfSSb281KwackEWyrWi3PxTsKMT2pq3U3CH3P2k3cAPK+/yXA3XSe21X29dFA03bE0k2GNR/Zc/HBJIe60/FdHGqiRLsgnWtR8DkmsZHEDwC1YvZym03eHn/qVknKlRXVyezlI4WY+Vh87oGf2aqW5glZIOh7pQIwUVStuz1Vk3Ca6G+umkt1aL/knghexoD2lp5giyvj7Jl0HcPgjnc+J50uLSWPJw0jOfBWU8k/D6vF2yMdZw69QqoXGMki2QQfIrfraKKto2VcDryE2DQNxb88FdV+jGjTpuMU01M+WQPLhbutNiPP9Vv8AslVQVjqp0cBZJEGhrnG5AN726bLzWKR8MmoXDgbELtvYCrhElcwyhskoaWRkWta97HnuoxcWn6HaaNzihk+ny6b2x+QSRtXo+kOuRfH5JKxWbrZWStIBDrbAKcUbWAkAaj4KccIZFpa7N1XpLTklcqf2DJCFznF2oHHMKyAkEteLdEPI8s7wOboplpWBzwPgqaTeir0Uz2a7YEeSdkB1do9ve5C2yJ+jstc3tyynkeA3SOXyUKP2PL6BZI5rue512D7qUUJawPkLm3OLqx8o0hurd2RdEEaxY7LWlQJlDoKaUfaubIN7Fl01NQ0TQ6SKmi1jZ2gIltOwZJI8Lqws0gMaQG74Cit3Q2zl6mjhq5XsromuubCRoDXN+Kz6v2PlcS6kqWvaRgSCx9Qunq6cdrcEj+6IpGlgAa7U3p0WXjUnUjRS1aOGg9kuJ6tLuxa3+YvuiKz2VdT00ZFTqk593BXf9mHN7qEraYSsAcbWN8Jr48Eh+Rs8wn4TVxObqgcbnBYNStj4fxCUlgoZdIwLMPqvQoaaMtBJzsiezaGWANwo8CRWZ50fZbiPZGQxtDRksL8/JZNW0cOdeshMR/mLTb4HZeuiNrmjxWXVUoDnRPaHMObHYhJ8MaGpHkbuN0naf7RsbjKpq+OxyvLYJhEy3vczhepn2d4JO7/iOFUryTkmFo/JTg9kvZyNwkg4bAx1/wCUpLiQOR4iOF1FfUukjj+zJw9237rboeBRQAOk77l6dX+zlJ2h7K8YOxG3lZZMnsxVg3ifE8edltjRJzTYGtFmtACiY/BdK32Y4i42DYhfa71Y/wBk6yLEk0BeNwwkhOhHJPizsoBth4dFs1fDaincQ+M45jKAc3v6HMsR4bqaCgeyyuM0XaN7eMd5vvAcwugbTsMLiS7tNQ0gDFudyoGl1Ah3oqSadolnENC2eByy0bmSm5p3k6tIvpI6+vzVXF+Gmkk1s/7t3yKbhdQ2B72yuIiewhwtddUdoxemaHEuGzVEInDfto429r3Q2++fHlnmsWJ8lPKHxucx7TgjBBW1SVUtG40k8muCVp0P3BuLDPQfJXca4ZHM503D2ue42cdOdQLiCfVp9Va1pkl0XtnVCNolhjkeBYuPNJcvtuEk8EFn0IJGgZ2HQKE0jG2uQCdh1Ss5wsXEDoFDS0EkDPU7rjGhNcxxBfe3iFaZWhtowTbwKaPB62UiWtz1VDE18jhcC3/Mq5Ii/MkjiOgwFZDKDe+c8kpQXOGbN5rNlA0o7NvdbdvhyVzZLNDg63klNCJIyMbYTxRt7MEX9Uboei1lSQO88HyCJhqA5gHOyoYG5AsOoAVTo3MfqjGOl8qW2h6ZdUN1WcR4KUB7Mi1sqDTI5uWPYRzcRlVSCRvZvDsF1rAA2TyGkakTw45yoTMe42AGnmSfyVUEp0d4bHlzRJeNNyLY5qstFJGeGiGV1i4DzRLHB4DjbSVXKbhjnMt4g79VfFG2xOm580WMYU8XK7bfylUV0JcwuB90Y8VosA04aL+uVXPEJNo8jYnFlL2hmAJW3058kWxodtewTVtPCxweGEm/e08lTJrY7VC53Z9Cs1cextphb2NnjIcLX6oQM7N5aRkdOatglDxbOoeCaYdtdzTZzdr81opJonodjmgC7jbxTkBx7qohka7dvmFYXANyceGFVjBq2mZK29hqHzWTJTxONpGNcB1C031JbIcY8t1CZoPfDcWys5U+uyk67M9lLSEgOp2H4JpqKkddjYALbOCeYGInB6gqAnLR72brJSkuwcUY3FeBslhe0E2I91w/Irgaylko5zFICCDg9QvWXztkHZyt32PRYvHOCxVsZbJ3ZBlkg6ro4+ansxlCzh6WVj4votQfsnZa4/6buvkrqWukpxUUznlzjH2ETmnA72T6F3qhqqlmo5nQzsLXt+fiqHNHJd6SkjnemdDVcBbW1U1RDV0xY+R1tT9JFja1vC1klk03FaqmhbDH2elt7am3OTdJKpD0e6CwGFTM4Nb+yTZA1gFwfG6oqqqBrO/MwDzC4nIpJljZAHW3BF1dfU0FZMdbTzPBhlY8W5FFxTZwTZVaHRexrmSdw78rXVjBID3jhMZGkAkEHbCkTdo8VDRVj5uoRsbqI1c8AhJuBzyoONnAk7YRYMLjs12BnyVzGFrg6wsVQx4NuavY8mPaxCT6EicjSQc2QUwfawBu3IstJzWuaNLiQQN0JIAy4I1fFJFoiCWQF18jOc4VXfqW20OcRsQowOb2z4ZDbkB1R9PTmJ4cXE26pS2aIop6WZjHam6Wkc858lNhMbtNyf7hGvFtzfkgq2wDSOXIDlzSTUR9hTJbgXO3TFlJ0hdfkgIZQcXRBls5oJ3wcIchUQnYLX3d0WDXOlge1jHENJwukIFjfYhZnEqQTQmw7w2Uu2hrTBIXVbHXIB62RkEolj1FoDr5CzYqoxO0zC7h8kZFKx51MsbjKINA0KojtJrZgncdVBj2vwRfqFY9smq1rgndUTxGN+sbHfwV2KiiWM67C4HK2UoXyB3ZtaSOZdyU43thdqLLg8r4S+kDUSHYOwKh6ZXoaoh15sLj8kBUU+rMbct3C13A6Q4FtjvYoWeEkFzTbqbpvZPRjajtZXxzsmb2bi0m210nwhziCRflhCyukiDjE1rpQDpaRus1ob2DcZ4RDWQFsjRce64bgrgqylkpJzFK2xB9V0VfxStlaWSTuZf3msFrLn5mySNke0vkDSC8nOnot/jfIako1pmfJx6sFICSiUl6hyHU1NY90g+2II30XQxqSX2c4n5qUQGn3XWva5FkVFSiXDLFx6rwG37O6iiCZ+sdjfVywV0dDxGqpNIkIkxkONr/ABQf0WMOax1g1rckG1ypy04ABZKbeOQnGTW0DVnTQcepJQA49mdrEXR9NWwTYhmbIRvpOy81qeIiG7WhhIvctGFu+wVUap1WZAS9pBHQbraPI26IcElZ2pJLsqqQO1EN3O6sa0EG/wA1GSzW6m2uFb7J9E4XutYg3CIFQI7at72vZA9qRICCbnwVr7Se8B1FwmxI043dywUJracHPVCRVAFmk2Vc9WWuLQBb81LkkWkyxzGtnbIRl258VpROF2gBY+qSaA2d+yspqqTu93YZyqyTRSRtvGqw0mx5hC1GhgPdAJP+XVLqh7maTK1g8OaencZL3yAdyFm2m6LopkYWSe7gqxsbXZHdPUdU9UwHcjuhZorSyXSRjw5pNpdgrNkYbpdkgZVbyHtItYbKmGpa6xv4K95bYk2t5Jr8EzBrafsay8jSGnBG1kzoHtka+KS1t/JaHEmdtEdOT1ss2Gd1rfe/ldi6KXYWwySZ8bQWm45kpMmbJ3X4ceSrbdwOLC2xUoYyxxe4gjrbZVuwKpY9F8dwqkxanAA2KOfLG8FtjqWe8Pgf38sJx4IdMOi5rDfewOM7hO8EG17t53Vdy5wdGNXxsoytqXi2htuXe2UdCZXPEMkWus6XUwkFoLuROFqikm+jl75WFw90dUPNFrGn3TzQI53i/DfpULpoQG1AFzjDllcIaGRSxztGqQ94O6bLrQ7syWP54WfXULH95oDXcnD+6vhxjPJinbjSOUn4A4yvMUgDCbgEbJLVE7hg7jCS9FP9OWiBZpa0BhAvuCiYXjQGx4+CxnDibWgGGAlrw4d4qz6TxCMD/gRJzce0tc+i8l8cjqUkbbuymlu+M6Gjn95YPFKiSWbsaaCeNrdwSbH4LSpuNQtia2tpZKYi93Eah6hWPlpIwalkrZjILtGsKXBopNGCzhVVKQXkMvyXU+x1L9X1kt5Hd5mb80NHxCmMTHySCMOAN7iwKjScfo4+KRwxyCQuNi4bFELTsHtHbPrY9R758lB9a0DY+RU4YoSzWGB2rIQ+locbjY7dFtO0RGmEmQSR3aHX8VfBMHtAOB0KEpZyCG2zZXuw/WBcOFz5qou0S9MtnjLmd3cclGlcTI0bHO6dhv1B8CpaASDc/FRKHtFp6oLcBpOm1tyQoRPjYS1+Ra7Sqy650ujcQU4At3WkAfdsqUkNBcczZHAtyLWyFY6oLGhtr/JBx2JAAP5WTyN1XL32t0Q+irLJ3kgE8zyWGXxulkAfz80XWiV8JFzpJ3HMISKnjjcMkXGfFZyVqioumXNlDQGjJ8VpQ1ZaAJGF2BndZuiN2TuPRXQHQckEW5JK10Jh4qYJ3WDsW2Kza2n7J4lYC6O+T0RQaGvDmxA3U5u+O+bjotF+kg8Y1Nu05TkkNO5HmhDUiB7ozYjlnZWxzscMmx8FVoCXcb3m3bfqFY5vaNsbElVOq4GAiWVjQNyXBA1PHOFwxOcycPtjuZylYE6iUUIcZXBrG8zyVDeO8OLPtayJvxuuN4/x41jpIYg4Nc0C7zlZMULXDVqz4lYvkp6Kxs9Bk9oOHNfaOWWcWv3G/wBygOKe076gAU9KyNwBu5z9R9AuWia9oJYW+qqmkLG2e7zIUPkb6HijSm4nO46qicvIzpaFUzidVVP0MmIh5kjPwWLUVZtZvdaeQ5qFNVOjcFrwxt3Iibro6lkMYaAEllsrxpH6pLuswxNZ82LWTdtYbfJCaj4p9Z53WVDCHvDgdTbg9Qs2p4dS1Ju+AA9W4RWu+/JNJP3bDHkUCM36kohb7K7ed3Jm8GpI5WSRMc1zSCMndGmUHnnpcKLZTrGLX5pNIpNndcOq31FC0Rd1wwfCytbHMXG4tfne6xuDVRjkdAQbuOoLabK4+FlCqSH0ycUXYkjBumqqgwQm5wb2SDzq3UpGskZ9q0Ec7oDsHo6ia15HCxy3HJaEUxJzYi6BnZS09L2kc9pMENebNHXdKmrYns1ambcnJsEa30lt274O4CvLy4+ZWXDVRHAIGMDCJhr44bP7drHDINxhJJDthgcWmxBB6Jj3xm9gs2t9pOHxnXPWxvcBYBpBPyWJWe1UkrHfQ26G8nEZSk0ikmdJW1MNLH33gA4seqyoOJU3uyPaCSQLndcTxLilVU31yOe52NV1ntcGsAke4/7QSVk+QtRPThUwktc6Rmk9CCFc6qpITqlnjaNwC4LyYy9/7NpAHVVz1D53gPdcNxukplYnqFd7UUNOOzgnidJnJyB6LneK+0Va+MAVIaXH/T2t5rlYodLcOFz1VwaP9R4OMeCUptjUUi1/EHtdJpmdqI965JKqj4hVt2qJmgcg5M+Fj3CzR53TiNgJYCSed8KVofYNV1MvYzOMji+TF75yngqZW04jaLY3Skh7eTTktab2CedgpoHSu0hoHMqfY2V3Lzqc4nzRLC2NpL36W9brnDxKZws0NaqXvmmtre53mVp42zPJHQ1HEaZjNMbmv8+SAkru0JsS49TsgI6Z5tZp9EZFQSb2PorjxpEuTGDiTcm58VNt+SKioHWyEUygI5LVEGeC4DmktUUSSuwNIttyUCT0+X7LYNILZb8kLPTEA2HyWz42c+SAHYVZyefzV00WkBxFxtsqnRkHOBbayhpl2UTPLB3QdRVTJHF7etxdTewnDRgJNbYd2xWbVlppI1TVOgJqmbsGBywumpqjtYI5JCAS0XttdclBK2oidCbNfzt+awOI11T9KlibNL2THEW1WGFlF42mU1Z6XPxGkpWh0tQ1oA2uuf4n7WOeHR8Ojxzkf/YLjjVNlisb3vmyt7cNYB8gE27GohjqmSok7Wsne83vZxv6BMKt7g7vubHyaDZBDvEAk7YAS7PPIDldZlBX0lwFmtIJ53USXvNi9+rwKrYWsNzkjxVsRGHXAzspdlKiQY5tgMeJVjqtzLgPcQfFM0h4LSRYfylVkAXeWtLep6qVY7QQZT2XekFvyQ5nYL6A4jmVQ5wOxAaOahIS43acAbJ4gpFz6kvDthforKSFpAfIbC6GgjLjkhjeqJdMIgNJs1u7jhFDsIc6OIgvac7alBhdIXECwvi/JAmupXSOe+a9jgblEHiEAFoYpJTbnZoTUJCyQUBf3vUq+GO/eLcdVkmqrXvJjMcTbWDbA2+KrFNUvaQ+plIO41K/EyXNGhPWR05cWOY2+5P6LGr6qSrOhocW9TzRkXDmAi4v4nKJbSBo228P2VR4UmS52YsNA92SMIuKhsdlrRxgYtb4fsphgGf7fstMSbKKamaPeaCtGBtOwWcLeSoafD5fsmLj8P8APBJoV2HOZH70eQUwe0CzmoZry3GU/aG3NSn9jL9Q6pKjtf8ALJK7Cjp3DbH+eii9oLbafl+yNZADe0T/AMJ/VRdTyHDIXn4fuvRo4jHmiLSRpJx0P6IAMkle7VA5una/NdI+ikteSFw8LfuhGUz3t1SRCI6j3cG48VL47LUqMjsNLbuZbGbBQbTAi7Ra62HUxIN2BqYQN0m4+SXjQ8jnQ0xVjmk+80jf90BNT05e+SpkN7kltwLrX4tGY5NTLg23yuZrvtJGmU94n1XHzwxdm/G7Rc7s3AGIBoOzRy8073MaSfFDteGDSzJ6kpONhqkO3IBY0aF3aGQh2zRyAUQ0lwsT8VW3I7ox4qYfG11nO5boqwsJjiFyZHA45J5cAFouPJDvrqcMNnAcrXVJrYy3uiR56AYRgOwsTCJlg3PUqp8j5e7e4uhu2meO7Tu83FTj+mW7ull/9t0/GxZILbAS24ADOZJQ8lXSw7O1kYs3Kg6imlA7eV7h02CtioY49m/L91S4icwc1tVK8GGMMZy1XKT4KipI7d5I/lAIH5I9sLRy/wA9VYGN8Pl+qtcaFk2CQ0QbazT6FGRQ25H0KcBoH3fl+qm3Tz0//VVQrJhngfn+qcCw/wA/VRu3q31CcFtskeo/RKhWObDmP8+KlcdR8v1Vdxb3h6j9E7SBY6vn+yB2OSPD5Jxp8PkkTnDvmf0TteLWLvmf0QKxgRfBaPOyYkeHy/RIu/3fM/olqHX5lAx9Q8Pl+ikCD0/z4Ks55n5pxfofQ/qoaKRIubfcJJrO6O9D+qSKYaO4PE9IsGH1aP7qMXE26yXlrBzJe38ua8YdxGucc1kx/wDcKrdWVR96olP/AFlb8vM5xcU2v0xXFTPb3cVhLSXVETXacXdfPTy/NBzcVpCf/ExgWBuXcr5+O/8AhXjDppXbyvPm4qBLju4n4rjUOVd8smaYr6R7DPxXhzSL8QhH2jQc/dzc39PLxQtXxvhLC3TxGP3X6rSNPeAJHwvjx+IXk6ayPHyf2S/0eMfo9B4zxvhP0p7YatsjABYizvmN1zVfxGikIMcjyWnk1YVkrLZSaiot2LFJ2ajeKxMzocTyuqJ+Kuc7uMsPEoAjCjZIoM+sZj/+pCudzijJ6uBKDToGHN4nI3Ahg/ApDi842jh/+NZ6ZO2KjTHGqj+nB+BSHG5/6MP4VlpIyYUao45P/Sh/Cn+vKj+nD+FZNk/xRkwpGp9eVI+5D+BL69quTYvwLMTIthRqfXtZy7Mf9KX17XfzM/CstJFsKNUcerRnUz8Kl/2gruZYfgslK6LYqNce0FZ/LGfgVIe0NTzjZ8CVj3SJRbCjZf7QVJHdjaD1JJVR45Xu2ka3yCzE6VsdGgeL1x/1vko/W1d/XPogLpXTAMPFK0/+Ycou4hVHeok9ULdNdFjCfp1T/Xk/EkhbpItiCSB0Caw6BJJIBaR0G6YAdAkkgB7CxwExAzgJJJjHsOgTEC2wSSSYDBovsN1FzRfYbJJJICOkZwPRItFzgJJJgPYdAmsOg2SSQMVhfYJWHQJJIAbSL7D0S0joEkkALS3oPRLSOg9EkkALSOg9Eg1ttht0SSQAtLeg9EtLeg9EkkAINHQeiRaOg9EkkgH0joErC2wSSTAVh0CVh0CSSAHsL7BKw6BJJIBiB0CSSSYz/9k="/>
          <p:cNvSpPr>
            <a:spLocks noChangeAspect="1" noChangeArrowheads="1"/>
          </p:cNvSpPr>
          <p:nvPr/>
        </p:nvSpPr>
        <p:spPr bwMode="auto">
          <a:xfrm>
            <a:off x="1571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cstate="print"/>
          <a:srcRect/>
          <a:stretch>
            <a:fillRect/>
          </a:stretch>
        </p:blipFill>
        <p:spPr bwMode="auto">
          <a:xfrm>
            <a:off x="2590800" y="5638800"/>
            <a:ext cx="5486400" cy="1081454"/>
          </a:xfrm>
          <a:prstGeom prst="rect">
            <a:avLst/>
          </a:prstGeom>
          <a:noFill/>
          <a:ln w="9525">
            <a:noFill/>
            <a:miter lim="800000"/>
            <a:headEnd/>
            <a:tailEnd/>
          </a:ln>
        </p:spPr>
      </p:pic>
      <p:pic>
        <p:nvPicPr>
          <p:cNvPr id="3081" name="Picture 9" descr="http://ic2.pbase.com/o6/43/815143/1/93925577.qoQCkjwc.symmetricalrip.jpg"/>
          <p:cNvPicPr>
            <a:picLocks noChangeAspect="1" noChangeArrowheads="1"/>
          </p:cNvPicPr>
          <p:nvPr/>
        </p:nvPicPr>
        <p:blipFill>
          <a:blip r:embed="rId4" cstate="print"/>
          <a:srcRect/>
          <a:stretch>
            <a:fillRect/>
          </a:stretch>
        </p:blipFill>
        <p:spPr bwMode="auto">
          <a:xfrm>
            <a:off x="5417326" y="3327532"/>
            <a:ext cx="2659874" cy="1777868"/>
          </a:xfrm>
          <a:prstGeom prst="rect">
            <a:avLst/>
          </a:prstGeom>
          <a:noFill/>
        </p:spPr>
      </p:pic>
      <p:pic>
        <p:nvPicPr>
          <p:cNvPr id="3083" name="Picture 11" descr="(STRA18) Symmetrical ripple marks in the Proterozoic Lorrain Fm., Desbarats, Ontario, Canada">
            <a:hlinkClick r:id="rId5"/>
          </p:cNvPr>
          <p:cNvPicPr>
            <a:picLocks noChangeAspect="1" noChangeArrowheads="1"/>
          </p:cNvPicPr>
          <p:nvPr/>
        </p:nvPicPr>
        <p:blipFill>
          <a:blip r:embed="rId6" cstate="print"/>
          <a:srcRect/>
          <a:stretch>
            <a:fillRect/>
          </a:stretch>
        </p:blipFill>
        <p:spPr bwMode="auto">
          <a:xfrm>
            <a:off x="5410200" y="1371600"/>
            <a:ext cx="2673112" cy="173566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 cracks</a:t>
            </a:r>
            <a:endParaRPr lang="en-US" dirty="0"/>
          </a:p>
        </p:txBody>
      </p:sp>
      <p:sp>
        <p:nvSpPr>
          <p:cNvPr id="3" name="Content Placeholder 2"/>
          <p:cNvSpPr>
            <a:spLocks noGrp="1"/>
          </p:cNvSpPr>
          <p:nvPr>
            <p:ph sz="quarter" idx="13"/>
          </p:nvPr>
        </p:nvSpPr>
        <p:spPr>
          <a:xfrm>
            <a:off x="457200" y="1600200"/>
            <a:ext cx="4343400" cy="4525963"/>
          </a:xfrm>
        </p:spPr>
        <p:txBody>
          <a:bodyPr>
            <a:normAutofit/>
          </a:bodyPr>
          <a:lstStyle/>
          <a:p>
            <a:pPr algn="just"/>
            <a:r>
              <a:rPr lang="en-US" b="1" dirty="0">
                <a:solidFill>
                  <a:srgbClr val="FF0000"/>
                </a:solidFill>
              </a:rPr>
              <a:t>Mud cracks </a:t>
            </a:r>
            <a:r>
              <a:rPr lang="en-US" dirty="0"/>
              <a:t>are polygonal cracks that form when mud shrinks as it dries</a:t>
            </a:r>
            <a:r>
              <a:rPr lang="en-US" dirty="0" smtClean="0"/>
              <a:t>.</a:t>
            </a:r>
          </a:p>
          <a:p>
            <a:pPr algn="just">
              <a:buNone/>
            </a:pPr>
            <a:r>
              <a:rPr lang="en-US" dirty="0" smtClean="0"/>
              <a:t> </a:t>
            </a:r>
          </a:p>
          <a:p>
            <a:pPr algn="just"/>
            <a:r>
              <a:rPr lang="en-US" dirty="0" smtClean="0"/>
              <a:t>They </a:t>
            </a:r>
            <a:r>
              <a:rPr lang="en-US" dirty="0"/>
              <a:t>indicate that the mud accumulated in shallow water that periodically dried up.</a:t>
            </a:r>
          </a:p>
          <a:p>
            <a:pPr algn="just"/>
            <a:endParaRPr lang="en-US" dirty="0"/>
          </a:p>
        </p:txBody>
      </p:sp>
      <p:pic>
        <p:nvPicPr>
          <p:cNvPr id="1025" name="Picture 1" descr="mud-cracks-979293-ga"/>
          <p:cNvPicPr>
            <a:picLocks noChangeAspect="1" noChangeArrowheads="1"/>
          </p:cNvPicPr>
          <p:nvPr/>
        </p:nvPicPr>
        <p:blipFill>
          <a:blip r:embed="rId2" cstate="print"/>
          <a:srcRect/>
          <a:stretch>
            <a:fillRect/>
          </a:stretch>
        </p:blipFill>
        <p:spPr bwMode="auto">
          <a:xfrm>
            <a:off x="5114925" y="1676400"/>
            <a:ext cx="2886075" cy="2019300"/>
          </a:xfrm>
          <a:prstGeom prst="rect">
            <a:avLst/>
          </a:prstGeom>
          <a:noFill/>
          <a:ln w="9525">
            <a:noFill/>
            <a:miter lim="800000"/>
            <a:headEnd/>
            <a:tailEnd/>
          </a:ln>
        </p:spPr>
      </p:pic>
      <p:pic>
        <p:nvPicPr>
          <p:cNvPr id="5" name="Picture 4" descr="IMG_4397.jpg"/>
          <p:cNvPicPr>
            <a:picLocks noChangeAspect="1"/>
          </p:cNvPicPr>
          <p:nvPr/>
        </p:nvPicPr>
        <p:blipFill>
          <a:blip r:embed="rId3" cstate="print"/>
          <a:stretch>
            <a:fillRect/>
          </a:stretch>
        </p:blipFill>
        <p:spPr>
          <a:xfrm>
            <a:off x="5054600" y="4038600"/>
            <a:ext cx="2946400" cy="2209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Fossils</a:t>
            </a:r>
            <a:endParaRPr lang="en-US" dirty="0"/>
          </a:p>
        </p:txBody>
      </p:sp>
      <p:sp>
        <p:nvSpPr>
          <p:cNvPr id="3" name="Content Placeholder 2"/>
          <p:cNvSpPr>
            <a:spLocks noGrp="1"/>
          </p:cNvSpPr>
          <p:nvPr>
            <p:ph sz="quarter" idx="13"/>
          </p:nvPr>
        </p:nvSpPr>
        <p:spPr>
          <a:xfrm>
            <a:off x="457200" y="1371600"/>
            <a:ext cx="4114800" cy="5486400"/>
          </a:xfrm>
        </p:spPr>
        <p:txBody>
          <a:bodyPr>
            <a:normAutofit fontScale="70000" lnSpcReduction="20000"/>
          </a:bodyPr>
          <a:lstStyle/>
          <a:p>
            <a:pPr algn="just"/>
            <a:r>
              <a:rPr lang="en-US" b="1" dirty="0">
                <a:solidFill>
                  <a:srgbClr val="FF0000"/>
                </a:solidFill>
              </a:rPr>
              <a:t>Fossils </a:t>
            </a:r>
            <a:r>
              <a:rPr lang="en-US" dirty="0"/>
              <a:t>are another feature of the sedimentary rocks that are formed during the time of deposition of these rocks. </a:t>
            </a:r>
            <a:endParaRPr lang="en-US" dirty="0" smtClean="0"/>
          </a:p>
          <a:p>
            <a:pPr algn="just"/>
            <a:endParaRPr lang="en-US" dirty="0" smtClean="0"/>
          </a:p>
          <a:p>
            <a:pPr algn="just"/>
            <a:r>
              <a:rPr lang="en-US" dirty="0" smtClean="0"/>
              <a:t>Fossils </a:t>
            </a:r>
            <a:r>
              <a:rPr lang="en-US" dirty="0"/>
              <a:t>are the remains or impressions of plants or animals that were persevered in the crust of the earth due to natural causes</a:t>
            </a:r>
            <a:r>
              <a:rPr lang="en-US" dirty="0" smtClean="0"/>
              <a:t>.</a:t>
            </a:r>
          </a:p>
          <a:p>
            <a:pPr algn="just"/>
            <a:endParaRPr lang="en-US" dirty="0" smtClean="0"/>
          </a:p>
          <a:p>
            <a:pPr algn="just"/>
            <a:r>
              <a:rPr lang="en-US" dirty="0" smtClean="0"/>
              <a:t>They are important tools for interpreting the geologic past. </a:t>
            </a:r>
          </a:p>
          <a:p>
            <a:pPr algn="just"/>
            <a:endParaRPr lang="en-US" dirty="0" smtClean="0"/>
          </a:p>
          <a:p>
            <a:pPr algn="just"/>
            <a:r>
              <a:rPr lang="en-US" dirty="0" smtClean="0"/>
              <a:t>Knowing the nature of the life forms that existed at a particular time helps researchers decipher past environmental conditions. </a:t>
            </a:r>
          </a:p>
          <a:p>
            <a:pPr algn="just"/>
            <a:endParaRPr lang="en-US" dirty="0" smtClean="0"/>
          </a:p>
          <a:p>
            <a:pPr algn="just"/>
            <a:r>
              <a:rPr lang="en-US" dirty="0" smtClean="0"/>
              <a:t>Further, fossils are important time indicators and play a key role in correlating rocks that are of similar ages but are from different places.</a:t>
            </a:r>
            <a:endParaRPr lang="en-US" dirty="0"/>
          </a:p>
          <a:p>
            <a:pPr algn="just"/>
            <a:endParaRPr lang="en-US" dirty="0"/>
          </a:p>
        </p:txBody>
      </p:sp>
      <p:pic>
        <p:nvPicPr>
          <p:cNvPr id="23554" name="Picture 2" descr="http://cache2.allpostersimages.com/p/LRG/21/2173/YWLCD00Z/posters/waltham-tony-fossils-ammonites.jpg"/>
          <p:cNvPicPr>
            <a:picLocks noChangeAspect="1" noChangeArrowheads="1"/>
          </p:cNvPicPr>
          <p:nvPr/>
        </p:nvPicPr>
        <p:blipFill>
          <a:blip r:embed="rId2" cstate="print"/>
          <a:srcRect/>
          <a:stretch>
            <a:fillRect/>
          </a:stretch>
        </p:blipFill>
        <p:spPr bwMode="auto">
          <a:xfrm>
            <a:off x="5080000" y="1371600"/>
            <a:ext cx="3454400" cy="2590800"/>
          </a:xfrm>
          <a:prstGeom prst="rect">
            <a:avLst/>
          </a:prstGeom>
          <a:noFill/>
        </p:spPr>
      </p:pic>
      <p:pic>
        <p:nvPicPr>
          <p:cNvPr id="23555" name="Picture 3" descr="fossil-fish-1"/>
          <p:cNvPicPr>
            <a:picLocks noChangeAspect="1" noChangeArrowheads="1"/>
          </p:cNvPicPr>
          <p:nvPr/>
        </p:nvPicPr>
        <p:blipFill>
          <a:blip r:embed="rId3" cstate="print"/>
          <a:srcRect/>
          <a:stretch>
            <a:fillRect/>
          </a:stretch>
        </p:blipFill>
        <p:spPr bwMode="auto">
          <a:xfrm>
            <a:off x="5100735" y="4114800"/>
            <a:ext cx="3433665" cy="2243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Sedimentary rocks</a:t>
            </a:r>
            <a:endParaRPr lang="en-US" dirty="0"/>
          </a:p>
        </p:txBody>
      </p:sp>
      <p:sp>
        <p:nvSpPr>
          <p:cNvPr id="3" name="Content Placeholder 2"/>
          <p:cNvSpPr>
            <a:spLocks noGrp="1"/>
          </p:cNvSpPr>
          <p:nvPr>
            <p:ph sz="quarter" idx="13"/>
          </p:nvPr>
        </p:nvSpPr>
        <p:spPr>
          <a:xfrm>
            <a:off x="457200" y="2057401"/>
            <a:ext cx="8229600" cy="4419600"/>
          </a:xfrm>
        </p:spPr>
        <p:txBody>
          <a:bodyPr>
            <a:normAutofit fontScale="85000" lnSpcReduction="10000"/>
          </a:bodyPr>
          <a:lstStyle/>
          <a:p>
            <a:pPr algn="just">
              <a:buFont typeface="Wingdings" pitchFamily="2" charset="2"/>
              <a:buChar char="Ø"/>
            </a:pPr>
            <a:r>
              <a:rPr lang="en-US" b="1" dirty="0" smtClean="0">
                <a:solidFill>
                  <a:srgbClr val="FF0000"/>
                </a:solidFill>
              </a:rPr>
              <a:t>Weathering</a:t>
            </a:r>
            <a:r>
              <a:rPr lang="en-US" dirty="0" smtClean="0"/>
              <a:t> begins the process. It involves the physical disintegration and chemical decomposition of preexisting igneous, metamorphic, and sedimentary rocks</a:t>
            </a:r>
            <a:r>
              <a:rPr lang="en-US" dirty="0" smtClean="0"/>
              <a:t>.</a:t>
            </a:r>
            <a:endParaRPr lang="en-US" dirty="0" smtClean="0"/>
          </a:p>
          <a:p>
            <a:pPr algn="just">
              <a:buFont typeface="Wingdings" pitchFamily="2" charset="2"/>
              <a:buChar char="Ø"/>
            </a:pPr>
            <a:r>
              <a:rPr lang="en-US" dirty="0" smtClean="0"/>
              <a:t>Then </a:t>
            </a:r>
            <a:r>
              <a:rPr lang="en-US" dirty="0"/>
              <a:t>they </a:t>
            </a:r>
            <a:r>
              <a:rPr lang="en-US" dirty="0" smtClean="0"/>
              <a:t>are eroded </a:t>
            </a:r>
            <a:r>
              <a:rPr lang="en-US" dirty="0"/>
              <a:t>from the site of </a:t>
            </a:r>
            <a:r>
              <a:rPr lang="en-US" dirty="0" smtClean="0"/>
              <a:t>weathering and moved downslope by gravity, a process termed mass wasting and </a:t>
            </a:r>
            <a:r>
              <a:rPr lang="en-US" dirty="0"/>
              <a:t>are transported by wind, water, ice, and mass </a:t>
            </a:r>
            <a:r>
              <a:rPr lang="en-US" dirty="0" smtClean="0"/>
              <a:t>wasting</a:t>
            </a:r>
            <a:r>
              <a:rPr lang="en-US" dirty="0" smtClean="0"/>
              <a:t>.</a:t>
            </a:r>
            <a:endParaRPr lang="en-US" dirty="0" smtClean="0"/>
          </a:p>
          <a:p>
            <a:pPr algn="just">
              <a:buFont typeface="Wingdings" pitchFamily="2" charset="2"/>
              <a:buChar char="Ø"/>
            </a:pPr>
            <a:r>
              <a:rPr lang="en-US" b="1" dirty="0" smtClean="0">
                <a:solidFill>
                  <a:srgbClr val="FF0000"/>
                </a:solidFill>
              </a:rPr>
              <a:t>Transportation</a:t>
            </a:r>
            <a:r>
              <a:rPr lang="en-US" dirty="0" smtClean="0"/>
              <a:t> moves these materials from the sites where they originated to locations where they accumulate. </a:t>
            </a:r>
          </a:p>
          <a:p>
            <a:pPr algn="just">
              <a:buFont typeface="Wingdings" pitchFamily="2" charset="2"/>
              <a:buChar char="Ø"/>
            </a:pPr>
            <a:r>
              <a:rPr lang="en-US" dirty="0" smtClean="0"/>
              <a:t>Finally  </a:t>
            </a:r>
            <a:r>
              <a:rPr lang="en-US" dirty="0"/>
              <a:t>sediment settles out and accumulates after </a:t>
            </a:r>
            <a:r>
              <a:rPr lang="en-US" dirty="0" smtClean="0"/>
              <a:t>transport : This </a:t>
            </a:r>
            <a:r>
              <a:rPr lang="en-US" dirty="0"/>
              <a:t>process is known as </a:t>
            </a:r>
            <a:r>
              <a:rPr lang="en-US" b="1" dirty="0" smtClean="0">
                <a:solidFill>
                  <a:srgbClr val="FF0000"/>
                </a:solidFill>
              </a:rPr>
              <a:t>deposition</a:t>
            </a:r>
            <a:r>
              <a:rPr lang="en-US" dirty="0" smtClean="0"/>
              <a:t>. </a:t>
            </a:r>
          </a:p>
          <a:p>
            <a:pPr algn="just">
              <a:buFont typeface="Wingdings" pitchFamily="2" charset="2"/>
              <a:buChar char="Ø"/>
            </a:pPr>
            <a:r>
              <a:rPr lang="en-US" dirty="0" smtClean="0"/>
              <a:t>As deposition continues, older sediments are buried beneath younger layers and are gradually converted to sedimentary rock by </a:t>
            </a:r>
            <a:r>
              <a:rPr lang="en-US" b="1" dirty="0" smtClean="0">
                <a:solidFill>
                  <a:srgbClr val="FF0000"/>
                </a:solidFill>
              </a:rPr>
              <a:t>compaction</a:t>
            </a:r>
            <a:r>
              <a:rPr lang="en-US" dirty="0" smtClean="0"/>
              <a:t> and </a:t>
            </a:r>
            <a:r>
              <a:rPr lang="en-US" b="1" dirty="0" smtClean="0">
                <a:solidFill>
                  <a:srgbClr val="FF0000"/>
                </a:solidFill>
              </a:rPr>
              <a:t>cementation</a:t>
            </a:r>
            <a:r>
              <a:rPr lang="en-US" dirty="0" smtClean="0"/>
              <a:t>. This and other changes are referred to as </a:t>
            </a:r>
            <a:r>
              <a:rPr lang="en-US" b="1" dirty="0" err="1" smtClean="0">
                <a:solidFill>
                  <a:srgbClr val="FF0000"/>
                </a:solidFill>
              </a:rPr>
              <a:t>diagenesis</a:t>
            </a:r>
            <a:r>
              <a:rPr lang="en-US" dirty="0" smtClean="0"/>
              <a:t> (Changes that take place in texture, composition, and other physical properties after sediments are deposited).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formation of Sedimentary Rocks</a:t>
            </a:r>
            <a:endParaRPr lang="en-US" dirty="0"/>
          </a:p>
        </p:txBody>
      </p:sp>
      <p:sp>
        <p:nvSpPr>
          <p:cNvPr id="3" name="Content Placeholder 2"/>
          <p:cNvSpPr>
            <a:spLocks noGrp="1"/>
          </p:cNvSpPr>
          <p:nvPr>
            <p:ph sz="quarter" idx="13"/>
          </p:nvPr>
        </p:nvSpPr>
        <p:spPr>
          <a:xfrm>
            <a:off x="366911" y="2014537"/>
            <a:ext cx="2451498" cy="3505200"/>
          </a:xfrm>
        </p:spPr>
        <p:txBody>
          <a:bodyPr>
            <a:normAutofit fontScale="85000" lnSpcReduction="20000"/>
          </a:bodyPr>
          <a:lstStyle/>
          <a:p>
            <a:pPr>
              <a:buFont typeface="Wingdings" pitchFamily="2" charset="2"/>
              <a:buChar char="Ø"/>
            </a:pPr>
            <a:r>
              <a:rPr lang="en-US" sz="1800" b="1" dirty="0" smtClean="0"/>
              <a:t>WEATHERING</a:t>
            </a:r>
          </a:p>
          <a:p>
            <a:pPr>
              <a:buFont typeface="Wingdings" pitchFamily="2" charset="2"/>
              <a:buChar char="Ø"/>
            </a:pPr>
            <a:endParaRPr lang="en-US" sz="1800" dirty="0"/>
          </a:p>
          <a:p>
            <a:pPr>
              <a:buFont typeface="Wingdings" pitchFamily="2" charset="2"/>
              <a:buChar char="Ø"/>
            </a:pPr>
            <a:r>
              <a:rPr lang="en-US" sz="1800" b="1" dirty="0" smtClean="0"/>
              <a:t>TRANSPORTATION</a:t>
            </a:r>
          </a:p>
          <a:p>
            <a:pPr>
              <a:buFont typeface="Wingdings" pitchFamily="2" charset="2"/>
              <a:buChar char="Ø"/>
            </a:pPr>
            <a:endParaRPr lang="en-US" sz="1800" b="1" dirty="0"/>
          </a:p>
          <a:p>
            <a:pPr>
              <a:buFont typeface="Wingdings" pitchFamily="2" charset="2"/>
              <a:buChar char="Ø"/>
            </a:pPr>
            <a:r>
              <a:rPr lang="en-US" sz="1800" b="1" dirty="0" smtClean="0"/>
              <a:t>DEPOSITION</a:t>
            </a:r>
          </a:p>
          <a:p>
            <a:pPr>
              <a:buFont typeface="Wingdings" pitchFamily="2" charset="2"/>
              <a:buChar char="Ø"/>
            </a:pPr>
            <a:endParaRPr lang="en-US" sz="1800" b="1" dirty="0"/>
          </a:p>
          <a:p>
            <a:pPr>
              <a:buFont typeface="Wingdings" pitchFamily="2" charset="2"/>
              <a:buChar char="Ø"/>
            </a:pPr>
            <a:r>
              <a:rPr lang="en-US" sz="1800" b="1" dirty="0" smtClean="0"/>
              <a:t>DIAGENESIS</a:t>
            </a:r>
          </a:p>
          <a:p>
            <a:pPr>
              <a:buFont typeface="Wingdings" pitchFamily="2" charset="2"/>
              <a:buChar char="Ø"/>
            </a:pPr>
            <a:endParaRPr lang="en-US" sz="1800" b="1" dirty="0" smtClean="0"/>
          </a:p>
          <a:p>
            <a:pPr lvl="1">
              <a:buFont typeface="Wingdings" pitchFamily="2" charset="2"/>
              <a:buChar char="Ø"/>
            </a:pPr>
            <a:r>
              <a:rPr lang="en-US" sz="1800" b="1" dirty="0" smtClean="0"/>
              <a:t>COMPACTION</a:t>
            </a:r>
          </a:p>
          <a:p>
            <a:pPr lvl="1">
              <a:buFont typeface="Wingdings" pitchFamily="2" charset="2"/>
              <a:buChar char="Ø"/>
            </a:pPr>
            <a:r>
              <a:rPr lang="en-US" sz="1800" b="1" dirty="0" smtClean="0"/>
              <a:t>CEMENTATION</a:t>
            </a:r>
            <a:endParaRPr lang="en-US" sz="1800" dirty="0"/>
          </a:p>
        </p:txBody>
      </p:sp>
      <p:pic>
        <p:nvPicPr>
          <p:cNvPr id="41985" name="Picture 1"/>
          <p:cNvPicPr>
            <a:picLocks noChangeAspect="1" noChangeArrowheads="1"/>
          </p:cNvPicPr>
          <p:nvPr/>
        </p:nvPicPr>
        <p:blipFill>
          <a:blip r:embed="rId2" cstate="print"/>
          <a:srcRect l="3579" r="5903"/>
          <a:stretch>
            <a:fillRect/>
          </a:stretch>
        </p:blipFill>
        <p:spPr bwMode="auto">
          <a:xfrm>
            <a:off x="2527698" y="1647825"/>
            <a:ext cx="6540101" cy="4238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Sedimentary Rocks</a:t>
            </a:r>
            <a:endParaRPr lang="en-US" dirty="0"/>
          </a:p>
        </p:txBody>
      </p:sp>
      <p:sp>
        <p:nvSpPr>
          <p:cNvPr id="3" name="Content Placeholder 2"/>
          <p:cNvSpPr>
            <a:spLocks noGrp="1"/>
          </p:cNvSpPr>
          <p:nvPr>
            <p:ph sz="quarter" idx="13"/>
          </p:nvPr>
        </p:nvSpPr>
        <p:spPr>
          <a:xfrm>
            <a:off x="533400" y="2021747"/>
            <a:ext cx="4572000" cy="4648199"/>
          </a:xfrm>
        </p:spPr>
        <p:txBody>
          <a:bodyPr>
            <a:normAutofit/>
          </a:bodyPr>
          <a:lstStyle/>
          <a:p>
            <a:pPr algn="just">
              <a:buFont typeface="Wingdings" pitchFamily="2" charset="2"/>
              <a:buChar char="Ø"/>
            </a:pPr>
            <a:r>
              <a:rPr lang="en-US" sz="2400" dirty="0" smtClean="0"/>
              <a:t>The loose sediments after their deposition become compact and hard to </a:t>
            </a:r>
            <a:r>
              <a:rPr lang="en-US" sz="2400" dirty="0"/>
              <a:t>form </a:t>
            </a:r>
            <a:r>
              <a:rPr lang="en-US" sz="2400" dirty="0" smtClean="0"/>
              <a:t>sedimentary </a:t>
            </a:r>
            <a:r>
              <a:rPr lang="en-US" sz="2400" dirty="0"/>
              <a:t>rock</a:t>
            </a:r>
            <a:r>
              <a:rPr lang="en-US" sz="2400" dirty="0" smtClean="0"/>
              <a:t>.</a:t>
            </a:r>
            <a:endParaRPr lang="en-US" sz="2400" dirty="0"/>
          </a:p>
          <a:p>
            <a:pPr algn="just">
              <a:buFont typeface="Wingdings" pitchFamily="2" charset="2"/>
              <a:buChar char="Ø"/>
            </a:pPr>
            <a:r>
              <a:rPr lang="en-US" sz="2400" dirty="0"/>
              <a:t>Sedimentary rocks make up only about 5 percent of the Earth’s </a:t>
            </a:r>
            <a:r>
              <a:rPr lang="en-US" sz="2400" dirty="0" smtClean="0"/>
              <a:t>crust but since they are formed </a:t>
            </a:r>
            <a:r>
              <a:rPr lang="en-US" sz="2400" dirty="0"/>
              <a:t>on the Earth’s surface, </a:t>
            </a:r>
            <a:r>
              <a:rPr lang="en-US" sz="2400" dirty="0" smtClean="0"/>
              <a:t>they cover </a:t>
            </a:r>
            <a:r>
              <a:rPr lang="en-US" sz="2400" dirty="0"/>
              <a:t>about 75 percent of continents.</a:t>
            </a:r>
          </a:p>
          <a:p>
            <a:pPr algn="just"/>
            <a:endParaRPr lang="en-US" dirty="0"/>
          </a:p>
        </p:txBody>
      </p:sp>
      <p:pic>
        <p:nvPicPr>
          <p:cNvPr id="5" name="Picture 4" descr="IMG_4375.jpg"/>
          <p:cNvPicPr>
            <a:picLocks noChangeAspect="1"/>
          </p:cNvPicPr>
          <p:nvPr/>
        </p:nvPicPr>
        <p:blipFill>
          <a:blip r:embed="rId2" cstate="print"/>
          <a:stretch>
            <a:fillRect/>
          </a:stretch>
        </p:blipFill>
        <p:spPr>
          <a:xfrm>
            <a:off x="5486400" y="1808196"/>
            <a:ext cx="2830945" cy="2123209"/>
          </a:xfrm>
          <a:prstGeom prst="rect">
            <a:avLst/>
          </a:prstGeom>
        </p:spPr>
      </p:pic>
      <p:pic>
        <p:nvPicPr>
          <p:cNvPr id="19458" name="Picture 2" descr="http://travelnear.net/wp-content/uploads/2010/07/1-Grand-Canyon1.jpg"/>
          <p:cNvPicPr>
            <a:picLocks noChangeAspect="1" noChangeArrowheads="1"/>
          </p:cNvPicPr>
          <p:nvPr/>
        </p:nvPicPr>
        <p:blipFill>
          <a:blip r:embed="rId3" cstate="print"/>
          <a:srcRect/>
          <a:stretch>
            <a:fillRect/>
          </a:stretch>
        </p:blipFill>
        <p:spPr bwMode="auto">
          <a:xfrm>
            <a:off x="5497945" y="4053649"/>
            <a:ext cx="2819400" cy="23471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Diagenesis</a:t>
            </a:r>
            <a:endParaRPr lang="en-US" dirty="0"/>
          </a:p>
        </p:txBody>
      </p:sp>
      <p:sp>
        <p:nvSpPr>
          <p:cNvPr id="3" name="Content Placeholder 2"/>
          <p:cNvSpPr>
            <a:spLocks noGrp="1"/>
          </p:cNvSpPr>
          <p:nvPr>
            <p:ph sz="quarter" idx="13"/>
          </p:nvPr>
        </p:nvSpPr>
        <p:spPr>
          <a:xfrm>
            <a:off x="457200" y="1676400"/>
            <a:ext cx="4648200" cy="5040000"/>
          </a:xfrm>
        </p:spPr>
        <p:txBody>
          <a:bodyPr>
            <a:normAutofit fontScale="85000" lnSpcReduction="20000"/>
          </a:bodyPr>
          <a:lstStyle/>
          <a:p>
            <a:pPr algn="just">
              <a:buFont typeface="Wingdings" pitchFamily="2" charset="2"/>
              <a:buChar char="Ø"/>
            </a:pPr>
            <a:r>
              <a:rPr lang="en-US" dirty="0" smtClean="0"/>
              <a:t>Diagenesis refers to all of the physical, chemical, and biological changes that occur after sediments are deposited and during and after the time they are turned into sedimentary rock. </a:t>
            </a:r>
          </a:p>
          <a:p>
            <a:pPr algn="just">
              <a:buFont typeface="Wingdings" pitchFamily="2" charset="2"/>
              <a:buChar char="Ø"/>
            </a:pPr>
            <a:r>
              <a:rPr lang="en-US" dirty="0" smtClean="0"/>
              <a:t>Diagenesis includes </a:t>
            </a:r>
            <a:r>
              <a:rPr lang="en-US" b="1" dirty="0" err="1" smtClean="0">
                <a:solidFill>
                  <a:srgbClr val="FF0000"/>
                </a:solidFill>
              </a:rPr>
              <a:t>lithification</a:t>
            </a:r>
            <a:r>
              <a:rPr lang="en-US" dirty="0" smtClean="0">
                <a:solidFill>
                  <a:schemeClr val="tx1"/>
                </a:solidFill>
              </a:rPr>
              <a:t>.</a:t>
            </a:r>
            <a:endParaRPr lang="en-US" dirty="0" smtClean="0"/>
          </a:p>
          <a:p>
            <a:pPr algn="just">
              <a:buFont typeface="Wingdings" pitchFamily="2" charset="2"/>
              <a:buChar char="Ø"/>
            </a:pPr>
            <a:r>
              <a:rPr lang="en-US" dirty="0" smtClean="0"/>
              <a:t>Burial </a:t>
            </a:r>
            <a:r>
              <a:rPr lang="en-US" dirty="0"/>
              <a:t>promotes diagenesis because as sediments are buried, they are subjected to increasingly higher temperature and pressure</a:t>
            </a:r>
            <a:r>
              <a:rPr lang="en-US" dirty="0" smtClean="0"/>
              <a:t>.</a:t>
            </a:r>
            <a:endParaRPr lang="en-US" dirty="0"/>
          </a:p>
          <a:p>
            <a:pPr algn="just">
              <a:buFont typeface="Wingdings" pitchFamily="2" charset="2"/>
              <a:buChar char="Ø"/>
            </a:pPr>
            <a:r>
              <a:rPr lang="en-US" dirty="0"/>
              <a:t>Diagenesis occurs within the upper few kilometers of earth’s crust as temperatures that are generally less than 150 degree C to 200 degree C</a:t>
            </a:r>
            <a:r>
              <a:rPr lang="en-US" dirty="0" smtClean="0"/>
              <a:t>.</a:t>
            </a:r>
            <a:endParaRPr lang="en-US" dirty="0" smtClean="0"/>
          </a:p>
          <a:p>
            <a:pPr algn="just">
              <a:buFont typeface="Wingdings" pitchFamily="2" charset="2"/>
              <a:buChar char="Ø"/>
            </a:pPr>
            <a:r>
              <a:rPr lang="en-US" dirty="0" smtClean="0"/>
              <a:t>Lithification refers to processes that convert loose sediment to hard </a:t>
            </a:r>
            <a:r>
              <a:rPr lang="en-US" dirty="0" smtClean="0"/>
              <a:t>rock</a:t>
            </a:r>
            <a:endParaRPr lang="en-US" dirty="0" smtClean="0"/>
          </a:p>
          <a:p>
            <a:pPr algn="just">
              <a:buFont typeface="Wingdings" pitchFamily="2" charset="2"/>
              <a:buChar char="Ø"/>
            </a:pPr>
            <a:r>
              <a:rPr lang="en-US" dirty="0" smtClean="0"/>
              <a:t>Two </a:t>
            </a:r>
            <a:r>
              <a:rPr lang="en-US" dirty="0" smtClean="0"/>
              <a:t>of the most important processes involved in lithification are </a:t>
            </a:r>
            <a:r>
              <a:rPr lang="en-US" b="1" dirty="0" smtClean="0">
                <a:solidFill>
                  <a:srgbClr val="FF0000"/>
                </a:solidFill>
              </a:rPr>
              <a:t>compaction</a:t>
            </a:r>
            <a:r>
              <a:rPr lang="en-US" dirty="0" smtClean="0"/>
              <a:t> and </a:t>
            </a:r>
            <a:r>
              <a:rPr lang="en-US" b="1" dirty="0" smtClean="0">
                <a:solidFill>
                  <a:srgbClr val="FF0000"/>
                </a:solidFill>
              </a:rPr>
              <a:t>cementation.</a:t>
            </a:r>
            <a:endParaRPr lang="en-US" b="1"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410201" y="1986600"/>
            <a:ext cx="3276602" cy="4610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Sedimentary </a:t>
            </a:r>
            <a:r>
              <a:rPr lang="en-US" dirty="0" smtClean="0"/>
              <a:t>Rocks</a:t>
            </a:r>
            <a:endParaRPr lang="en-US" dirty="0"/>
          </a:p>
        </p:txBody>
      </p:sp>
      <p:sp>
        <p:nvSpPr>
          <p:cNvPr id="3" name="Content Placeholder 2"/>
          <p:cNvSpPr>
            <a:spLocks noGrp="1"/>
          </p:cNvSpPr>
          <p:nvPr>
            <p:ph sz="quarter" idx="13"/>
          </p:nvPr>
        </p:nvSpPr>
        <p:spPr>
          <a:xfrm>
            <a:off x="457200" y="2057401"/>
            <a:ext cx="8229600" cy="4419600"/>
          </a:xfrm>
        </p:spPr>
        <p:txBody>
          <a:bodyPr>
            <a:normAutofit fontScale="85000" lnSpcReduction="20000"/>
          </a:bodyPr>
          <a:lstStyle/>
          <a:p>
            <a:pPr algn="just">
              <a:buFont typeface="Wingdings" pitchFamily="2" charset="2"/>
              <a:buChar char="Ø"/>
            </a:pPr>
            <a:r>
              <a:rPr lang="en-US" dirty="0" smtClean="0"/>
              <a:t>Because there are a variety of ways that the products of weathering are transported, deposited, and transformed into solid rock, </a:t>
            </a:r>
            <a:r>
              <a:rPr lang="en-US" b="1" dirty="0" smtClean="0">
                <a:solidFill>
                  <a:srgbClr val="FF0000"/>
                </a:solidFill>
              </a:rPr>
              <a:t>three categories of sedimentary rocks are recognized</a:t>
            </a:r>
            <a:r>
              <a:rPr lang="en-US" b="1" dirty="0" smtClean="0">
                <a:solidFill>
                  <a:srgbClr val="FF0000"/>
                </a:solidFill>
              </a:rPr>
              <a:t>.</a:t>
            </a:r>
            <a:endParaRPr lang="en-US" b="1" dirty="0" smtClean="0">
              <a:solidFill>
                <a:srgbClr val="FF0000"/>
              </a:solidFill>
            </a:endParaRPr>
          </a:p>
          <a:p>
            <a:pPr algn="just">
              <a:buFont typeface="Wingdings" pitchFamily="2" charset="2"/>
              <a:buChar char="Ø"/>
            </a:pPr>
            <a:r>
              <a:rPr lang="en-US" dirty="0" smtClean="0"/>
              <a:t>As the overview reminded us, sediment has two principal sources. First, it may be an accumulation of material that originates and is transported as solid particles derived from both mechanical and chemical weathering. Deposits of this type are termed detrital, and the sedimentary rocks that they form are called </a:t>
            </a:r>
            <a:r>
              <a:rPr lang="en-US" b="1" dirty="0" smtClean="0">
                <a:solidFill>
                  <a:srgbClr val="FF0000"/>
                </a:solidFill>
              </a:rPr>
              <a:t>detrital sedimentary rocks</a:t>
            </a:r>
            <a:r>
              <a:rPr lang="en-US" b="1" dirty="0" smtClean="0">
                <a:solidFill>
                  <a:srgbClr val="FF0000"/>
                </a:solidFill>
              </a:rPr>
              <a:t>.</a:t>
            </a:r>
            <a:endParaRPr lang="en-US" dirty="0" smtClean="0"/>
          </a:p>
          <a:p>
            <a:pPr algn="just">
              <a:buFont typeface="Wingdings" pitchFamily="2" charset="2"/>
              <a:buChar char="Ø"/>
            </a:pPr>
            <a:r>
              <a:rPr lang="en-US" dirty="0" smtClean="0"/>
              <a:t>The second major source of sediment is soluble material produced largely by chemical weathering. When these ions in solution are precipitated by either inorganic or biologic processes, the material is known as chemical sediment, and the rocks formed from it are called </a:t>
            </a:r>
            <a:r>
              <a:rPr lang="en-US" b="1" dirty="0" smtClean="0">
                <a:solidFill>
                  <a:srgbClr val="FF0000"/>
                </a:solidFill>
              </a:rPr>
              <a:t>chemical sedimentary rocks</a:t>
            </a:r>
            <a:r>
              <a:rPr lang="en-US" dirty="0" smtClean="0"/>
              <a:t>.</a:t>
            </a:r>
            <a:endParaRPr lang="en-US" dirty="0" smtClean="0"/>
          </a:p>
          <a:p>
            <a:pPr algn="just">
              <a:buFont typeface="Wingdings" pitchFamily="2" charset="2"/>
              <a:buChar char="Ø"/>
            </a:pPr>
            <a:r>
              <a:rPr lang="en-US" dirty="0" smtClean="0"/>
              <a:t>The third category is </a:t>
            </a:r>
            <a:r>
              <a:rPr lang="en-US" b="1" dirty="0" smtClean="0">
                <a:solidFill>
                  <a:srgbClr val="FF0000"/>
                </a:solidFill>
              </a:rPr>
              <a:t>organic sedimentary rocks</a:t>
            </a:r>
            <a:r>
              <a:rPr lang="en-US" dirty="0" smtClean="0"/>
              <a:t>. The primary example is coal. This black combustible rock consists of organic carbon from the remains of plants that died and accumulated on the floor of a swamp.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Clastic/Detrital sedimentary </a:t>
            </a:r>
            <a:r>
              <a:rPr lang="en-US" dirty="0"/>
              <a:t>r</a:t>
            </a:r>
            <a:r>
              <a:rPr lang="en-US" dirty="0" smtClean="0"/>
              <a:t>ocks</a:t>
            </a:r>
            <a:endParaRPr lang="en-US" dirty="0"/>
          </a:p>
        </p:txBody>
      </p:sp>
      <p:sp>
        <p:nvSpPr>
          <p:cNvPr id="3" name="Content Placeholder 2"/>
          <p:cNvSpPr>
            <a:spLocks noGrp="1"/>
          </p:cNvSpPr>
          <p:nvPr>
            <p:ph sz="quarter" idx="13"/>
          </p:nvPr>
        </p:nvSpPr>
        <p:spPr>
          <a:xfrm>
            <a:off x="457200" y="2367093"/>
            <a:ext cx="8229600" cy="4186107"/>
          </a:xfrm>
        </p:spPr>
        <p:txBody>
          <a:bodyPr>
            <a:normAutofit fontScale="55000" lnSpcReduction="20000"/>
          </a:bodyPr>
          <a:lstStyle/>
          <a:p>
            <a:pPr algn="just">
              <a:buFont typeface="Wingdings" pitchFamily="2" charset="2"/>
              <a:buChar char="Ø"/>
            </a:pPr>
            <a:r>
              <a:rPr lang="en-US" sz="3600" b="1" dirty="0">
                <a:solidFill>
                  <a:srgbClr val="FF0000"/>
                </a:solidFill>
              </a:rPr>
              <a:t>Detrital sedimentary rocks </a:t>
            </a:r>
            <a:r>
              <a:rPr lang="en-US" sz="3600" dirty="0"/>
              <a:t>consists of grains and particles that were eroded from weathered rocks and then were transported and deposited in loose, unconsolidated layers at the Earth’s surface</a:t>
            </a:r>
            <a:r>
              <a:rPr lang="en-US" sz="3600" dirty="0" smtClean="0"/>
              <a:t>.</a:t>
            </a:r>
            <a:endParaRPr lang="en-US" sz="3600" dirty="0"/>
          </a:p>
          <a:p>
            <a:pPr algn="just">
              <a:buFont typeface="Wingdings" pitchFamily="2" charset="2"/>
              <a:buChar char="Ø"/>
            </a:pPr>
            <a:r>
              <a:rPr lang="en-US" sz="3600" dirty="0"/>
              <a:t>Detrital sediments are named according to particle size. </a:t>
            </a:r>
            <a:endParaRPr lang="en-US" sz="3600" u="sng" dirty="0"/>
          </a:p>
          <a:p>
            <a:pPr algn="just">
              <a:buFont typeface="Wingdings" pitchFamily="2" charset="2"/>
              <a:buChar char="Ø"/>
            </a:pPr>
            <a:r>
              <a:rPr lang="en-US" sz="3600" b="1" dirty="0" smtClean="0">
                <a:solidFill>
                  <a:srgbClr val="FF0000"/>
                </a:solidFill>
              </a:rPr>
              <a:t>Gravel</a:t>
            </a:r>
            <a:r>
              <a:rPr lang="en-US" sz="3600" dirty="0" smtClean="0"/>
              <a:t> </a:t>
            </a:r>
            <a:r>
              <a:rPr lang="en-US" sz="3600" dirty="0"/>
              <a:t>includes all rounded particles larger than 2 millimeters in diameter. </a:t>
            </a:r>
            <a:endParaRPr lang="en-US" sz="3600" dirty="0" smtClean="0"/>
          </a:p>
          <a:p>
            <a:pPr algn="just">
              <a:buFont typeface="Wingdings" pitchFamily="2" charset="2"/>
              <a:buChar char="Ø"/>
            </a:pPr>
            <a:r>
              <a:rPr lang="en-US" sz="3600" b="1" dirty="0" smtClean="0">
                <a:solidFill>
                  <a:srgbClr val="FF0000"/>
                </a:solidFill>
              </a:rPr>
              <a:t>Sand</a:t>
            </a:r>
            <a:r>
              <a:rPr lang="en-US" sz="3600" dirty="0" smtClean="0"/>
              <a:t> </a:t>
            </a:r>
            <a:r>
              <a:rPr lang="en-US" sz="3600" dirty="0"/>
              <a:t>ranges from 1/16 to 2 millimeters in diameter.  </a:t>
            </a:r>
            <a:endParaRPr lang="en-US" sz="3600" dirty="0" smtClean="0"/>
          </a:p>
          <a:p>
            <a:pPr algn="just">
              <a:buFont typeface="Wingdings" pitchFamily="2" charset="2"/>
              <a:buChar char="Ø"/>
            </a:pPr>
            <a:r>
              <a:rPr lang="en-US" sz="3600" b="1" dirty="0" smtClean="0">
                <a:solidFill>
                  <a:srgbClr val="FF0000"/>
                </a:solidFill>
              </a:rPr>
              <a:t>Silt</a:t>
            </a:r>
            <a:r>
              <a:rPr lang="en-US" sz="3600" dirty="0" smtClean="0"/>
              <a:t> </a:t>
            </a:r>
            <a:r>
              <a:rPr lang="en-US" sz="3600" dirty="0"/>
              <a:t>varies from 1/256 to 1/16 millimeter. </a:t>
            </a:r>
            <a:endParaRPr lang="en-US" sz="3600" dirty="0" smtClean="0"/>
          </a:p>
          <a:p>
            <a:pPr algn="just">
              <a:buFont typeface="Wingdings" pitchFamily="2" charset="2"/>
              <a:buChar char="Ø"/>
            </a:pPr>
            <a:r>
              <a:rPr lang="en-US" sz="3600" b="1" dirty="0" smtClean="0">
                <a:solidFill>
                  <a:srgbClr val="FF0000"/>
                </a:solidFill>
              </a:rPr>
              <a:t>Clay </a:t>
            </a:r>
            <a:r>
              <a:rPr lang="en-US" sz="3600" dirty="0"/>
              <a:t>is less than 1/256 millimeter in diameter.  Mud is wet silt and clay</a:t>
            </a:r>
            <a:r>
              <a:rPr lang="en-US" sz="3600" dirty="0" smtClean="0"/>
              <a:t>.</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132</TotalTime>
  <Words>1973</Words>
  <Application>Microsoft Office PowerPoint</Application>
  <PresentationFormat>On-screen Show (4:3)</PresentationFormat>
  <Paragraphs>175</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Tw Cen MT</vt:lpstr>
      <vt:lpstr>Wingdings</vt:lpstr>
      <vt:lpstr>Droplet</vt:lpstr>
      <vt:lpstr>Unit 2C: minerals &amp; rocks: SEDIMENTARY ROCKS</vt:lpstr>
      <vt:lpstr>PowerPoint Presentation</vt:lpstr>
      <vt:lpstr>What are Sediments</vt:lpstr>
      <vt:lpstr>Formation of Sedimentary rocks</vt:lpstr>
      <vt:lpstr>formation of Sedimentary Rocks</vt:lpstr>
      <vt:lpstr>What are Sedimentary Rocks</vt:lpstr>
      <vt:lpstr>Diagenesis</vt:lpstr>
      <vt:lpstr>Types of Sedimentary Rocks</vt:lpstr>
      <vt:lpstr>Clastic/Detrital sedimentary rocks</vt:lpstr>
      <vt:lpstr>Particle size classification of detrital rocks</vt:lpstr>
      <vt:lpstr>Common detrital sedimentary rocks</vt:lpstr>
      <vt:lpstr>Common detrital sedimentary rocks</vt:lpstr>
      <vt:lpstr>Common detrital sedimentary rocks</vt:lpstr>
      <vt:lpstr>Common detrital sedimentary rocks</vt:lpstr>
      <vt:lpstr>Common detrital sedimentary rocks</vt:lpstr>
      <vt:lpstr>Common detrital sedimentary rocks</vt:lpstr>
      <vt:lpstr>Particle size and shape of detrital sedimentary rocks</vt:lpstr>
      <vt:lpstr>Particle size and shape of detrital sedimentary rocks</vt:lpstr>
      <vt:lpstr>Chemical sedimentary rocks</vt:lpstr>
      <vt:lpstr>Chemical sedimentary rocks</vt:lpstr>
      <vt:lpstr>Chemical sedimentary rocks</vt:lpstr>
      <vt:lpstr>Chemical sedimentary rocks</vt:lpstr>
      <vt:lpstr>Chemical sedimentary rocks</vt:lpstr>
      <vt:lpstr>Chemical sedimentary rocks</vt:lpstr>
      <vt:lpstr>Chemical sedimentary rocks</vt:lpstr>
      <vt:lpstr>Organic sedimentary rocks</vt:lpstr>
      <vt:lpstr>PowerPoint Presentation</vt:lpstr>
      <vt:lpstr>Sedimentary Structures</vt:lpstr>
      <vt:lpstr>Bedding or Stratification</vt:lpstr>
      <vt:lpstr>Cross bedding and Graded Bedding</vt:lpstr>
      <vt:lpstr>Ripple Marks</vt:lpstr>
      <vt:lpstr>Mud cracks</vt:lpstr>
      <vt:lpstr>Fossils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Faisal Zaidi</cp:lastModifiedBy>
  <cp:revision>24</cp:revision>
  <dcterms:created xsi:type="dcterms:W3CDTF">2011-03-26T05:14:25Z</dcterms:created>
  <dcterms:modified xsi:type="dcterms:W3CDTF">2019-10-16T04:30:13Z</dcterms:modified>
</cp:coreProperties>
</file>