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9" r:id="rId3"/>
    <p:sldId id="277" r:id="rId4"/>
    <p:sldId id="257" r:id="rId5"/>
    <p:sldId id="261" r:id="rId6"/>
    <p:sldId id="265" r:id="rId7"/>
    <p:sldId id="267" r:id="rId8"/>
    <p:sldId id="268" r:id="rId9"/>
    <p:sldId id="278" r:id="rId10"/>
    <p:sldId id="308" r:id="rId11"/>
    <p:sldId id="266" r:id="rId12"/>
    <p:sldId id="288" r:id="rId13"/>
    <p:sldId id="289" r:id="rId14"/>
    <p:sldId id="282" r:id="rId15"/>
    <p:sldId id="281" r:id="rId16"/>
    <p:sldId id="283" r:id="rId17"/>
    <p:sldId id="284" r:id="rId18"/>
    <p:sldId id="285" r:id="rId19"/>
    <p:sldId id="305" r:id="rId20"/>
    <p:sldId id="292" r:id="rId21"/>
    <p:sldId id="280" r:id="rId22"/>
    <p:sldId id="307" r:id="rId23"/>
    <p:sldId id="293" r:id="rId24"/>
    <p:sldId id="294" r:id="rId25"/>
    <p:sldId id="295" r:id="rId26"/>
    <p:sldId id="296" r:id="rId27"/>
    <p:sldId id="297" r:id="rId28"/>
    <p:sldId id="298" r:id="rId29"/>
    <p:sldId id="299" r:id="rId30"/>
    <p:sldId id="300" r:id="rId31"/>
    <p:sldId id="301" r:id="rId32"/>
    <p:sldId id="30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09390-C7DF-4940-AF8C-C96737F9C8DE}" type="datetimeFigureOut">
              <a:rPr lang="en-US" smtClean="0"/>
              <a:pPr/>
              <a:t>9/28/2019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7EEF1-6F7C-4F51-90CE-9E9F9BF3717F}" type="slidenum">
              <a:rPr lang="en-US" smtClean="0"/>
              <a:pPr/>
              <a:t>‹#›</a:t>
            </a:fld>
            <a:endParaRPr lang="en-US"/>
          </a:p>
        </p:txBody>
      </p:sp>
    </p:spTree>
    <p:extLst>
      <p:ext uri="{BB962C8B-B14F-4D97-AF65-F5344CB8AC3E}">
        <p14:creationId xmlns:p14="http://schemas.microsoft.com/office/powerpoint/2010/main" val="350062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7EEF1-6F7C-4F51-90CE-9E9F9BF3717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7EEF1-6F7C-4F51-90CE-9E9F9BF3717F}"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17EEF1-6F7C-4F51-90CE-9E9F9BF3717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CD5ECD-DB59-4CA7-8E60-0267BBF2BC98}" type="datetimeFigureOut">
              <a:rPr lang="en-US" smtClean="0"/>
              <a:pPr/>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253770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CD5ECD-DB59-4CA7-8E60-0267BBF2BC98}" type="datetimeFigureOut">
              <a:rPr lang="en-US" smtClean="0"/>
              <a:pPr/>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319882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CD5ECD-DB59-4CA7-8E60-0267BBF2BC98}" type="datetimeFigureOut">
              <a:rPr lang="en-US" smtClean="0"/>
              <a:pPr/>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4047270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CD5ECD-DB59-4CA7-8E60-0267BBF2BC98}" type="datetimeFigureOut">
              <a:rPr lang="en-US" smtClean="0"/>
              <a:pPr/>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64070-1EBE-44BD-A14A-6DE8CCE4D6AA}"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09579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CD5ECD-DB59-4CA7-8E60-0267BBF2BC98}" type="datetimeFigureOut">
              <a:rPr lang="en-US" smtClean="0"/>
              <a:pPr/>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229592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ECD5ECD-DB59-4CA7-8E60-0267BBF2BC98}" type="datetimeFigureOut">
              <a:rPr lang="en-US" smtClean="0"/>
              <a:pPr/>
              <a:t>9/28/2019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3323571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ECD5ECD-DB59-4CA7-8E60-0267BBF2BC98}" type="datetimeFigureOut">
              <a:rPr lang="en-US" smtClean="0"/>
              <a:pPr/>
              <a:t>9/28/2019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368468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CD5ECD-DB59-4CA7-8E60-0267BBF2BC98}" type="datetimeFigureOut">
              <a:rPr lang="en-US" smtClean="0"/>
              <a:pPr/>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835827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CD5ECD-DB59-4CA7-8E60-0267BBF2BC98}" type="datetimeFigureOut">
              <a:rPr lang="en-US" smtClean="0"/>
              <a:pPr/>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303023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CD5ECD-DB59-4CA7-8E60-0267BBF2BC98}" type="datetimeFigureOut">
              <a:rPr lang="en-US" smtClean="0"/>
              <a:pPr/>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356667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CD5ECD-DB59-4CA7-8E60-0267BBF2BC98}" type="datetimeFigureOut">
              <a:rPr lang="en-US" smtClean="0"/>
              <a:pPr/>
              <a:t>9/28/2019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297500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CD5ECD-DB59-4CA7-8E60-0267BBF2BC98}" type="datetimeFigureOut">
              <a:rPr lang="en-US" smtClean="0"/>
              <a:pPr/>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85303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CD5ECD-DB59-4CA7-8E60-0267BBF2BC98}" type="datetimeFigureOut">
              <a:rPr lang="en-US" smtClean="0"/>
              <a:pPr/>
              <a:t>9/28/2019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116751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CD5ECD-DB59-4CA7-8E60-0267BBF2BC98}" type="datetimeFigureOut">
              <a:rPr lang="en-US" smtClean="0"/>
              <a:pPr/>
              <a:t>9/28/2019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151077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ECD5ECD-DB59-4CA7-8E60-0267BBF2BC98}" type="datetimeFigureOut">
              <a:rPr lang="en-US" smtClean="0"/>
              <a:pPr/>
              <a:t>9/28/2019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213888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CD5ECD-DB59-4CA7-8E60-0267BBF2BC98}" type="datetimeFigureOut">
              <a:rPr lang="en-US" smtClean="0"/>
              <a:pPr/>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124081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CD5ECD-DB59-4CA7-8E60-0267BBF2BC98}" type="datetimeFigureOut">
              <a:rPr lang="en-US" smtClean="0"/>
              <a:pPr/>
              <a:t>9/28/2019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64070-1EBE-44BD-A14A-6DE8CCE4D6AA}" type="slidenum">
              <a:rPr lang="en-US" smtClean="0"/>
              <a:pPr/>
              <a:t>‹#›</a:t>
            </a:fld>
            <a:endParaRPr lang="en-US"/>
          </a:p>
        </p:txBody>
      </p:sp>
    </p:spTree>
    <p:extLst>
      <p:ext uri="{BB962C8B-B14F-4D97-AF65-F5344CB8AC3E}">
        <p14:creationId xmlns:p14="http://schemas.microsoft.com/office/powerpoint/2010/main" val="104341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ECD5ECD-DB59-4CA7-8E60-0267BBF2BC98}" type="datetimeFigureOut">
              <a:rPr lang="en-US" smtClean="0"/>
              <a:pPr/>
              <a:t>9/28/2019</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1564070-1EBE-44BD-A14A-6DE8CCE4D6AA}" type="slidenum">
              <a:rPr lang="en-US" smtClean="0"/>
              <a:pPr/>
              <a:t>‹#›</a:t>
            </a:fld>
            <a:endParaRPr lang="en-US"/>
          </a:p>
        </p:txBody>
      </p:sp>
    </p:spTree>
    <p:extLst>
      <p:ext uri="{BB962C8B-B14F-4D97-AF65-F5344CB8AC3E}">
        <p14:creationId xmlns:p14="http://schemas.microsoft.com/office/powerpoint/2010/main" val="62888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0.tqn.com/d/geology/1/0/g/V/granitesalinia.jp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upload.wikimedia.org/wikipedia/commons/8/8c/ObsidianOregon.jpg"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g7earthmaterials.wikispaces.com/Igneous+rock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0"/>
            <a:ext cx="8229599" cy="1562099"/>
          </a:xfrm>
        </p:spPr>
        <p:txBody>
          <a:bodyPr/>
          <a:lstStyle/>
          <a:p>
            <a:r>
              <a:rPr lang="en-US" dirty="0"/>
              <a:t>Unit </a:t>
            </a:r>
            <a:r>
              <a:rPr lang="en-US" dirty="0" smtClean="0"/>
              <a:t>2b: </a:t>
            </a:r>
            <a:r>
              <a:rPr lang="en-US" dirty="0"/>
              <a:t>minerals &amp; rocks: </a:t>
            </a:r>
            <a:r>
              <a:rPr lang="en-US" dirty="0" smtClean="0"/>
              <a:t>Igneous rocks</a:t>
            </a:r>
            <a:endParaRPr lang="en-US" dirty="0"/>
          </a:p>
        </p:txBody>
      </p:sp>
      <p:sp>
        <p:nvSpPr>
          <p:cNvPr id="3" name="Subtitle 2"/>
          <p:cNvSpPr>
            <a:spLocks noGrp="1"/>
          </p:cNvSpPr>
          <p:nvPr>
            <p:ph type="subTitle" idx="1"/>
          </p:nvPr>
        </p:nvSpPr>
        <p:spPr>
          <a:xfrm>
            <a:off x="1313259" y="5357097"/>
            <a:ext cx="6517482" cy="1371599"/>
          </a:xfrm>
        </p:spPr>
        <p:txBody>
          <a:bodyPr>
            <a:normAutofit fontScale="92500" lnSpcReduction="10000"/>
          </a:bodyPr>
          <a:lstStyle/>
          <a:p>
            <a:r>
              <a:rPr lang="en-US" b="1" dirty="0">
                <a:solidFill>
                  <a:schemeClr val="tx1"/>
                </a:solidFill>
              </a:rPr>
              <a:t>Geo 281: geology for engineers</a:t>
            </a:r>
          </a:p>
          <a:p>
            <a:r>
              <a:rPr lang="en-US" b="1" dirty="0">
                <a:solidFill>
                  <a:schemeClr val="tx1"/>
                </a:solidFill>
              </a:rPr>
              <a:t>Geology and Geophysics Department</a:t>
            </a:r>
          </a:p>
          <a:p>
            <a:r>
              <a:rPr lang="en-US" b="1" dirty="0">
                <a:solidFill>
                  <a:schemeClr val="tx1"/>
                </a:solidFill>
              </a:rPr>
              <a:t>King Saud University</a:t>
            </a:r>
          </a:p>
        </p:txBody>
      </p:sp>
      <p:pic>
        <p:nvPicPr>
          <p:cNvPr id="1026" name="Picture 2" descr="Image result for mag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268" y="152400"/>
            <a:ext cx="6495473" cy="3825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Magma</a:t>
            </a:r>
          </a:p>
        </p:txBody>
      </p:sp>
      <p:sp>
        <p:nvSpPr>
          <p:cNvPr id="3" name="Content Placeholder 2"/>
          <p:cNvSpPr>
            <a:spLocks noGrp="1"/>
          </p:cNvSpPr>
          <p:nvPr>
            <p:ph sz="quarter" idx="13"/>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569036" y="1828800"/>
            <a:ext cx="8005928" cy="4824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igneous rocks TYPES</a:t>
            </a:r>
            <a:endParaRPr lang="en-US" dirty="0"/>
          </a:p>
        </p:txBody>
      </p:sp>
      <p:sp>
        <p:nvSpPr>
          <p:cNvPr id="3" name="Content Placeholder 2"/>
          <p:cNvSpPr>
            <a:spLocks noGrp="1"/>
          </p:cNvSpPr>
          <p:nvPr>
            <p:ph sz="quarter" idx="13"/>
          </p:nvPr>
        </p:nvSpPr>
        <p:spPr>
          <a:xfrm>
            <a:off x="228600" y="1905000"/>
            <a:ext cx="8534400" cy="1752600"/>
          </a:xfrm>
        </p:spPr>
        <p:txBody>
          <a:bodyPr>
            <a:normAutofit fontScale="85000" lnSpcReduction="10000"/>
          </a:bodyPr>
          <a:lstStyle/>
          <a:p>
            <a:pPr algn="just">
              <a:buFont typeface="Wingdings" pitchFamily="2" charset="2"/>
              <a:buChar char="Ø"/>
            </a:pPr>
            <a:r>
              <a:rPr lang="en-US" cap="none" dirty="0"/>
              <a:t>Igneous rocks which are formed when the molten magma solidifies at the earth’s surface are known as </a:t>
            </a:r>
            <a:r>
              <a:rPr lang="en-US" b="1" cap="none" dirty="0">
                <a:solidFill>
                  <a:srgbClr val="FF0000"/>
                </a:solidFill>
              </a:rPr>
              <a:t>Extrusive Igneous Rocks </a:t>
            </a:r>
            <a:r>
              <a:rPr lang="en-US" cap="none" dirty="0"/>
              <a:t>or </a:t>
            </a:r>
            <a:r>
              <a:rPr lang="en-US" b="1" cap="none" dirty="0">
                <a:solidFill>
                  <a:srgbClr val="FF0000"/>
                </a:solidFill>
              </a:rPr>
              <a:t>Volcanic </a:t>
            </a:r>
            <a:r>
              <a:rPr lang="en-US" b="1" cap="none" dirty="0" smtClean="0">
                <a:solidFill>
                  <a:srgbClr val="FF0000"/>
                </a:solidFill>
              </a:rPr>
              <a:t> </a:t>
            </a:r>
            <a:r>
              <a:rPr lang="en-US" b="1" cap="none" dirty="0">
                <a:solidFill>
                  <a:srgbClr val="FF0000"/>
                </a:solidFill>
              </a:rPr>
              <a:t>Rocks</a:t>
            </a:r>
            <a:r>
              <a:rPr lang="en-US" cap="none" dirty="0" smtClean="0"/>
              <a:t>.</a:t>
            </a:r>
            <a:endParaRPr lang="en-US" cap="none" dirty="0"/>
          </a:p>
          <a:p>
            <a:pPr algn="just">
              <a:buFont typeface="Wingdings" pitchFamily="2" charset="2"/>
              <a:buChar char="Ø"/>
            </a:pPr>
            <a:r>
              <a:rPr lang="en-US" cap="none" dirty="0"/>
              <a:t>Sometimes the magma loses its mobility before reaching the surface and crystallizes at depths.  Igneous rocks which are formed by the crystallization of the molten magma beneath the earth’s surface or at depths are known as </a:t>
            </a:r>
            <a:r>
              <a:rPr lang="en-US" b="1" cap="none" dirty="0">
                <a:solidFill>
                  <a:srgbClr val="FF0000"/>
                </a:solidFill>
              </a:rPr>
              <a:t>Intrusive Igneous Rocks</a:t>
            </a:r>
            <a:r>
              <a:rPr lang="en-US" cap="none" dirty="0"/>
              <a:t> or </a:t>
            </a:r>
            <a:r>
              <a:rPr lang="en-US" b="1" cap="none" dirty="0">
                <a:solidFill>
                  <a:srgbClr val="FF0000"/>
                </a:solidFill>
              </a:rPr>
              <a:t>Plutonic Rocks</a:t>
            </a:r>
            <a:r>
              <a:rPr lang="en-US" cap="none" dirty="0"/>
              <a:t>.</a:t>
            </a:r>
          </a:p>
          <a:p>
            <a:pPr algn="just">
              <a:buFont typeface="Wingdings" pitchFamily="2" charset="2"/>
              <a:buChar char="Ø"/>
            </a:pPr>
            <a:endParaRPr lang="en-US" dirty="0"/>
          </a:p>
        </p:txBody>
      </p:sp>
      <p:pic>
        <p:nvPicPr>
          <p:cNvPr id="21506" name="Picture 2" descr="http://canarygeog.canaryzoo.com/Geog1/igneous%20rocks.jpg"/>
          <p:cNvPicPr>
            <a:picLocks noChangeAspect="1" noChangeArrowheads="1"/>
          </p:cNvPicPr>
          <p:nvPr/>
        </p:nvPicPr>
        <p:blipFill>
          <a:blip r:embed="rId3" cstate="print"/>
          <a:srcRect/>
          <a:stretch>
            <a:fillRect/>
          </a:stretch>
        </p:blipFill>
        <p:spPr bwMode="auto">
          <a:xfrm>
            <a:off x="457200" y="3962400"/>
            <a:ext cx="4343400" cy="2666863"/>
          </a:xfrm>
          <a:prstGeom prst="rect">
            <a:avLst/>
          </a:prstGeom>
          <a:noFill/>
        </p:spPr>
      </p:pic>
      <p:pic>
        <p:nvPicPr>
          <p:cNvPr id="1026" name="Picture 2"/>
          <p:cNvPicPr>
            <a:picLocks noChangeAspect="1" noChangeArrowheads="1"/>
          </p:cNvPicPr>
          <p:nvPr/>
        </p:nvPicPr>
        <p:blipFill>
          <a:blip r:embed="rId4" cstate="print"/>
          <a:srcRect t="9070" r="56000" b="20233"/>
          <a:stretch>
            <a:fillRect/>
          </a:stretch>
        </p:blipFill>
        <p:spPr bwMode="auto">
          <a:xfrm>
            <a:off x="6047007" y="3535218"/>
            <a:ext cx="2411663"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Texture of Igneous Rocks</a:t>
            </a:r>
            <a:endParaRPr lang="en-US" dirty="0"/>
          </a:p>
        </p:txBody>
      </p:sp>
      <p:sp>
        <p:nvSpPr>
          <p:cNvPr id="3" name="Content Placeholder 2"/>
          <p:cNvSpPr>
            <a:spLocks noGrp="1"/>
          </p:cNvSpPr>
          <p:nvPr>
            <p:ph sz="quarter" idx="13"/>
          </p:nvPr>
        </p:nvSpPr>
        <p:spPr>
          <a:xfrm>
            <a:off x="685330" y="2057401"/>
            <a:ext cx="7772870" cy="4343400"/>
          </a:xfrm>
        </p:spPr>
        <p:txBody>
          <a:bodyPr>
            <a:normAutofit/>
          </a:bodyPr>
          <a:lstStyle/>
          <a:p>
            <a:pPr algn="just">
              <a:buFont typeface="Wingdings" pitchFamily="2" charset="2"/>
              <a:buChar char="Ø"/>
            </a:pPr>
            <a:r>
              <a:rPr lang="en-US" sz="2400" cap="none" dirty="0" smtClean="0"/>
              <a:t>The </a:t>
            </a:r>
            <a:r>
              <a:rPr lang="en-US" sz="2400" b="1" cap="none" dirty="0" smtClean="0">
                <a:solidFill>
                  <a:srgbClr val="00B050"/>
                </a:solidFill>
              </a:rPr>
              <a:t>texture of a rock refers to the size, shape, and arrangement of its mineral grains, or crystals</a:t>
            </a:r>
            <a:r>
              <a:rPr lang="en-US" sz="2400" cap="none" dirty="0" smtClean="0"/>
              <a:t>.  </a:t>
            </a:r>
          </a:p>
          <a:p>
            <a:pPr algn="just">
              <a:buFont typeface="Wingdings" pitchFamily="2" charset="2"/>
              <a:buChar char="Ø"/>
            </a:pPr>
            <a:r>
              <a:rPr lang="en-US" sz="2400" cap="none" dirty="0" smtClean="0"/>
              <a:t>Some igneous rocks consist of mineral grains that are too small to be seen with the naked eye; others are made up of thumb-size or even larger crystals. </a:t>
            </a:r>
          </a:p>
          <a:p>
            <a:pPr algn="just">
              <a:buFont typeface="Wingdings" pitchFamily="2" charset="2"/>
              <a:buChar char="Ø"/>
            </a:pPr>
            <a:r>
              <a:rPr lang="en-US" sz="2400" b="1" cap="none" dirty="0" smtClean="0">
                <a:solidFill>
                  <a:srgbClr val="FF0000"/>
                </a:solidFill>
              </a:rPr>
              <a:t>Volcanic /extrusive igneous</a:t>
            </a:r>
            <a:r>
              <a:rPr lang="en-US" sz="2400" cap="none" dirty="0" smtClean="0"/>
              <a:t> rocks are usually </a:t>
            </a:r>
            <a:r>
              <a:rPr lang="en-US" sz="2400" b="1" cap="none" dirty="0" smtClean="0">
                <a:solidFill>
                  <a:srgbClr val="FF0000"/>
                </a:solidFill>
              </a:rPr>
              <a:t>fine grained</a:t>
            </a:r>
            <a:r>
              <a:rPr lang="en-US" sz="2400" cap="none" dirty="0" smtClean="0"/>
              <a:t>, whereas </a:t>
            </a:r>
            <a:r>
              <a:rPr lang="en-US" sz="2400" b="1" cap="none" dirty="0" smtClean="0">
                <a:solidFill>
                  <a:srgbClr val="0070C0"/>
                </a:solidFill>
              </a:rPr>
              <a:t>plutonic/intrusive igneous </a:t>
            </a:r>
            <a:r>
              <a:rPr lang="en-US" sz="2400" cap="none" dirty="0" smtClean="0"/>
              <a:t>rocks are </a:t>
            </a:r>
            <a:r>
              <a:rPr lang="en-US" sz="2400" b="1" cap="none" dirty="0" smtClean="0">
                <a:solidFill>
                  <a:srgbClr val="0070C0"/>
                </a:solidFill>
              </a:rPr>
              <a:t>medium or coarse grained</a:t>
            </a:r>
            <a:r>
              <a:rPr lang="en-US" sz="2400" cap="none" dirty="0"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Factors affecting crystal size</a:t>
            </a:r>
            <a:endParaRPr lang="en-US" dirty="0"/>
          </a:p>
        </p:txBody>
      </p:sp>
      <p:sp>
        <p:nvSpPr>
          <p:cNvPr id="3" name="Content Placeholder 2"/>
          <p:cNvSpPr>
            <a:spLocks noGrp="1"/>
          </p:cNvSpPr>
          <p:nvPr>
            <p:ph sz="quarter" idx="13"/>
          </p:nvPr>
        </p:nvSpPr>
        <p:spPr>
          <a:xfrm>
            <a:off x="533400" y="1905000"/>
            <a:ext cx="8077200" cy="4343400"/>
          </a:xfrm>
        </p:spPr>
        <p:txBody>
          <a:bodyPr>
            <a:normAutofit/>
          </a:bodyPr>
          <a:lstStyle/>
          <a:p>
            <a:pPr algn="just">
              <a:buFont typeface="Wingdings" pitchFamily="2" charset="2"/>
              <a:buChar char="Ø"/>
            </a:pPr>
            <a:r>
              <a:rPr lang="en-US" sz="2400" cap="none" dirty="0" smtClean="0"/>
              <a:t>A magma at depths, </a:t>
            </a:r>
            <a:r>
              <a:rPr lang="en-US" sz="2400" b="1" cap="none" dirty="0" smtClean="0">
                <a:solidFill>
                  <a:srgbClr val="FF0000"/>
                </a:solidFill>
              </a:rPr>
              <a:t>slowly loses its heat to the surrounding</a:t>
            </a:r>
            <a:r>
              <a:rPr lang="en-US" sz="2400" cap="none" dirty="0" smtClean="0"/>
              <a:t>. The cooling of the magma may take tens or even thousands of years as fewer but </a:t>
            </a:r>
            <a:r>
              <a:rPr lang="en-US" sz="2400" b="1" cap="none" dirty="0" smtClean="0">
                <a:solidFill>
                  <a:srgbClr val="FF0000"/>
                </a:solidFill>
              </a:rPr>
              <a:t>large crystals are formed</a:t>
            </a:r>
            <a:r>
              <a:rPr lang="en-US" sz="2400" cap="none" dirty="0" smtClean="0"/>
              <a:t>.</a:t>
            </a:r>
          </a:p>
          <a:p>
            <a:pPr algn="just">
              <a:buFont typeface="Wingdings" pitchFamily="2" charset="2"/>
              <a:buChar char="Ø"/>
            </a:pPr>
            <a:r>
              <a:rPr lang="en-US" sz="2400" cap="none" dirty="0" smtClean="0"/>
              <a:t>On the other hand if the </a:t>
            </a:r>
            <a:r>
              <a:rPr lang="en-US" sz="2400" b="1" cap="none" dirty="0" smtClean="0">
                <a:solidFill>
                  <a:srgbClr val="0070C0"/>
                </a:solidFill>
              </a:rPr>
              <a:t>magma cools rapidly</a:t>
            </a:r>
            <a:r>
              <a:rPr lang="en-US" sz="2400" cap="none" dirty="0" smtClean="0"/>
              <a:t> for example on the earth’s surface, the crystals do not get time to increase in size and the result is a rock with </a:t>
            </a:r>
            <a:r>
              <a:rPr lang="en-US" sz="2400" b="1" cap="none" dirty="0" smtClean="0">
                <a:solidFill>
                  <a:srgbClr val="0070C0"/>
                </a:solidFill>
              </a:rPr>
              <a:t>small crystals</a:t>
            </a:r>
            <a:r>
              <a:rPr lang="en-US" sz="2400" cap="none" dirty="0" smtClean="0"/>
              <a:t>.</a:t>
            </a:r>
          </a:p>
          <a:p>
            <a:pPr algn="just">
              <a:buFont typeface="Wingdings" pitchFamily="2" charset="2"/>
              <a:buChar char="Ø"/>
            </a:pPr>
            <a:r>
              <a:rPr lang="en-US" sz="2400" cap="none" dirty="0" smtClean="0"/>
              <a:t>Sometimes the </a:t>
            </a:r>
            <a:r>
              <a:rPr lang="en-US" sz="2400" b="1" cap="none" dirty="0" smtClean="0">
                <a:solidFill>
                  <a:srgbClr val="00B050"/>
                </a:solidFill>
              </a:rPr>
              <a:t>magma cools so rapidly </a:t>
            </a:r>
            <a:r>
              <a:rPr lang="en-US" sz="2400" cap="none" dirty="0" smtClean="0"/>
              <a:t>that the ions do not get time to arrange themselves and the </a:t>
            </a:r>
            <a:r>
              <a:rPr lang="en-US" sz="2400" b="1" cap="none" dirty="0" smtClean="0">
                <a:solidFill>
                  <a:srgbClr val="00B050"/>
                </a:solidFill>
              </a:rPr>
              <a:t>magma solidifies to form glass</a:t>
            </a:r>
            <a:r>
              <a:rPr lang="en-US" sz="2400" cap="none" dirty="0" smtClean="0"/>
              <a:t>. There is no internal arrangement of ions in </a:t>
            </a:r>
            <a:r>
              <a:rPr lang="en-US" sz="2400" b="1" cap="none" dirty="0" smtClean="0">
                <a:solidFill>
                  <a:srgbClr val="00B050"/>
                </a:solidFill>
              </a:rPr>
              <a:t>Glass</a:t>
            </a:r>
            <a:r>
              <a:rPr lang="en-US" sz="2400" cap="none" dirty="0" smtClean="0"/>
              <a:t>.</a:t>
            </a:r>
          </a:p>
          <a:p>
            <a:pPr algn="just"/>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Aphanitic</a:t>
            </a:r>
            <a:r>
              <a:rPr lang="en-US" dirty="0" smtClean="0"/>
              <a:t> Texture</a:t>
            </a:r>
            <a:endParaRPr lang="en-US" dirty="0"/>
          </a:p>
        </p:txBody>
      </p:sp>
      <p:sp>
        <p:nvSpPr>
          <p:cNvPr id="3" name="Content Placeholder 2"/>
          <p:cNvSpPr>
            <a:spLocks noGrp="1"/>
          </p:cNvSpPr>
          <p:nvPr>
            <p:ph sz="quarter" idx="13"/>
          </p:nvPr>
        </p:nvSpPr>
        <p:spPr>
          <a:xfrm>
            <a:off x="228600" y="2133600"/>
            <a:ext cx="4114800" cy="4419600"/>
          </a:xfrm>
        </p:spPr>
        <p:txBody>
          <a:bodyPr>
            <a:normAutofit/>
          </a:bodyPr>
          <a:lstStyle/>
          <a:p>
            <a:pPr algn="just">
              <a:buFont typeface="Wingdings" pitchFamily="2" charset="2"/>
              <a:buChar char="Ø"/>
            </a:pPr>
            <a:r>
              <a:rPr lang="en-US" cap="none" dirty="0" smtClean="0"/>
              <a:t>When the magma reaches the earth’s surface, it undergoes rapid cooling as a result the crystals do not get a chance to grow in size.</a:t>
            </a:r>
          </a:p>
          <a:p>
            <a:pPr algn="just">
              <a:buFont typeface="Wingdings" pitchFamily="2" charset="2"/>
              <a:buChar char="Ø"/>
            </a:pPr>
            <a:r>
              <a:rPr lang="en-US" cap="none" dirty="0" smtClean="0"/>
              <a:t> The resulting igneous rocks have a fine grained texture which is known as </a:t>
            </a:r>
            <a:r>
              <a:rPr lang="en-US" b="1" cap="none" dirty="0" smtClean="0">
                <a:solidFill>
                  <a:srgbClr val="FF0000"/>
                </a:solidFill>
              </a:rPr>
              <a:t>Aphanitic</a:t>
            </a:r>
            <a:r>
              <a:rPr lang="en-US" cap="none" dirty="0" smtClean="0"/>
              <a:t> texture. </a:t>
            </a:r>
          </a:p>
          <a:p>
            <a:pPr algn="just">
              <a:buFont typeface="Wingdings" pitchFamily="2" charset="2"/>
              <a:buChar char="Ø"/>
            </a:pPr>
            <a:r>
              <a:rPr lang="en-US" cap="none" dirty="0" smtClean="0"/>
              <a:t>The mineral grains in rocks having </a:t>
            </a:r>
            <a:r>
              <a:rPr lang="en-US" cap="none" dirty="0" err="1" smtClean="0"/>
              <a:t>Aphanitic</a:t>
            </a:r>
            <a:r>
              <a:rPr lang="en-US" cap="none" dirty="0" smtClean="0"/>
              <a:t> texture are so small that they can be seen only with the aid of a microscope</a:t>
            </a:r>
            <a:endParaRPr lang="en-US" cap="none" dirty="0"/>
          </a:p>
        </p:txBody>
      </p:sp>
      <p:pic>
        <p:nvPicPr>
          <p:cNvPr id="34818" name="Picture 2" descr="http://web.eps.utk.edu/courses/rock/images/rhyolite.JPG"/>
          <p:cNvPicPr>
            <a:picLocks noChangeAspect="1" noChangeArrowheads="1"/>
          </p:cNvPicPr>
          <p:nvPr/>
        </p:nvPicPr>
        <p:blipFill>
          <a:blip r:embed="rId2" cstate="print"/>
          <a:srcRect/>
          <a:stretch>
            <a:fillRect/>
          </a:stretch>
        </p:blipFill>
        <p:spPr bwMode="auto">
          <a:xfrm>
            <a:off x="4521199" y="3124199"/>
            <a:ext cx="2336801" cy="1752601"/>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7016928" y="2542309"/>
            <a:ext cx="1997799" cy="3110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Phaneritic</a:t>
            </a:r>
            <a:r>
              <a:rPr lang="en-US" dirty="0" smtClean="0"/>
              <a:t> texture</a:t>
            </a:r>
            <a:endParaRPr lang="en-US" dirty="0"/>
          </a:p>
        </p:txBody>
      </p:sp>
      <p:sp>
        <p:nvSpPr>
          <p:cNvPr id="3" name="Content Placeholder 2"/>
          <p:cNvSpPr>
            <a:spLocks noGrp="1"/>
          </p:cNvSpPr>
          <p:nvPr>
            <p:ph sz="quarter" idx="13"/>
          </p:nvPr>
        </p:nvSpPr>
        <p:spPr>
          <a:xfrm>
            <a:off x="152400" y="2057400"/>
            <a:ext cx="4267200" cy="4648200"/>
          </a:xfrm>
        </p:spPr>
        <p:txBody>
          <a:bodyPr>
            <a:normAutofit lnSpcReduction="10000"/>
          </a:bodyPr>
          <a:lstStyle/>
          <a:p>
            <a:pPr algn="just">
              <a:buFont typeface="Wingdings" pitchFamily="2" charset="2"/>
              <a:buChar char="Ø"/>
            </a:pPr>
            <a:r>
              <a:rPr lang="en-US" b="1" cap="none" dirty="0" smtClean="0">
                <a:solidFill>
                  <a:srgbClr val="FF0000"/>
                </a:solidFill>
              </a:rPr>
              <a:t>Phaneritic textured </a:t>
            </a:r>
            <a:r>
              <a:rPr lang="en-US" cap="none" dirty="0" smtClean="0"/>
              <a:t>rocks are comprised of large crystals that are clearly visible to the eye with or without a hand lens or binocular microscope. </a:t>
            </a:r>
          </a:p>
          <a:p>
            <a:pPr algn="just">
              <a:buFont typeface="Wingdings" pitchFamily="2" charset="2"/>
              <a:buChar char="Ø"/>
            </a:pPr>
            <a:r>
              <a:rPr lang="en-US" cap="none" dirty="0" smtClean="0"/>
              <a:t>The entire rock is made up of large crystals, which are generally 1/2 mm to several centimeters in size; no fine matrix material is present. </a:t>
            </a:r>
          </a:p>
          <a:p>
            <a:pPr algn="just">
              <a:buFont typeface="Wingdings" pitchFamily="2" charset="2"/>
              <a:buChar char="Ø"/>
            </a:pPr>
            <a:r>
              <a:rPr lang="en-US" cap="none" dirty="0" smtClean="0"/>
              <a:t>This texture forms by slow cooling of magma deep underground in the plutonic environment.</a:t>
            </a:r>
            <a:endParaRPr lang="en-US" cap="none" dirty="0"/>
          </a:p>
        </p:txBody>
      </p:sp>
      <p:pic>
        <p:nvPicPr>
          <p:cNvPr id="33794" name="Picture 2" descr="Visible grains">
            <a:hlinkClick r:id="rId2" tooltip="View Full-Size"/>
          </p:cNvPr>
          <p:cNvPicPr>
            <a:picLocks noChangeAspect="1" noChangeArrowheads="1"/>
          </p:cNvPicPr>
          <p:nvPr/>
        </p:nvPicPr>
        <p:blipFill>
          <a:blip r:embed="rId3" cstate="print"/>
          <a:srcRect/>
          <a:stretch>
            <a:fillRect/>
          </a:stretch>
        </p:blipFill>
        <p:spPr bwMode="auto">
          <a:xfrm>
            <a:off x="4507290" y="2985793"/>
            <a:ext cx="2307605" cy="1726089"/>
          </a:xfrm>
          <a:prstGeom prst="rect">
            <a:avLst/>
          </a:prstGeom>
          <a:noFill/>
        </p:spPr>
      </p:pic>
      <p:pic>
        <p:nvPicPr>
          <p:cNvPr id="5122" name="Picture 2"/>
          <p:cNvPicPr>
            <a:picLocks noChangeAspect="1" noChangeArrowheads="1"/>
          </p:cNvPicPr>
          <p:nvPr/>
        </p:nvPicPr>
        <p:blipFill>
          <a:blip r:embed="rId4" cstate="print"/>
          <a:srcRect r="51250" b="4909"/>
          <a:stretch>
            <a:fillRect/>
          </a:stretch>
        </p:blipFill>
        <p:spPr bwMode="auto">
          <a:xfrm>
            <a:off x="6902586" y="1981200"/>
            <a:ext cx="2089016" cy="3501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Porphyritic</a:t>
            </a:r>
            <a:r>
              <a:rPr lang="en-US" dirty="0" smtClean="0"/>
              <a:t> texture</a:t>
            </a:r>
            <a:endParaRPr lang="en-US" dirty="0"/>
          </a:p>
        </p:txBody>
      </p:sp>
      <p:sp>
        <p:nvSpPr>
          <p:cNvPr id="3" name="Content Placeholder 2"/>
          <p:cNvSpPr>
            <a:spLocks noGrp="1"/>
          </p:cNvSpPr>
          <p:nvPr>
            <p:ph sz="quarter" idx="13"/>
          </p:nvPr>
        </p:nvSpPr>
        <p:spPr>
          <a:xfrm>
            <a:off x="381000" y="1905000"/>
            <a:ext cx="4648200" cy="3886200"/>
          </a:xfrm>
        </p:spPr>
        <p:txBody>
          <a:bodyPr>
            <a:normAutofit/>
          </a:bodyPr>
          <a:lstStyle/>
          <a:p>
            <a:pPr lvl="0" algn="just">
              <a:buFont typeface="Wingdings" pitchFamily="2" charset="2"/>
              <a:buChar char="Ø"/>
            </a:pPr>
            <a:r>
              <a:rPr lang="en-US" cap="none" dirty="0" smtClean="0"/>
              <a:t>If magma rises slowly through the crust before erupting, some crystals may grow while most of the magma remains molten. </a:t>
            </a:r>
          </a:p>
          <a:p>
            <a:pPr lvl="0" algn="just">
              <a:buFont typeface="Wingdings" pitchFamily="2" charset="2"/>
              <a:buChar char="Ø"/>
            </a:pPr>
            <a:r>
              <a:rPr lang="en-US" cap="none" dirty="0" smtClean="0"/>
              <a:t>If this mixture of magma and crystals then erupts onto the surface, it solidifies quickly, forming porphyry, a rock with the large crystals, called </a:t>
            </a:r>
            <a:r>
              <a:rPr lang="en-US" b="1" cap="none" dirty="0" err="1" smtClean="0">
                <a:solidFill>
                  <a:srgbClr val="FF0000"/>
                </a:solidFill>
              </a:rPr>
              <a:t>phenocrysts</a:t>
            </a:r>
            <a:r>
              <a:rPr lang="en-US" cap="none" dirty="0" smtClean="0"/>
              <a:t>, embedded in a </a:t>
            </a:r>
            <a:r>
              <a:rPr lang="en-US" b="1" cap="none" dirty="0" smtClean="0">
                <a:solidFill>
                  <a:srgbClr val="FF0000"/>
                </a:solidFill>
              </a:rPr>
              <a:t>fine-grained matrix/ground mass</a:t>
            </a:r>
            <a:r>
              <a:rPr lang="en-US" cap="none" dirty="0" smtClean="0"/>
              <a:t>. Such a texture is known as </a:t>
            </a:r>
            <a:r>
              <a:rPr lang="en-US" b="1" cap="none" dirty="0" err="1" smtClean="0">
                <a:solidFill>
                  <a:srgbClr val="FF0000"/>
                </a:solidFill>
              </a:rPr>
              <a:t>porphyritic</a:t>
            </a:r>
            <a:r>
              <a:rPr lang="en-US" b="1" cap="none" dirty="0" smtClean="0">
                <a:solidFill>
                  <a:srgbClr val="FF0000"/>
                </a:solidFill>
              </a:rPr>
              <a:t> texture</a:t>
            </a:r>
            <a:endParaRPr lang="en-US" cap="none" dirty="0" smtClean="0"/>
          </a:p>
          <a:p>
            <a:pPr algn="just">
              <a:buNone/>
            </a:pPr>
            <a:endParaRPr lang="en-US" dirty="0"/>
          </a:p>
        </p:txBody>
      </p:sp>
      <p:pic>
        <p:nvPicPr>
          <p:cNvPr id="35842" name="Picture 2" descr="http://www.sciencephoto.com/images/download_wm_image.html/E417306-Porphyritic_texture_in_an_igneous_rock-SPL.jpg?id=694170306"/>
          <p:cNvPicPr>
            <a:picLocks noChangeAspect="1" noChangeArrowheads="1"/>
          </p:cNvPicPr>
          <p:nvPr/>
        </p:nvPicPr>
        <p:blipFill>
          <a:blip r:embed="rId2" cstate="print"/>
          <a:srcRect/>
          <a:stretch>
            <a:fillRect/>
          </a:stretch>
        </p:blipFill>
        <p:spPr bwMode="auto">
          <a:xfrm>
            <a:off x="5410200" y="1905000"/>
            <a:ext cx="3138808" cy="2286000"/>
          </a:xfrm>
          <a:prstGeom prst="rect">
            <a:avLst/>
          </a:prstGeom>
          <a:noFill/>
        </p:spPr>
      </p:pic>
      <p:pic>
        <p:nvPicPr>
          <p:cNvPr id="7" name="Picture 6" descr="untitled.bmp"/>
          <p:cNvPicPr>
            <a:picLocks noChangeAspect="1"/>
          </p:cNvPicPr>
          <p:nvPr/>
        </p:nvPicPr>
        <p:blipFill>
          <a:blip r:embed="rId3" cstate="print"/>
          <a:stretch>
            <a:fillRect/>
          </a:stretch>
        </p:blipFill>
        <p:spPr>
          <a:xfrm>
            <a:off x="5679604" y="4515057"/>
            <a:ext cx="2600000" cy="165714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Glassy Texture</a:t>
            </a:r>
            <a:endParaRPr lang="en-US" dirty="0"/>
          </a:p>
        </p:txBody>
      </p:sp>
      <p:sp>
        <p:nvSpPr>
          <p:cNvPr id="3" name="Content Placeholder 2"/>
          <p:cNvSpPr>
            <a:spLocks noGrp="1"/>
          </p:cNvSpPr>
          <p:nvPr>
            <p:ph sz="quarter" idx="13"/>
          </p:nvPr>
        </p:nvSpPr>
        <p:spPr>
          <a:xfrm>
            <a:off x="457200" y="2000250"/>
            <a:ext cx="4343400" cy="4686300"/>
          </a:xfrm>
        </p:spPr>
        <p:txBody>
          <a:bodyPr>
            <a:normAutofit lnSpcReduction="10000"/>
          </a:bodyPr>
          <a:lstStyle/>
          <a:p>
            <a:pPr algn="just">
              <a:buFont typeface="Wingdings" pitchFamily="2" charset="2"/>
              <a:buChar char="Ø"/>
            </a:pPr>
            <a:r>
              <a:rPr lang="en-US" b="1" cap="none" dirty="0" smtClean="0">
                <a:solidFill>
                  <a:srgbClr val="FF0000"/>
                </a:solidFill>
              </a:rPr>
              <a:t>Glassy textured </a:t>
            </a:r>
            <a:r>
              <a:rPr lang="en-US" cap="none" dirty="0" smtClean="0"/>
              <a:t>igneous rocks are non-crystalline meaning the rock contains no mineral grains. </a:t>
            </a:r>
          </a:p>
          <a:p>
            <a:pPr algn="just">
              <a:buFont typeface="Wingdings" pitchFamily="2" charset="2"/>
              <a:buChar char="Ø"/>
            </a:pPr>
            <a:r>
              <a:rPr lang="en-US" cap="none" dirty="0" smtClean="0"/>
              <a:t>Glass results from cooling that is so fast that minerals do not have a chance to crystallize. </a:t>
            </a:r>
          </a:p>
          <a:p>
            <a:pPr algn="just">
              <a:buFont typeface="Wingdings" pitchFamily="2" charset="2"/>
              <a:buChar char="Ø"/>
            </a:pPr>
            <a:r>
              <a:rPr lang="en-US" cap="none" dirty="0" smtClean="0"/>
              <a:t>This may happen when magma or lava comes into quick contact with much cooler materials near the Earth's surface. </a:t>
            </a:r>
          </a:p>
          <a:p>
            <a:pPr algn="just">
              <a:buFont typeface="Wingdings" pitchFamily="2" charset="2"/>
              <a:buChar char="Ø"/>
            </a:pPr>
            <a:r>
              <a:rPr lang="en-US" cap="none" dirty="0" smtClean="0"/>
              <a:t>Pure volcanic glass is known as </a:t>
            </a:r>
            <a:r>
              <a:rPr lang="en-US" b="1" cap="none" dirty="0" smtClean="0">
                <a:solidFill>
                  <a:srgbClr val="FF0000"/>
                </a:solidFill>
              </a:rPr>
              <a:t>obsidian</a:t>
            </a:r>
            <a:r>
              <a:rPr lang="en-US" cap="none" dirty="0" smtClean="0"/>
              <a:t>.</a:t>
            </a:r>
            <a:endParaRPr lang="en-US" cap="none" dirty="0"/>
          </a:p>
        </p:txBody>
      </p:sp>
      <p:pic>
        <p:nvPicPr>
          <p:cNvPr id="36866" name="Picture 2" descr="http://www.collecting-rocks-and-minerals.com/image-files/glassy-texture.jpg"/>
          <p:cNvPicPr>
            <a:picLocks noChangeAspect="1" noChangeArrowheads="1"/>
          </p:cNvPicPr>
          <p:nvPr/>
        </p:nvPicPr>
        <p:blipFill>
          <a:blip r:embed="rId2" cstate="print"/>
          <a:srcRect l="6400" r="7200"/>
          <a:stretch>
            <a:fillRect/>
          </a:stretch>
        </p:blipFill>
        <p:spPr bwMode="auto">
          <a:xfrm>
            <a:off x="5562600" y="1752600"/>
            <a:ext cx="2818930" cy="2309958"/>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670" y="4191000"/>
            <a:ext cx="3048000" cy="2286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Vesicular Texture</a:t>
            </a:r>
            <a:endParaRPr lang="en-US" dirty="0"/>
          </a:p>
        </p:txBody>
      </p:sp>
      <p:sp>
        <p:nvSpPr>
          <p:cNvPr id="3" name="Content Placeholder 2"/>
          <p:cNvSpPr>
            <a:spLocks noGrp="1"/>
          </p:cNvSpPr>
          <p:nvPr>
            <p:ph sz="quarter" idx="13"/>
          </p:nvPr>
        </p:nvSpPr>
        <p:spPr>
          <a:xfrm>
            <a:off x="457200" y="2057400"/>
            <a:ext cx="4267200" cy="4495800"/>
          </a:xfrm>
        </p:spPr>
        <p:txBody>
          <a:bodyPr>
            <a:normAutofit/>
          </a:bodyPr>
          <a:lstStyle/>
          <a:p>
            <a:pPr algn="just">
              <a:buFont typeface="Wingdings" pitchFamily="2" charset="2"/>
              <a:buChar char="Ø"/>
            </a:pPr>
            <a:r>
              <a:rPr lang="en-US" b="1" cap="none" dirty="0" smtClean="0">
                <a:solidFill>
                  <a:srgbClr val="FF0000"/>
                </a:solidFill>
              </a:rPr>
              <a:t>Vesicular texture </a:t>
            </a:r>
            <a:r>
              <a:rPr lang="en-US" cap="none" dirty="0" smtClean="0"/>
              <a:t>refers to vesicles (holes, pores, or cavities) within the igneous rock.</a:t>
            </a:r>
          </a:p>
          <a:p>
            <a:pPr algn="just">
              <a:buFont typeface="Wingdings" pitchFamily="2" charset="2"/>
              <a:buChar char="Ø"/>
            </a:pPr>
            <a:r>
              <a:rPr lang="en-US" cap="none" dirty="0" smtClean="0"/>
              <a:t>Vesicles are the result of gas expansion (bubbles), which often occurs during volcanic eruptions. </a:t>
            </a:r>
          </a:p>
          <a:p>
            <a:pPr algn="just">
              <a:buFont typeface="Wingdings" pitchFamily="2" charset="2"/>
              <a:buChar char="Ø"/>
            </a:pPr>
            <a:r>
              <a:rPr lang="en-US" cap="none" dirty="0" smtClean="0"/>
              <a:t>Pumice and scoria are common types of vesicular rocks. </a:t>
            </a:r>
          </a:p>
          <a:p>
            <a:pPr algn="just">
              <a:buFont typeface="Wingdings" pitchFamily="2" charset="2"/>
              <a:buChar char="Ø"/>
            </a:pPr>
            <a:r>
              <a:rPr lang="en-US" cap="none" dirty="0" smtClean="0"/>
              <a:t>The image to the right shows a basalt with vesicles, hence the name "vesicular basalt".</a:t>
            </a:r>
            <a:endParaRPr lang="en-US" cap="none" dirty="0"/>
          </a:p>
        </p:txBody>
      </p:sp>
      <p:pic>
        <p:nvPicPr>
          <p:cNvPr id="37892" name="Picture 4" descr="http://www.pitt.edu/~cejones/GeoImages/2IgneousRocks/IgneousTextures/7VesicularAmygdaloidalz/BasaltVesicular.jpg"/>
          <p:cNvPicPr>
            <a:picLocks noChangeAspect="1" noChangeArrowheads="1"/>
          </p:cNvPicPr>
          <p:nvPr/>
        </p:nvPicPr>
        <p:blipFill>
          <a:blip r:embed="rId2" cstate="print"/>
          <a:srcRect/>
          <a:stretch>
            <a:fillRect/>
          </a:stretch>
        </p:blipFill>
        <p:spPr bwMode="auto">
          <a:xfrm>
            <a:off x="5029200" y="2667000"/>
            <a:ext cx="3649900" cy="2743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76200"/>
            <a:ext cx="7773338" cy="1596177"/>
          </a:xfrm>
        </p:spPr>
        <p:txBody>
          <a:bodyPr/>
          <a:lstStyle/>
          <a:p>
            <a:r>
              <a:rPr lang="en-US" dirty="0" smtClean="0"/>
              <a:t>TEXTURE OF IGNEOUS ROCKS</a:t>
            </a:r>
            <a:endParaRPr lang="en-US" dirty="0"/>
          </a:p>
        </p:txBody>
      </p:sp>
      <p:pic>
        <p:nvPicPr>
          <p:cNvPr id="3" name="Picture 2"/>
          <p:cNvPicPr>
            <a:picLocks noChangeAspect="1"/>
          </p:cNvPicPr>
          <p:nvPr/>
        </p:nvPicPr>
        <p:blipFill>
          <a:blip r:embed="rId2"/>
          <a:stretch>
            <a:fillRect/>
          </a:stretch>
        </p:blipFill>
        <p:spPr>
          <a:xfrm>
            <a:off x="690412" y="1416606"/>
            <a:ext cx="7767638" cy="529414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47775" y="0"/>
            <a:ext cx="6644845" cy="6858000"/>
            <a:chOff x="1247775" y="0"/>
            <a:chExt cx="6644845" cy="6858000"/>
          </a:xfrm>
        </p:grpSpPr>
        <p:pic>
          <p:nvPicPr>
            <p:cNvPr id="5" name="Picture 2"/>
            <p:cNvPicPr>
              <a:picLocks noChangeAspect="1" noChangeArrowheads="1"/>
            </p:cNvPicPr>
            <p:nvPr/>
          </p:nvPicPr>
          <p:blipFill>
            <a:blip r:embed="rId3" cstate="print"/>
            <a:srcRect/>
            <a:stretch>
              <a:fillRect/>
            </a:stretch>
          </p:blipFill>
          <p:spPr bwMode="auto">
            <a:xfrm>
              <a:off x="1247775" y="0"/>
              <a:ext cx="6644845" cy="6858000"/>
            </a:xfrm>
            <a:prstGeom prst="rect">
              <a:avLst/>
            </a:prstGeom>
            <a:noFill/>
            <a:ln w="9525">
              <a:noFill/>
              <a:miter lim="800000"/>
              <a:headEnd/>
              <a:tailEnd/>
            </a:ln>
          </p:spPr>
        </p:pic>
        <p:sp>
          <p:nvSpPr>
            <p:cNvPr id="7" name="Rectangle 6"/>
            <p:cNvSpPr/>
            <p:nvPr/>
          </p:nvSpPr>
          <p:spPr>
            <a:xfrm>
              <a:off x="5562600" y="6096000"/>
              <a:ext cx="2209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323109" y="110836"/>
            <a:ext cx="6248400" cy="22513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Igneous Rocks</a:t>
            </a:r>
            <a:endParaRPr lang="en-US" dirty="0"/>
          </a:p>
        </p:txBody>
      </p:sp>
      <p:sp>
        <p:nvSpPr>
          <p:cNvPr id="3" name="Content Placeholder 2"/>
          <p:cNvSpPr>
            <a:spLocks noGrp="1"/>
          </p:cNvSpPr>
          <p:nvPr>
            <p:ph sz="quarter" idx="13"/>
          </p:nvPr>
        </p:nvSpPr>
        <p:spPr>
          <a:xfrm>
            <a:off x="685330" y="2367093"/>
            <a:ext cx="7772870" cy="4186107"/>
          </a:xfrm>
        </p:spPr>
        <p:txBody>
          <a:bodyPr>
            <a:normAutofit/>
          </a:bodyPr>
          <a:lstStyle/>
          <a:p>
            <a:pPr algn="just">
              <a:buFont typeface="Wingdings" pitchFamily="2" charset="2"/>
              <a:buChar char="Ø"/>
            </a:pPr>
            <a:r>
              <a:rPr lang="en-US" sz="2400" cap="none" dirty="0" smtClean="0"/>
              <a:t>Geologists use both the </a:t>
            </a:r>
            <a:r>
              <a:rPr lang="en-US" sz="2400" b="1" cap="none" dirty="0" smtClean="0">
                <a:solidFill>
                  <a:srgbClr val="FF0000"/>
                </a:solidFill>
              </a:rPr>
              <a:t>minerals</a:t>
            </a:r>
            <a:r>
              <a:rPr lang="en-US" sz="2400" cap="none" dirty="0" smtClean="0"/>
              <a:t> and </a:t>
            </a:r>
            <a:r>
              <a:rPr lang="en-US" sz="2400" b="1" cap="none" dirty="0" smtClean="0">
                <a:solidFill>
                  <a:srgbClr val="FF0000"/>
                </a:solidFill>
              </a:rPr>
              <a:t>texture</a:t>
            </a:r>
            <a:r>
              <a:rPr lang="en-US" sz="2400" cap="none" dirty="0" smtClean="0"/>
              <a:t> to classify and name igneous rocks. </a:t>
            </a:r>
          </a:p>
          <a:p>
            <a:pPr algn="just">
              <a:buFont typeface="Wingdings" pitchFamily="2" charset="2"/>
              <a:buChar char="Ø"/>
            </a:pPr>
            <a:r>
              <a:rPr lang="en-US" sz="2400" cap="none" dirty="0" smtClean="0"/>
              <a:t>The various igneous textures result mainly from the different cooling histories, whereas the mineral composition of an igneous rock is the result of the chemical makeup of the parent magma. </a:t>
            </a:r>
          </a:p>
          <a:p>
            <a:pPr algn="just">
              <a:buFont typeface="Wingdings" pitchFamily="2" charset="2"/>
              <a:buChar char="Ø"/>
            </a:pPr>
            <a:r>
              <a:rPr lang="en-US" sz="2400" b="1" cap="none" dirty="0" smtClean="0">
                <a:solidFill>
                  <a:srgbClr val="00B050"/>
                </a:solidFill>
              </a:rPr>
              <a:t>Two igneous rocks having the same mineral composition but different textures will have a different name</a:t>
            </a:r>
            <a:r>
              <a:rPr lang="en-US" sz="2400" cap="none" dirty="0" smtClean="0"/>
              <a:t>.</a:t>
            </a:r>
          </a:p>
          <a:p>
            <a:pPr algn="just"/>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3338" cy="1596177"/>
          </a:xfrm>
        </p:spPr>
        <p:txBody>
          <a:bodyPr/>
          <a:lstStyle/>
          <a:p>
            <a:r>
              <a:rPr lang="en-US" dirty="0" smtClean="0"/>
              <a:t>Classification of Igneous Rocks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066800" y="1260766"/>
            <a:ext cx="7010400" cy="5540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MINERALOGY OF COMMON IGNEOUS ROCKS</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1299585" y="1828800"/>
            <a:ext cx="6581775" cy="494058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Felsic</a:t>
            </a:r>
            <a:r>
              <a:rPr lang="en-US" dirty="0" smtClean="0"/>
              <a:t> (Granitic) Igneous Rocks</a:t>
            </a:r>
            <a:endParaRPr lang="en-US" dirty="0"/>
          </a:p>
        </p:txBody>
      </p:sp>
      <p:sp>
        <p:nvSpPr>
          <p:cNvPr id="3" name="Content Placeholder 2"/>
          <p:cNvSpPr>
            <a:spLocks noGrp="1"/>
          </p:cNvSpPr>
          <p:nvPr>
            <p:ph sz="quarter" idx="13"/>
          </p:nvPr>
        </p:nvSpPr>
        <p:spPr>
          <a:xfrm>
            <a:off x="533400" y="1971402"/>
            <a:ext cx="4876800" cy="4876800"/>
          </a:xfrm>
        </p:spPr>
        <p:txBody>
          <a:bodyPr>
            <a:normAutofit/>
          </a:bodyPr>
          <a:lstStyle/>
          <a:p>
            <a:pPr algn="just">
              <a:buFont typeface="Wingdings" pitchFamily="2" charset="2"/>
              <a:buChar char="Ø"/>
            </a:pPr>
            <a:r>
              <a:rPr lang="en-US" b="1" cap="none" dirty="0" smtClean="0">
                <a:solidFill>
                  <a:srgbClr val="FF0000"/>
                </a:solidFill>
              </a:rPr>
              <a:t>Granite</a:t>
            </a:r>
            <a:r>
              <a:rPr lang="en-US" cap="none" dirty="0" smtClean="0"/>
              <a:t> is the best known of all igneous rocks. </a:t>
            </a:r>
          </a:p>
          <a:p>
            <a:pPr algn="just">
              <a:buFont typeface="Wingdings" pitchFamily="2" charset="2"/>
              <a:buChar char="Ø"/>
            </a:pPr>
            <a:r>
              <a:rPr lang="en-US" cap="none" dirty="0" smtClean="0"/>
              <a:t>Granite (and metamorphosed granitic rocks) are the most common rocks in continental crust. </a:t>
            </a:r>
          </a:p>
          <a:p>
            <a:pPr algn="just">
              <a:buFont typeface="Wingdings" pitchFamily="2" charset="2"/>
              <a:buChar char="Ø"/>
            </a:pPr>
            <a:r>
              <a:rPr lang="en-US" cap="none" dirty="0" smtClean="0"/>
              <a:t>Granite has a </a:t>
            </a:r>
            <a:r>
              <a:rPr lang="en-US" cap="none" dirty="0" err="1" smtClean="0"/>
              <a:t>phaneritic</a:t>
            </a:r>
            <a:r>
              <a:rPr lang="en-US" cap="none" dirty="0" smtClean="0"/>
              <a:t> texture and is composed up of </a:t>
            </a:r>
            <a:r>
              <a:rPr lang="en-US" b="1" cap="none" dirty="0" smtClean="0"/>
              <a:t>25 percent Quartz and about 65 percent feldspar</a:t>
            </a:r>
            <a:r>
              <a:rPr lang="en-US" cap="none" dirty="0" smtClean="0"/>
              <a:t> mostly the potassium and sodium rich varieties. </a:t>
            </a:r>
          </a:p>
          <a:p>
            <a:pPr algn="just">
              <a:buFont typeface="Wingdings" pitchFamily="2" charset="2"/>
              <a:buChar char="Ø"/>
            </a:pPr>
            <a:r>
              <a:rPr lang="en-US" cap="none" dirty="0" smtClean="0"/>
              <a:t>The remaining 10 percent is made up of muscovite, </a:t>
            </a:r>
            <a:r>
              <a:rPr lang="en-US" cap="none" dirty="0" err="1" smtClean="0"/>
              <a:t>biotite</a:t>
            </a:r>
            <a:r>
              <a:rPr lang="en-US" cap="none" dirty="0" smtClean="0"/>
              <a:t> and some amphibole. </a:t>
            </a:r>
          </a:p>
          <a:p>
            <a:pPr algn="just"/>
            <a:endParaRPr lang="en-US" dirty="0"/>
          </a:p>
        </p:txBody>
      </p:sp>
      <p:pic>
        <p:nvPicPr>
          <p:cNvPr id="45058" name="Picture 2" descr="http://www.granitebydesigns.com/images/products/1284025663Granite_Yosemite_P1160483.jpg"/>
          <p:cNvPicPr>
            <a:picLocks noChangeAspect="1" noChangeArrowheads="1"/>
          </p:cNvPicPr>
          <p:nvPr/>
        </p:nvPicPr>
        <p:blipFill>
          <a:blip r:embed="rId2" cstate="print"/>
          <a:srcRect/>
          <a:stretch>
            <a:fillRect/>
          </a:stretch>
        </p:blipFill>
        <p:spPr bwMode="auto">
          <a:xfrm>
            <a:off x="5657742" y="2184676"/>
            <a:ext cx="2800927" cy="2100695"/>
          </a:xfrm>
          <a:prstGeom prst="rect">
            <a:avLst/>
          </a:prstGeom>
          <a:noFill/>
        </p:spPr>
      </p:pic>
      <p:pic>
        <p:nvPicPr>
          <p:cNvPr id="45060" name="Picture 4" descr="http://2.bp.blogspot.com/_ZtoJEh6lnYI/TF0rNJ-5EOI/AAAAAAAAAOI/UlXdvqe3etA/s1600/Rock%252520Pink%252520granite.jpg"/>
          <p:cNvPicPr>
            <a:picLocks noChangeAspect="1" noChangeArrowheads="1"/>
          </p:cNvPicPr>
          <p:nvPr/>
        </p:nvPicPr>
        <p:blipFill>
          <a:blip r:embed="rId3" cstate="print"/>
          <a:srcRect/>
          <a:stretch>
            <a:fillRect/>
          </a:stretch>
        </p:blipFill>
        <p:spPr bwMode="auto">
          <a:xfrm>
            <a:off x="5657743" y="4495800"/>
            <a:ext cx="2819400" cy="203374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err="1" smtClean="0"/>
              <a:t>Felsic</a:t>
            </a:r>
            <a:r>
              <a:rPr lang="en-US" dirty="0" smtClean="0"/>
              <a:t> (Granitic) Igneous Rocks</a:t>
            </a:r>
            <a:endParaRPr lang="en-US" dirty="0"/>
          </a:p>
        </p:txBody>
      </p:sp>
      <p:sp>
        <p:nvSpPr>
          <p:cNvPr id="3" name="Content Placeholder 2"/>
          <p:cNvSpPr>
            <a:spLocks noGrp="1"/>
          </p:cNvSpPr>
          <p:nvPr>
            <p:ph sz="quarter" idx="13"/>
          </p:nvPr>
        </p:nvSpPr>
        <p:spPr>
          <a:xfrm>
            <a:off x="405930" y="2571117"/>
            <a:ext cx="4690704" cy="3962400"/>
          </a:xfrm>
        </p:spPr>
        <p:txBody>
          <a:bodyPr>
            <a:normAutofit/>
          </a:bodyPr>
          <a:lstStyle/>
          <a:p>
            <a:pPr algn="just">
              <a:buFont typeface="Wingdings" pitchFamily="2" charset="2"/>
              <a:buChar char="Ø"/>
            </a:pPr>
            <a:r>
              <a:rPr lang="en-US" b="1" cap="none" dirty="0" smtClean="0">
                <a:solidFill>
                  <a:srgbClr val="FF0000"/>
                </a:solidFill>
              </a:rPr>
              <a:t>Rhyolite </a:t>
            </a:r>
            <a:r>
              <a:rPr lang="en-US" cap="none" dirty="0" smtClean="0"/>
              <a:t>is the extrusive equivalent of granite and like granite is composed essentially of light colored silicate minerals. </a:t>
            </a:r>
          </a:p>
          <a:p>
            <a:pPr algn="just">
              <a:buFont typeface="Wingdings" pitchFamily="2" charset="2"/>
              <a:buChar char="Ø"/>
            </a:pPr>
            <a:r>
              <a:rPr lang="en-US" b="1" cap="none" dirty="0" smtClean="0"/>
              <a:t>Rhyolite has an aphanitic texture </a:t>
            </a:r>
            <a:r>
              <a:rPr lang="en-US" cap="none" dirty="0" smtClean="0"/>
              <a:t>and frequently contains glass fragments and voids indicating </a:t>
            </a:r>
            <a:r>
              <a:rPr lang="en-US" b="1" cap="none" dirty="0" smtClean="0"/>
              <a:t>rapid cooling </a:t>
            </a:r>
            <a:r>
              <a:rPr lang="en-US" cap="none" dirty="0" smtClean="0"/>
              <a:t>in the surface environment. </a:t>
            </a:r>
          </a:p>
        </p:txBody>
      </p:sp>
      <p:pic>
        <p:nvPicPr>
          <p:cNvPr id="47106" name="Picture 2" descr="http://itc.gsw.edu/faculty/tweiland/rhyolit.jpg"/>
          <p:cNvPicPr>
            <a:picLocks noChangeAspect="1" noChangeArrowheads="1"/>
          </p:cNvPicPr>
          <p:nvPr/>
        </p:nvPicPr>
        <p:blipFill>
          <a:blip r:embed="rId2" cstate="print"/>
          <a:srcRect/>
          <a:stretch>
            <a:fillRect/>
          </a:stretch>
        </p:blipFill>
        <p:spPr bwMode="auto">
          <a:xfrm>
            <a:off x="5418067" y="1828800"/>
            <a:ext cx="2743200" cy="2399035"/>
          </a:xfrm>
          <a:prstGeom prst="rect">
            <a:avLst/>
          </a:prstGeom>
          <a:noFill/>
        </p:spPr>
      </p:pic>
      <p:pic>
        <p:nvPicPr>
          <p:cNvPr id="47108" name="Picture 4" descr="http://geology.com/rocks/pictures/rhyolite.jpg"/>
          <p:cNvPicPr>
            <a:picLocks noChangeAspect="1" noChangeArrowheads="1"/>
          </p:cNvPicPr>
          <p:nvPr/>
        </p:nvPicPr>
        <p:blipFill>
          <a:blip r:embed="rId3" cstate="print"/>
          <a:srcRect/>
          <a:stretch>
            <a:fillRect/>
          </a:stretch>
        </p:blipFill>
        <p:spPr bwMode="auto">
          <a:xfrm>
            <a:off x="5410670" y="4419600"/>
            <a:ext cx="3048000" cy="22860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err="1" smtClean="0"/>
              <a:t>Felsic</a:t>
            </a:r>
            <a:r>
              <a:rPr lang="en-US" dirty="0" smtClean="0"/>
              <a:t> (Granitic) Igneous Rocks</a:t>
            </a:r>
            <a:endParaRPr lang="en-US" dirty="0"/>
          </a:p>
        </p:txBody>
      </p:sp>
      <p:sp>
        <p:nvSpPr>
          <p:cNvPr id="3" name="Content Placeholder 2"/>
          <p:cNvSpPr>
            <a:spLocks noGrp="1"/>
          </p:cNvSpPr>
          <p:nvPr>
            <p:ph sz="quarter" idx="13"/>
          </p:nvPr>
        </p:nvSpPr>
        <p:spPr>
          <a:xfrm>
            <a:off x="471056" y="2628900"/>
            <a:ext cx="5243944" cy="3657600"/>
          </a:xfrm>
        </p:spPr>
        <p:txBody>
          <a:bodyPr>
            <a:normAutofit/>
          </a:bodyPr>
          <a:lstStyle/>
          <a:p>
            <a:pPr algn="just">
              <a:buFont typeface="Wingdings" pitchFamily="2" charset="2"/>
              <a:buChar char="Ø"/>
            </a:pPr>
            <a:r>
              <a:rPr lang="en-US" b="1" cap="none" dirty="0" smtClean="0">
                <a:solidFill>
                  <a:srgbClr val="FF0000"/>
                </a:solidFill>
              </a:rPr>
              <a:t>Obsidian</a:t>
            </a:r>
            <a:r>
              <a:rPr lang="en-US" cap="none" dirty="0" smtClean="0"/>
              <a:t> is a dark colored glass rock that usually forms when silica rich lava is quenched quickly. </a:t>
            </a:r>
          </a:p>
          <a:p>
            <a:pPr algn="just">
              <a:buFont typeface="Wingdings" pitchFamily="2" charset="2"/>
              <a:buChar char="Ø"/>
            </a:pPr>
            <a:r>
              <a:rPr lang="en-US" cap="none" dirty="0" smtClean="0"/>
              <a:t>This means that there is </a:t>
            </a:r>
            <a:r>
              <a:rPr lang="en-US" b="1" cap="none" dirty="0" smtClean="0"/>
              <a:t>no crystals formation </a:t>
            </a:r>
            <a:r>
              <a:rPr lang="en-US" cap="none" dirty="0" smtClean="0"/>
              <a:t>in obsidian and it consists of unordered ions.</a:t>
            </a:r>
          </a:p>
          <a:p>
            <a:pPr algn="just">
              <a:buFont typeface="Wingdings" pitchFamily="2" charset="2"/>
              <a:buChar char="Ø"/>
            </a:pPr>
            <a:r>
              <a:rPr lang="en-US" cap="none" dirty="0" smtClean="0"/>
              <a:t> Though obsidian appears dark in color but its chemical composition is similar to that of granites.</a:t>
            </a:r>
          </a:p>
          <a:p>
            <a:pPr algn="just"/>
            <a:endParaRPr lang="en-US" dirty="0"/>
          </a:p>
        </p:txBody>
      </p:sp>
      <p:pic>
        <p:nvPicPr>
          <p:cNvPr id="48130" name="Picture 2" descr="File:ObsidianOregon.jpg">
            <a:hlinkClick r:id="rId2"/>
          </p:cNvPr>
          <p:cNvPicPr>
            <a:picLocks noChangeAspect="1" noChangeArrowheads="1"/>
          </p:cNvPicPr>
          <p:nvPr/>
        </p:nvPicPr>
        <p:blipFill>
          <a:blip r:embed="rId3" cstate="print"/>
          <a:srcRect/>
          <a:stretch>
            <a:fillRect/>
          </a:stretch>
        </p:blipFill>
        <p:spPr bwMode="auto">
          <a:xfrm>
            <a:off x="5881725" y="1905000"/>
            <a:ext cx="2286000" cy="2286000"/>
          </a:xfrm>
          <a:prstGeom prst="rect">
            <a:avLst/>
          </a:prstGeom>
          <a:noFill/>
        </p:spPr>
      </p:pic>
      <p:pic>
        <p:nvPicPr>
          <p:cNvPr id="48132" name="Picture 4" descr="Obsidian"/>
          <p:cNvPicPr>
            <a:picLocks noChangeAspect="1" noChangeArrowheads="1"/>
          </p:cNvPicPr>
          <p:nvPr/>
        </p:nvPicPr>
        <p:blipFill>
          <a:blip r:embed="rId4" cstate="print"/>
          <a:srcRect/>
          <a:stretch>
            <a:fillRect/>
          </a:stretch>
        </p:blipFill>
        <p:spPr bwMode="auto">
          <a:xfrm>
            <a:off x="5881725" y="4460009"/>
            <a:ext cx="2590800" cy="19431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err="1" smtClean="0"/>
              <a:t>Felsic</a:t>
            </a:r>
            <a:r>
              <a:rPr lang="en-US" dirty="0" smtClean="0"/>
              <a:t> (Granitic) Igneous Rocks</a:t>
            </a:r>
            <a:endParaRPr lang="en-US" dirty="0"/>
          </a:p>
        </p:txBody>
      </p:sp>
      <p:sp>
        <p:nvSpPr>
          <p:cNvPr id="3" name="Content Placeholder 2"/>
          <p:cNvSpPr>
            <a:spLocks noGrp="1"/>
          </p:cNvSpPr>
          <p:nvPr>
            <p:ph sz="quarter" idx="13"/>
          </p:nvPr>
        </p:nvSpPr>
        <p:spPr>
          <a:xfrm>
            <a:off x="491836" y="2292927"/>
            <a:ext cx="5369218" cy="3886200"/>
          </a:xfrm>
        </p:spPr>
        <p:txBody>
          <a:bodyPr>
            <a:normAutofit/>
          </a:bodyPr>
          <a:lstStyle/>
          <a:p>
            <a:pPr algn="just">
              <a:buFont typeface="Wingdings" pitchFamily="2" charset="2"/>
              <a:buChar char="Ø"/>
            </a:pPr>
            <a:r>
              <a:rPr lang="en-US" sz="2400" b="1" cap="none" dirty="0" smtClean="0">
                <a:solidFill>
                  <a:srgbClr val="FF0000"/>
                </a:solidFill>
              </a:rPr>
              <a:t>Pumice</a:t>
            </a:r>
            <a:r>
              <a:rPr lang="en-US" sz="2400" cap="none" dirty="0" smtClean="0"/>
              <a:t> is a volcanic igneous rock that like obsidian has a glassy texture but is formed when large amounts of gas escape through lava.</a:t>
            </a:r>
          </a:p>
          <a:p>
            <a:pPr algn="just">
              <a:buFont typeface="Wingdings" pitchFamily="2" charset="2"/>
              <a:buChar char="Ø"/>
            </a:pPr>
            <a:endParaRPr lang="en-US" sz="2400" cap="none" dirty="0" smtClean="0"/>
          </a:p>
          <a:p>
            <a:pPr algn="just">
              <a:buFont typeface="Wingdings" pitchFamily="2" charset="2"/>
              <a:buChar char="Ø"/>
            </a:pPr>
            <a:r>
              <a:rPr lang="en-US" sz="2400" cap="none" dirty="0" smtClean="0"/>
              <a:t>Because of the </a:t>
            </a:r>
            <a:r>
              <a:rPr lang="en-US" sz="2400" b="1" cap="none" dirty="0" smtClean="0"/>
              <a:t>large percentage of voids</a:t>
            </a:r>
            <a:r>
              <a:rPr lang="en-US" sz="2400" cap="none" dirty="0" smtClean="0"/>
              <a:t>, many samples of pumice will float when placed in water.</a:t>
            </a:r>
          </a:p>
        </p:txBody>
      </p:sp>
      <p:pic>
        <p:nvPicPr>
          <p:cNvPr id="49154" name="Picture 2" descr="http://1.bp.blogspot.com/_ZN9A3rPnCSs/TKDWs-fRPGI/AAAAAAAABBw/pUNtxCaI7XA/s1600/pumice.jpg"/>
          <p:cNvPicPr>
            <a:picLocks noChangeAspect="1" noChangeArrowheads="1"/>
          </p:cNvPicPr>
          <p:nvPr/>
        </p:nvPicPr>
        <p:blipFill>
          <a:blip r:embed="rId2" cstate="print"/>
          <a:srcRect l="12365" r="8501"/>
          <a:stretch>
            <a:fillRect/>
          </a:stretch>
        </p:blipFill>
        <p:spPr bwMode="auto">
          <a:xfrm>
            <a:off x="6124615" y="1752600"/>
            <a:ext cx="2160929" cy="2000548"/>
          </a:xfrm>
          <a:prstGeom prst="rect">
            <a:avLst/>
          </a:prstGeom>
          <a:noFill/>
        </p:spPr>
      </p:pic>
      <p:pic>
        <p:nvPicPr>
          <p:cNvPr id="49156" name="Picture 4" descr="http://www.jamactivewear.com/images/Body%20Images/pumice%20rock.jpg"/>
          <p:cNvPicPr>
            <a:picLocks noChangeAspect="1" noChangeArrowheads="1"/>
          </p:cNvPicPr>
          <p:nvPr/>
        </p:nvPicPr>
        <p:blipFill>
          <a:blip r:embed="rId3" cstate="print"/>
          <a:srcRect t="4444"/>
          <a:stretch>
            <a:fillRect/>
          </a:stretch>
        </p:blipFill>
        <p:spPr bwMode="auto">
          <a:xfrm>
            <a:off x="5999544" y="4191000"/>
            <a:ext cx="2286000" cy="2006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Intermediate (Andesitic) Igneous Rocks</a:t>
            </a:r>
            <a:endParaRPr lang="en-US" dirty="0"/>
          </a:p>
        </p:txBody>
      </p:sp>
      <p:sp>
        <p:nvSpPr>
          <p:cNvPr id="3" name="Content Placeholder 2"/>
          <p:cNvSpPr>
            <a:spLocks noGrp="1"/>
          </p:cNvSpPr>
          <p:nvPr>
            <p:ph sz="quarter" idx="13"/>
          </p:nvPr>
        </p:nvSpPr>
        <p:spPr>
          <a:xfrm>
            <a:off x="228600" y="1981200"/>
            <a:ext cx="5486400" cy="4724400"/>
          </a:xfrm>
        </p:spPr>
        <p:txBody>
          <a:bodyPr>
            <a:normAutofit lnSpcReduction="10000"/>
          </a:bodyPr>
          <a:lstStyle/>
          <a:p>
            <a:pPr algn="just">
              <a:buFont typeface="Wingdings" pitchFamily="2" charset="2"/>
              <a:buChar char="Ø"/>
            </a:pPr>
            <a:r>
              <a:rPr lang="en-US" b="1" cap="none" dirty="0" smtClean="0">
                <a:solidFill>
                  <a:srgbClr val="FF0000"/>
                </a:solidFill>
              </a:rPr>
              <a:t>Andesite </a:t>
            </a:r>
            <a:r>
              <a:rPr lang="en-US" cap="none" dirty="0" smtClean="0"/>
              <a:t>is a volcanic rock intermediate in composition between basalt and granite. </a:t>
            </a:r>
          </a:p>
          <a:p>
            <a:pPr algn="just">
              <a:buFont typeface="Wingdings" pitchFamily="2" charset="2"/>
              <a:buChar char="Ø"/>
            </a:pPr>
            <a:r>
              <a:rPr lang="en-US" cap="none" dirty="0" smtClean="0"/>
              <a:t>It is commonly gray or green and consists of plagioclase and dark minerals (usually biotite, amphibole, or pyroxene). </a:t>
            </a:r>
          </a:p>
          <a:p>
            <a:pPr algn="just">
              <a:buFont typeface="Wingdings" pitchFamily="2" charset="2"/>
              <a:buChar char="Ø"/>
            </a:pPr>
            <a:r>
              <a:rPr lang="en-US" b="1" cap="none" dirty="0" smtClean="0"/>
              <a:t>Andesite is a volcanic rock and is typically very fine grained</a:t>
            </a:r>
            <a:r>
              <a:rPr lang="en-US" cap="none" dirty="0" smtClean="0"/>
              <a:t>.</a:t>
            </a:r>
            <a:endParaRPr lang="en-US" cap="none" dirty="0" smtClean="0"/>
          </a:p>
          <a:p>
            <a:pPr algn="just">
              <a:buFont typeface="Wingdings" pitchFamily="2" charset="2"/>
              <a:buChar char="Ø"/>
            </a:pPr>
            <a:r>
              <a:rPr lang="en-US" cap="none" dirty="0" smtClean="0"/>
              <a:t>Andesite and </a:t>
            </a:r>
            <a:r>
              <a:rPr lang="en-US" cap="none" dirty="0" err="1" smtClean="0"/>
              <a:t>Rhyolite</a:t>
            </a:r>
            <a:r>
              <a:rPr lang="en-US" cap="none" dirty="0" smtClean="0"/>
              <a:t> sometimes appear similar but microscopic examination shows that </a:t>
            </a:r>
            <a:r>
              <a:rPr lang="en-US" cap="none" dirty="0" err="1" smtClean="0"/>
              <a:t>Rhyolite</a:t>
            </a:r>
            <a:r>
              <a:rPr lang="en-US" cap="none" dirty="0" smtClean="0"/>
              <a:t> is composed up of about 25 percent quartz whereas Andesite contains only minor amount of Quartz.</a:t>
            </a:r>
          </a:p>
          <a:p>
            <a:pPr algn="just"/>
            <a:endParaRPr lang="en-US" dirty="0"/>
          </a:p>
        </p:txBody>
      </p:sp>
      <p:pic>
        <p:nvPicPr>
          <p:cNvPr id="1026" name="Picture 2" descr="andesite"/>
          <p:cNvPicPr>
            <a:picLocks noChangeAspect="1" noChangeArrowheads="1"/>
          </p:cNvPicPr>
          <p:nvPr/>
        </p:nvPicPr>
        <p:blipFill>
          <a:blip r:embed="rId2" cstate="print"/>
          <a:srcRect/>
          <a:stretch>
            <a:fillRect/>
          </a:stretch>
        </p:blipFill>
        <p:spPr bwMode="auto">
          <a:xfrm>
            <a:off x="5916660" y="1981200"/>
            <a:ext cx="2819400" cy="2114551"/>
          </a:xfrm>
          <a:prstGeom prst="rect">
            <a:avLst/>
          </a:prstGeom>
          <a:noFill/>
        </p:spPr>
      </p:pic>
      <p:pic>
        <p:nvPicPr>
          <p:cNvPr id="1028" name="Picture 4" descr="http://christian.nicollet.free.fr/page/enseignement/LicenceSN/martinique/andesiteMacro1.jpg"/>
          <p:cNvPicPr>
            <a:picLocks noChangeAspect="1" noChangeArrowheads="1"/>
          </p:cNvPicPr>
          <p:nvPr/>
        </p:nvPicPr>
        <p:blipFill>
          <a:blip r:embed="rId3" cstate="print"/>
          <a:srcRect/>
          <a:stretch>
            <a:fillRect/>
          </a:stretch>
        </p:blipFill>
        <p:spPr bwMode="auto">
          <a:xfrm>
            <a:off x="5943600" y="4419600"/>
            <a:ext cx="2808624" cy="210646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Intermediate (Andesitic) Igneous Rocks</a:t>
            </a:r>
            <a:endParaRPr lang="en-US" dirty="0"/>
          </a:p>
        </p:txBody>
      </p:sp>
      <p:sp>
        <p:nvSpPr>
          <p:cNvPr id="3" name="Content Placeholder 2"/>
          <p:cNvSpPr>
            <a:spLocks noGrp="1"/>
          </p:cNvSpPr>
          <p:nvPr>
            <p:ph sz="quarter" idx="13"/>
          </p:nvPr>
        </p:nvSpPr>
        <p:spPr>
          <a:xfrm>
            <a:off x="381000" y="2219313"/>
            <a:ext cx="5131271" cy="4267200"/>
          </a:xfrm>
        </p:spPr>
        <p:txBody>
          <a:bodyPr>
            <a:normAutofit/>
          </a:bodyPr>
          <a:lstStyle/>
          <a:p>
            <a:pPr algn="just">
              <a:buFont typeface="Wingdings" pitchFamily="2" charset="2"/>
              <a:buChar char="Ø"/>
            </a:pPr>
            <a:r>
              <a:rPr lang="en-US" b="1" cap="none" dirty="0" smtClean="0">
                <a:solidFill>
                  <a:srgbClr val="FF0000"/>
                </a:solidFill>
              </a:rPr>
              <a:t>Diorite</a:t>
            </a:r>
            <a:r>
              <a:rPr lang="en-US" cap="none" dirty="0" smtClean="0"/>
              <a:t> is the plutonic equivalent of andesite. </a:t>
            </a:r>
          </a:p>
          <a:p>
            <a:pPr algn="just">
              <a:buFont typeface="Wingdings" pitchFamily="2" charset="2"/>
              <a:buChar char="Ø"/>
            </a:pPr>
            <a:r>
              <a:rPr lang="en-US" cap="none" dirty="0" smtClean="0"/>
              <a:t>It is a </a:t>
            </a:r>
            <a:r>
              <a:rPr lang="en-US" b="1" cap="none" dirty="0" smtClean="0"/>
              <a:t>coarse grained intrusive igneous rock </a:t>
            </a:r>
            <a:r>
              <a:rPr lang="en-US" cap="none" dirty="0" smtClean="0"/>
              <a:t>that forms from the same magma as andesite</a:t>
            </a:r>
            <a:r>
              <a:rPr lang="en-US" cap="none" dirty="0" smtClean="0"/>
              <a:t>.</a:t>
            </a:r>
            <a:endParaRPr lang="en-US" cap="none" dirty="0" smtClean="0"/>
          </a:p>
          <a:p>
            <a:pPr algn="just">
              <a:buFont typeface="Wingdings" pitchFamily="2" charset="2"/>
              <a:buChar char="Ø"/>
            </a:pPr>
            <a:r>
              <a:rPr lang="en-US" cap="none" dirty="0" smtClean="0"/>
              <a:t>It can be distinguished from granite by the </a:t>
            </a:r>
            <a:r>
              <a:rPr lang="en-US" b="1" cap="none" dirty="0" smtClean="0">
                <a:solidFill>
                  <a:srgbClr val="FF0000"/>
                </a:solidFill>
              </a:rPr>
              <a:t>absence of visible Quartz crystals </a:t>
            </a:r>
            <a:r>
              <a:rPr lang="en-US" cap="none" dirty="0" smtClean="0"/>
              <a:t>and because it contains a higher percentage of dark silicate minerals. </a:t>
            </a:r>
          </a:p>
          <a:p>
            <a:pPr algn="just">
              <a:buFont typeface="Wingdings" pitchFamily="2" charset="2"/>
              <a:buChar char="Ø"/>
            </a:pPr>
            <a:r>
              <a:rPr lang="en-US" cap="none" dirty="0" smtClean="0"/>
              <a:t>The mineral makeup of diorite is primarily sodium rich plagioclase feldspar and amphibole, with lesser amounts of </a:t>
            </a:r>
            <a:r>
              <a:rPr lang="en-US" cap="none" dirty="0" err="1" smtClean="0"/>
              <a:t>biotite</a:t>
            </a:r>
            <a:r>
              <a:rPr lang="en-US" cap="none" dirty="0" smtClean="0"/>
              <a:t>.</a:t>
            </a:r>
          </a:p>
          <a:p>
            <a:pPr algn="just"/>
            <a:endParaRPr lang="en-US" dirty="0"/>
          </a:p>
        </p:txBody>
      </p:sp>
      <p:pic>
        <p:nvPicPr>
          <p:cNvPr id="51202" name="Picture 2" descr="diorite"/>
          <p:cNvPicPr>
            <a:picLocks noChangeAspect="1" noChangeArrowheads="1"/>
          </p:cNvPicPr>
          <p:nvPr/>
        </p:nvPicPr>
        <p:blipFill>
          <a:blip r:embed="rId2" cstate="print"/>
          <a:srcRect/>
          <a:stretch>
            <a:fillRect/>
          </a:stretch>
        </p:blipFill>
        <p:spPr bwMode="auto">
          <a:xfrm>
            <a:off x="5638800" y="1905000"/>
            <a:ext cx="2946399" cy="2209800"/>
          </a:xfrm>
          <a:prstGeom prst="rect">
            <a:avLst/>
          </a:prstGeom>
          <a:noFill/>
        </p:spPr>
      </p:pic>
      <p:pic>
        <p:nvPicPr>
          <p:cNvPr id="51204" name="Picture 4" descr="http://www.pitt.edu/~cejones/GeoImages/2IgneousRocks/IgneousCompositions/4Diorite/DioriteGoreMtnCUp.jpg"/>
          <p:cNvPicPr>
            <a:picLocks noChangeAspect="1" noChangeArrowheads="1"/>
          </p:cNvPicPr>
          <p:nvPr/>
        </p:nvPicPr>
        <p:blipFill>
          <a:blip r:embed="rId3" cstate="print"/>
          <a:srcRect/>
          <a:stretch>
            <a:fillRect/>
          </a:stretch>
        </p:blipFill>
        <p:spPr bwMode="auto">
          <a:xfrm>
            <a:off x="5638800" y="4419600"/>
            <a:ext cx="2946400" cy="2209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Mafic</a:t>
            </a:r>
            <a:r>
              <a:rPr lang="en-US" dirty="0" smtClean="0"/>
              <a:t> (Basaltic) Igneous Rocks</a:t>
            </a:r>
            <a:endParaRPr lang="en-US" dirty="0"/>
          </a:p>
        </p:txBody>
      </p:sp>
      <p:sp>
        <p:nvSpPr>
          <p:cNvPr id="3" name="Content Placeholder 2"/>
          <p:cNvSpPr>
            <a:spLocks noGrp="1"/>
          </p:cNvSpPr>
          <p:nvPr>
            <p:ph sz="quarter" idx="13"/>
          </p:nvPr>
        </p:nvSpPr>
        <p:spPr>
          <a:xfrm>
            <a:off x="457200" y="2362199"/>
            <a:ext cx="4953000" cy="4179907"/>
          </a:xfrm>
        </p:spPr>
        <p:txBody>
          <a:bodyPr>
            <a:normAutofit/>
          </a:bodyPr>
          <a:lstStyle/>
          <a:p>
            <a:pPr algn="just">
              <a:buFont typeface="Wingdings" pitchFamily="2" charset="2"/>
              <a:buChar char="Ø"/>
            </a:pPr>
            <a:r>
              <a:rPr lang="en-US" sz="2400" b="1" cap="none" dirty="0" smtClean="0">
                <a:solidFill>
                  <a:srgbClr val="FF0000"/>
                </a:solidFill>
              </a:rPr>
              <a:t>Basalt</a:t>
            </a:r>
            <a:r>
              <a:rPr lang="en-US" sz="2400" cap="none" dirty="0" smtClean="0"/>
              <a:t> is a very dark green to black fine-grained volcanic rock</a:t>
            </a:r>
            <a:r>
              <a:rPr lang="en-US" sz="2400" cap="none" dirty="0" smtClean="0"/>
              <a:t>.</a:t>
            </a:r>
            <a:endParaRPr lang="en-US" sz="2400" cap="none" dirty="0" smtClean="0"/>
          </a:p>
          <a:p>
            <a:pPr algn="just">
              <a:buFont typeface="Wingdings" pitchFamily="2" charset="2"/>
              <a:buChar char="Ø"/>
            </a:pPr>
            <a:r>
              <a:rPr lang="en-US" sz="2400" cap="none" dirty="0" smtClean="0"/>
              <a:t>It is composed primarily of </a:t>
            </a:r>
            <a:r>
              <a:rPr lang="en-US" sz="2400" b="1" cap="none" dirty="0" smtClean="0"/>
              <a:t>pyroxene </a:t>
            </a:r>
            <a:r>
              <a:rPr lang="en-US" sz="2400" cap="none" dirty="0" smtClean="0"/>
              <a:t>and </a:t>
            </a:r>
            <a:r>
              <a:rPr lang="en-US" sz="2400" b="1" cap="none" dirty="0" smtClean="0"/>
              <a:t>calcium-rich plagioclase feldspar</a:t>
            </a:r>
            <a:r>
              <a:rPr lang="en-US" sz="2400" cap="none" dirty="0" smtClean="0"/>
              <a:t>, with lesser amounts of olivine and amphibole present. </a:t>
            </a:r>
          </a:p>
          <a:p>
            <a:pPr algn="just">
              <a:buFont typeface="Wingdings" pitchFamily="2" charset="2"/>
              <a:buChar char="Ø"/>
            </a:pPr>
            <a:r>
              <a:rPr lang="en-US" sz="2400" cap="none" dirty="0" smtClean="0"/>
              <a:t>Basalt </a:t>
            </a:r>
            <a:r>
              <a:rPr lang="en-US" sz="2400" cap="none" dirty="0" smtClean="0"/>
              <a:t>is the most common extrusive igneous rock. </a:t>
            </a:r>
          </a:p>
          <a:p>
            <a:pPr algn="just"/>
            <a:endParaRPr lang="en-US" dirty="0"/>
          </a:p>
        </p:txBody>
      </p:sp>
      <p:pic>
        <p:nvPicPr>
          <p:cNvPr id="52226" name="Picture 2" descr="Basalt"/>
          <p:cNvPicPr>
            <a:picLocks noChangeAspect="1" noChangeArrowheads="1"/>
          </p:cNvPicPr>
          <p:nvPr/>
        </p:nvPicPr>
        <p:blipFill>
          <a:blip r:embed="rId2" cstate="print"/>
          <a:srcRect/>
          <a:stretch>
            <a:fillRect/>
          </a:stretch>
        </p:blipFill>
        <p:spPr bwMode="auto">
          <a:xfrm>
            <a:off x="5638800" y="1828800"/>
            <a:ext cx="2946399" cy="2209800"/>
          </a:xfrm>
          <a:prstGeom prst="rect">
            <a:avLst/>
          </a:prstGeom>
          <a:noFill/>
        </p:spPr>
      </p:pic>
      <p:pic>
        <p:nvPicPr>
          <p:cNvPr id="52230" name="Picture 6" descr="http://aniakchak.wikispaces.com/file/view/basalt.jpg/30299211/basalt.jpg"/>
          <p:cNvPicPr>
            <a:picLocks noChangeAspect="1" noChangeArrowheads="1"/>
          </p:cNvPicPr>
          <p:nvPr/>
        </p:nvPicPr>
        <p:blipFill>
          <a:blip r:embed="rId3" cstate="print"/>
          <a:srcRect/>
          <a:stretch>
            <a:fillRect/>
          </a:stretch>
        </p:blipFill>
        <p:spPr bwMode="auto">
          <a:xfrm>
            <a:off x="5638800" y="4343400"/>
            <a:ext cx="2971800" cy="219870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Types</a:t>
            </a:r>
            <a:endParaRPr lang="en-US" dirty="0"/>
          </a:p>
        </p:txBody>
      </p:sp>
      <p:sp>
        <p:nvSpPr>
          <p:cNvPr id="3" name="Content Placeholder 2"/>
          <p:cNvSpPr>
            <a:spLocks noGrp="1"/>
          </p:cNvSpPr>
          <p:nvPr>
            <p:ph sz="quarter" idx="13"/>
          </p:nvPr>
        </p:nvSpPr>
        <p:spPr>
          <a:xfrm>
            <a:off x="457200" y="2367093"/>
            <a:ext cx="5867400" cy="3957507"/>
          </a:xfrm>
        </p:spPr>
        <p:txBody>
          <a:bodyPr>
            <a:normAutofit lnSpcReduction="10000"/>
          </a:bodyPr>
          <a:lstStyle/>
          <a:p>
            <a:pPr algn="just">
              <a:buFont typeface="Wingdings" pitchFamily="2" charset="2"/>
              <a:buChar char="Ø"/>
            </a:pPr>
            <a:r>
              <a:rPr lang="en-US" cap="none" dirty="0"/>
              <a:t>The Earth is almost entirely rock to a depth of 2900 kilometers, where the solid mantle gives way to the liquid outer core</a:t>
            </a:r>
            <a:r>
              <a:rPr lang="en-US" cap="none" dirty="0" smtClean="0"/>
              <a:t>.</a:t>
            </a:r>
            <a:endParaRPr lang="en-US" cap="none" dirty="0"/>
          </a:p>
          <a:p>
            <a:pPr algn="just">
              <a:buFont typeface="Wingdings" pitchFamily="2" charset="2"/>
              <a:buChar char="Ø"/>
            </a:pPr>
            <a:r>
              <a:rPr lang="en-US" b="1" cap="none" dirty="0">
                <a:solidFill>
                  <a:srgbClr val="FF0000"/>
                </a:solidFill>
              </a:rPr>
              <a:t>Geologists group rocks into three categories on the basis of how they form</a:t>
            </a:r>
            <a:r>
              <a:rPr lang="en-US" cap="none" dirty="0"/>
              <a:t>: </a:t>
            </a:r>
            <a:endParaRPr lang="en-US" cap="none" dirty="0" smtClean="0"/>
          </a:p>
          <a:p>
            <a:pPr marL="0" indent="0" algn="just">
              <a:buNone/>
            </a:pPr>
            <a:endParaRPr lang="en-US" cap="none" dirty="0" smtClean="0"/>
          </a:p>
          <a:p>
            <a:pPr algn="just">
              <a:buFont typeface="Wingdings" pitchFamily="2" charset="2"/>
              <a:buChar char="Ø"/>
            </a:pPr>
            <a:r>
              <a:rPr lang="en-US" b="1" cap="none" dirty="0" smtClean="0">
                <a:solidFill>
                  <a:srgbClr val="FF0000"/>
                </a:solidFill>
              </a:rPr>
              <a:t>Igneous </a:t>
            </a:r>
            <a:r>
              <a:rPr lang="en-US" b="1" cap="none" dirty="0">
                <a:solidFill>
                  <a:srgbClr val="FF0000"/>
                </a:solidFill>
              </a:rPr>
              <a:t>rocks, </a:t>
            </a:r>
            <a:endParaRPr lang="en-US" b="1" cap="none" dirty="0" smtClean="0">
              <a:solidFill>
                <a:srgbClr val="FF0000"/>
              </a:solidFill>
            </a:endParaRPr>
          </a:p>
          <a:p>
            <a:pPr algn="just">
              <a:buFont typeface="Wingdings" pitchFamily="2" charset="2"/>
              <a:buChar char="Ø"/>
            </a:pPr>
            <a:r>
              <a:rPr lang="en-US" b="1" cap="none" dirty="0" smtClean="0">
                <a:solidFill>
                  <a:srgbClr val="FF0000"/>
                </a:solidFill>
              </a:rPr>
              <a:t>Sedimentary </a:t>
            </a:r>
            <a:r>
              <a:rPr lang="en-US" b="1" cap="none" dirty="0">
                <a:solidFill>
                  <a:srgbClr val="FF0000"/>
                </a:solidFill>
              </a:rPr>
              <a:t>rocks, </a:t>
            </a:r>
            <a:r>
              <a:rPr lang="en-US" cap="none" dirty="0"/>
              <a:t>and</a:t>
            </a:r>
            <a:r>
              <a:rPr lang="en-US" b="1" cap="none" dirty="0">
                <a:solidFill>
                  <a:srgbClr val="FF0000"/>
                </a:solidFill>
              </a:rPr>
              <a:t> </a:t>
            </a:r>
            <a:endParaRPr lang="en-US" b="1" cap="none" dirty="0" smtClean="0">
              <a:solidFill>
                <a:srgbClr val="FF0000"/>
              </a:solidFill>
            </a:endParaRPr>
          </a:p>
          <a:p>
            <a:pPr algn="just">
              <a:buFont typeface="Wingdings" pitchFamily="2" charset="2"/>
              <a:buChar char="Ø"/>
            </a:pPr>
            <a:r>
              <a:rPr lang="en-US" b="1" cap="none" dirty="0" smtClean="0">
                <a:solidFill>
                  <a:srgbClr val="FF0000"/>
                </a:solidFill>
              </a:rPr>
              <a:t>Metamorphic rocks</a:t>
            </a:r>
            <a:endParaRPr lang="en-US" b="1" cap="none" dirty="0">
              <a:solidFill>
                <a:srgbClr val="FF0000"/>
              </a:solidFill>
            </a:endParaRPr>
          </a:p>
          <a:p>
            <a:pPr algn="just"/>
            <a:endParaRPr lang="en-US" dirty="0"/>
          </a:p>
        </p:txBody>
      </p:sp>
      <p:pic>
        <p:nvPicPr>
          <p:cNvPr id="10242" name="Picture 2" descr="How Igneous Rocks Form">
            <a:hlinkClick r:id="rId2"/>
          </p:cNvPr>
          <p:cNvPicPr>
            <a:picLocks noChangeAspect="1" noChangeArrowheads="1" noCrop="1"/>
          </p:cNvPicPr>
          <p:nvPr/>
        </p:nvPicPr>
        <p:blipFill>
          <a:blip r:embed="rId3" cstate="print"/>
          <a:srcRect/>
          <a:stretch>
            <a:fillRect/>
          </a:stretch>
        </p:blipFill>
        <p:spPr bwMode="auto">
          <a:xfrm>
            <a:off x="6324600" y="2214695"/>
            <a:ext cx="2686050" cy="340233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err="1" smtClean="0"/>
              <a:t>Mafic</a:t>
            </a:r>
            <a:r>
              <a:rPr lang="en-US" dirty="0" smtClean="0"/>
              <a:t> (Basaltic) Igneous Rocks</a:t>
            </a:r>
            <a:endParaRPr lang="en-US" dirty="0"/>
          </a:p>
        </p:txBody>
      </p:sp>
      <p:sp>
        <p:nvSpPr>
          <p:cNvPr id="3" name="Content Placeholder 2"/>
          <p:cNvSpPr>
            <a:spLocks noGrp="1"/>
          </p:cNvSpPr>
          <p:nvPr>
            <p:ph sz="quarter" idx="13"/>
          </p:nvPr>
        </p:nvSpPr>
        <p:spPr>
          <a:xfrm>
            <a:off x="529868" y="2286000"/>
            <a:ext cx="5258268" cy="4375872"/>
          </a:xfrm>
        </p:spPr>
        <p:txBody>
          <a:bodyPr>
            <a:normAutofit lnSpcReduction="10000"/>
          </a:bodyPr>
          <a:lstStyle/>
          <a:p>
            <a:pPr algn="just">
              <a:buFont typeface="Wingdings" pitchFamily="2" charset="2"/>
              <a:buChar char="Ø"/>
            </a:pPr>
            <a:r>
              <a:rPr lang="en-US" sz="2400" b="1" cap="none" dirty="0" smtClean="0">
                <a:solidFill>
                  <a:srgbClr val="FF0000"/>
                </a:solidFill>
              </a:rPr>
              <a:t>Gabbro</a:t>
            </a:r>
            <a:r>
              <a:rPr lang="en-US" sz="2400" cap="none" dirty="0" smtClean="0"/>
              <a:t> is the intrusive equivalent of basalt. </a:t>
            </a:r>
          </a:p>
          <a:p>
            <a:pPr algn="just">
              <a:buFont typeface="Wingdings" pitchFamily="2" charset="2"/>
              <a:buChar char="Ø"/>
            </a:pPr>
            <a:r>
              <a:rPr lang="en-US" sz="2400" cap="none" dirty="0" smtClean="0"/>
              <a:t>Like basalt, it is very dark green to black in color and composed primarily of pyroxenes and calcium rich plagioclase feldspars</a:t>
            </a:r>
            <a:r>
              <a:rPr lang="en-US" sz="2400" cap="none" dirty="0" smtClean="0"/>
              <a:t>.</a:t>
            </a:r>
            <a:endParaRPr lang="en-US" sz="2400" cap="none" dirty="0" smtClean="0"/>
          </a:p>
          <a:p>
            <a:pPr algn="just">
              <a:buFont typeface="Wingdings" pitchFamily="2" charset="2"/>
              <a:buChar char="Ø"/>
            </a:pPr>
            <a:r>
              <a:rPr lang="en-US" sz="2400" cap="none" dirty="0" smtClean="0"/>
              <a:t>Gabbro is uncommon at the Earth’s surface, although it is abundant in deeper parts of oceanic crust, where basaltic magma crystallizes slowly.</a:t>
            </a:r>
          </a:p>
          <a:p>
            <a:pPr algn="just"/>
            <a:endParaRPr lang="en-US" dirty="0"/>
          </a:p>
        </p:txBody>
      </p:sp>
      <p:pic>
        <p:nvPicPr>
          <p:cNvPr id="53252" name="Picture 4" descr="http://www.pitt.edu/~cejones/GeoImages/2IgneousRocks/IgneousCompositions/2Gabbro/GabbroPlagPyroxeneCUp.jpg"/>
          <p:cNvPicPr>
            <a:picLocks noChangeAspect="1" noChangeArrowheads="1"/>
          </p:cNvPicPr>
          <p:nvPr/>
        </p:nvPicPr>
        <p:blipFill>
          <a:blip r:embed="rId2" cstate="print"/>
          <a:srcRect/>
          <a:stretch>
            <a:fillRect/>
          </a:stretch>
        </p:blipFill>
        <p:spPr bwMode="auto">
          <a:xfrm>
            <a:off x="5943600" y="4597891"/>
            <a:ext cx="2747675" cy="2063981"/>
          </a:xfrm>
          <a:prstGeom prst="rect">
            <a:avLst/>
          </a:prstGeom>
          <a:noFill/>
        </p:spPr>
      </p:pic>
      <p:pic>
        <p:nvPicPr>
          <p:cNvPr id="53254" name="Picture 6" descr="http://www.es.ucl.ac.uk/schools/Glossary/gabbro.jpg"/>
          <p:cNvPicPr>
            <a:picLocks noChangeAspect="1" noChangeArrowheads="1"/>
          </p:cNvPicPr>
          <p:nvPr/>
        </p:nvPicPr>
        <p:blipFill>
          <a:blip r:embed="rId3" cstate="print"/>
          <a:srcRect/>
          <a:stretch>
            <a:fillRect/>
          </a:stretch>
        </p:blipFill>
        <p:spPr bwMode="auto">
          <a:xfrm>
            <a:off x="5758118" y="1981200"/>
            <a:ext cx="2928684" cy="2286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Ultramafic</a:t>
            </a:r>
            <a:r>
              <a:rPr lang="en-US" dirty="0" smtClean="0"/>
              <a:t> Igneous Rocks</a:t>
            </a:r>
            <a:endParaRPr lang="en-US" dirty="0"/>
          </a:p>
        </p:txBody>
      </p:sp>
      <p:sp>
        <p:nvSpPr>
          <p:cNvPr id="3" name="Content Placeholder 2"/>
          <p:cNvSpPr>
            <a:spLocks noGrp="1"/>
          </p:cNvSpPr>
          <p:nvPr>
            <p:ph sz="quarter" idx="13"/>
          </p:nvPr>
        </p:nvSpPr>
        <p:spPr>
          <a:xfrm>
            <a:off x="562155" y="2514600"/>
            <a:ext cx="5105400" cy="3352800"/>
          </a:xfrm>
        </p:spPr>
        <p:txBody>
          <a:bodyPr>
            <a:normAutofit/>
          </a:bodyPr>
          <a:lstStyle/>
          <a:p>
            <a:pPr algn="just">
              <a:buFont typeface="Wingdings" pitchFamily="2" charset="2"/>
              <a:buChar char="Ø"/>
            </a:pPr>
            <a:r>
              <a:rPr lang="en-US" sz="2400" b="1" cap="none" dirty="0" smtClean="0">
                <a:solidFill>
                  <a:srgbClr val="FF0000"/>
                </a:solidFill>
              </a:rPr>
              <a:t>Peridotite</a:t>
            </a:r>
            <a:r>
              <a:rPr lang="en-US" sz="2400" cap="none" dirty="0" smtClean="0"/>
              <a:t> is an ultramafic igneous rock that makes up most of the upper mantle but is rare in the Earth’s crust. </a:t>
            </a:r>
          </a:p>
          <a:p>
            <a:pPr algn="just">
              <a:buFont typeface="Wingdings" pitchFamily="2" charset="2"/>
              <a:buChar char="Ø"/>
            </a:pPr>
            <a:r>
              <a:rPr lang="en-US" sz="2400" cap="none" dirty="0" smtClean="0"/>
              <a:t>It is coarse grained and composed of olivine, and it usually contains pyroxene, amphibole, or mica but no feldspar.</a:t>
            </a:r>
          </a:p>
          <a:p>
            <a:pPr algn="just"/>
            <a:endParaRPr lang="en-US" dirty="0"/>
          </a:p>
        </p:txBody>
      </p:sp>
      <p:pic>
        <p:nvPicPr>
          <p:cNvPr id="54276" name="Picture 4" descr="http://library.thinkquest.org/06aug/02459/rocks/igneous/Peridotite.jpg"/>
          <p:cNvPicPr>
            <a:picLocks noChangeAspect="1" noChangeArrowheads="1"/>
          </p:cNvPicPr>
          <p:nvPr/>
        </p:nvPicPr>
        <p:blipFill>
          <a:blip r:embed="rId2" cstate="print"/>
          <a:srcRect l="6250" t="5000" b="6667"/>
          <a:stretch>
            <a:fillRect/>
          </a:stretch>
        </p:blipFill>
        <p:spPr bwMode="auto">
          <a:xfrm>
            <a:off x="5667555" y="1905000"/>
            <a:ext cx="3019245" cy="2133600"/>
          </a:xfrm>
          <a:prstGeom prst="rect">
            <a:avLst/>
          </a:prstGeom>
          <a:noFill/>
        </p:spPr>
      </p:pic>
      <p:pic>
        <p:nvPicPr>
          <p:cNvPr id="54278" name="Picture 6" descr="http://gccweb.gccaz.edu/earthsci/imagearchive/peridotite_1_big.jpg"/>
          <p:cNvPicPr>
            <a:picLocks noChangeAspect="1" noChangeArrowheads="1"/>
          </p:cNvPicPr>
          <p:nvPr/>
        </p:nvPicPr>
        <p:blipFill>
          <a:blip r:embed="rId3" cstate="print"/>
          <a:srcRect/>
          <a:stretch>
            <a:fillRect/>
          </a:stretch>
        </p:blipFill>
        <p:spPr bwMode="auto">
          <a:xfrm>
            <a:off x="5867400" y="4343400"/>
            <a:ext cx="2819400" cy="211785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3338" cy="1596177"/>
          </a:xfrm>
        </p:spPr>
        <p:txBody>
          <a:bodyPr/>
          <a:lstStyle/>
          <a:p>
            <a:r>
              <a:rPr lang="en-US" dirty="0" smtClean="0"/>
              <a:t>NAMING IGNEOUS ROCKS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36416" y="1143000"/>
            <a:ext cx="8286750" cy="56289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Magma</a:t>
            </a:r>
            <a:endParaRPr lang="en-US" dirty="0"/>
          </a:p>
        </p:txBody>
      </p:sp>
      <p:sp>
        <p:nvSpPr>
          <p:cNvPr id="3" name="Content Placeholder 2"/>
          <p:cNvSpPr>
            <a:spLocks noGrp="1"/>
          </p:cNvSpPr>
          <p:nvPr>
            <p:ph sz="quarter" idx="13"/>
          </p:nvPr>
        </p:nvSpPr>
        <p:spPr>
          <a:xfrm>
            <a:off x="533400" y="2057400"/>
            <a:ext cx="4801070" cy="4648200"/>
          </a:xfrm>
        </p:spPr>
        <p:txBody>
          <a:bodyPr>
            <a:normAutofit/>
          </a:bodyPr>
          <a:lstStyle/>
          <a:p>
            <a:pPr algn="just">
              <a:buFont typeface="Wingdings" pitchFamily="2" charset="2"/>
              <a:buChar char="Ø"/>
            </a:pPr>
            <a:r>
              <a:rPr lang="en-US" cap="none" dirty="0" smtClean="0"/>
              <a:t>Under certain conditions, rocks of the upper mantle and lower crust melt, forming a hot liquid called </a:t>
            </a:r>
            <a:r>
              <a:rPr lang="en-US" b="1" cap="none" dirty="0" smtClean="0">
                <a:solidFill>
                  <a:srgbClr val="FF0000"/>
                </a:solidFill>
              </a:rPr>
              <a:t>magma</a:t>
            </a:r>
            <a:r>
              <a:rPr lang="en-US" cap="none" dirty="0" smtClean="0"/>
              <a:t>. </a:t>
            </a:r>
          </a:p>
          <a:p>
            <a:pPr algn="just">
              <a:buFont typeface="Wingdings" pitchFamily="2" charset="2"/>
              <a:buChar char="Ø"/>
            </a:pPr>
            <a:r>
              <a:rPr lang="en-US" cap="none" dirty="0" smtClean="0"/>
              <a:t>An igneous rock forms when magma becomes solid.</a:t>
            </a:r>
          </a:p>
          <a:p>
            <a:pPr algn="just">
              <a:buFont typeface="Wingdings" pitchFamily="2" charset="2"/>
              <a:buChar char="Ø"/>
            </a:pPr>
            <a:r>
              <a:rPr lang="en-US" cap="none" dirty="0" smtClean="0"/>
              <a:t> About 95 percent of the Earth’s crust consists of igneous rock and metamorphosed igneous rock. </a:t>
            </a:r>
          </a:p>
          <a:p>
            <a:pPr algn="just">
              <a:buFont typeface="Wingdings" pitchFamily="2" charset="2"/>
              <a:buChar char="Ø"/>
            </a:pPr>
            <a:r>
              <a:rPr lang="en-US" b="1" cap="none" dirty="0" smtClean="0">
                <a:solidFill>
                  <a:srgbClr val="FF0000"/>
                </a:solidFill>
              </a:rPr>
              <a:t>Granite</a:t>
            </a:r>
            <a:r>
              <a:rPr lang="en-US" cap="none" dirty="0" smtClean="0"/>
              <a:t> and </a:t>
            </a:r>
            <a:r>
              <a:rPr lang="en-US" b="1" cap="none" dirty="0" smtClean="0">
                <a:solidFill>
                  <a:srgbClr val="00B050"/>
                </a:solidFill>
              </a:rPr>
              <a:t>Basalt</a:t>
            </a:r>
            <a:r>
              <a:rPr lang="en-US" cap="none" dirty="0" smtClean="0"/>
              <a:t> are two common and familiar igneous rocks.</a:t>
            </a:r>
            <a:endParaRPr lang="en-US" cap="none" dirty="0"/>
          </a:p>
        </p:txBody>
      </p:sp>
      <p:pic>
        <p:nvPicPr>
          <p:cNvPr id="30722" name="Picture 2" descr="http://images.fastcompany.com/upload/Pahoehoe_toe.jpg"/>
          <p:cNvPicPr>
            <a:picLocks noChangeAspect="1" noChangeArrowheads="1"/>
          </p:cNvPicPr>
          <p:nvPr/>
        </p:nvPicPr>
        <p:blipFill>
          <a:blip r:embed="rId2" cstate="print"/>
          <a:srcRect/>
          <a:stretch>
            <a:fillRect/>
          </a:stretch>
        </p:blipFill>
        <p:spPr bwMode="auto">
          <a:xfrm>
            <a:off x="5486400" y="1676400"/>
            <a:ext cx="3536688" cy="2209800"/>
          </a:xfrm>
          <a:prstGeom prst="rect">
            <a:avLst/>
          </a:prstGeom>
          <a:ln>
            <a:noFill/>
          </a:ln>
          <a:effectLst>
            <a:outerShdw blurRad="292100" dist="139700" dir="2700000" algn="tl" rotWithShape="0">
              <a:srgbClr val="333333">
                <a:alpha val="65000"/>
              </a:srgbClr>
            </a:outerShdw>
          </a:effectLst>
        </p:spPr>
      </p:pic>
      <p:pic>
        <p:nvPicPr>
          <p:cNvPr id="30724" name="Picture 4" descr="http://onemansblog.com/wp-content/uploads/2007/03/LiquidHotMagma.jpg"/>
          <p:cNvPicPr>
            <a:picLocks noChangeAspect="1" noChangeArrowheads="1"/>
          </p:cNvPicPr>
          <p:nvPr/>
        </p:nvPicPr>
        <p:blipFill>
          <a:blip r:embed="rId3" cstate="print"/>
          <a:srcRect/>
          <a:stretch>
            <a:fillRect/>
          </a:stretch>
        </p:blipFill>
        <p:spPr bwMode="auto">
          <a:xfrm>
            <a:off x="5506343" y="3962400"/>
            <a:ext cx="3505200" cy="2628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Magma</a:t>
            </a:r>
            <a:endParaRPr lang="en-US" dirty="0"/>
          </a:p>
        </p:txBody>
      </p:sp>
      <p:sp>
        <p:nvSpPr>
          <p:cNvPr id="3" name="Content Placeholder 2"/>
          <p:cNvSpPr>
            <a:spLocks noGrp="1"/>
          </p:cNvSpPr>
          <p:nvPr>
            <p:ph sz="quarter" idx="13"/>
          </p:nvPr>
        </p:nvSpPr>
        <p:spPr>
          <a:xfrm>
            <a:off x="685330" y="2367093"/>
            <a:ext cx="7772870" cy="4338507"/>
          </a:xfrm>
        </p:spPr>
        <p:txBody>
          <a:bodyPr>
            <a:normAutofit/>
          </a:bodyPr>
          <a:lstStyle/>
          <a:p>
            <a:pPr algn="just">
              <a:buFont typeface="Wingdings" pitchFamily="2" charset="2"/>
              <a:buChar char="Ø"/>
            </a:pPr>
            <a:r>
              <a:rPr lang="en-US" sz="2800" cap="none" dirty="0"/>
              <a:t>Three different </a:t>
            </a:r>
            <a:r>
              <a:rPr lang="en-US" sz="2800" cap="none" dirty="0" smtClean="0"/>
              <a:t>factors may cause melting of the rocks in the crust and mantle</a:t>
            </a:r>
          </a:p>
          <a:p>
            <a:pPr algn="just">
              <a:buFont typeface="Wingdings" pitchFamily="2" charset="2"/>
              <a:buChar char="Ø"/>
            </a:pPr>
            <a:endParaRPr lang="en-US" sz="2800" cap="none" dirty="0" smtClean="0"/>
          </a:p>
          <a:p>
            <a:pPr marL="514350" indent="-514350" algn="just">
              <a:buFont typeface="+mj-lt"/>
              <a:buAutoNum type="arabicPeriod"/>
            </a:pPr>
            <a:r>
              <a:rPr lang="en-US" sz="2800" b="1" cap="none" dirty="0" smtClean="0">
                <a:solidFill>
                  <a:srgbClr val="FF0000"/>
                </a:solidFill>
              </a:rPr>
              <a:t>rising </a:t>
            </a:r>
            <a:r>
              <a:rPr lang="en-US" sz="2800" b="1" cap="none" dirty="0">
                <a:solidFill>
                  <a:srgbClr val="FF0000"/>
                </a:solidFill>
              </a:rPr>
              <a:t>temperature, </a:t>
            </a:r>
            <a:endParaRPr lang="en-US" sz="2800" b="1" cap="none" dirty="0" smtClean="0">
              <a:solidFill>
                <a:srgbClr val="FF0000"/>
              </a:solidFill>
            </a:endParaRPr>
          </a:p>
          <a:p>
            <a:pPr marL="514350" indent="-514350" algn="just">
              <a:buFont typeface="+mj-lt"/>
              <a:buAutoNum type="arabicPeriod"/>
            </a:pPr>
            <a:r>
              <a:rPr lang="en-US" sz="2800" b="1" cap="none" dirty="0" smtClean="0">
                <a:solidFill>
                  <a:srgbClr val="FF0000"/>
                </a:solidFill>
              </a:rPr>
              <a:t>decreasing pressure</a:t>
            </a:r>
            <a:r>
              <a:rPr lang="en-US" sz="2800" b="1" cap="none" dirty="0">
                <a:solidFill>
                  <a:srgbClr val="FF0000"/>
                </a:solidFill>
              </a:rPr>
              <a:t> </a:t>
            </a:r>
            <a:r>
              <a:rPr lang="en-US" sz="2800" cap="none" dirty="0" smtClean="0"/>
              <a:t>and</a:t>
            </a:r>
          </a:p>
          <a:p>
            <a:pPr marL="514350" indent="-514350" algn="just">
              <a:buFont typeface="+mj-lt"/>
              <a:buAutoNum type="arabicPeriod"/>
            </a:pPr>
            <a:r>
              <a:rPr lang="en-US" sz="2800" b="1" cap="none" dirty="0" smtClean="0">
                <a:solidFill>
                  <a:srgbClr val="FF0000"/>
                </a:solidFill>
              </a:rPr>
              <a:t>addition </a:t>
            </a:r>
            <a:r>
              <a:rPr lang="en-US" sz="2800" b="1" cap="none" dirty="0">
                <a:solidFill>
                  <a:srgbClr val="FF0000"/>
                </a:solidFill>
              </a:rPr>
              <a:t>of </a:t>
            </a:r>
            <a:r>
              <a:rPr lang="en-US" sz="2800" b="1" cap="none" dirty="0" smtClean="0">
                <a:solidFill>
                  <a:srgbClr val="FF0000"/>
                </a:solidFill>
              </a:rPr>
              <a:t>water</a:t>
            </a:r>
            <a:endParaRPr lang="en-US" sz="2800" b="1" cap="none" dirty="0">
              <a:solidFill>
                <a:srgbClr val="FF0000"/>
              </a:solidFill>
            </a:endParaRPr>
          </a:p>
          <a:p>
            <a:pPr algn="just"/>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Magma</a:t>
            </a:r>
            <a:endParaRPr lang="en-US" dirty="0"/>
          </a:p>
        </p:txBody>
      </p:sp>
      <p:sp>
        <p:nvSpPr>
          <p:cNvPr id="3" name="Content Placeholder 2"/>
          <p:cNvSpPr>
            <a:spLocks noGrp="1"/>
          </p:cNvSpPr>
          <p:nvPr>
            <p:ph sz="quarter" idx="13"/>
          </p:nvPr>
        </p:nvSpPr>
        <p:spPr>
          <a:xfrm>
            <a:off x="228600" y="2057400"/>
            <a:ext cx="4648200" cy="4674329"/>
          </a:xfrm>
        </p:spPr>
        <p:txBody>
          <a:bodyPr>
            <a:normAutofit/>
          </a:bodyPr>
          <a:lstStyle/>
          <a:p>
            <a:pPr algn="just">
              <a:buFont typeface="Wingdings" pitchFamily="2" charset="2"/>
              <a:buChar char="Ø"/>
            </a:pPr>
            <a:r>
              <a:rPr lang="en-US" cap="none" dirty="0"/>
              <a:t>Magma is the completely or partially molten material, which on cooling solidifies to form an igneous rock</a:t>
            </a:r>
            <a:r>
              <a:rPr lang="en-US" cap="none" dirty="0" smtClean="0"/>
              <a:t>.</a:t>
            </a:r>
          </a:p>
          <a:p>
            <a:pPr algn="just">
              <a:buFont typeface="Wingdings" pitchFamily="2" charset="2"/>
              <a:buChar char="Ø"/>
            </a:pPr>
            <a:r>
              <a:rPr lang="en-US" cap="none" dirty="0" smtClean="0"/>
              <a:t>Once </a:t>
            </a:r>
            <a:r>
              <a:rPr lang="en-US" cap="none" dirty="0"/>
              <a:t>a magma is formed it rises towards the surface as its is less dense than </a:t>
            </a:r>
            <a:r>
              <a:rPr lang="en-US" cap="none" dirty="0" smtClean="0"/>
              <a:t>the surrounding </a:t>
            </a:r>
            <a:r>
              <a:rPr lang="en-US" cap="none" dirty="0"/>
              <a:t>rocks</a:t>
            </a:r>
            <a:r>
              <a:rPr lang="en-US" cap="none" dirty="0" smtClean="0"/>
              <a:t>.</a:t>
            </a:r>
          </a:p>
          <a:p>
            <a:pPr algn="just">
              <a:buFont typeface="Wingdings" pitchFamily="2" charset="2"/>
              <a:buChar char="Ø"/>
            </a:pPr>
            <a:r>
              <a:rPr lang="en-US" cap="none" dirty="0" smtClean="0"/>
              <a:t>Sometimes </a:t>
            </a:r>
            <a:r>
              <a:rPr lang="en-US" cap="none" dirty="0"/>
              <a:t>these magma may reach the earth’s surface in the form of volcanoes. Magma that reaches the earth’s surface is known as </a:t>
            </a:r>
            <a:r>
              <a:rPr lang="en-US" b="1" cap="none" dirty="0">
                <a:solidFill>
                  <a:srgbClr val="FF0000"/>
                </a:solidFill>
              </a:rPr>
              <a:t>Lava</a:t>
            </a:r>
            <a:r>
              <a:rPr lang="en-US" cap="none" dirty="0"/>
              <a:t>.</a:t>
            </a:r>
          </a:p>
          <a:p>
            <a:pPr algn="just"/>
            <a:endParaRPr lang="en-US" dirty="0"/>
          </a:p>
        </p:txBody>
      </p:sp>
      <p:pic>
        <p:nvPicPr>
          <p:cNvPr id="4" name="Picture 3"/>
          <p:cNvPicPr>
            <a:picLocks noChangeAspect="1"/>
          </p:cNvPicPr>
          <p:nvPr/>
        </p:nvPicPr>
        <p:blipFill rotWithShape="1">
          <a:blip r:embed="rId2"/>
          <a:srcRect r="33951"/>
          <a:stretch/>
        </p:blipFill>
        <p:spPr>
          <a:xfrm>
            <a:off x="5105400" y="1752600"/>
            <a:ext cx="3712661" cy="49791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magma</a:t>
            </a:r>
            <a:endParaRPr lang="en-US" dirty="0"/>
          </a:p>
        </p:txBody>
      </p:sp>
      <p:sp>
        <p:nvSpPr>
          <p:cNvPr id="3" name="Content Placeholder 2"/>
          <p:cNvSpPr>
            <a:spLocks noGrp="1"/>
          </p:cNvSpPr>
          <p:nvPr>
            <p:ph sz="quarter" idx="13"/>
          </p:nvPr>
        </p:nvSpPr>
        <p:spPr>
          <a:xfrm>
            <a:off x="685330" y="2057401"/>
            <a:ext cx="7772870" cy="4495800"/>
          </a:xfrm>
        </p:spPr>
        <p:txBody>
          <a:bodyPr>
            <a:normAutofit/>
          </a:bodyPr>
          <a:lstStyle/>
          <a:p>
            <a:pPr algn="just">
              <a:buFont typeface="Wingdings" pitchFamily="2" charset="2"/>
              <a:buChar char="Ø"/>
            </a:pPr>
            <a:r>
              <a:rPr lang="en-US" cap="none" dirty="0"/>
              <a:t>Most magma consists of 3 distinct parts: a </a:t>
            </a:r>
            <a:r>
              <a:rPr lang="en-US" b="1" cap="none" dirty="0">
                <a:solidFill>
                  <a:srgbClr val="FF0000"/>
                </a:solidFill>
              </a:rPr>
              <a:t>liquid component</a:t>
            </a:r>
            <a:r>
              <a:rPr lang="en-US" cap="none" dirty="0"/>
              <a:t>, a </a:t>
            </a:r>
            <a:r>
              <a:rPr lang="en-US" b="1" cap="none" dirty="0">
                <a:solidFill>
                  <a:srgbClr val="FF0000"/>
                </a:solidFill>
              </a:rPr>
              <a:t>solid component </a:t>
            </a:r>
            <a:r>
              <a:rPr lang="en-US" cap="none" dirty="0"/>
              <a:t>and a </a:t>
            </a:r>
            <a:r>
              <a:rPr lang="en-US" b="1" cap="none" dirty="0">
                <a:solidFill>
                  <a:srgbClr val="FF0000"/>
                </a:solidFill>
              </a:rPr>
              <a:t>gaseous phase</a:t>
            </a:r>
            <a:r>
              <a:rPr lang="en-US" cap="none" dirty="0" smtClean="0"/>
              <a:t>.</a:t>
            </a:r>
            <a:r>
              <a:rPr lang="en-US" cap="none" dirty="0"/>
              <a:t> </a:t>
            </a:r>
          </a:p>
          <a:p>
            <a:pPr lvl="0" algn="just">
              <a:buFont typeface="Wingdings" pitchFamily="2" charset="2"/>
              <a:buChar char="Ø"/>
            </a:pPr>
            <a:r>
              <a:rPr lang="en-US" b="1" cap="none" dirty="0" smtClean="0">
                <a:solidFill>
                  <a:srgbClr val="00B050"/>
                </a:solidFill>
              </a:rPr>
              <a:t>The </a:t>
            </a:r>
            <a:r>
              <a:rPr lang="en-US" b="1" cap="none" dirty="0">
                <a:solidFill>
                  <a:srgbClr val="00B050"/>
                </a:solidFill>
              </a:rPr>
              <a:t>melt</a:t>
            </a:r>
            <a:r>
              <a:rPr lang="en-US" cap="none" dirty="0"/>
              <a:t> is mostly made up of the ions of Silicon and Oxygen which readily combines to form Silica (SiO</a:t>
            </a:r>
            <a:r>
              <a:rPr lang="en-US" cap="none" baseline="-25000" dirty="0"/>
              <a:t>2</a:t>
            </a:r>
            <a:r>
              <a:rPr lang="en-US" cap="none" dirty="0"/>
              <a:t>). Less amounts of Aluminum, Potassium, Calcium, Sodium, Iron and Magnesium are also found</a:t>
            </a:r>
            <a:r>
              <a:rPr lang="en-US" cap="none" dirty="0" smtClean="0"/>
              <a:t>.</a:t>
            </a:r>
            <a:endParaRPr lang="en-US" cap="none" dirty="0"/>
          </a:p>
          <a:p>
            <a:pPr lvl="0" algn="just">
              <a:buFont typeface="Wingdings" pitchFamily="2" charset="2"/>
              <a:buChar char="Ø"/>
            </a:pPr>
            <a:r>
              <a:rPr lang="en-US" b="1" cap="none" dirty="0">
                <a:solidFill>
                  <a:srgbClr val="00B050"/>
                </a:solidFill>
              </a:rPr>
              <a:t>The solid </a:t>
            </a:r>
            <a:r>
              <a:rPr lang="en-US" cap="none" dirty="0"/>
              <a:t>component if any are silicate minerals that have already crystallized from the melt. </a:t>
            </a:r>
          </a:p>
          <a:p>
            <a:pPr lvl="0" algn="just">
              <a:buFont typeface="Wingdings" pitchFamily="2" charset="2"/>
              <a:buChar char="Ø"/>
            </a:pPr>
            <a:r>
              <a:rPr lang="en-US" b="1" cap="none" dirty="0" smtClean="0">
                <a:solidFill>
                  <a:srgbClr val="00B050"/>
                </a:solidFill>
              </a:rPr>
              <a:t>The gases </a:t>
            </a:r>
            <a:r>
              <a:rPr lang="en-US" cap="none" dirty="0" smtClean="0"/>
              <a:t>include Water </a:t>
            </a:r>
            <a:r>
              <a:rPr lang="en-US" cap="none" dirty="0"/>
              <a:t>(H</a:t>
            </a:r>
            <a:r>
              <a:rPr lang="en-US" cap="none" baseline="-25000" dirty="0"/>
              <a:t>2</a:t>
            </a:r>
            <a:r>
              <a:rPr lang="en-US" cap="none" dirty="0"/>
              <a:t>O), carbon dioxide (CO</a:t>
            </a:r>
            <a:r>
              <a:rPr lang="en-US" cap="none" baseline="-25000" dirty="0"/>
              <a:t>2</a:t>
            </a:r>
            <a:r>
              <a:rPr lang="en-US" cap="none" dirty="0"/>
              <a:t>) and Sulfur Dioxide (SO</a:t>
            </a:r>
            <a:r>
              <a:rPr lang="en-US" cap="none" baseline="-25000" dirty="0"/>
              <a:t>2</a:t>
            </a:r>
            <a:r>
              <a:rPr lang="en-US" cap="none" dirty="0" smtClean="0"/>
              <a:t>). </a:t>
            </a:r>
            <a:r>
              <a:rPr lang="en-US" cap="none" dirty="0"/>
              <a:t>Theses gaseous components also known as the </a:t>
            </a:r>
            <a:r>
              <a:rPr lang="en-US" b="1" cap="none" dirty="0">
                <a:solidFill>
                  <a:srgbClr val="FF0000"/>
                </a:solidFill>
              </a:rPr>
              <a:t>volatiles </a:t>
            </a:r>
            <a:r>
              <a:rPr lang="en-US" cap="none" dirty="0"/>
              <a:t>are dissolved within the melt. </a:t>
            </a:r>
            <a:endParaRPr lang="en-US" cap="none" dirty="0" smtClean="0"/>
          </a:p>
          <a:p>
            <a:pPr lvl="0" algn="just">
              <a:buFont typeface="Wingdings" pitchFamily="2" charset="2"/>
              <a:buChar char="Ø"/>
            </a:pPr>
            <a:endParaRPr lang="en-US" cap="none" dirty="0"/>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Characteristics of the </a:t>
            </a:r>
            <a:r>
              <a:rPr lang="en-US" dirty="0" smtClean="0"/>
              <a:t>Magma</a:t>
            </a:r>
            <a:endParaRPr lang="en-US" dirty="0"/>
          </a:p>
        </p:txBody>
      </p:sp>
      <p:sp>
        <p:nvSpPr>
          <p:cNvPr id="3" name="Content Placeholder 2"/>
          <p:cNvSpPr>
            <a:spLocks noGrp="1"/>
          </p:cNvSpPr>
          <p:nvPr>
            <p:ph sz="quarter" idx="13"/>
          </p:nvPr>
        </p:nvSpPr>
        <p:spPr>
          <a:xfrm>
            <a:off x="669636" y="2362200"/>
            <a:ext cx="7772870" cy="2590800"/>
          </a:xfrm>
        </p:spPr>
        <p:txBody>
          <a:bodyPr>
            <a:normAutofit fontScale="77500" lnSpcReduction="20000"/>
          </a:bodyPr>
          <a:lstStyle/>
          <a:p>
            <a:pPr algn="just">
              <a:buFont typeface="Wingdings" pitchFamily="2" charset="2"/>
              <a:buChar char="Ø"/>
            </a:pPr>
            <a:r>
              <a:rPr lang="en-US" sz="2600" b="1" cap="none" dirty="0">
                <a:solidFill>
                  <a:srgbClr val="FF0000"/>
                </a:solidFill>
              </a:rPr>
              <a:t>Temperature</a:t>
            </a:r>
            <a:r>
              <a:rPr lang="en-US" sz="2600" cap="none" dirty="0"/>
              <a:t>: The temperature of magma varies from about </a:t>
            </a:r>
            <a:r>
              <a:rPr lang="en-US" sz="2600" b="1" cap="none" dirty="0" smtClean="0">
                <a:solidFill>
                  <a:srgbClr val="00B050"/>
                </a:solidFill>
              </a:rPr>
              <a:t>600ºC </a:t>
            </a:r>
            <a:r>
              <a:rPr lang="en-US" sz="2600" b="1" cap="none" dirty="0">
                <a:solidFill>
                  <a:srgbClr val="00B050"/>
                </a:solidFill>
              </a:rPr>
              <a:t>to 1400ºC</a:t>
            </a:r>
            <a:r>
              <a:rPr lang="en-US" sz="2600" cap="none" dirty="0"/>
              <a:t>, depending on its chemical composition and the depth at which it forms. </a:t>
            </a:r>
            <a:endParaRPr lang="en-US" sz="2600" cap="none" dirty="0" smtClean="0"/>
          </a:p>
          <a:p>
            <a:pPr algn="just">
              <a:buFont typeface="Wingdings" pitchFamily="2" charset="2"/>
              <a:buChar char="Ø"/>
            </a:pPr>
            <a:r>
              <a:rPr lang="en-US" sz="2600" cap="none" dirty="0" smtClean="0"/>
              <a:t>Generally</a:t>
            </a:r>
            <a:r>
              <a:rPr lang="en-US" sz="2600" cap="none" dirty="0"/>
              <a:t>, basaltic magma forms at great depth and has a temperature near the high end of this scale. </a:t>
            </a:r>
          </a:p>
          <a:p>
            <a:pPr algn="just">
              <a:buFont typeface="Wingdings" pitchFamily="2" charset="2"/>
              <a:buChar char="Ø"/>
            </a:pPr>
            <a:r>
              <a:rPr lang="en-US" sz="2600" cap="none" dirty="0" smtClean="0"/>
              <a:t>Granitic </a:t>
            </a:r>
            <a:r>
              <a:rPr lang="en-US" sz="2600" cap="none" dirty="0"/>
              <a:t>magmas, which form at shallower depths, tend to lie near the cooler end of the </a:t>
            </a:r>
            <a:r>
              <a:rPr lang="en-US" sz="2600" cap="none" dirty="0" smtClean="0"/>
              <a:t>scale.</a:t>
            </a:r>
            <a:endParaRPr lang="en-US" sz="2600" cap="none" dirty="0"/>
          </a:p>
          <a:p>
            <a:pPr algn="just">
              <a:buNone/>
            </a:pPr>
            <a:endParaRPr lang="en-US" dirty="0"/>
          </a:p>
          <a:p>
            <a:pPr algn="just"/>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55508865"/>
              </p:ext>
            </p:extLst>
          </p:nvPr>
        </p:nvGraphicFramePr>
        <p:xfrm>
          <a:off x="1641421" y="5137450"/>
          <a:ext cx="5829300" cy="1095375"/>
        </p:xfrm>
        <a:graphic>
          <a:graphicData uri="http://schemas.openxmlformats.org/drawingml/2006/table">
            <a:tbl>
              <a:tblPr/>
              <a:tblGrid>
                <a:gridCol w="1547714">
                  <a:extLst>
                    <a:ext uri="{9D8B030D-6E8A-4147-A177-3AD203B41FA5}">
                      <a16:colId xmlns:a16="http://schemas.microsoft.com/office/drawing/2014/main" val="20000"/>
                    </a:ext>
                  </a:extLst>
                </a:gridCol>
                <a:gridCol w="1627003">
                  <a:extLst>
                    <a:ext uri="{9D8B030D-6E8A-4147-A177-3AD203B41FA5}">
                      <a16:colId xmlns:a16="http://schemas.microsoft.com/office/drawing/2014/main" val="20001"/>
                    </a:ext>
                  </a:extLst>
                </a:gridCol>
                <a:gridCol w="1293990">
                  <a:extLst>
                    <a:ext uri="{9D8B030D-6E8A-4147-A177-3AD203B41FA5}">
                      <a16:colId xmlns:a16="http://schemas.microsoft.com/office/drawing/2014/main" val="20002"/>
                    </a:ext>
                  </a:extLst>
                </a:gridCol>
                <a:gridCol w="1360593">
                  <a:extLst>
                    <a:ext uri="{9D8B030D-6E8A-4147-A177-3AD203B41FA5}">
                      <a16:colId xmlns:a16="http://schemas.microsoft.com/office/drawing/2014/main" val="20003"/>
                    </a:ext>
                  </a:extLst>
                </a:gridCol>
              </a:tblGrid>
              <a:tr h="295275">
                <a:tc>
                  <a:txBody>
                    <a:bodyPr/>
                    <a:lstStyle/>
                    <a:p>
                      <a:pPr algn="ctr" fontAlgn="b"/>
                      <a:r>
                        <a:rPr lang="en-US" sz="1800" b="1" i="0" u="none" strike="noStrike">
                          <a:solidFill>
                            <a:srgbClr val="000000"/>
                          </a:solidFill>
                          <a:latin typeface="Calibri"/>
                        </a:rPr>
                        <a:t>Composition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a:solidFill>
                            <a:srgbClr val="000000"/>
                          </a:solidFill>
                          <a:latin typeface="Calibri"/>
                        </a:rPr>
                        <a:t>Source Material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a:solidFill>
                            <a:srgbClr val="000000"/>
                          </a:solidFill>
                          <a:latin typeface="Calibri"/>
                        </a:rPr>
                        <a:t>Viscosity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1" i="0" u="none" strike="noStrike">
                          <a:solidFill>
                            <a:srgbClr val="000000"/>
                          </a:solidFill>
                          <a:latin typeface="Calibri"/>
                        </a:rPr>
                        <a:t>Temperature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266700">
                <a:tc>
                  <a:txBody>
                    <a:bodyPr/>
                    <a:lstStyle/>
                    <a:p>
                      <a:pPr algn="ctr" fontAlgn="b"/>
                      <a:r>
                        <a:rPr lang="en-US" sz="1600" b="1" i="0" u="none" strike="noStrike">
                          <a:solidFill>
                            <a:srgbClr val="000000"/>
                          </a:solidFill>
                          <a:latin typeface="Calibri"/>
                        </a:rPr>
                        <a:t>Basaltic Magma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1" i="0" u="none" strike="noStrike">
                          <a:solidFill>
                            <a:srgbClr val="000000"/>
                          </a:solidFill>
                          <a:latin typeface="Calibri"/>
                        </a:rPr>
                        <a:t>Upper Mantle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latin typeface="Calibri"/>
                        </a:rPr>
                        <a:t>Low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600" b="1" i="0" u="none" strike="noStrike">
                          <a:solidFill>
                            <a:srgbClr val="000000"/>
                          </a:solidFill>
                          <a:latin typeface="Calibri"/>
                        </a:rPr>
                        <a:t>1200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266700">
                <a:tc>
                  <a:txBody>
                    <a:bodyPr/>
                    <a:lstStyle/>
                    <a:p>
                      <a:pPr algn="ctr" fontAlgn="b"/>
                      <a:r>
                        <a:rPr lang="en-US" sz="1600" b="1" i="0" u="none" strike="noStrike">
                          <a:solidFill>
                            <a:srgbClr val="000000"/>
                          </a:solidFill>
                          <a:latin typeface="Calibri"/>
                        </a:rPr>
                        <a:t>Andesitic Magma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1" i="0" u="none" strike="noStrike">
                          <a:solidFill>
                            <a:srgbClr val="000000"/>
                          </a:solidFill>
                          <a:latin typeface="Calibri"/>
                        </a:rPr>
                        <a:t>Oceanic  Crust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latin typeface="Calibri"/>
                        </a:rPr>
                        <a:t>Inetermediate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600" b="1" i="0" u="none" strike="noStrike">
                          <a:solidFill>
                            <a:srgbClr val="000000"/>
                          </a:solidFill>
                          <a:latin typeface="Calibri"/>
                        </a:rPr>
                        <a:t>800-1000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266700">
                <a:tc>
                  <a:txBody>
                    <a:bodyPr/>
                    <a:lstStyle/>
                    <a:p>
                      <a:pPr algn="ctr" fontAlgn="b"/>
                      <a:r>
                        <a:rPr lang="en-US" sz="1600" b="1" i="0" u="none" strike="noStrike">
                          <a:solidFill>
                            <a:srgbClr val="000000"/>
                          </a:solidFill>
                          <a:latin typeface="Calibri"/>
                        </a:rPr>
                        <a:t>Granitic Magma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1" i="0" u="none" strike="noStrike">
                          <a:solidFill>
                            <a:srgbClr val="000000"/>
                          </a:solidFill>
                          <a:latin typeface="Calibri"/>
                        </a:rPr>
                        <a:t>Continental Crust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1" i="0" u="none" strike="noStrike">
                          <a:solidFill>
                            <a:srgbClr val="000000"/>
                          </a:solidFill>
                          <a:latin typeface="Calibri"/>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600" b="1" i="0" u="none" strike="noStrike" dirty="0">
                          <a:solidFill>
                            <a:srgbClr val="000000"/>
                          </a:solidFill>
                          <a:latin typeface="Calibri"/>
                        </a:rPr>
                        <a:t>750-850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Magma</a:t>
            </a:r>
            <a:endParaRPr lang="en-US" dirty="0"/>
          </a:p>
        </p:txBody>
      </p:sp>
      <p:sp>
        <p:nvSpPr>
          <p:cNvPr id="3" name="Content Placeholder 2"/>
          <p:cNvSpPr>
            <a:spLocks noGrp="1"/>
          </p:cNvSpPr>
          <p:nvPr>
            <p:ph sz="quarter" idx="13"/>
          </p:nvPr>
        </p:nvSpPr>
        <p:spPr/>
        <p:txBody>
          <a:bodyPr>
            <a:normAutofit/>
          </a:bodyPr>
          <a:lstStyle/>
          <a:p>
            <a:pPr algn="just">
              <a:buFont typeface="Wingdings" pitchFamily="2" charset="2"/>
              <a:buChar char="Ø"/>
            </a:pPr>
            <a:r>
              <a:rPr lang="en-US" cap="none" dirty="0"/>
              <a:t>A large variety of Igneous rocks are found on the earth </a:t>
            </a:r>
            <a:r>
              <a:rPr lang="en-US" cap="none" dirty="0" smtClean="0"/>
              <a:t>but a </a:t>
            </a:r>
            <a:r>
              <a:rPr lang="en-US" cap="none" dirty="0"/>
              <a:t>single magma can lead to the formation of different types of igneous rocks. </a:t>
            </a:r>
          </a:p>
          <a:p>
            <a:pPr algn="just">
              <a:buFont typeface="Wingdings" pitchFamily="2" charset="2"/>
              <a:buChar char="Ø"/>
            </a:pPr>
            <a:r>
              <a:rPr lang="en-US" cap="none" dirty="0"/>
              <a:t>This idea was first investigated by geologist Norman L. Bowen (1887–1956). </a:t>
            </a:r>
            <a:endParaRPr lang="en-US" cap="none" dirty="0" smtClean="0"/>
          </a:p>
          <a:p>
            <a:pPr algn="just">
              <a:buFont typeface="Wingdings" pitchFamily="2" charset="2"/>
              <a:buChar char="Ø"/>
            </a:pPr>
            <a:r>
              <a:rPr lang="en-US" cap="none" dirty="0" smtClean="0"/>
              <a:t>The </a:t>
            </a:r>
            <a:r>
              <a:rPr lang="en-US" cap="none" dirty="0"/>
              <a:t>order of crystallization of the different minerals from the magma came to be known as the </a:t>
            </a:r>
            <a:r>
              <a:rPr lang="en-US" b="1" cap="none" dirty="0">
                <a:solidFill>
                  <a:srgbClr val="FF0000"/>
                </a:solidFill>
              </a:rPr>
              <a:t>Bowen Reaction series</a:t>
            </a:r>
            <a:r>
              <a:rPr lang="en-US" cap="none" dirty="0"/>
              <a:t> which allows geologists to predict chemical composition and texture based upon the temperature of a cooling magma.</a:t>
            </a:r>
          </a:p>
          <a:p>
            <a:pPr algn="just"/>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1108</TotalTime>
  <Words>1651</Words>
  <Application>Microsoft Office PowerPoint</Application>
  <PresentationFormat>On-screen Show (4:3)</PresentationFormat>
  <Paragraphs>136</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Tw Cen MT</vt:lpstr>
      <vt:lpstr>Wingdings</vt:lpstr>
      <vt:lpstr>Droplet</vt:lpstr>
      <vt:lpstr>Unit 2b: minerals &amp; rocks: Igneous rocks</vt:lpstr>
      <vt:lpstr>PowerPoint Presentation</vt:lpstr>
      <vt:lpstr>Rock Types</vt:lpstr>
      <vt:lpstr>Formation of Magma</vt:lpstr>
      <vt:lpstr>Formation of Magma</vt:lpstr>
      <vt:lpstr>Nature of Magma</vt:lpstr>
      <vt:lpstr>Components of the magma</vt:lpstr>
      <vt:lpstr>Characteristics of the Magma</vt:lpstr>
      <vt:lpstr>Evolution of Magma</vt:lpstr>
      <vt:lpstr>Evolution of Magma</vt:lpstr>
      <vt:lpstr>igneous rocks TYPES</vt:lpstr>
      <vt:lpstr>Texture of Igneous Rocks</vt:lpstr>
      <vt:lpstr>Factors affecting crystal size</vt:lpstr>
      <vt:lpstr>Aphanitic Texture</vt:lpstr>
      <vt:lpstr>Phaneritic texture</vt:lpstr>
      <vt:lpstr>Porphyritic texture</vt:lpstr>
      <vt:lpstr>Glassy Texture</vt:lpstr>
      <vt:lpstr>Vesicular Texture</vt:lpstr>
      <vt:lpstr>TEXTURE OF IGNEOUS ROCKS</vt:lpstr>
      <vt:lpstr>Naming Igneous Rocks</vt:lpstr>
      <vt:lpstr>Classification of Igneous Rocks</vt:lpstr>
      <vt:lpstr>MINERALOGY OF COMMON IGNEOUS ROCKS</vt:lpstr>
      <vt:lpstr>Felsic (Granitic) Igneous Rocks</vt:lpstr>
      <vt:lpstr>Felsic (Granitic) Igneous Rocks</vt:lpstr>
      <vt:lpstr>Felsic (Granitic) Igneous Rocks</vt:lpstr>
      <vt:lpstr>Felsic (Granitic) Igneous Rocks</vt:lpstr>
      <vt:lpstr>Intermediate (Andesitic) Igneous Rocks</vt:lpstr>
      <vt:lpstr>Intermediate (Andesitic) Igneous Rocks</vt:lpstr>
      <vt:lpstr>Mafic (Basaltic) Igneous Rocks</vt:lpstr>
      <vt:lpstr>Mafic (Basaltic) Igneous Rocks</vt:lpstr>
      <vt:lpstr>Ultramafic Igneous Rocks</vt:lpstr>
      <vt:lpstr>NAMING IGNEOUS ROCKS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Faisal Zaidi</cp:lastModifiedBy>
  <cp:revision>108</cp:revision>
  <dcterms:created xsi:type="dcterms:W3CDTF">2011-03-15T09:50:52Z</dcterms:created>
  <dcterms:modified xsi:type="dcterms:W3CDTF">2019-09-28T13:51:23Z</dcterms:modified>
</cp:coreProperties>
</file>