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1" r:id="rId18"/>
    <p:sldId id="272" r:id="rId19"/>
    <p:sldId id="275" r:id="rId20"/>
    <p:sldId id="274" r:id="rId21"/>
    <p:sldId id="277" r:id="rId22"/>
    <p:sldId id="278" r:id="rId23"/>
    <p:sldId id="276" r:id="rId24"/>
    <p:sldId id="279" r:id="rId25"/>
    <p:sldId id="280" r:id="rId26"/>
    <p:sldId id="282" r:id="rId27"/>
    <p:sldId id="281" r:id="rId28"/>
    <p:sldId id="283" r:id="rId29"/>
    <p:sldId id="284" r:id="rId30"/>
    <p:sldId id="286" r:id="rId31"/>
    <p:sldId id="287" r:id="rId32"/>
    <p:sldId id="289" r:id="rId33"/>
    <p:sldId id="288" r:id="rId34"/>
    <p:sldId id="285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610" y="53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1116" y="75416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445122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451212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minerals and ro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02" y="284319"/>
            <a:ext cx="8678596" cy="3525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4401" y="2661501"/>
            <a:ext cx="6517482" cy="2509213"/>
          </a:xfrm>
        </p:spPr>
        <p:txBody>
          <a:bodyPr/>
          <a:lstStyle/>
          <a:p>
            <a:r>
              <a:rPr lang="en-US" dirty="0"/>
              <a:t>Unit </a:t>
            </a:r>
            <a:r>
              <a:rPr lang="en-US" dirty="0" smtClean="0"/>
              <a:t>2a: </a:t>
            </a:r>
            <a:r>
              <a:rPr lang="en-US" dirty="0" smtClean="0"/>
              <a:t>minerals &amp; rocks: MINERALS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4401" y="5290458"/>
            <a:ext cx="6517482" cy="137159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Geo 281: geology for engineers</a:t>
            </a:r>
          </a:p>
          <a:p>
            <a:r>
              <a:rPr lang="en-US" b="1" dirty="0">
                <a:solidFill>
                  <a:schemeClr val="tx1"/>
                </a:solidFill>
              </a:rPr>
              <a:t>Geology and Geophysics Department</a:t>
            </a:r>
          </a:p>
          <a:p>
            <a:r>
              <a:rPr lang="en-US" b="1" dirty="0">
                <a:solidFill>
                  <a:schemeClr val="tx1"/>
                </a:solidFill>
              </a:rPr>
              <a:t>King Saud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95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and streak</a:t>
            </a:r>
            <a:endParaRPr lang="en-US" dirty="0"/>
          </a:p>
        </p:txBody>
      </p:sp>
      <p:pic>
        <p:nvPicPr>
          <p:cNvPr id="5122" name="Picture 2" descr="https://4.bp.blogspot.com/-1D2PHgt0zrA/WzT_meNHlpI/AAAAAAAAQDo/pL-ikndC6XkqvACDt_sO4GHu52AbKQcygCLcBGAs/s1600/Major%2BVarieties%2Bof%2BQuartz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1" b="6994"/>
          <a:stretch/>
        </p:blipFill>
        <p:spPr bwMode="auto">
          <a:xfrm>
            <a:off x="391418" y="1741440"/>
            <a:ext cx="4461369" cy="27758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012087" y="1768379"/>
            <a:ext cx="2268863" cy="2273029"/>
            <a:chOff x="6012089" y="2146708"/>
            <a:chExt cx="2268863" cy="2273029"/>
          </a:xfrm>
        </p:grpSpPr>
        <p:pic>
          <p:nvPicPr>
            <p:cNvPr id="5124" name="Picture 4" descr="Image result for borni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089" y="2438263"/>
              <a:ext cx="2268863" cy="1981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646222" y="2146708"/>
              <a:ext cx="1051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BORNITE</a:t>
              </a:r>
              <a:endParaRPr lang="en-US" b="1" dirty="0"/>
            </a:p>
          </p:txBody>
        </p:sp>
      </p:grpSp>
      <p:pic>
        <p:nvPicPr>
          <p:cNvPr id="5126" name="Picture 6" descr="Image result for mineral strea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1" t="11249" r="10857" b="6258"/>
          <a:stretch/>
        </p:blipFill>
        <p:spPr bwMode="auto">
          <a:xfrm>
            <a:off x="5551438" y="4379683"/>
            <a:ext cx="3190159" cy="22230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t="8261" r="7169" b="8792"/>
          <a:stretch/>
        </p:blipFill>
        <p:spPr bwMode="auto">
          <a:xfrm>
            <a:off x="243710" y="4677709"/>
            <a:ext cx="4756783" cy="19250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99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properties of minerals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0370" y="2214695"/>
            <a:ext cx="4963887" cy="45562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cap="none" dirty="0" smtClean="0">
                <a:solidFill>
                  <a:srgbClr val="C00000"/>
                </a:solidFill>
              </a:rPr>
              <a:t>3. CLEAVAGE</a:t>
            </a:r>
          </a:p>
          <a:p>
            <a:pPr algn="just"/>
            <a:r>
              <a:rPr lang="en-US" b="1" u="sng" cap="none" dirty="0"/>
              <a:t>Cleavage is the </a:t>
            </a:r>
            <a:r>
              <a:rPr lang="en-US" b="1" u="sng" cap="none" dirty="0" smtClean="0"/>
              <a:t>tendency of </a:t>
            </a:r>
            <a:r>
              <a:rPr lang="en-US" b="1" u="sng" cap="none" dirty="0"/>
              <a:t>a mineral to break (cleave) along planes of weak </a:t>
            </a:r>
            <a:r>
              <a:rPr lang="en-US" b="1" u="sng" cap="none" dirty="0" smtClean="0"/>
              <a:t>bonding</a:t>
            </a:r>
            <a:r>
              <a:rPr lang="en-US" cap="none" dirty="0" smtClean="0"/>
              <a:t>.</a:t>
            </a:r>
          </a:p>
          <a:p>
            <a:pPr algn="just"/>
            <a:r>
              <a:rPr lang="en-US" cap="none" dirty="0" smtClean="0"/>
              <a:t>These cleavage </a:t>
            </a:r>
            <a:r>
              <a:rPr lang="en-US" cap="none" dirty="0"/>
              <a:t>directions are usually, but not always, parallel to one of the crystal faces. </a:t>
            </a:r>
            <a:endParaRPr lang="en-US" cap="none" dirty="0" smtClean="0"/>
          </a:p>
          <a:p>
            <a:pPr algn="just"/>
            <a:r>
              <a:rPr lang="en-US" cap="none" dirty="0" smtClean="0"/>
              <a:t>Some minerals</a:t>
            </a:r>
            <a:r>
              <a:rPr lang="en-US" cap="none" dirty="0"/>
              <a:t>, such as quartz and garnet, possess no cleavages, whereas others may have </a:t>
            </a:r>
            <a:r>
              <a:rPr lang="en-US" cap="none" dirty="0" smtClean="0"/>
              <a:t>one (micas</a:t>
            </a:r>
            <a:r>
              <a:rPr lang="en-US" cap="none" dirty="0"/>
              <a:t>), two (pyroxenes and amphiboles), three (galena) or four (fluorite).</a:t>
            </a:r>
          </a:p>
        </p:txBody>
      </p:sp>
      <p:pic>
        <p:nvPicPr>
          <p:cNvPr id="6146" name="Picture 2" descr="Image result for mineral cleav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960" y="2267923"/>
            <a:ext cx="3500986" cy="44497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6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properties of minerals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39486" y="2054451"/>
            <a:ext cx="4550228" cy="466203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cap="none" dirty="0" smtClean="0">
                <a:solidFill>
                  <a:srgbClr val="C00000"/>
                </a:solidFill>
              </a:rPr>
              <a:t>4. FRACTURE</a:t>
            </a:r>
          </a:p>
          <a:p>
            <a:pPr algn="just"/>
            <a:r>
              <a:rPr lang="en-US" b="1" u="sng" cap="none" dirty="0" smtClean="0"/>
              <a:t>Surface </a:t>
            </a:r>
            <a:r>
              <a:rPr lang="en-US" b="1" u="sng" cap="none" dirty="0"/>
              <a:t>formed by breaking the mineral along a direction which is not a cleavage </a:t>
            </a:r>
            <a:r>
              <a:rPr lang="en-US" b="1" u="sng" cap="none" dirty="0" smtClean="0"/>
              <a:t>is called </a:t>
            </a:r>
            <a:r>
              <a:rPr lang="en-US" b="1" u="sng" cap="none" dirty="0"/>
              <a:t>a fracture </a:t>
            </a:r>
            <a:r>
              <a:rPr lang="en-US" cap="none" dirty="0"/>
              <a:t>and is usually more irregular than a cleavage plane. </a:t>
            </a:r>
            <a:endParaRPr lang="en-US" cap="none" dirty="0" smtClean="0"/>
          </a:p>
          <a:p>
            <a:pPr algn="just"/>
            <a:r>
              <a:rPr lang="en-US" cap="none" dirty="0" smtClean="0"/>
              <a:t>A </a:t>
            </a:r>
            <a:r>
              <a:rPr lang="en-US" cap="none" dirty="0"/>
              <a:t>fracture may </a:t>
            </a:r>
            <a:r>
              <a:rPr lang="en-US" cap="none" dirty="0" smtClean="0"/>
              <a:t>also occur</a:t>
            </a:r>
            <a:r>
              <a:rPr lang="en-US" cap="none" dirty="0"/>
              <a:t>, for example, in a specimen which is either an aggregate of tiny crystals or </a:t>
            </a:r>
            <a:r>
              <a:rPr lang="en-US" cap="none" dirty="0" smtClean="0"/>
              <a:t>glassy (that </a:t>
            </a:r>
            <a:r>
              <a:rPr lang="en-US" cap="none" dirty="0"/>
              <a:t>is, non-crystalline). </a:t>
            </a:r>
            <a:endParaRPr lang="en-US" cap="none" dirty="0" smtClean="0"/>
          </a:p>
          <a:p>
            <a:pPr algn="just"/>
            <a:r>
              <a:rPr lang="en-US" cap="none" dirty="0" smtClean="0"/>
              <a:t>A </a:t>
            </a:r>
            <a:r>
              <a:rPr lang="en-US" cap="none" dirty="0"/>
              <a:t>curved, rippled fracture is termed </a:t>
            </a:r>
            <a:r>
              <a:rPr lang="en-US" cap="none" dirty="0" err="1"/>
              <a:t>conchoidal</a:t>
            </a:r>
            <a:r>
              <a:rPr lang="en-US" cap="none" dirty="0"/>
              <a:t> (shell-like</a:t>
            </a:r>
            <a:r>
              <a:rPr lang="en-US" cap="none" dirty="0" smtClean="0"/>
              <a:t>) and is found in the mineral quartz</a:t>
            </a:r>
            <a:endParaRPr lang="en-US" cap="none" dirty="0"/>
          </a:p>
        </p:txBody>
      </p:sp>
      <p:sp>
        <p:nvSpPr>
          <p:cNvPr id="4" name="AutoShape 6" descr="Image result for mineral fra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035174" y="2099694"/>
            <a:ext cx="4108826" cy="1531073"/>
            <a:chOff x="5035174" y="2099694"/>
            <a:chExt cx="4108826" cy="1531073"/>
          </a:xfrm>
        </p:grpSpPr>
        <p:pic>
          <p:nvPicPr>
            <p:cNvPr id="7170" name="Picture 2" descr="Image result for mineral fractur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5174" y="2099694"/>
              <a:ext cx="1657703" cy="1531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610358" y="2680564"/>
              <a:ext cx="2533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CONCHOIDAL FRACTURE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877256" y="3776058"/>
            <a:ext cx="4266744" cy="1349829"/>
            <a:chOff x="4887218" y="3790676"/>
            <a:chExt cx="4266744" cy="1349829"/>
          </a:xfrm>
        </p:grpSpPr>
        <p:pic>
          <p:nvPicPr>
            <p:cNvPr id="7172" name="Picture 4" descr="Image result for mineral fractu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7218" y="3790676"/>
              <a:ext cx="2118271" cy="1349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005489" y="4283762"/>
              <a:ext cx="214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SPLINTERY FRACTURE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72812" y="5224935"/>
            <a:ext cx="4053565" cy="1462315"/>
            <a:chOff x="4872812" y="5224935"/>
            <a:chExt cx="4053565" cy="1462315"/>
          </a:xfrm>
        </p:grpSpPr>
        <p:pic>
          <p:nvPicPr>
            <p:cNvPr id="7178" name="Picture 10" descr="Image result for hackly fractu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2812" y="5224935"/>
              <a:ext cx="2122715" cy="1462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995527" y="5771426"/>
              <a:ext cx="1930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HACKLY FRACTURE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9804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properties of minerals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2002971"/>
            <a:ext cx="4343400" cy="471351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cap="none" dirty="0" smtClean="0">
                <a:solidFill>
                  <a:srgbClr val="C00000"/>
                </a:solidFill>
              </a:rPr>
              <a:t>5. HARDNESS</a:t>
            </a:r>
          </a:p>
          <a:p>
            <a:pPr algn="just"/>
            <a:r>
              <a:rPr lang="en-US" cap="none" dirty="0" smtClean="0"/>
              <a:t>One </a:t>
            </a:r>
            <a:r>
              <a:rPr lang="en-US" cap="none" dirty="0"/>
              <a:t>of the most useful diagnostic properties is hardness, </a:t>
            </a:r>
            <a:r>
              <a:rPr lang="en-US" b="1" u="sng" cap="none" dirty="0">
                <a:solidFill>
                  <a:srgbClr val="C00000"/>
                </a:solidFill>
              </a:rPr>
              <a:t>a measure of </a:t>
            </a:r>
            <a:r>
              <a:rPr lang="en-US" b="1" u="sng" cap="none" dirty="0" smtClean="0">
                <a:solidFill>
                  <a:srgbClr val="C00000"/>
                </a:solidFill>
              </a:rPr>
              <a:t>the resistance </a:t>
            </a:r>
            <a:r>
              <a:rPr lang="en-US" b="1" u="sng" cap="none" dirty="0">
                <a:solidFill>
                  <a:srgbClr val="C00000"/>
                </a:solidFill>
              </a:rPr>
              <a:t>of a mineral to abrasion or scratching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cap="none" dirty="0" smtClean="0"/>
              <a:t>This </a:t>
            </a:r>
            <a:r>
              <a:rPr lang="en-US" cap="none" dirty="0"/>
              <a:t>property is determined by rubbing </a:t>
            </a:r>
            <a:r>
              <a:rPr lang="en-US" cap="none" dirty="0" smtClean="0"/>
              <a:t>a mineral </a:t>
            </a:r>
            <a:r>
              <a:rPr lang="en-US" cap="none" dirty="0"/>
              <a:t>of unknown hardness against one of known hardness, or vice versa. </a:t>
            </a:r>
            <a:endParaRPr lang="en-US" cap="none" dirty="0" smtClean="0"/>
          </a:p>
          <a:p>
            <a:pPr algn="just"/>
            <a:r>
              <a:rPr lang="en-US" cap="none" dirty="0" smtClean="0"/>
              <a:t>A numerical value </a:t>
            </a:r>
            <a:r>
              <a:rPr lang="en-US" cap="none" dirty="0"/>
              <a:t>of hardness can by obtained by using the </a:t>
            </a:r>
            <a:r>
              <a:rPr lang="en-US" b="1" cap="none" dirty="0">
                <a:solidFill>
                  <a:srgbClr val="C00000"/>
                </a:solidFill>
              </a:rPr>
              <a:t>Mohs scale of hardness</a:t>
            </a:r>
            <a:r>
              <a:rPr lang="en-US" cap="none" dirty="0"/>
              <a:t>, which consists </a:t>
            </a:r>
            <a:r>
              <a:rPr lang="en-US" cap="none" dirty="0" smtClean="0"/>
              <a:t>of 10 </a:t>
            </a:r>
            <a:r>
              <a:rPr lang="en-US" cap="none" dirty="0"/>
              <a:t>minerals arranged in order from 1 (softest) to 10 (hardest</a:t>
            </a:r>
            <a:r>
              <a:rPr lang="en-US" cap="none" dirty="0" smtClean="0"/>
              <a:t>).</a:t>
            </a:r>
            <a:endParaRPr lang="en-US" cap="none" dirty="0"/>
          </a:p>
        </p:txBody>
      </p:sp>
      <p:pic>
        <p:nvPicPr>
          <p:cNvPr id="8194" name="Picture 2" descr="Image result for MOHS SCALE OF HARD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14" y="1640979"/>
            <a:ext cx="3998825" cy="51734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67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PROPERTIES OF MINERALS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1257" y="1970314"/>
            <a:ext cx="5433817" cy="488768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cap="none" dirty="0" smtClean="0">
                <a:solidFill>
                  <a:srgbClr val="0070C0"/>
                </a:solidFill>
              </a:rPr>
              <a:t>6. LUSTRE</a:t>
            </a:r>
            <a:endParaRPr lang="en-US" b="1" cap="none" dirty="0">
              <a:solidFill>
                <a:srgbClr val="0070C0"/>
              </a:solidFill>
            </a:endParaRPr>
          </a:p>
          <a:p>
            <a:pPr algn="just"/>
            <a:r>
              <a:rPr lang="en-US" b="1" u="sng" cap="none" dirty="0">
                <a:solidFill>
                  <a:srgbClr val="FF0000"/>
                </a:solidFill>
              </a:rPr>
              <a:t>The appearance or quality of light reflected from the surface of a mineral </a:t>
            </a:r>
            <a:r>
              <a:rPr lang="en-US" b="1" u="sng" cap="none" dirty="0" smtClean="0">
                <a:solidFill>
                  <a:srgbClr val="FF0000"/>
                </a:solidFill>
              </a:rPr>
              <a:t>is known </a:t>
            </a:r>
            <a:r>
              <a:rPr lang="en-US" b="1" u="sng" cap="none" dirty="0">
                <a:solidFill>
                  <a:srgbClr val="FF0000"/>
                </a:solidFill>
              </a:rPr>
              <a:t>as luster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cap="none" dirty="0" smtClean="0"/>
              <a:t>Minerals </a:t>
            </a:r>
            <a:r>
              <a:rPr lang="en-US" cap="none" dirty="0"/>
              <a:t>that have the appearance of metals, regardless of color, are </a:t>
            </a:r>
            <a:r>
              <a:rPr lang="en-US" cap="none" dirty="0" smtClean="0"/>
              <a:t>said to </a:t>
            </a:r>
            <a:r>
              <a:rPr lang="en-US" cap="none" dirty="0"/>
              <a:t>have a </a:t>
            </a:r>
            <a:r>
              <a:rPr lang="en-US" b="1" cap="none" dirty="0"/>
              <a:t>metallic </a:t>
            </a:r>
            <a:r>
              <a:rPr lang="en-US" b="1" cap="none" dirty="0" smtClean="0"/>
              <a:t>luster</a:t>
            </a:r>
            <a:r>
              <a:rPr lang="en-US" cap="none" dirty="0" smtClean="0"/>
              <a:t>.</a:t>
            </a:r>
          </a:p>
          <a:p>
            <a:pPr algn="just"/>
            <a:r>
              <a:rPr lang="en-US" cap="none" dirty="0" smtClean="0"/>
              <a:t>Some </a:t>
            </a:r>
            <a:r>
              <a:rPr lang="en-US" cap="none" dirty="0"/>
              <a:t>metallic minerals, such as native copper </a:t>
            </a:r>
            <a:r>
              <a:rPr lang="en-US" cap="none" dirty="0" smtClean="0"/>
              <a:t>and galena</a:t>
            </a:r>
            <a:r>
              <a:rPr lang="en-US" cap="none" dirty="0"/>
              <a:t>, develop a dull coating or tarnish when exposed to the atmosphere. Because </a:t>
            </a:r>
            <a:r>
              <a:rPr lang="en-US" cap="none" dirty="0" smtClean="0"/>
              <a:t>they are </a:t>
            </a:r>
            <a:r>
              <a:rPr lang="en-US" cap="none" dirty="0"/>
              <a:t>not as shiny as samples with freshly broken surfaces, these samples are often said </a:t>
            </a:r>
            <a:r>
              <a:rPr lang="en-US" cap="none" dirty="0" smtClean="0"/>
              <a:t>to exhibit </a:t>
            </a:r>
            <a:r>
              <a:rPr lang="en-US" cap="none" dirty="0"/>
              <a:t>a </a:t>
            </a:r>
            <a:r>
              <a:rPr lang="en-US" b="1" cap="none" dirty="0"/>
              <a:t>submetallic luster</a:t>
            </a:r>
            <a:r>
              <a:rPr lang="en-US" cap="none" dirty="0"/>
              <a:t>.</a:t>
            </a:r>
          </a:p>
          <a:p>
            <a:pPr algn="just"/>
            <a:r>
              <a:rPr lang="en-US" cap="none" dirty="0"/>
              <a:t>Most minerals have a nonmetallic luster and are described using various adjectives </a:t>
            </a:r>
            <a:r>
              <a:rPr lang="en-US" cap="none" dirty="0" smtClean="0"/>
              <a:t>such as </a:t>
            </a:r>
            <a:r>
              <a:rPr lang="en-US" b="1" cap="none" dirty="0"/>
              <a:t>vitreous</a:t>
            </a:r>
            <a:r>
              <a:rPr lang="en-US" cap="none" dirty="0"/>
              <a:t> or </a:t>
            </a:r>
            <a:r>
              <a:rPr lang="en-US" b="1" cap="none" dirty="0"/>
              <a:t>glassy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cap="none" dirty="0" smtClean="0"/>
              <a:t>Other </a:t>
            </a:r>
            <a:r>
              <a:rPr lang="en-US" cap="none" dirty="0"/>
              <a:t>nonmetallic minerals are described as having a dull or </a:t>
            </a:r>
            <a:r>
              <a:rPr lang="en-US" b="1" cap="none" dirty="0" smtClean="0"/>
              <a:t>earthy luster</a:t>
            </a:r>
            <a:r>
              <a:rPr lang="en-US" cap="none" dirty="0" smtClean="0"/>
              <a:t> </a:t>
            </a:r>
            <a:r>
              <a:rPr lang="en-US" cap="none" dirty="0"/>
              <a:t>(a dull appearance like soil) or a </a:t>
            </a:r>
            <a:r>
              <a:rPr lang="en-US" b="1" cap="none" dirty="0"/>
              <a:t>pearly luster </a:t>
            </a:r>
            <a:r>
              <a:rPr lang="en-US" cap="none" dirty="0"/>
              <a:t>(such as a pearl or the inside of </a:t>
            </a:r>
            <a:r>
              <a:rPr lang="en-US" cap="none" dirty="0" smtClean="0"/>
              <a:t>a clamshell</a:t>
            </a:r>
            <a:r>
              <a:rPr lang="en-US" cap="none" dirty="0"/>
              <a:t>). Still others exhibit a </a:t>
            </a:r>
            <a:r>
              <a:rPr lang="en-US" b="1" cap="none" dirty="0"/>
              <a:t>silky luster </a:t>
            </a:r>
            <a:r>
              <a:rPr lang="en-US" cap="none" dirty="0"/>
              <a:t>(like satin cloth) or a greasy luster (as </a:t>
            </a:r>
            <a:r>
              <a:rPr lang="en-US" cap="none" dirty="0" smtClean="0"/>
              <a:t>though coated </a:t>
            </a:r>
            <a:r>
              <a:rPr lang="en-US" cap="none" dirty="0"/>
              <a:t>in oil)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13303" y="1926770"/>
            <a:ext cx="2989188" cy="4752940"/>
            <a:chOff x="4897800" y="2029297"/>
            <a:chExt cx="2989188" cy="4752940"/>
          </a:xfrm>
        </p:grpSpPr>
        <p:pic>
          <p:nvPicPr>
            <p:cNvPr id="9218" name="Picture 2" descr="Related imag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5" t="10689" r="4457"/>
            <a:stretch/>
          </p:blipFill>
          <p:spPr bwMode="auto">
            <a:xfrm>
              <a:off x="4898571" y="2029297"/>
              <a:ext cx="1847699" cy="13824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Image result for GREASY LUST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8571" y="3619048"/>
              <a:ext cx="2022903" cy="1464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Image result for pearly lust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8" t="5249" r="4873" b="6263"/>
            <a:stretch/>
          </p:blipFill>
          <p:spPr bwMode="auto">
            <a:xfrm>
              <a:off x="4897800" y="5290895"/>
              <a:ext cx="2023674" cy="14913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776054" y="2535874"/>
              <a:ext cx="1066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METALLIC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926469" y="4166673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GREASY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27714" y="5851900"/>
              <a:ext cx="859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PEARLY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5444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Descriptive terms for the </a:t>
            </a:r>
            <a:r>
              <a:rPr lang="en-US" dirty="0" smtClean="0"/>
              <a:t>luster </a:t>
            </a:r>
            <a:r>
              <a:rPr lang="en-US" dirty="0"/>
              <a:t>of minerals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95533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cap="none" dirty="0"/>
              <a:t>Metallic (also known as </a:t>
            </a:r>
            <a:r>
              <a:rPr lang="en-US" cap="none" dirty="0" err="1"/>
              <a:t>splendent</a:t>
            </a:r>
            <a:r>
              <a:rPr lang="en-US" cap="none" dirty="0"/>
              <a:t>)</a:t>
            </a:r>
          </a:p>
          <a:p>
            <a:pPr>
              <a:spcBef>
                <a:spcPts val="0"/>
              </a:spcBef>
            </a:pPr>
            <a:r>
              <a:rPr lang="en-US" cap="none" dirty="0"/>
              <a:t>Submetallic</a:t>
            </a:r>
          </a:p>
          <a:p>
            <a:pPr>
              <a:spcBef>
                <a:spcPts val="0"/>
              </a:spcBef>
            </a:pPr>
            <a:r>
              <a:rPr lang="en-US" cap="none" dirty="0"/>
              <a:t>Vitreous (also known as glassy)</a:t>
            </a:r>
          </a:p>
          <a:p>
            <a:pPr>
              <a:spcBef>
                <a:spcPts val="0"/>
              </a:spcBef>
            </a:pPr>
            <a:r>
              <a:rPr lang="en-US" cap="none" dirty="0"/>
              <a:t>Adamantine (also known as brilliant or </a:t>
            </a:r>
            <a:r>
              <a:rPr lang="en-US" cap="none" dirty="0" smtClean="0"/>
              <a:t>diamond like</a:t>
            </a:r>
            <a:r>
              <a:rPr lang="en-US" cap="none" dirty="0"/>
              <a:t>)</a:t>
            </a:r>
          </a:p>
          <a:p>
            <a:pPr>
              <a:spcBef>
                <a:spcPts val="0"/>
              </a:spcBef>
            </a:pPr>
            <a:r>
              <a:rPr lang="en-US" cap="none" dirty="0"/>
              <a:t>Resinous (also known as </a:t>
            </a:r>
            <a:r>
              <a:rPr lang="en-US" cap="none" dirty="0" smtClean="0"/>
              <a:t>resin like</a:t>
            </a:r>
            <a:r>
              <a:rPr lang="en-US" cap="none" dirty="0"/>
              <a:t>)</a:t>
            </a:r>
          </a:p>
          <a:p>
            <a:pPr>
              <a:spcBef>
                <a:spcPts val="0"/>
              </a:spcBef>
            </a:pPr>
            <a:r>
              <a:rPr lang="en-US" cap="none" dirty="0"/>
              <a:t>Silky</a:t>
            </a:r>
          </a:p>
          <a:p>
            <a:pPr>
              <a:spcBef>
                <a:spcPts val="0"/>
              </a:spcBef>
            </a:pPr>
            <a:r>
              <a:rPr lang="en-US" cap="none" dirty="0"/>
              <a:t>Pearly (also known as mother-of-pearl)</a:t>
            </a:r>
          </a:p>
          <a:p>
            <a:pPr>
              <a:spcBef>
                <a:spcPts val="0"/>
              </a:spcBef>
            </a:pPr>
            <a:r>
              <a:rPr lang="en-US" cap="none" dirty="0"/>
              <a:t>Greasy (also known as oily)</a:t>
            </a:r>
          </a:p>
          <a:p>
            <a:pPr>
              <a:spcBef>
                <a:spcPts val="0"/>
              </a:spcBef>
            </a:pPr>
            <a:r>
              <a:rPr lang="en-US" cap="none" dirty="0" smtClean="0"/>
              <a:t>Waxy </a:t>
            </a:r>
            <a:r>
              <a:rPr lang="en-US" cap="none" dirty="0"/>
              <a:t>(also known as </a:t>
            </a:r>
            <a:r>
              <a:rPr lang="en-US" cap="none" dirty="0" smtClean="0"/>
              <a:t>wax like</a:t>
            </a:r>
            <a:r>
              <a:rPr lang="en-US" cap="none" dirty="0"/>
              <a:t>)</a:t>
            </a:r>
          </a:p>
          <a:p>
            <a:pPr>
              <a:spcBef>
                <a:spcPts val="0"/>
              </a:spcBef>
            </a:pPr>
            <a:r>
              <a:rPr lang="en-US" cap="none" dirty="0"/>
              <a:t>Dull (also known as earthy)</a:t>
            </a:r>
          </a:p>
        </p:txBody>
      </p:sp>
    </p:spTree>
    <p:extLst>
      <p:ext uri="{BB962C8B-B14F-4D97-AF65-F5344CB8AC3E}">
        <p14:creationId xmlns:p14="http://schemas.microsoft.com/office/powerpoint/2010/main" val="251150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PROPERTIES OF MINERALS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6829" y="2024743"/>
            <a:ext cx="5899921" cy="474617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cap="none" dirty="0" smtClean="0">
                <a:solidFill>
                  <a:srgbClr val="00B050"/>
                </a:solidFill>
              </a:rPr>
              <a:t>7. CRYSTAL HABIT/SHAPE</a:t>
            </a:r>
          </a:p>
          <a:p>
            <a:pPr algn="just"/>
            <a:r>
              <a:rPr lang="en-US" cap="none" dirty="0" smtClean="0"/>
              <a:t>Mineralogists </a:t>
            </a:r>
            <a:r>
              <a:rPr lang="en-US" cap="none" dirty="0"/>
              <a:t>use the term </a:t>
            </a:r>
            <a:r>
              <a:rPr lang="en-US" b="1" u="sng" cap="none" dirty="0">
                <a:solidFill>
                  <a:srgbClr val="FF0000"/>
                </a:solidFill>
              </a:rPr>
              <a:t>crystal shape or habit to refer to </a:t>
            </a:r>
            <a:r>
              <a:rPr lang="en-US" b="1" u="sng" cap="none" dirty="0" smtClean="0">
                <a:solidFill>
                  <a:srgbClr val="FF0000"/>
                </a:solidFill>
              </a:rPr>
              <a:t>the common </a:t>
            </a:r>
            <a:r>
              <a:rPr lang="en-US" b="1" u="sng" cap="none" dirty="0">
                <a:solidFill>
                  <a:srgbClr val="FF0000"/>
                </a:solidFill>
              </a:rPr>
              <a:t>or characteristic shape of a crystal or </a:t>
            </a:r>
            <a:r>
              <a:rPr lang="en-US" b="1" u="sng" cap="none" dirty="0" smtClean="0">
                <a:solidFill>
                  <a:srgbClr val="FF0000"/>
                </a:solidFill>
              </a:rPr>
              <a:t>aggregate of </a:t>
            </a:r>
            <a:r>
              <a:rPr lang="en-US" b="1" u="sng" cap="none" dirty="0">
                <a:solidFill>
                  <a:srgbClr val="FF0000"/>
                </a:solidFill>
              </a:rPr>
              <a:t>crystals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cap="none" dirty="0" smtClean="0"/>
              <a:t>A </a:t>
            </a:r>
            <a:r>
              <a:rPr lang="en-US" cap="none" dirty="0"/>
              <a:t>few minerals exhibit </a:t>
            </a:r>
            <a:r>
              <a:rPr lang="en-US" cap="none" dirty="0" smtClean="0"/>
              <a:t>somewhat regular </a:t>
            </a:r>
            <a:r>
              <a:rPr lang="en-US" cap="none" dirty="0"/>
              <a:t>polygons that are helpful in their identification.</a:t>
            </a:r>
          </a:p>
          <a:p>
            <a:pPr algn="just"/>
            <a:r>
              <a:rPr lang="en-US" cap="none" dirty="0"/>
              <a:t>For example, magnetite crystals </a:t>
            </a:r>
            <a:r>
              <a:rPr lang="en-US" cap="none" dirty="0" smtClean="0"/>
              <a:t>sometimes occur </a:t>
            </a:r>
            <a:r>
              <a:rPr lang="en-US" cap="none" dirty="0"/>
              <a:t>as octahedrons, garnets often </a:t>
            </a:r>
            <a:r>
              <a:rPr lang="en-US" cap="none" dirty="0" smtClean="0"/>
              <a:t>form dodecahedrons</a:t>
            </a:r>
            <a:r>
              <a:rPr lang="en-US" cap="none" dirty="0"/>
              <a:t>, and halite and fluorite </a:t>
            </a:r>
            <a:r>
              <a:rPr lang="en-US" cap="none" dirty="0" smtClean="0"/>
              <a:t>crystals tend </a:t>
            </a:r>
            <a:r>
              <a:rPr lang="en-US" cap="none" dirty="0"/>
              <a:t>to grow as cubes or near cubes. </a:t>
            </a:r>
            <a:endParaRPr lang="en-US" cap="none" dirty="0" smtClean="0"/>
          </a:p>
          <a:p>
            <a:pPr algn="just"/>
            <a:r>
              <a:rPr lang="en-US" cap="none" dirty="0" smtClean="0"/>
              <a:t>While most </a:t>
            </a:r>
            <a:r>
              <a:rPr lang="en-US" cap="none" dirty="0"/>
              <a:t>minerals have only one common </a:t>
            </a:r>
            <a:r>
              <a:rPr lang="en-US" cap="none" dirty="0" smtClean="0"/>
              <a:t>habit, a </a:t>
            </a:r>
            <a:r>
              <a:rPr lang="en-US" cap="none" dirty="0"/>
              <a:t>few have two or more characteristic </a:t>
            </a:r>
            <a:r>
              <a:rPr lang="en-US" cap="none" dirty="0" smtClean="0"/>
              <a:t>crystal shapes.</a:t>
            </a:r>
            <a:endParaRPr lang="en-US" cap="none" dirty="0"/>
          </a:p>
        </p:txBody>
      </p:sp>
      <p:grpSp>
        <p:nvGrpSpPr>
          <p:cNvPr id="7" name="Group 6"/>
          <p:cNvGrpSpPr/>
          <p:nvPr/>
        </p:nvGrpSpPr>
        <p:grpSpPr>
          <a:xfrm>
            <a:off x="6194530" y="2068290"/>
            <a:ext cx="2807959" cy="4441370"/>
            <a:chOff x="4760231" y="2024744"/>
            <a:chExt cx="2807959" cy="4441370"/>
          </a:xfrm>
        </p:grpSpPr>
        <p:pic>
          <p:nvPicPr>
            <p:cNvPr id="10242" name="Picture 2" descr="Image result for MAGNETITE CRYST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0231" y="2024744"/>
              <a:ext cx="1513115" cy="1514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Picture 4" descr="Related imag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7" t="6916" r="8839" b="6181"/>
            <a:stretch/>
          </p:blipFill>
          <p:spPr bwMode="auto">
            <a:xfrm>
              <a:off x="4760231" y="3712027"/>
              <a:ext cx="1525685" cy="13280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285916" y="2597336"/>
              <a:ext cx="1282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MAGNETITE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285916" y="4169618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HALITE</a:t>
              </a:r>
              <a:endParaRPr lang="en-US" dirty="0"/>
            </a:p>
          </p:txBody>
        </p:sp>
        <p:pic>
          <p:nvPicPr>
            <p:cNvPr id="10246" name="Picture 6" descr="Image result for CALCITE CRYSTAL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8782" r="8139" b="6159"/>
            <a:stretch/>
          </p:blipFill>
          <p:spPr bwMode="auto">
            <a:xfrm>
              <a:off x="4760231" y="5192486"/>
              <a:ext cx="1529337" cy="12736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312032" y="5644322"/>
              <a:ext cx="9422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CALCITE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3982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214695"/>
            <a:ext cx="7772870" cy="414256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dirty="0" smtClean="0"/>
              <a:t>8. SPECIFIC GRAVITY</a:t>
            </a:r>
          </a:p>
          <a:p>
            <a:pPr algn="just"/>
            <a:r>
              <a:rPr lang="en-US" cap="none" dirty="0" smtClean="0"/>
              <a:t>Mineralogists often </a:t>
            </a:r>
            <a:r>
              <a:rPr lang="en-US" cap="none" dirty="0"/>
              <a:t>use a related measure </a:t>
            </a:r>
            <a:r>
              <a:rPr lang="en-US" cap="none" dirty="0" smtClean="0"/>
              <a:t>called specific </a:t>
            </a:r>
            <a:r>
              <a:rPr lang="en-US" cap="none" dirty="0"/>
              <a:t>gravity to describe the density </a:t>
            </a:r>
            <a:r>
              <a:rPr lang="en-US" cap="none" dirty="0" smtClean="0"/>
              <a:t>of minerals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b="1" u="sng" cap="none" dirty="0" smtClean="0">
                <a:solidFill>
                  <a:srgbClr val="00B050"/>
                </a:solidFill>
              </a:rPr>
              <a:t>Specific </a:t>
            </a:r>
            <a:r>
              <a:rPr lang="en-US" b="1" u="sng" cap="none" dirty="0">
                <a:solidFill>
                  <a:srgbClr val="00B050"/>
                </a:solidFill>
              </a:rPr>
              <a:t>gravity is a number </a:t>
            </a:r>
            <a:r>
              <a:rPr lang="en-US" b="1" u="sng" cap="none" dirty="0" smtClean="0">
                <a:solidFill>
                  <a:srgbClr val="00B050"/>
                </a:solidFill>
              </a:rPr>
              <a:t>representing the </a:t>
            </a:r>
            <a:r>
              <a:rPr lang="en-US" b="1" u="sng" cap="none" dirty="0">
                <a:solidFill>
                  <a:srgbClr val="00B050"/>
                </a:solidFill>
              </a:rPr>
              <a:t>ratio of a mineral’s weight to </a:t>
            </a:r>
            <a:r>
              <a:rPr lang="en-US" b="1" u="sng" cap="none" dirty="0" smtClean="0">
                <a:solidFill>
                  <a:srgbClr val="00B050"/>
                </a:solidFill>
              </a:rPr>
              <a:t>the weight </a:t>
            </a:r>
            <a:r>
              <a:rPr lang="en-US" b="1" u="sng" cap="none" dirty="0">
                <a:solidFill>
                  <a:srgbClr val="00B050"/>
                </a:solidFill>
              </a:rPr>
              <a:t>of an equal volume of water</a:t>
            </a:r>
            <a:r>
              <a:rPr lang="en-US" cap="none" dirty="0" smtClean="0"/>
              <a:t>.</a:t>
            </a:r>
          </a:p>
          <a:p>
            <a:pPr algn="just"/>
            <a:r>
              <a:rPr lang="en-US" cap="none" dirty="0">
                <a:solidFill>
                  <a:srgbClr val="C00000"/>
                </a:solidFill>
              </a:rPr>
              <a:t>Most common rock-forming </a:t>
            </a:r>
            <a:r>
              <a:rPr lang="en-US" cap="none" dirty="0" smtClean="0">
                <a:solidFill>
                  <a:srgbClr val="C00000"/>
                </a:solidFill>
              </a:rPr>
              <a:t>minerals have </a:t>
            </a:r>
            <a:r>
              <a:rPr lang="en-US" cap="none" dirty="0">
                <a:solidFill>
                  <a:srgbClr val="C00000"/>
                </a:solidFill>
              </a:rPr>
              <a:t>a specific gravity of between 2 and 3</a:t>
            </a:r>
            <a:r>
              <a:rPr lang="en-US" cap="none" dirty="0"/>
              <a:t>.</a:t>
            </a:r>
          </a:p>
          <a:p>
            <a:pPr algn="just"/>
            <a:r>
              <a:rPr lang="en-US" cap="none" dirty="0"/>
              <a:t>For example, </a:t>
            </a:r>
            <a:r>
              <a:rPr lang="en-US" b="1" cap="none" dirty="0">
                <a:solidFill>
                  <a:srgbClr val="C00000"/>
                </a:solidFill>
              </a:rPr>
              <a:t>quartz has a specific </a:t>
            </a:r>
            <a:r>
              <a:rPr lang="en-US" b="1" cap="none" dirty="0" smtClean="0">
                <a:solidFill>
                  <a:srgbClr val="C00000"/>
                </a:solidFill>
              </a:rPr>
              <a:t>gravity of </a:t>
            </a:r>
            <a:r>
              <a:rPr lang="en-US" b="1" cap="none" dirty="0">
                <a:solidFill>
                  <a:srgbClr val="C00000"/>
                </a:solidFill>
              </a:rPr>
              <a:t>2.65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cap="none" dirty="0" smtClean="0"/>
              <a:t>By </a:t>
            </a:r>
            <a:r>
              <a:rPr lang="en-US" cap="none" dirty="0"/>
              <a:t>contrast, some metallic </a:t>
            </a:r>
            <a:r>
              <a:rPr lang="en-US" cap="none" dirty="0" smtClean="0"/>
              <a:t>minerals such </a:t>
            </a:r>
            <a:r>
              <a:rPr lang="en-US" cap="none" dirty="0"/>
              <a:t>as pyrite, native copper, and </a:t>
            </a:r>
            <a:r>
              <a:rPr lang="en-US" cap="none" dirty="0" smtClean="0"/>
              <a:t>magnetite are </a:t>
            </a:r>
            <a:r>
              <a:rPr lang="en-US" cap="none" dirty="0"/>
              <a:t>more than twice as dense </a:t>
            </a:r>
            <a:r>
              <a:rPr lang="en-US" cap="none" dirty="0" smtClean="0"/>
              <a:t>and thus </a:t>
            </a:r>
            <a:r>
              <a:rPr lang="en-US" cap="none" dirty="0"/>
              <a:t>have more than twice the </a:t>
            </a:r>
            <a:r>
              <a:rPr lang="en-US" cap="none" dirty="0" smtClean="0"/>
              <a:t>specific gravity </a:t>
            </a:r>
            <a:r>
              <a:rPr lang="en-US" cap="none" dirty="0"/>
              <a:t>as quartz. </a:t>
            </a:r>
            <a:endParaRPr lang="en-US" cap="none" dirty="0" smtClean="0"/>
          </a:p>
          <a:p>
            <a:pPr algn="just"/>
            <a:r>
              <a:rPr lang="en-US" cap="none" dirty="0" smtClean="0"/>
              <a:t>Galena</a:t>
            </a:r>
            <a:r>
              <a:rPr lang="en-US" cap="none" dirty="0"/>
              <a:t>, an ore of </a:t>
            </a:r>
            <a:r>
              <a:rPr lang="en-US" cap="none" dirty="0" smtClean="0"/>
              <a:t>lead, has </a:t>
            </a:r>
            <a:r>
              <a:rPr lang="en-US" cap="none" dirty="0"/>
              <a:t>a specific gravity of roughly </a:t>
            </a:r>
            <a:r>
              <a:rPr lang="en-US" cap="none" dirty="0" smtClean="0"/>
              <a:t>7.5, whereas </a:t>
            </a:r>
            <a:r>
              <a:rPr lang="en-US" cap="none" dirty="0"/>
              <a:t>the specific gravity of </a:t>
            </a:r>
            <a:r>
              <a:rPr lang="en-US" cap="none" dirty="0" smtClean="0"/>
              <a:t>24-karat gold is approximately 20.</a:t>
            </a:r>
            <a:endParaRPr lang="en-US" cap="none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PROPERTIES OF MINERALS</a:t>
            </a:r>
          </a:p>
        </p:txBody>
      </p:sp>
    </p:spTree>
    <p:extLst>
      <p:ext uri="{BB962C8B-B14F-4D97-AF65-F5344CB8AC3E}">
        <p14:creationId xmlns:p14="http://schemas.microsoft.com/office/powerpoint/2010/main" val="282388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PROPERTIES OF MINERALS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1257" y="2208933"/>
            <a:ext cx="6659553" cy="41439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cap="none" dirty="0" smtClean="0"/>
              <a:t>TRANSPARENCY/ABILITY TO TRANSMIST LIGHT</a:t>
            </a:r>
          </a:p>
          <a:p>
            <a:pPr algn="just"/>
            <a:r>
              <a:rPr lang="en-US" cap="none" dirty="0" smtClean="0"/>
              <a:t>Transparency </a:t>
            </a:r>
            <a:r>
              <a:rPr lang="en-US" cap="none" dirty="0"/>
              <a:t>is a measure of how clearly an object can be seen through a crystal. </a:t>
            </a:r>
            <a:endParaRPr lang="en-US" cap="none" dirty="0" smtClean="0"/>
          </a:p>
          <a:p>
            <a:pPr algn="just"/>
            <a:r>
              <a:rPr lang="en-US" b="1" u="sng" cap="none" dirty="0"/>
              <a:t>When no light is transmitted</a:t>
            </a:r>
            <a:r>
              <a:rPr lang="en-US" cap="none" dirty="0"/>
              <a:t>, the mineral </a:t>
            </a:r>
            <a:r>
              <a:rPr lang="en-US" cap="none" dirty="0" smtClean="0"/>
              <a:t>is described </a:t>
            </a:r>
            <a:r>
              <a:rPr lang="en-US" cap="none" dirty="0"/>
              <a:t>as </a:t>
            </a:r>
            <a:r>
              <a:rPr lang="en-US" b="1" cap="none" dirty="0" smtClean="0">
                <a:solidFill>
                  <a:srgbClr val="FF0000"/>
                </a:solidFill>
              </a:rPr>
              <a:t>opaque.</a:t>
            </a:r>
          </a:p>
          <a:p>
            <a:pPr algn="just"/>
            <a:r>
              <a:rPr lang="en-US" b="1" u="sng" cap="none" dirty="0" smtClean="0"/>
              <a:t>When </a:t>
            </a:r>
            <a:r>
              <a:rPr lang="en-US" b="1" u="sng" cap="none" dirty="0"/>
              <a:t>light, but not an image</a:t>
            </a:r>
            <a:r>
              <a:rPr lang="en-US" cap="none" dirty="0"/>
              <a:t>, is transmitted through a mineral it </a:t>
            </a:r>
            <a:r>
              <a:rPr lang="en-US" cap="none" dirty="0" smtClean="0"/>
              <a:t>is said </a:t>
            </a:r>
            <a:r>
              <a:rPr lang="en-US" cap="none" dirty="0"/>
              <a:t>to be </a:t>
            </a:r>
            <a:r>
              <a:rPr lang="en-US" b="1" cap="none" dirty="0">
                <a:solidFill>
                  <a:srgbClr val="FF0000"/>
                </a:solidFill>
              </a:rPr>
              <a:t>translucent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b="1" u="sng" cap="none" dirty="0" smtClean="0"/>
              <a:t>When </a:t>
            </a:r>
            <a:r>
              <a:rPr lang="en-US" b="1" u="sng" cap="none" dirty="0"/>
              <a:t>both light and an image are visible </a:t>
            </a:r>
            <a:r>
              <a:rPr lang="en-US" cap="none" dirty="0"/>
              <a:t>through the sample, </a:t>
            </a:r>
            <a:r>
              <a:rPr lang="en-US" cap="none" dirty="0" smtClean="0"/>
              <a:t>the mineral </a:t>
            </a:r>
            <a:r>
              <a:rPr lang="en-US" cap="none" dirty="0"/>
              <a:t>is described as </a:t>
            </a:r>
            <a:r>
              <a:rPr lang="en-US" b="1" cap="none" dirty="0">
                <a:solidFill>
                  <a:srgbClr val="FF0000"/>
                </a:solidFill>
              </a:rPr>
              <a:t>transparent</a:t>
            </a:r>
            <a:r>
              <a:rPr lang="en-US" cap="none" dirty="0"/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043323" y="2012991"/>
            <a:ext cx="1858751" cy="4564069"/>
            <a:chOff x="7043323" y="2012991"/>
            <a:chExt cx="1858751" cy="4564069"/>
          </a:xfrm>
        </p:grpSpPr>
        <p:pic>
          <p:nvPicPr>
            <p:cNvPr id="2050" name="Picture 2" descr="Image result for AMETHYST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01" t="8602" r="11428" b="9569"/>
            <a:stretch/>
          </p:blipFill>
          <p:spPr bwMode="auto">
            <a:xfrm>
              <a:off x="7364214" y="3501501"/>
              <a:ext cx="1489166" cy="15588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Image result for TRANSPARENT CALCI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7609" y="5166220"/>
              <a:ext cx="1590608" cy="141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Image result for HAEMATIT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3323" y="2012991"/>
              <a:ext cx="1858751" cy="13826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590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properties of minerals (tenacity)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83029" y="2214695"/>
            <a:ext cx="8577942" cy="443266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cap="none" dirty="0"/>
              <a:t>The term </a:t>
            </a:r>
            <a:r>
              <a:rPr lang="en-US" b="1" u="sng" cap="none" dirty="0"/>
              <a:t>tenacity describes a mineral’s toughness, or its resistance </a:t>
            </a:r>
            <a:r>
              <a:rPr lang="en-US" b="1" u="sng" cap="none" dirty="0" smtClean="0"/>
              <a:t>to breaking</a:t>
            </a:r>
            <a:r>
              <a:rPr lang="en-US" cap="none" dirty="0" smtClean="0"/>
              <a:t> </a:t>
            </a:r>
            <a:r>
              <a:rPr lang="en-US" cap="none" dirty="0"/>
              <a:t>or </a:t>
            </a:r>
            <a:r>
              <a:rPr lang="en-US" cap="none" dirty="0" smtClean="0"/>
              <a:t>deforming. The </a:t>
            </a:r>
            <a:r>
              <a:rPr lang="en-US" cap="none" dirty="0"/>
              <a:t>different forms of tenacity are</a:t>
            </a:r>
            <a:r>
              <a:rPr lang="en-US" cap="none" dirty="0" smtClean="0"/>
              <a:t>:</a:t>
            </a:r>
            <a:endParaRPr lang="en-US" cap="none" dirty="0"/>
          </a:p>
          <a:p>
            <a:pPr algn="just"/>
            <a:r>
              <a:rPr lang="en-US" b="1" cap="none" dirty="0">
                <a:solidFill>
                  <a:srgbClr val="FF0000"/>
                </a:solidFill>
              </a:rPr>
              <a:t>Brittle</a:t>
            </a:r>
            <a:r>
              <a:rPr lang="en-US" cap="none" dirty="0"/>
              <a:t> - If a mineral is hammered and the result is a powder or small crumbs, it is considered brittle. </a:t>
            </a:r>
            <a:r>
              <a:rPr lang="en-US" cap="none" dirty="0" smtClean="0"/>
              <a:t>The </a:t>
            </a:r>
            <a:r>
              <a:rPr lang="en-US" cap="none" dirty="0"/>
              <a:t>majority of all minerals are </a:t>
            </a:r>
            <a:r>
              <a:rPr lang="en-US" cap="none" dirty="0" smtClean="0"/>
              <a:t>brittle. An </a:t>
            </a:r>
            <a:r>
              <a:rPr lang="en-US" cap="none" dirty="0"/>
              <a:t>example is </a:t>
            </a:r>
            <a:r>
              <a:rPr lang="en-US" b="1" cap="none" dirty="0"/>
              <a:t>Quartz</a:t>
            </a:r>
            <a:r>
              <a:rPr lang="en-US" cap="none" dirty="0" smtClean="0"/>
              <a:t>.</a:t>
            </a:r>
            <a:endParaRPr lang="en-US" cap="none" dirty="0"/>
          </a:p>
          <a:p>
            <a:pPr algn="just"/>
            <a:r>
              <a:rPr lang="en-US" b="1" cap="none" dirty="0" smtClean="0">
                <a:solidFill>
                  <a:srgbClr val="FF0000"/>
                </a:solidFill>
              </a:rPr>
              <a:t>Sectile</a:t>
            </a:r>
            <a:r>
              <a:rPr lang="en-US" cap="none" dirty="0" smtClean="0"/>
              <a:t> </a:t>
            </a:r>
            <a:r>
              <a:rPr lang="en-US" cap="none" dirty="0"/>
              <a:t>- Sectile minerals can be separated with a knife, much like wax but usually not as </a:t>
            </a:r>
            <a:r>
              <a:rPr lang="en-US" cap="none" dirty="0" smtClean="0"/>
              <a:t>soft. An </a:t>
            </a:r>
            <a:r>
              <a:rPr lang="en-US" cap="none" dirty="0"/>
              <a:t>example is </a:t>
            </a:r>
            <a:r>
              <a:rPr lang="en-US" b="1" cap="none" dirty="0"/>
              <a:t>Gypsum</a:t>
            </a:r>
            <a:r>
              <a:rPr lang="en-US" cap="none" dirty="0" smtClean="0"/>
              <a:t>.</a:t>
            </a:r>
            <a:endParaRPr lang="en-US" cap="none" dirty="0"/>
          </a:p>
          <a:p>
            <a:pPr algn="just"/>
            <a:r>
              <a:rPr lang="en-US" b="1" cap="none" dirty="0" smtClean="0">
                <a:solidFill>
                  <a:srgbClr val="FF0000"/>
                </a:solidFill>
              </a:rPr>
              <a:t>Malleable and Ductile </a:t>
            </a:r>
            <a:r>
              <a:rPr lang="en-US" cap="none" dirty="0" smtClean="0"/>
              <a:t>- If a mineral can be flattened by pounding with a hammer, it is malleable and if it can be  stretched into a wire, it is ductile. </a:t>
            </a:r>
            <a:r>
              <a:rPr lang="en-US" b="1" cap="none" dirty="0" smtClean="0"/>
              <a:t>Silver, </a:t>
            </a:r>
            <a:r>
              <a:rPr lang="en-US" b="1" cap="none" dirty="0"/>
              <a:t>Gold</a:t>
            </a:r>
            <a:endParaRPr lang="en-US" b="1" cap="none" dirty="0" smtClean="0"/>
          </a:p>
          <a:p>
            <a:pPr algn="just"/>
            <a:r>
              <a:rPr lang="en-US" b="1" cap="none" dirty="0" smtClean="0">
                <a:solidFill>
                  <a:srgbClr val="FF0000"/>
                </a:solidFill>
              </a:rPr>
              <a:t>Elastic</a:t>
            </a:r>
            <a:r>
              <a:rPr lang="en-US" cap="none" dirty="0" smtClean="0"/>
              <a:t> – Some spring </a:t>
            </a:r>
            <a:r>
              <a:rPr lang="en-US" cap="none" dirty="0"/>
              <a:t>back to their original </a:t>
            </a:r>
            <a:r>
              <a:rPr lang="en-US" cap="none" dirty="0" smtClean="0"/>
              <a:t>position when the are bent. An example is </a:t>
            </a:r>
            <a:r>
              <a:rPr lang="en-US" b="1" cap="none" dirty="0" smtClean="0"/>
              <a:t>Mica</a:t>
            </a:r>
            <a:r>
              <a:rPr lang="en-US" cap="none" dirty="0" smtClean="0"/>
              <a:t>.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10452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Minerals: Building</a:t>
            </a:r>
            <a:br>
              <a:rPr lang="en-US" dirty="0"/>
            </a:br>
            <a:r>
              <a:rPr lang="en-US" dirty="0"/>
              <a:t>Blocks of Rocks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cap="none" dirty="0"/>
              <a:t>We begin our discussion of Earth </a:t>
            </a:r>
            <a:r>
              <a:rPr lang="en-US" cap="none" dirty="0" smtClean="0"/>
              <a:t>materials with </a:t>
            </a:r>
            <a:r>
              <a:rPr lang="en-US" cap="none" dirty="0"/>
              <a:t>an overview of </a:t>
            </a:r>
            <a:r>
              <a:rPr lang="en-US" cap="none" dirty="0" smtClean="0"/>
              <a:t>mineralogy (mineral = mineral and Logy=Study) because </a:t>
            </a:r>
            <a:r>
              <a:rPr lang="en-US" cap="none" dirty="0"/>
              <a:t>minerals are the building blocks </a:t>
            </a:r>
            <a:r>
              <a:rPr lang="en-US" cap="none" dirty="0" smtClean="0"/>
              <a:t>of rocks.</a:t>
            </a:r>
          </a:p>
          <a:p>
            <a:pPr algn="just"/>
            <a:r>
              <a:rPr lang="en-US" cap="none" dirty="0"/>
              <a:t>Geologists define mineral as any </a:t>
            </a:r>
            <a:r>
              <a:rPr lang="en-US" b="1" cap="none" dirty="0" smtClean="0">
                <a:solidFill>
                  <a:srgbClr val="FF0000"/>
                </a:solidFill>
              </a:rPr>
              <a:t>naturally occurring </a:t>
            </a:r>
            <a:r>
              <a:rPr lang="en-US" b="1" cap="none" dirty="0">
                <a:solidFill>
                  <a:srgbClr val="0070C0"/>
                </a:solidFill>
              </a:rPr>
              <a:t>inorganic</a:t>
            </a:r>
            <a:r>
              <a:rPr lang="en-US" cap="none" dirty="0"/>
              <a:t> </a:t>
            </a:r>
            <a:r>
              <a:rPr lang="en-US" b="1" cap="none" dirty="0">
                <a:solidFill>
                  <a:srgbClr val="00B050"/>
                </a:solidFill>
              </a:rPr>
              <a:t>solid</a:t>
            </a:r>
            <a:r>
              <a:rPr lang="en-US" cap="none" dirty="0"/>
              <a:t> that </a:t>
            </a:r>
            <a:r>
              <a:rPr lang="en-US" cap="none" dirty="0" smtClean="0"/>
              <a:t>possesses an </a:t>
            </a:r>
            <a:r>
              <a:rPr lang="en-US" cap="none" dirty="0"/>
              <a:t>orderly </a:t>
            </a:r>
            <a:r>
              <a:rPr lang="en-US" b="1" cap="none" dirty="0">
                <a:solidFill>
                  <a:srgbClr val="7030A0"/>
                </a:solidFill>
              </a:rPr>
              <a:t>crystalline structure</a:t>
            </a:r>
            <a:r>
              <a:rPr lang="en-US" cap="none" dirty="0"/>
              <a:t> and can </a:t>
            </a:r>
            <a:r>
              <a:rPr lang="en-US" cap="none" dirty="0" smtClean="0"/>
              <a:t>be represented </a:t>
            </a:r>
            <a:r>
              <a:rPr lang="en-US" cap="none" dirty="0"/>
              <a:t>by a </a:t>
            </a:r>
            <a:r>
              <a:rPr lang="en-US" b="1" cap="none" dirty="0">
                <a:solidFill>
                  <a:srgbClr val="C00000"/>
                </a:solidFill>
              </a:rPr>
              <a:t>chemical formula</a:t>
            </a:r>
            <a:r>
              <a:rPr lang="en-US" cap="none" dirty="0" smtClean="0"/>
              <a:t>.</a:t>
            </a:r>
          </a:p>
          <a:p>
            <a:pPr algn="just"/>
            <a:r>
              <a:rPr lang="en-US" b="1" cap="none" dirty="0" smtClean="0">
                <a:solidFill>
                  <a:schemeClr val="tx2">
                    <a:lumMod val="50000"/>
                  </a:schemeClr>
                </a:solidFill>
              </a:rPr>
              <a:t>Rocks on the other hand are collections of </a:t>
            </a:r>
            <a:r>
              <a:rPr lang="en-US" b="1" cap="none" dirty="0">
                <a:solidFill>
                  <a:schemeClr val="tx2">
                    <a:lumMod val="50000"/>
                  </a:schemeClr>
                </a:solidFill>
              </a:rPr>
              <a:t>one or more minerals. </a:t>
            </a:r>
            <a:endParaRPr lang="en-US" b="1" cap="none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en-US" cap="none" dirty="0" smtClean="0"/>
              <a:t>In </a:t>
            </a:r>
            <a:r>
              <a:rPr lang="en-US" cap="none" dirty="0"/>
              <a:t>order to understand how rocks vary in composition </a:t>
            </a:r>
            <a:r>
              <a:rPr lang="en-US" cap="none" dirty="0" smtClean="0"/>
              <a:t>and properties</a:t>
            </a:r>
            <a:r>
              <a:rPr lang="en-US" cap="none" dirty="0"/>
              <a:t>, it is necessary to know the variety of minerals that commonly occur in </a:t>
            </a:r>
            <a:r>
              <a:rPr lang="en-US" cap="none" dirty="0" smtClean="0"/>
              <a:t>them, and </a:t>
            </a:r>
            <a:r>
              <a:rPr lang="en-US" cap="none" dirty="0"/>
              <a:t>to identify a rock it is necessary to know which minerals are present in it.</a:t>
            </a:r>
          </a:p>
        </p:txBody>
      </p:sp>
    </p:spTree>
    <p:extLst>
      <p:ext uri="{BB962C8B-B14F-4D97-AF65-F5344CB8AC3E}">
        <p14:creationId xmlns:p14="http://schemas.microsoft.com/office/powerpoint/2010/main" val="43577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05097" y="2038895"/>
            <a:ext cx="8046720" cy="22021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REACTION WITH ACID</a:t>
            </a:r>
          </a:p>
          <a:p>
            <a:pPr algn="just"/>
            <a:r>
              <a:rPr lang="en-US" cap="none" dirty="0"/>
              <a:t>One very simple chemical test </a:t>
            </a:r>
            <a:r>
              <a:rPr lang="en-US" cap="none" dirty="0" smtClean="0"/>
              <a:t>involves placing </a:t>
            </a:r>
            <a:r>
              <a:rPr lang="en-US" cap="none" dirty="0"/>
              <a:t>a drop of dilute hydrochloric </a:t>
            </a:r>
            <a:r>
              <a:rPr lang="en-US" cap="none" dirty="0" smtClean="0"/>
              <a:t>acid from </a:t>
            </a:r>
            <a:r>
              <a:rPr lang="en-US" cap="none" dirty="0"/>
              <a:t>a dropper bottle onto a freshly </a:t>
            </a:r>
            <a:r>
              <a:rPr lang="en-US" cap="none" dirty="0" smtClean="0"/>
              <a:t>broken mineral </a:t>
            </a:r>
            <a:r>
              <a:rPr lang="en-US" cap="none" dirty="0"/>
              <a:t>surface</a:t>
            </a:r>
            <a:r>
              <a:rPr lang="en-US" cap="none" dirty="0" smtClean="0"/>
              <a:t>.</a:t>
            </a:r>
          </a:p>
          <a:p>
            <a:pPr algn="just"/>
            <a:r>
              <a:rPr lang="en-US" cap="none" dirty="0" smtClean="0"/>
              <a:t> </a:t>
            </a:r>
            <a:r>
              <a:rPr lang="en-US" cap="none" dirty="0"/>
              <a:t>Using this </a:t>
            </a:r>
            <a:r>
              <a:rPr lang="en-US" cap="none" dirty="0" smtClean="0"/>
              <a:t>technique, certain </a:t>
            </a:r>
            <a:r>
              <a:rPr lang="en-US" cap="none" dirty="0"/>
              <a:t>minerals, called carbonates, </a:t>
            </a:r>
            <a:r>
              <a:rPr lang="en-US" cap="none" dirty="0" smtClean="0"/>
              <a:t>will effervesce </a:t>
            </a:r>
            <a:r>
              <a:rPr lang="en-US" cap="none" dirty="0"/>
              <a:t>(fizz) as carbon dioxide gas </a:t>
            </a:r>
            <a:r>
              <a:rPr lang="en-US" cap="none" dirty="0" smtClean="0"/>
              <a:t>is released.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PROPERTIES OF MINERALS</a:t>
            </a:r>
            <a:endParaRPr lang="en-US" dirty="0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75" y="4564380"/>
            <a:ext cx="2866300" cy="19164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academic.brooklyn.cuny.edu/geology/grocha/mineral/images/fiz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57" y="4564380"/>
            <a:ext cx="2815966" cy="19164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18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Mineral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13509" y="1985554"/>
            <a:ext cx="8577942" cy="4720046"/>
          </a:xfrm>
        </p:spPr>
        <p:txBody>
          <a:bodyPr>
            <a:normAutofit fontScale="92500"/>
          </a:bodyPr>
          <a:lstStyle/>
          <a:p>
            <a:pPr algn="just"/>
            <a:r>
              <a:rPr lang="en-US" cap="none" dirty="0"/>
              <a:t>Mineral classification can be an organizational nightmare. </a:t>
            </a:r>
            <a:endParaRPr lang="en-US" cap="none" dirty="0" smtClean="0"/>
          </a:p>
          <a:p>
            <a:pPr algn="just"/>
            <a:r>
              <a:rPr lang="en-US" cap="none" dirty="0" smtClean="0"/>
              <a:t>With </a:t>
            </a:r>
            <a:r>
              <a:rPr lang="en-US" cap="none" dirty="0"/>
              <a:t>over 3,000 different types of minerals a system is needed to make sense of them all. </a:t>
            </a:r>
            <a:endParaRPr lang="en-US" cap="none" dirty="0" smtClean="0"/>
          </a:p>
          <a:p>
            <a:pPr algn="just"/>
            <a:r>
              <a:rPr lang="en-US" cap="none" dirty="0" smtClean="0"/>
              <a:t>Mineralogists </a:t>
            </a:r>
            <a:r>
              <a:rPr lang="en-US" cap="none" dirty="0"/>
              <a:t>group minerals into families based on their chemical composition. </a:t>
            </a:r>
            <a:endParaRPr lang="en-US" cap="none" dirty="0" smtClean="0"/>
          </a:p>
          <a:p>
            <a:pPr algn="just"/>
            <a:r>
              <a:rPr lang="en-US" b="1" cap="none" dirty="0">
                <a:solidFill>
                  <a:srgbClr val="0070C0"/>
                </a:solidFill>
              </a:rPr>
              <a:t>Minerals are classified according to their anions i.e. the negatively charged </a:t>
            </a:r>
            <a:r>
              <a:rPr lang="en-US" b="1" cap="none" dirty="0" smtClean="0">
                <a:solidFill>
                  <a:srgbClr val="0070C0"/>
                </a:solidFill>
              </a:rPr>
              <a:t>ions.</a:t>
            </a:r>
          </a:p>
          <a:p>
            <a:pPr algn="just"/>
            <a:r>
              <a:rPr lang="en-US" cap="none" dirty="0" smtClean="0"/>
              <a:t>Anions </a:t>
            </a:r>
            <a:r>
              <a:rPr lang="en-US" cap="none" dirty="0"/>
              <a:t>can be either </a:t>
            </a:r>
            <a:r>
              <a:rPr lang="en-US" b="1" cap="none" dirty="0">
                <a:solidFill>
                  <a:srgbClr val="C00000"/>
                </a:solidFill>
              </a:rPr>
              <a:t>simple or complex</a:t>
            </a:r>
            <a:r>
              <a:rPr lang="en-US" cap="none" dirty="0"/>
              <a:t>. A simple anion is a single negatively charged ion, such as O2-. </a:t>
            </a:r>
            <a:r>
              <a:rPr lang="en-US" cap="none" dirty="0" smtClean="0"/>
              <a:t>Examples of complex ions are silicate</a:t>
            </a:r>
            <a:r>
              <a:rPr lang="en-US" cap="none" dirty="0"/>
              <a:t>, (SiO</a:t>
            </a:r>
            <a:r>
              <a:rPr lang="en-US" sz="2100" cap="none" baseline="-25000" dirty="0"/>
              <a:t>4</a:t>
            </a:r>
            <a:r>
              <a:rPr lang="en-US" cap="none" dirty="0"/>
              <a:t>)</a:t>
            </a:r>
            <a:r>
              <a:rPr lang="en-US" cap="none" baseline="30000" dirty="0"/>
              <a:t>4-</a:t>
            </a:r>
            <a:r>
              <a:rPr lang="en-US" cap="none" dirty="0"/>
              <a:t>, and carbonate, (CO</a:t>
            </a:r>
            <a:r>
              <a:rPr lang="en-US" cap="none" baseline="-25000" dirty="0"/>
              <a:t>3</a:t>
            </a:r>
            <a:r>
              <a:rPr lang="en-US" cap="none" dirty="0"/>
              <a:t>)</a:t>
            </a:r>
            <a:r>
              <a:rPr lang="en-US" cap="none" baseline="30000" dirty="0"/>
              <a:t>2-</a:t>
            </a:r>
            <a:r>
              <a:rPr lang="en-US" cap="none" dirty="0"/>
              <a:t>.</a:t>
            </a:r>
          </a:p>
          <a:p>
            <a:pPr algn="just"/>
            <a:r>
              <a:rPr lang="en-US" b="1" cap="none" dirty="0" smtClean="0">
                <a:solidFill>
                  <a:srgbClr val="0070C0"/>
                </a:solidFill>
              </a:rPr>
              <a:t>Each </a:t>
            </a:r>
            <a:r>
              <a:rPr lang="en-US" b="1" cap="none" dirty="0">
                <a:solidFill>
                  <a:srgbClr val="0070C0"/>
                </a:solidFill>
              </a:rPr>
              <a:t>mineral group (except the native elements) is named for its anion.</a:t>
            </a:r>
            <a:r>
              <a:rPr lang="en-US" cap="none" dirty="0"/>
              <a:t> For example, the oxides all </a:t>
            </a:r>
            <a:r>
              <a:rPr lang="en-US" cap="none" dirty="0" smtClean="0"/>
              <a:t>contain </a:t>
            </a:r>
            <a:r>
              <a:rPr lang="en-US" cap="none" dirty="0"/>
              <a:t>O</a:t>
            </a:r>
            <a:r>
              <a:rPr lang="en-US" sz="2100" cap="none" baseline="30000" dirty="0"/>
              <a:t>2-</a:t>
            </a:r>
            <a:r>
              <a:rPr lang="en-US" cap="none" dirty="0"/>
              <a:t>, the silicates contain (SiO</a:t>
            </a:r>
            <a:r>
              <a:rPr lang="en-US" cap="none" baseline="-25000" dirty="0"/>
              <a:t>4</a:t>
            </a:r>
            <a:r>
              <a:rPr lang="en-US" cap="none" dirty="0"/>
              <a:t>)</a:t>
            </a:r>
            <a:r>
              <a:rPr lang="en-US" sz="2100" cap="none" baseline="30000" dirty="0"/>
              <a:t>4-</a:t>
            </a:r>
            <a:r>
              <a:rPr lang="en-US" cap="none" dirty="0"/>
              <a:t>, and the carbonates contain (CO</a:t>
            </a:r>
            <a:r>
              <a:rPr lang="en-US" sz="2100" cap="none" baseline="-25000" dirty="0"/>
              <a:t>3</a:t>
            </a:r>
            <a:r>
              <a:rPr lang="en-US" cap="none" dirty="0"/>
              <a:t>)</a:t>
            </a:r>
            <a:r>
              <a:rPr lang="en-US" sz="2100" cap="none" baseline="30000" dirty="0"/>
              <a:t>2-</a:t>
            </a:r>
            <a:r>
              <a:rPr lang="en-US" cap="non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339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mineral groups</a:t>
            </a:r>
            <a:endParaRPr lang="en-US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9131" y="1750777"/>
            <a:ext cx="5625737" cy="4954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344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Silicate minerals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714" y="1994263"/>
            <a:ext cx="4625878" cy="4667794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cap="none" dirty="0"/>
              <a:t>Of the hundred or so elements known, only </a:t>
            </a:r>
            <a:r>
              <a:rPr lang="en-US" b="1" cap="none" dirty="0">
                <a:solidFill>
                  <a:srgbClr val="FF0000"/>
                </a:solidFill>
              </a:rPr>
              <a:t>eight</a:t>
            </a:r>
            <a:r>
              <a:rPr lang="en-US" cap="none" dirty="0"/>
              <a:t> are abundant at the </a:t>
            </a:r>
            <a:r>
              <a:rPr lang="en-US" b="1" cap="none" dirty="0">
                <a:solidFill>
                  <a:srgbClr val="FF0000"/>
                </a:solidFill>
              </a:rPr>
              <a:t>Earth’s surface</a:t>
            </a:r>
            <a:r>
              <a:rPr lang="en-US" cap="none" dirty="0"/>
              <a:t>.</a:t>
            </a:r>
          </a:p>
          <a:p>
            <a:pPr algn="just"/>
            <a:r>
              <a:rPr lang="en-US" cap="none" dirty="0"/>
              <a:t>These, in decreasing order of abundance, are </a:t>
            </a:r>
            <a:r>
              <a:rPr lang="en-US" b="1" cap="none" dirty="0">
                <a:solidFill>
                  <a:srgbClr val="002060"/>
                </a:solidFill>
              </a:rPr>
              <a:t>oxygen (O), silicon (Si), </a:t>
            </a:r>
            <a:r>
              <a:rPr lang="en-US" b="1" cap="none" dirty="0" err="1">
                <a:solidFill>
                  <a:srgbClr val="002060"/>
                </a:solidFill>
              </a:rPr>
              <a:t>aluminium</a:t>
            </a:r>
            <a:r>
              <a:rPr lang="en-US" b="1" cap="none" dirty="0">
                <a:solidFill>
                  <a:srgbClr val="002060"/>
                </a:solidFill>
              </a:rPr>
              <a:t> (Al</a:t>
            </a:r>
            <a:r>
              <a:rPr lang="en-US" b="1" cap="none" dirty="0" smtClean="0">
                <a:solidFill>
                  <a:srgbClr val="002060"/>
                </a:solidFill>
              </a:rPr>
              <a:t>), iron </a:t>
            </a:r>
            <a:r>
              <a:rPr lang="en-US" b="1" cap="none" dirty="0">
                <a:solidFill>
                  <a:srgbClr val="002060"/>
                </a:solidFill>
              </a:rPr>
              <a:t>(Fe), calcium (Ca), sodium (Na), potassium (K) and magnesium (Mg). </a:t>
            </a:r>
            <a:endParaRPr lang="en-US" b="1" cap="none" dirty="0" smtClean="0">
              <a:solidFill>
                <a:srgbClr val="002060"/>
              </a:solidFill>
            </a:endParaRPr>
          </a:p>
          <a:p>
            <a:pPr algn="just"/>
            <a:r>
              <a:rPr lang="en-US" cap="none" dirty="0" smtClean="0"/>
              <a:t>The common rock-forming </a:t>
            </a:r>
            <a:r>
              <a:rPr lang="en-US" cap="none" dirty="0"/>
              <a:t>minerals are formed mainly of combinations of these important </a:t>
            </a:r>
            <a:r>
              <a:rPr lang="en-US" cap="none" dirty="0" smtClean="0"/>
              <a:t>elements and </a:t>
            </a:r>
            <a:r>
              <a:rPr lang="en-US" cap="none" dirty="0"/>
              <a:t>most of them are </a:t>
            </a:r>
            <a:r>
              <a:rPr lang="en-US" b="1" cap="none" dirty="0">
                <a:solidFill>
                  <a:srgbClr val="0070C0"/>
                </a:solidFill>
              </a:rPr>
              <a:t>silicates</a:t>
            </a:r>
            <a:r>
              <a:rPr lang="en-US" cap="none" dirty="0"/>
              <a:t>.</a:t>
            </a:r>
          </a:p>
        </p:txBody>
      </p:sp>
      <p:pic>
        <p:nvPicPr>
          <p:cNvPr id="2050" name="Picture 2" descr="Image result for the 8 elements in the earth's cru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592" y="1645918"/>
            <a:ext cx="4124857" cy="24040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t="18653" r="7701"/>
          <a:stretch/>
        </p:blipFill>
        <p:spPr bwMode="auto">
          <a:xfrm>
            <a:off x="5077219" y="4123050"/>
            <a:ext cx="3657601" cy="26565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97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Silicate minerals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924594"/>
            <a:ext cx="4444019" cy="4833259"/>
          </a:xfrm>
        </p:spPr>
        <p:txBody>
          <a:bodyPr>
            <a:normAutofit/>
          </a:bodyPr>
          <a:lstStyle/>
          <a:p>
            <a:pPr algn="just"/>
            <a:r>
              <a:rPr lang="en-US" b="1" cap="none" dirty="0">
                <a:solidFill>
                  <a:srgbClr val="FF0000"/>
                </a:solidFill>
              </a:rPr>
              <a:t>Every silicate mineral </a:t>
            </a:r>
            <a:r>
              <a:rPr lang="en-US" cap="none" dirty="0" smtClean="0"/>
              <a:t>contains the </a:t>
            </a:r>
            <a:r>
              <a:rPr lang="en-US" cap="none" dirty="0"/>
              <a:t>two most abundant </a:t>
            </a:r>
            <a:r>
              <a:rPr lang="en-US" cap="none" dirty="0" smtClean="0"/>
              <a:t>elements of </a:t>
            </a:r>
            <a:r>
              <a:rPr lang="en-US" cap="none" dirty="0"/>
              <a:t>Earth’s crust, </a:t>
            </a:r>
            <a:r>
              <a:rPr lang="en-US" b="1" cap="none" dirty="0" smtClean="0">
                <a:solidFill>
                  <a:srgbClr val="0070C0"/>
                </a:solidFill>
              </a:rPr>
              <a:t>oxygen and </a:t>
            </a:r>
            <a:r>
              <a:rPr lang="en-US" b="1" cap="none" dirty="0">
                <a:solidFill>
                  <a:srgbClr val="0070C0"/>
                </a:solidFill>
              </a:rPr>
              <a:t>silicon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cap="none" dirty="0" smtClean="0"/>
              <a:t>Further, most </a:t>
            </a:r>
            <a:r>
              <a:rPr lang="en-US" cap="none" dirty="0"/>
              <a:t>contain one or </a:t>
            </a:r>
            <a:r>
              <a:rPr lang="en-US" cap="none" dirty="0" smtClean="0"/>
              <a:t>more of </a:t>
            </a:r>
            <a:r>
              <a:rPr lang="en-US" cap="none" dirty="0"/>
              <a:t>the other common </a:t>
            </a:r>
            <a:r>
              <a:rPr lang="en-US" cap="none" dirty="0" smtClean="0"/>
              <a:t>elements. </a:t>
            </a:r>
          </a:p>
          <a:p>
            <a:pPr algn="just"/>
            <a:r>
              <a:rPr lang="en-US" cap="none" dirty="0" smtClean="0"/>
              <a:t>Together</a:t>
            </a:r>
            <a:r>
              <a:rPr lang="en-US" cap="none" dirty="0"/>
              <a:t>, these </a:t>
            </a:r>
            <a:r>
              <a:rPr lang="en-US" cap="none" dirty="0" smtClean="0"/>
              <a:t>elements give </a:t>
            </a:r>
            <a:r>
              <a:rPr lang="en-US" cap="none" dirty="0"/>
              <a:t>rise to </a:t>
            </a:r>
            <a:r>
              <a:rPr lang="en-US" cap="none" dirty="0" smtClean="0"/>
              <a:t>hundreds of </a:t>
            </a:r>
            <a:r>
              <a:rPr lang="en-US" cap="none" dirty="0"/>
              <a:t>silicate minerals with a wide variety </a:t>
            </a:r>
            <a:r>
              <a:rPr lang="en-US" cap="none" dirty="0" smtClean="0"/>
              <a:t>of properties</a:t>
            </a:r>
            <a:r>
              <a:rPr lang="en-US" cap="none" dirty="0"/>
              <a:t>, including hard quartz, soft </a:t>
            </a:r>
            <a:r>
              <a:rPr lang="en-US" cap="none" dirty="0" smtClean="0"/>
              <a:t>talc, sheet-like </a:t>
            </a:r>
            <a:r>
              <a:rPr lang="en-US" cap="none" dirty="0"/>
              <a:t>mica, fibrous asbestos, </a:t>
            </a:r>
            <a:r>
              <a:rPr lang="en-US" cap="none" dirty="0" smtClean="0"/>
              <a:t>green olivine</a:t>
            </a:r>
            <a:r>
              <a:rPr lang="en-US" cap="none" dirty="0"/>
              <a:t>, and blood-red garnet.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599" y="1757455"/>
            <a:ext cx="3409647" cy="50003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026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Silicate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35131" y="2002971"/>
            <a:ext cx="5033555" cy="468521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cap="none" dirty="0"/>
              <a:t>All silicate minerals have the same </a:t>
            </a:r>
            <a:r>
              <a:rPr lang="en-US" cap="none" dirty="0" smtClean="0"/>
              <a:t>fundamental building </a:t>
            </a:r>
            <a:r>
              <a:rPr lang="en-US" cap="none" dirty="0"/>
              <a:t>block, the </a:t>
            </a:r>
            <a:r>
              <a:rPr lang="en-US" b="1" cap="none" dirty="0" smtClean="0">
                <a:solidFill>
                  <a:srgbClr val="002060"/>
                </a:solidFill>
              </a:rPr>
              <a:t>silicon–oxygen tetrahedron </a:t>
            </a:r>
            <a:r>
              <a:rPr lang="en-US" cap="none" dirty="0" smtClean="0"/>
              <a:t>(SiO</a:t>
            </a:r>
            <a:r>
              <a:rPr lang="en-US" cap="none" baseline="-25000" dirty="0" smtClean="0"/>
              <a:t>4</a:t>
            </a:r>
            <a:r>
              <a:rPr lang="en-US" cap="none" dirty="0" smtClean="0"/>
              <a:t>)</a:t>
            </a:r>
            <a:r>
              <a:rPr lang="en-US" cap="none" baseline="30000" dirty="0" smtClean="0"/>
              <a:t>4-</a:t>
            </a:r>
            <a:r>
              <a:rPr lang="en-US" cap="none" dirty="0" smtClean="0"/>
              <a:t>  </a:t>
            </a:r>
          </a:p>
          <a:p>
            <a:pPr algn="just"/>
            <a:r>
              <a:rPr lang="en-US" cap="none" dirty="0" smtClean="0"/>
              <a:t>This </a:t>
            </a:r>
            <a:r>
              <a:rPr lang="en-US" cap="none" dirty="0"/>
              <a:t>structure </a:t>
            </a:r>
            <a:r>
              <a:rPr lang="en-US" cap="none" dirty="0" smtClean="0"/>
              <a:t>consists of </a:t>
            </a:r>
            <a:r>
              <a:rPr lang="en-US" cap="none" dirty="0"/>
              <a:t>four oxygen ions </a:t>
            </a:r>
            <a:r>
              <a:rPr lang="en-US" cap="none" dirty="0" smtClean="0"/>
              <a:t>that </a:t>
            </a:r>
            <a:r>
              <a:rPr lang="en-US" cap="none" dirty="0"/>
              <a:t>are </a:t>
            </a:r>
            <a:r>
              <a:rPr lang="en-US" cap="none" dirty="0" smtClean="0"/>
              <a:t>covalently bonded </a:t>
            </a:r>
            <a:r>
              <a:rPr lang="en-US" cap="none" dirty="0"/>
              <a:t>to one comparatively </a:t>
            </a:r>
            <a:r>
              <a:rPr lang="en-US" cap="none" dirty="0" smtClean="0"/>
              <a:t>small silicon </a:t>
            </a:r>
            <a:r>
              <a:rPr lang="en-US" cap="none" dirty="0"/>
              <a:t>ion </a:t>
            </a:r>
            <a:r>
              <a:rPr lang="en-US" cap="none" dirty="0" smtClean="0"/>
              <a:t>forming </a:t>
            </a:r>
            <a:r>
              <a:rPr lang="en-US" cap="none" dirty="0"/>
              <a:t>a </a:t>
            </a:r>
            <a:r>
              <a:rPr lang="en-US" b="1" cap="none" dirty="0" smtClean="0">
                <a:solidFill>
                  <a:srgbClr val="FF0000"/>
                </a:solidFill>
              </a:rPr>
              <a:t>tetrahedron</a:t>
            </a:r>
            <a:r>
              <a:rPr lang="en-US" cap="none" dirty="0" smtClean="0"/>
              <a:t>: </a:t>
            </a:r>
            <a:r>
              <a:rPr lang="en-US" u="sng" cap="none" dirty="0" smtClean="0"/>
              <a:t>a pyramid </a:t>
            </a:r>
            <a:r>
              <a:rPr lang="en-US" u="sng" cap="none" dirty="0"/>
              <a:t>shape with four identical </a:t>
            </a:r>
            <a:r>
              <a:rPr lang="en-US" u="sng" cap="none" dirty="0" smtClean="0"/>
              <a:t>faces</a:t>
            </a:r>
            <a:r>
              <a:rPr lang="en-US" cap="none" dirty="0" smtClean="0"/>
              <a:t>.</a:t>
            </a:r>
          </a:p>
          <a:p>
            <a:pPr algn="just"/>
            <a:r>
              <a:rPr lang="en-US" cap="none" dirty="0" smtClean="0"/>
              <a:t>These </a:t>
            </a:r>
            <a:r>
              <a:rPr lang="en-US" cap="none" dirty="0"/>
              <a:t>tetrahedra are </a:t>
            </a:r>
            <a:r>
              <a:rPr lang="en-US" cap="none" dirty="0" smtClean="0"/>
              <a:t>not chemical </a:t>
            </a:r>
            <a:r>
              <a:rPr lang="en-US" cap="none" dirty="0"/>
              <a:t>compounds, but rather </a:t>
            </a:r>
            <a:r>
              <a:rPr lang="en-US" cap="none" dirty="0" smtClean="0"/>
              <a:t>complex ions </a:t>
            </a:r>
            <a:r>
              <a:rPr lang="en-US" cap="none" dirty="0"/>
              <a:t>(SiO</a:t>
            </a:r>
            <a:r>
              <a:rPr lang="en-US" cap="none" baseline="-25000" dirty="0"/>
              <a:t>4</a:t>
            </a:r>
            <a:r>
              <a:rPr lang="en-US" cap="none" dirty="0"/>
              <a:t>)</a:t>
            </a:r>
            <a:r>
              <a:rPr lang="en-US" cap="none" baseline="30000" dirty="0"/>
              <a:t>4-</a:t>
            </a:r>
            <a:r>
              <a:rPr lang="en-US" cap="none" dirty="0"/>
              <a:t> </a:t>
            </a:r>
            <a:r>
              <a:rPr lang="en-US" cap="none" dirty="0" smtClean="0"/>
              <a:t> </a:t>
            </a:r>
            <a:r>
              <a:rPr lang="en-US" cap="none" dirty="0"/>
              <a:t>having a net charge of </a:t>
            </a:r>
            <a:r>
              <a:rPr lang="en-US" cap="none" dirty="0" smtClean="0"/>
              <a:t>-4</a:t>
            </a:r>
            <a:r>
              <a:rPr lang="en-US" cap="none" dirty="0" smtClean="0"/>
              <a:t>. </a:t>
            </a:r>
          </a:p>
          <a:p>
            <a:pPr algn="just"/>
            <a:r>
              <a:rPr lang="en-US" cap="none" dirty="0" smtClean="0"/>
              <a:t>To become </a:t>
            </a:r>
            <a:r>
              <a:rPr lang="en-US" cap="none" dirty="0"/>
              <a:t>electrically balanced, these </a:t>
            </a:r>
            <a:r>
              <a:rPr lang="en-US" cap="none" dirty="0" smtClean="0"/>
              <a:t>complex ions </a:t>
            </a:r>
            <a:r>
              <a:rPr lang="en-US" cap="none" dirty="0"/>
              <a:t>bond to other positively charged </a:t>
            </a:r>
            <a:r>
              <a:rPr lang="en-US" cap="none" dirty="0" smtClean="0"/>
              <a:t>metal ions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cap="none" dirty="0"/>
              <a:t>Silicate tetrahedra commonly link together by sharing oxygens. Thus, two tetrahedra may share a single oxygen, bonding the tetrahedra together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679" y="2641415"/>
            <a:ext cx="3627789" cy="2740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932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Silicate structure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" y="2124891"/>
            <a:ext cx="8980566" cy="412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846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94399"/>
            <a:ext cx="3683726" cy="159617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silicate minerals</a:t>
            </a:r>
            <a:endParaRPr lang="en-US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5315" y="53041"/>
            <a:ext cx="5164183" cy="6678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522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322426"/>
            <a:ext cx="7773338" cy="1596177"/>
          </a:xfrm>
        </p:spPr>
        <p:txBody>
          <a:bodyPr>
            <a:normAutofit/>
          </a:bodyPr>
          <a:lstStyle/>
          <a:p>
            <a:r>
              <a:rPr lang="en-US" sz="2800" dirty="0"/>
              <a:t>Estimated percentages (by volume) of</a:t>
            </a:r>
            <a:br>
              <a:rPr lang="en-US" sz="2800" dirty="0"/>
            </a:br>
            <a:r>
              <a:rPr lang="en-US" sz="2800" dirty="0"/>
              <a:t>the most common minerals in Earth’s </a:t>
            </a:r>
            <a:r>
              <a:rPr lang="en-US" sz="2800" dirty="0" smtClean="0"/>
              <a:t>crust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625" y="1726325"/>
            <a:ext cx="5704114" cy="4917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4499" y="3310572"/>
            <a:ext cx="29957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Based on their chemical makeup the silicate minerals can be classified into two types</a:t>
            </a:r>
          </a:p>
          <a:p>
            <a:pPr marL="342900" indent="-342900" algn="just">
              <a:buAutoNum type="arabicParenR"/>
            </a:pPr>
            <a:r>
              <a:rPr lang="en-US" b="1" dirty="0" smtClean="0">
                <a:solidFill>
                  <a:srgbClr val="FF0000"/>
                </a:solidFill>
              </a:rPr>
              <a:t>The Light Silicates</a:t>
            </a:r>
          </a:p>
          <a:p>
            <a:pPr marL="342900" indent="-342900" algn="just">
              <a:buAutoNum type="arabicParenR"/>
            </a:pPr>
            <a:r>
              <a:rPr lang="en-US" b="1" dirty="0" smtClean="0"/>
              <a:t>The Dark Silicates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714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light silicates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8675" y="1992086"/>
            <a:ext cx="4968240" cy="477882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400" cap="none" dirty="0"/>
              <a:t>The </a:t>
            </a:r>
            <a:r>
              <a:rPr lang="en-US" sz="2400" b="1" cap="none" dirty="0">
                <a:solidFill>
                  <a:srgbClr val="FF0000"/>
                </a:solidFill>
              </a:rPr>
              <a:t>light</a:t>
            </a:r>
            <a:r>
              <a:rPr lang="en-US" sz="2400" cap="none" dirty="0"/>
              <a:t> (or </a:t>
            </a:r>
            <a:r>
              <a:rPr lang="en-US" sz="2400" b="1" cap="none" dirty="0" smtClean="0">
                <a:solidFill>
                  <a:srgbClr val="FF0000"/>
                </a:solidFill>
              </a:rPr>
              <a:t>non-ferromagnesian</a:t>
            </a:r>
            <a:r>
              <a:rPr lang="en-US" sz="2400" cap="none" dirty="0"/>
              <a:t>) </a:t>
            </a:r>
            <a:r>
              <a:rPr lang="en-US" sz="2400" cap="none" dirty="0" smtClean="0"/>
              <a:t>silicates are </a:t>
            </a:r>
            <a:r>
              <a:rPr lang="en-US" sz="2400" cap="none" dirty="0"/>
              <a:t>generally </a:t>
            </a:r>
            <a:r>
              <a:rPr lang="en-US" sz="2400" b="1" cap="none" dirty="0">
                <a:solidFill>
                  <a:srgbClr val="C00000"/>
                </a:solidFill>
              </a:rPr>
              <a:t>light in color </a:t>
            </a:r>
            <a:r>
              <a:rPr lang="en-US" sz="2400" cap="none" dirty="0"/>
              <a:t>and have a </a:t>
            </a:r>
            <a:r>
              <a:rPr lang="en-US" sz="2400" b="1" cap="none" dirty="0" smtClean="0">
                <a:solidFill>
                  <a:srgbClr val="0070C0"/>
                </a:solidFill>
              </a:rPr>
              <a:t>specific gravity </a:t>
            </a:r>
            <a:r>
              <a:rPr lang="en-US" sz="2400" b="1" cap="none" dirty="0">
                <a:solidFill>
                  <a:srgbClr val="0070C0"/>
                </a:solidFill>
              </a:rPr>
              <a:t>of about 2.7</a:t>
            </a:r>
            <a:r>
              <a:rPr lang="en-US" sz="2400" cap="none" dirty="0"/>
              <a:t>, which is </a:t>
            </a:r>
            <a:r>
              <a:rPr lang="en-US" sz="2400" cap="none" dirty="0" smtClean="0"/>
              <a:t>considerably less </a:t>
            </a:r>
            <a:r>
              <a:rPr lang="en-US" sz="2400" cap="none" dirty="0"/>
              <a:t>than the dark (</a:t>
            </a:r>
            <a:r>
              <a:rPr lang="en-US" sz="2400" cap="none" dirty="0" smtClean="0"/>
              <a:t>ferromagnesian) silicates</a:t>
            </a:r>
            <a:r>
              <a:rPr lang="en-US" sz="2400" cap="none" dirty="0"/>
              <a:t>. </a:t>
            </a:r>
            <a:endParaRPr lang="en-US" sz="2400" cap="none" dirty="0" smtClean="0"/>
          </a:p>
          <a:p>
            <a:pPr algn="just"/>
            <a:r>
              <a:rPr lang="en-US" sz="2400" cap="none" dirty="0" smtClean="0"/>
              <a:t>These </a:t>
            </a:r>
            <a:r>
              <a:rPr lang="en-US" sz="2400" cap="none" dirty="0"/>
              <a:t>differences are </a:t>
            </a:r>
            <a:r>
              <a:rPr lang="en-US" sz="2400" cap="none" dirty="0" smtClean="0"/>
              <a:t>mainly attributable </a:t>
            </a:r>
            <a:r>
              <a:rPr lang="en-US" sz="2400" cap="none" dirty="0"/>
              <a:t>to the </a:t>
            </a:r>
            <a:r>
              <a:rPr lang="en-US" sz="2400" b="1" cap="none" dirty="0">
                <a:solidFill>
                  <a:schemeClr val="accent2">
                    <a:lumMod val="50000"/>
                  </a:schemeClr>
                </a:solidFill>
              </a:rPr>
              <a:t>presence or absence </a:t>
            </a:r>
            <a:r>
              <a:rPr lang="en-US" sz="2400" b="1" cap="none" dirty="0" smtClean="0">
                <a:solidFill>
                  <a:schemeClr val="accent2">
                    <a:lumMod val="50000"/>
                  </a:schemeClr>
                </a:solidFill>
              </a:rPr>
              <a:t>of iron </a:t>
            </a:r>
            <a:r>
              <a:rPr lang="en-US" sz="2400" b="1" cap="none" dirty="0">
                <a:solidFill>
                  <a:schemeClr val="accent2">
                    <a:lumMod val="50000"/>
                  </a:schemeClr>
                </a:solidFill>
              </a:rPr>
              <a:t>and magnesium</a:t>
            </a:r>
            <a:r>
              <a:rPr lang="en-US" sz="2400" cap="none" dirty="0"/>
              <a:t>. </a:t>
            </a:r>
            <a:endParaRPr lang="en-US" sz="2400" cap="none" dirty="0" smtClean="0"/>
          </a:p>
          <a:p>
            <a:pPr algn="just"/>
            <a:r>
              <a:rPr lang="en-US" sz="2400" cap="none" dirty="0" smtClean="0"/>
              <a:t>The </a:t>
            </a:r>
            <a:r>
              <a:rPr lang="en-US" sz="2400" cap="none" dirty="0"/>
              <a:t>light </a:t>
            </a:r>
            <a:r>
              <a:rPr lang="en-US" sz="2400" cap="none" dirty="0" smtClean="0"/>
              <a:t>silicates contain </a:t>
            </a:r>
            <a:r>
              <a:rPr lang="en-US" sz="2400" cap="none" dirty="0"/>
              <a:t>varying amounts of </a:t>
            </a:r>
            <a:r>
              <a:rPr lang="en-US" sz="2400" b="1" cap="none" dirty="0" smtClean="0">
                <a:solidFill>
                  <a:schemeClr val="accent4">
                    <a:lumMod val="50000"/>
                  </a:schemeClr>
                </a:solidFill>
              </a:rPr>
              <a:t>aluminum, potassium</a:t>
            </a:r>
            <a:r>
              <a:rPr lang="en-US" sz="2400" b="1" cap="none" dirty="0">
                <a:solidFill>
                  <a:schemeClr val="accent4">
                    <a:lumMod val="50000"/>
                  </a:schemeClr>
                </a:solidFill>
              </a:rPr>
              <a:t>, calcium, and sodium</a:t>
            </a:r>
            <a:r>
              <a:rPr lang="en-US" sz="2400" cap="none" dirty="0"/>
              <a:t> rather </a:t>
            </a:r>
            <a:r>
              <a:rPr lang="en-US" sz="2400" cap="none" dirty="0" smtClean="0"/>
              <a:t>than iron </a:t>
            </a:r>
            <a:r>
              <a:rPr lang="en-US" sz="2400" cap="none" dirty="0"/>
              <a:t>and magnesium.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562931" y="1932715"/>
            <a:ext cx="1629680" cy="4897567"/>
            <a:chOff x="4657908" y="1850276"/>
            <a:chExt cx="1629680" cy="4897567"/>
          </a:xfrm>
        </p:grpSpPr>
        <p:pic>
          <p:nvPicPr>
            <p:cNvPr id="5122" name="Picture 2" descr="Image result for quartz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7446" y="1850276"/>
              <a:ext cx="1390604" cy="1390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Image result for feldspa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7" r="13571"/>
            <a:stretch/>
          </p:blipFill>
          <p:spPr bwMode="auto">
            <a:xfrm>
              <a:off x="4766101" y="3662345"/>
              <a:ext cx="1413294" cy="1046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Image result for muscovit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58" r="2346" b="6526"/>
            <a:stretch/>
          </p:blipFill>
          <p:spPr bwMode="auto">
            <a:xfrm>
              <a:off x="4657908" y="5314989"/>
              <a:ext cx="1629680" cy="106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986077" y="3159326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QUARTZ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931991" y="4686122"/>
              <a:ext cx="108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FELDSPAR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11253" y="6378511"/>
              <a:ext cx="1322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MUSCOVITE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293049" y="3426431"/>
            <a:ext cx="1609640" cy="1581452"/>
            <a:chOff x="7293049" y="3426431"/>
            <a:chExt cx="1609640" cy="1581452"/>
          </a:xfrm>
        </p:grpSpPr>
        <p:pic>
          <p:nvPicPr>
            <p:cNvPr id="5136" name="Picture 16" descr="Image result for KAOLINIT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3049" y="3426431"/>
              <a:ext cx="1583689" cy="1291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347135" y="4638551"/>
              <a:ext cx="1555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CLAY MINERAL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4359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Mineral versus rocks</a:t>
            </a:r>
            <a:endParaRPr lang="en-US" dirty="0"/>
          </a:p>
        </p:txBody>
      </p:sp>
      <p:pic>
        <p:nvPicPr>
          <p:cNvPr id="2050" name="Picture 2" descr="Image result for rocks are made of minerals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17" y="2214695"/>
            <a:ext cx="5780368" cy="417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02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QUARTZ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970314"/>
            <a:ext cx="4985657" cy="4757057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cap="none" dirty="0" smtClean="0"/>
              <a:t>QUARTZ: </a:t>
            </a:r>
            <a:r>
              <a:rPr lang="en-US" cap="none" dirty="0"/>
              <a:t>Quartz is the only common silicate mineral consisting entirely of silicon </a:t>
            </a:r>
            <a:r>
              <a:rPr lang="en-US" cap="none" dirty="0" smtClean="0"/>
              <a:t>and oxygen</a:t>
            </a:r>
            <a:r>
              <a:rPr lang="en-US" cap="none" dirty="0"/>
              <a:t>. As such, the term silica is applied to </a:t>
            </a:r>
            <a:r>
              <a:rPr lang="en-US" b="1" cap="none" dirty="0">
                <a:solidFill>
                  <a:srgbClr val="FF0000"/>
                </a:solidFill>
              </a:rPr>
              <a:t>quartz</a:t>
            </a:r>
            <a:r>
              <a:rPr lang="en-US" cap="none" dirty="0"/>
              <a:t>, which has the chemical formula </a:t>
            </a:r>
            <a:r>
              <a:rPr lang="en-US" b="1" cap="none" dirty="0">
                <a:solidFill>
                  <a:srgbClr val="0070C0"/>
                </a:solidFill>
              </a:rPr>
              <a:t>SiO2</a:t>
            </a:r>
            <a:r>
              <a:rPr lang="en-US" cap="none" dirty="0" smtClean="0"/>
              <a:t>.</a:t>
            </a:r>
          </a:p>
          <a:p>
            <a:pPr algn="just"/>
            <a:r>
              <a:rPr lang="en-US" cap="none" dirty="0"/>
              <a:t>In quartz, a three-dimensional framework is developed through the complete </a:t>
            </a:r>
            <a:r>
              <a:rPr lang="en-US" cap="none" dirty="0" smtClean="0"/>
              <a:t>sharing of </a:t>
            </a:r>
            <a:r>
              <a:rPr lang="en-US" cap="none" dirty="0"/>
              <a:t>oxygen by adjacent silicon atoms. </a:t>
            </a:r>
            <a:endParaRPr lang="en-US" cap="none" dirty="0" smtClean="0"/>
          </a:p>
          <a:p>
            <a:pPr algn="just"/>
            <a:r>
              <a:rPr lang="en-US" cap="none" dirty="0" smtClean="0"/>
              <a:t>Thus</a:t>
            </a:r>
            <a:r>
              <a:rPr lang="en-US" cap="none" dirty="0"/>
              <a:t>, all of the bonds in quartz are of the </a:t>
            </a:r>
            <a:r>
              <a:rPr lang="en-US" cap="none" dirty="0" smtClean="0"/>
              <a:t>strong silicon–oxygen </a:t>
            </a:r>
            <a:r>
              <a:rPr lang="en-US" cap="none" dirty="0"/>
              <a:t>type. Consequently, </a:t>
            </a:r>
            <a:r>
              <a:rPr lang="en-US" b="1" cap="none" dirty="0">
                <a:solidFill>
                  <a:srgbClr val="7030A0"/>
                </a:solidFill>
              </a:rPr>
              <a:t>quartz is hard, </a:t>
            </a:r>
            <a:r>
              <a:rPr lang="en-US" b="1" cap="none" dirty="0" smtClean="0">
                <a:solidFill>
                  <a:srgbClr val="7030A0"/>
                </a:solidFill>
              </a:rPr>
              <a:t>resistant to </a:t>
            </a:r>
            <a:r>
              <a:rPr lang="en-US" b="1" cap="none" dirty="0">
                <a:solidFill>
                  <a:srgbClr val="7030A0"/>
                </a:solidFill>
              </a:rPr>
              <a:t>weathering, and does not have cleavage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cap="none" dirty="0" smtClean="0"/>
              <a:t>When broken</a:t>
            </a:r>
            <a:r>
              <a:rPr lang="en-US" cap="none" dirty="0"/>
              <a:t>, quartz generally exhibits </a:t>
            </a:r>
            <a:r>
              <a:rPr lang="en-US" b="1" cap="none" dirty="0" err="1">
                <a:solidFill>
                  <a:schemeClr val="accent5">
                    <a:lumMod val="50000"/>
                  </a:schemeClr>
                </a:solidFill>
              </a:rPr>
              <a:t>conchoidal</a:t>
            </a:r>
            <a:r>
              <a:rPr lang="en-US" b="1" cap="non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cap="none" dirty="0" smtClean="0">
                <a:solidFill>
                  <a:schemeClr val="accent5">
                    <a:lumMod val="50000"/>
                  </a:schemeClr>
                </a:solidFill>
              </a:rPr>
              <a:t>fracture</a:t>
            </a:r>
            <a:r>
              <a:rPr lang="en-US" cap="none" dirty="0" smtClean="0"/>
              <a:t>.</a:t>
            </a:r>
          </a:p>
          <a:p>
            <a:pPr algn="just"/>
            <a:r>
              <a:rPr lang="en-US" cap="none" dirty="0"/>
              <a:t>The most </a:t>
            </a:r>
            <a:r>
              <a:rPr lang="en-US" cap="none" dirty="0" smtClean="0"/>
              <a:t>common varieties </a:t>
            </a:r>
            <a:r>
              <a:rPr lang="en-US" cap="none" dirty="0"/>
              <a:t>of quartz are </a:t>
            </a:r>
            <a:r>
              <a:rPr lang="en-US" cap="none" dirty="0" smtClean="0"/>
              <a:t>milky (white</a:t>
            </a:r>
            <a:r>
              <a:rPr lang="en-US" cap="none" dirty="0"/>
              <a:t>), smoky (gray), </a:t>
            </a:r>
            <a:r>
              <a:rPr lang="en-US" cap="none" dirty="0" smtClean="0"/>
              <a:t>rose (pink</a:t>
            </a:r>
            <a:r>
              <a:rPr lang="en-US" cap="none" dirty="0"/>
              <a:t>), amethyst (purple</a:t>
            </a:r>
            <a:r>
              <a:rPr lang="en-US" cap="none" dirty="0" smtClean="0"/>
              <a:t>), and </a:t>
            </a:r>
            <a:r>
              <a:rPr lang="en-US" cap="none" dirty="0"/>
              <a:t>rock crystal (clear)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979" y="2797627"/>
            <a:ext cx="3534764" cy="2590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427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MUSCOVITE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1981201"/>
            <a:ext cx="5632578" cy="468141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sz="2400" b="1" cap="none" dirty="0" smtClean="0">
                <a:solidFill>
                  <a:schemeClr val="accent5">
                    <a:lumMod val="50000"/>
                  </a:schemeClr>
                </a:solidFill>
              </a:rPr>
              <a:t>Muscovite</a:t>
            </a:r>
            <a:r>
              <a:rPr lang="en-US" sz="2400" cap="none" dirty="0" smtClean="0"/>
              <a:t> is a </a:t>
            </a:r>
            <a:r>
              <a:rPr lang="en-US" sz="2400" cap="none" dirty="0"/>
              <a:t>common member of </a:t>
            </a:r>
            <a:r>
              <a:rPr lang="en-US" sz="2400" cap="none" dirty="0" smtClean="0"/>
              <a:t>the mica </a:t>
            </a:r>
            <a:r>
              <a:rPr lang="en-US" sz="2400" cap="none" dirty="0"/>
              <a:t>family. </a:t>
            </a:r>
            <a:endParaRPr lang="en-US" sz="2400" cap="none" dirty="0" smtClean="0"/>
          </a:p>
          <a:p>
            <a:pPr algn="just"/>
            <a:r>
              <a:rPr lang="en-US" sz="2400" cap="none" dirty="0" smtClean="0"/>
              <a:t>It </a:t>
            </a:r>
            <a:r>
              <a:rPr lang="en-US" sz="2400" cap="none" dirty="0"/>
              <a:t>is light in color and has a </a:t>
            </a:r>
            <a:r>
              <a:rPr lang="en-US" sz="2400" b="1" cap="none" dirty="0">
                <a:solidFill>
                  <a:srgbClr val="FF0000"/>
                </a:solidFill>
              </a:rPr>
              <a:t>pearly </a:t>
            </a:r>
            <a:r>
              <a:rPr lang="en-US" sz="2400" b="1" cap="none" dirty="0" smtClean="0">
                <a:solidFill>
                  <a:srgbClr val="FF0000"/>
                </a:solidFill>
              </a:rPr>
              <a:t>luster</a:t>
            </a:r>
            <a:r>
              <a:rPr lang="en-US" sz="2400" cap="none" dirty="0" smtClean="0"/>
              <a:t>.</a:t>
            </a:r>
          </a:p>
          <a:p>
            <a:pPr algn="just"/>
            <a:r>
              <a:rPr lang="en-US" sz="2400" cap="none" dirty="0" smtClean="0"/>
              <a:t>Like </a:t>
            </a:r>
            <a:r>
              <a:rPr lang="en-US" sz="2400" cap="none" dirty="0"/>
              <a:t>other micas, </a:t>
            </a:r>
            <a:r>
              <a:rPr lang="en-US" sz="2400" b="1" cap="none" dirty="0" smtClean="0">
                <a:solidFill>
                  <a:srgbClr val="0070C0"/>
                </a:solidFill>
              </a:rPr>
              <a:t>muscovite has excellent cleavage in one direction</a:t>
            </a:r>
            <a:r>
              <a:rPr lang="en-US" sz="2400" cap="none" dirty="0"/>
              <a:t>. </a:t>
            </a:r>
            <a:endParaRPr lang="en-US" sz="2400" cap="none" dirty="0" smtClean="0"/>
          </a:p>
          <a:p>
            <a:pPr algn="just"/>
            <a:r>
              <a:rPr lang="en-US" sz="2400" cap="none" dirty="0" smtClean="0"/>
              <a:t>In </a:t>
            </a:r>
            <a:r>
              <a:rPr lang="en-US" sz="2400" cap="none" dirty="0"/>
              <a:t>thin sheets, muscovite is </a:t>
            </a:r>
            <a:r>
              <a:rPr lang="en-US" sz="2400" cap="none" dirty="0" smtClean="0"/>
              <a:t>clear.</a:t>
            </a:r>
          </a:p>
          <a:p>
            <a:pPr algn="just"/>
            <a:r>
              <a:rPr lang="en-US" sz="2400" cap="none" dirty="0"/>
              <a:t>Because muscovite is very shiny, it </a:t>
            </a:r>
            <a:r>
              <a:rPr lang="en-US" sz="2400" cap="none" dirty="0" smtClean="0"/>
              <a:t>can often </a:t>
            </a:r>
            <a:r>
              <a:rPr lang="en-US" sz="2400" cap="none" dirty="0"/>
              <a:t>be identified by the sparkle it gives a rock</a:t>
            </a:r>
            <a:r>
              <a:rPr lang="en-US" sz="2400" cap="none" dirty="0" smtClean="0"/>
              <a:t>.</a:t>
            </a:r>
          </a:p>
          <a:p>
            <a:pPr algn="just"/>
            <a:r>
              <a:rPr lang="en-US" sz="2400" cap="none" dirty="0"/>
              <a:t>It is particularly common in veins of coarse granite-like rock (pegmatite) and </a:t>
            </a:r>
            <a:r>
              <a:rPr lang="en-US" sz="2400" cap="none" dirty="0" smtClean="0"/>
              <a:t>may be </a:t>
            </a:r>
            <a:r>
              <a:rPr lang="en-US" sz="2400" cap="none" dirty="0"/>
              <a:t>mined from them to be used as sheets having good thermal or electrical insulation. </a:t>
            </a:r>
            <a:endParaRPr lang="en-US" sz="2400" cap="none" dirty="0" smtClean="0"/>
          </a:p>
          <a:p>
            <a:pPr algn="just"/>
            <a:r>
              <a:rPr lang="en-US" sz="2400" cap="none" dirty="0" smtClean="0"/>
              <a:t>It is also </a:t>
            </a:r>
            <a:r>
              <a:rPr lang="en-US" sz="2400" cap="none" dirty="0"/>
              <a:t>present in many sedimentary and metamorphic </a:t>
            </a:r>
            <a:r>
              <a:rPr lang="en-US" sz="2400" cap="none" dirty="0" smtClean="0"/>
              <a:t>rocks.</a:t>
            </a:r>
            <a:endParaRPr lang="en-US" sz="2400" cap="none" dirty="0"/>
          </a:p>
        </p:txBody>
      </p:sp>
      <p:pic>
        <p:nvPicPr>
          <p:cNvPr id="6146" name="Picture 2" descr="Image result for MUSCOVITE M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10" y="1416606"/>
            <a:ext cx="2528531" cy="2528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MUSCOVITE M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42" y="4108113"/>
            <a:ext cx="2554499" cy="255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08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FELDSPARS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400105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cap="none" dirty="0"/>
              <a:t>Feldspar, the </a:t>
            </a:r>
            <a:r>
              <a:rPr lang="en-US" cap="none" dirty="0" smtClean="0"/>
              <a:t>most common </a:t>
            </a:r>
            <a:r>
              <a:rPr lang="en-US" cap="none" dirty="0"/>
              <a:t>mineral group, can form under </a:t>
            </a:r>
            <a:r>
              <a:rPr lang="en-US" cap="none" dirty="0" smtClean="0"/>
              <a:t>a wide </a:t>
            </a:r>
            <a:r>
              <a:rPr lang="en-US" cap="none" dirty="0"/>
              <a:t>range of temperatures and </a:t>
            </a:r>
            <a:r>
              <a:rPr lang="en-US" cap="none" dirty="0" smtClean="0"/>
              <a:t>pressures, which </a:t>
            </a:r>
            <a:r>
              <a:rPr lang="en-US" cap="none" dirty="0"/>
              <a:t>partially accounts for its </a:t>
            </a:r>
            <a:r>
              <a:rPr lang="en-US" cap="none" dirty="0" smtClean="0"/>
              <a:t>abundance </a:t>
            </a:r>
          </a:p>
          <a:p>
            <a:pPr algn="just"/>
            <a:r>
              <a:rPr lang="en-US" cap="none" dirty="0" smtClean="0"/>
              <a:t>All </a:t>
            </a:r>
            <a:r>
              <a:rPr lang="en-US" cap="none" dirty="0"/>
              <a:t>feldspars have </a:t>
            </a:r>
            <a:r>
              <a:rPr lang="en-US" cap="none" dirty="0" smtClean="0"/>
              <a:t>similar physical </a:t>
            </a:r>
            <a:r>
              <a:rPr lang="en-US" cap="none" dirty="0"/>
              <a:t>properties. </a:t>
            </a:r>
            <a:endParaRPr lang="en-US" cap="none" dirty="0" smtClean="0"/>
          </a:p>
          <a:p>
            <a:pPr algn="just"/>
            <a:r>
              <a:rPr lang="en-US" b="1" cap="none" dirty="0" smtClean="0">
                <a:solidFill>
                  <a:srgbClr val="0070C0"/>
                </a:solidFill>
              </a:rPr>
              <a:t>They </a:t>
            </a:r>
            <a:r>
              <a:rPr lang="en-US" b="1" cap="none" dirty="0">
                <a:solidFill>
                  <a:srgbClr val="0070C0"/>
                </a:solidFill>
              </a:rPr>
              <a:t>have two </a:t>
            </a:r>
            <a:r>
              <a:rPr lang="en-US" b="1" cap="none" dirty="0" smtClean="0">
                <a:solidFill>
                  <a:srgbClr val="0070C0"/>
                </a:solidFill>
              </a:rPr>
              <a:t>planes of </a:t>
            </a:r>
            <a:r>
              <a:rPr lang="en-US" b="1" cap="none" dirty="0">
                <a:solidFill>
                  <a:srgbClr val="0070C0"/>
                </a:solidFill>
              </a:rPr>
              <a:t>cleavage meeting at or near </a:t>
            </a:r>
            <a:r>
              <a:rPr lang="en-US" b="1" cap="none" dirty="0" smtClean="0">
                <a:solidFill>
                  <a:srgbClr val="0070C0"/>
                </a:solidFill>
              </a:rPr>
              <a:t>90-degree angles</a:t>
            </a:r>
            <a:r>
              <a:rPr lang="en-US" b="1" cap="none" dirty="0">
                <a:solidFill>
                  <a:srgbClr val="0070C0"/>
                </a:solidFill>
              </a:rPr>
              <a:t>, are relatively hard (6 on the </a:t>
            </a:r>
            <a:r>
              <a:rPr lang="en-US" b="1" cap="none" dirty="0" smtClean="0">
                <a:solidFill>
                  <a:srgbClr val="0070C0"/>
                </a:solidFill>
              </a:rPr>
              <a:t>Mohs scale</a:t>
            </a:r>
            <a:r>
              <a:rPr lang="en-US" b="1" cap="none" dirty="0">
                <a:solidFill>
                  <a:srgbClr val="0070C0"/>
                </a:solidFill>
              </a:rPr>
              <a:t>), and have a luster that ranges </a:t>
            </a:r>
            <a:r>
              <a:rPr lang="en-US" b="1" cap="none" dirty="0" smtClean="0">
                <a:solidFill>
                  <a:srgbClr val="0070C0"/>
                </a:solidFill>
              </a:rPr>
              <a:t>from glassy </a:t>
            </a:r>
            <a:r>
              <a:rPr lang="en-US" b="1" cap="none" dirty="0">
                <a:solidFill>
                  <a:srgbClr val="0070C0"/>
                </a:solidFill>
              </a:rPr>
              <a:t>to pearly. </a:t>
            </a:r>
            <a:endParaRPr lang="en-US" b="1" cap="none" dirty="0" smtClean="0">
              <a:solidFill>
                <a:srgbClr val="0070C0"/>
              </a:solidFill>
            </a:endParaRPr>
          </a:p>
          <a:p>
            <a:pPr algn="just"/>
            <a:r>
              <a:rPr lang="en-US" cap="none" dirty="0" smtClean="0"/>
              <a:t>Two </a:t>
            </a:r>
            <a:r>
              <a:rPr lang="en-US" cap="none" dirty="0"/>
              <a:t>different feldspar </a:t>
            </a:r>
            <a:r>
              <a:rPr lang="en-US" cap="none" dirty="0" smtClean="0"/>
              <a:t>structures exist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cap="none" dirty="0" smtClean="0"/>
              <a:t>One </a:t>
            </a:r>
            <a:r>
              <a:rPr lang="en-US" cap="none" dirty="0"/>
              <a:t>group of </a:t>
            </a:r>
            <a:r>
              <a:rPr lang="en-US" cap="none" dirty="0" smtClean="0"/>
              <a:t>feldspar minerals </a:t>
            </a:r>
            <a:r>
              <a:rPr lang="en-US" cap="none" dirty="0"/>
              <a:t>contains potassium </a:t>
            </a:r>
            <a:r>
              <a:rPr lang="en-US" cap="none" dirty="0" smtClean="0"/>
              <a:t>ions in </a:t>
            </a:r>
            <a:r>
              <a:rPr lang="en-US" cap="none" dirty="0"/>
              <a:t>its structure and is </a:t>
            </a:r>
            <a:r>
              <a:rPr lang="en-US" cap="none" dirty="0" smtClean="0"/>
              <a:t>therefore referred </a:t>
            </a:r>
            <a:r>
              <a:rPr lang="en-US" cap="none" dirty="0"/>
              <a:t>to as </a:t>
            </a:r>
            <a:r>
              <a:rPr lang="en-US" b="1" cap="none" dirty="0">
                <a:solidFill>
                  <a:srgbClr val="C00000"/>
                </a:solidFill>
              </a:rPr>
              <a:t>potassium feldspar</a:t>
            </a:r>
            <a:r>
              <a:rPr lang="en-US" cap="none" dirty="0" smtClean="0"/>
              <a:t>. (</a:t>
            </a:r>
            <a:r>
              <a:rPr lang="en-US" cap="none" dirty="0"/>
              <a:t>Orthoclase and microcline are </a:t>
            </a:r>
            <a:r>
              <a:rPr lang="en-US" cap="none" dirty="0" smtClean="0"/>
              <a:t>common members </a:t>
            </a:r>
            <a:r>
              <a:rPr lang="en-US" cap="none" dirty="0"/>
              <a:t>of the potassium feldspar group.) </a:t>
            </a:r>
            <a:endParaRPr lang="en-US" cap="none" dirty="0" smtClean="0"/>
          </a:p>
          <a:p>
            <a:pPr algn="just"/>
            <a:r>
              <a:rPr lang="en-US" cap="none" dirty="0" smtClean="0"/>
              <a:t>The other </a:t>
            </a:r>
            <a:r>
              <a:rPr lang="en-US" cap="none" dirty="0"/>
              <a:t>group, called </a:t>
            </a:r>
            <a:r>
              <a:rPr lang="en-US" b="1" cap="none" dirty="0">
                <a:solidFill>
                  <a:srgbClr val="7030A0"/>
                </a:solidFill>
              </a:rPr>
              <a:t>plagioclase feldspar</a:t>
            </a:r>
            <a:r>
              <a:rPr lang="en-US" cap="none" dirty="0"/>
              <a:t>, contains </a:t>
            </a:r>
            <a:r>
              <a:rPr lang="en-US" cap="none" dirty="0" smtClean="0"/>
              <a:t>both sodium </a:t>
            </a:r>
            <a:r>
              <a:rPr lang="en-US" cap="none" dirty="0"/>
              <a:t>and calcium </a:t>
            </a:r>
            <a:r>
              <a:rPr lang="en-US" cap="none" dirty="0" smtClean="0"/>
              <a:t>ions.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133966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CLAY MINERALS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31067" y="2035629"/>
            <a:ext cx="8294913" cy="444354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cap="none" dirty="0" smtClean="0"/>
              <a:t>Clay </a:t>
            </a:r>
            <a:r>
              <a:rPr lang="en-US" cap="none" dirty="0"/>
              <a:t>is a term used </a:t>
            </a:r>
            <a:r>
              <a:rPr lang="en-US" cap="none" dirty="0" smtClean="0"/>
              <a:t>to describe </a:t>
            </a:r>
            <a:r>
              <a:rPr lang="en-US" cap="none" dirty="0"/>
              <a:t>a category of complex </a:t>
            </a:r>
            <a:r>
              <a:rPr lang="en-US" cap="none" dirty="0" smtClean="0"/>
              <a:t>minerals that</a:t>
            </a:r>
            <a:r>
              <a:rPr lang="en-US" cap="none" dirty="0"/>
              <a:t>, like the micas, have a </a:t>
            </a:r>
            <a:r>
              <a:rPr lang="en-US" b="1" cap="none" dirty="0">
                <a:solidFill>
                  <a:srgbClr val="FF0000"/>
                </a:solidFill>
              </a:rPr>
              <a:t>sheet structure</a:t>
            </a:r>
            <a:r>
              <a:rPr lang="en-US" cap="none" dirty="0"/>
              <a:t>.</a:t>
            </a:r>
          </a:p>
          <a:p>
            <a:pPr algn="just"/>
            <a:r>
              <a:rPr lang="en-US" cap="none" dirty="0" smtClean="0"/>
              <a:t>Clay </a:t>
            </a:r>
            <a:r>
              <a:rPr lang="en-US" cap="none" dirty="0"/>
              <a:t>minerals make up a large </a:t>
            </a:r>
            <a:r>
              <a:rPr lang="en-US" cap="none" dirty="0" smtClean="0"/>
              <a:t>percentage of </a:t>
            </a:r>
            <a:r>
              <a:rPr lang="en-US" cap="none" dirty="0"/>
              <a:t>the surface material we call soil. </a:t>
            </a:r>
            <a:endParaRPr lang="en-US" cap="none" dirty="0" smtClean="0"/>
          </a:p>
          <a:p>
            <a:pPr algn="just"/>
            <a:r>
              <a:rPr lang="en-US" cap="none" dirty="0" smtClean="0"/>
              <a:t>Because of </a:t>
            </a:r>
            <a:r>
              <a:rPr lang="en-US" cap="none" dirty="0"/>
              <a:t>the importance of soil in </a:t>
            </a:r>
            <a:r>
              <a:rPr lang="en-US" cap="none" dirty="0" smtClean="0"/>
              <a:t>agriculture, and </a:t>
            </a:r>
            <a:r>
              <a:rPr lang="en-US" cap="none" dirty="0"/>
              <a:t>because of its role as a </a:t>
            </a:r>
            <a:r>
              <a:rPr lang="en-US" u="sng" cap="none" dirty="0" smtClean="0"/>
              <a:t>supporting material </a:t>
            </a:r>
            <a:r>
              <a:rPr lang="en-US" u="sng" cap="none" dirty="0"/>
              <a:t>for buildings</a:t>
            </a:r>
            <a:r>
              <a:rPr lang="en-US" cap="none" dirty="0"/>
              <a:t>, clay minerals </a:t>
            </a:r>
            <a:r>
              <a:rPr lang="en-US" cap="none" dirty="0" smtClean="0"/>
              <a:t>are extremely </a:t>
            </a:r>
            <a:r>
              <a:rPr lang="en-US" cap="none" dirty="0"/>
              <a:t>important to humans. </a:t>
            </a:r>
            <a:endParaRPr lang="en-US" cap="none" dirty="0" smtClean="0"/>
          </a:p>
          <a:p>
            <a:pPr algn="just"/>
            <a:r>
              <a:rPr lang="en-US" b="1" cap="none" dirty="0" smtClean="0">
                <a:solidFill>
                  <a:srgbClr val="7030A0"/>
                </a:solidFill>
              </a:rPr>
              <a:t>Their </a:t>
            </a:r>
            <a:r>
              <a:rPr lang="en-US" b="1" cap="none" dirty="0">
                <a:solidFill>
                  <a:srgbClr val="7030A0"/>
                </a:solidFill>
              </a:rPr>
              <a:t>layered </a:t>
            </a:r>
            <a:r>
              <a:rPr lang="en-US" b="1" cap="none" dirty="0" smtClean="0">
                <a:solidFill>
                  <a:srgbClr val="7030A0"/>
                </a:solidFill>
              </a:rPr>
              <a:t>structure and </a:t>
            </a:r>
            <a:r>
              <a:rPr lang="en-US" b="1" cap="none" dirty="0">
                <a:solidFill>
                  <a:srgbClr val="7030A0"/>
                </a:solidFill>
              </a:rPr>
              <a:t>weak bonding between layers </a:t>
            </a:r>
            <a:r>
              <a:rPr lang="en-US" b="1" cap="none" dirty="0" smtClean="0">
                <a:solidFill>
                  <a:srgbClr val="7030A0"/>
                </a:solidFill>
              </a:rPr>
              <a:t>give them </a:t>
            </a:r>
            <a:r>
              <a:rPr lang="en-US" b="1" cap="none" dirty="0">
                <a:solidFill>
                  <a:srgbClr val="7030A0"/>
                </a:solidFill>
              </a:rPr>
              <a:t>a characteristic feel when wet. </a:t>
            </a:r>
            <a:endParaRPr lang="en-US" b="1" cap="none" dirty="0" smtClean="0">
              <a:solidFill>
                <a:srgbClr val="7030A0"/>
              </a:solidFill>
            </a:endParaRPr>
          </a:p>
          <a:p>
            <a:pPr algn="just"/>
            <a:r>
              <a:rPr lang="en-US" cap="none" dirty="0"/>
              <a:t>One of the </a:t>
            </a:r>
            <a:r>
              <a:rPr lang="en-US" b="1" cap="none" dirty="0">
                <a:solidFill>
                  <a:srgbClr val="FF0000"/>
                </a:solidFill>
              </a:rPr>
              <a:t>most common clay </a:t>
            </a:r>
            <a:r>
              <a:rPr lang="en-US" b="1" cap="none" dirty="0" smtClean="0">
                <a:solidFill>
                  <a:srgbClr val="FF0000"/>
                </a:solidFill>
              </a:rPr>
              <a:t>minerals is </a:t>
            </a:r>
            <a:r>
              <a:rPr lang="en-US" b="1" cap="none" dirty="0">
                <a:solidFill>
                  <a:srgbClr val="FF0000"/>
                </a:solidFill>
              </a:rPr>
              <a:t>kaolinite</a:t>
            </a:r>
            <a:r>
              <a:rPr lang="en-US" cap="none" dirty="0"/>
              <a:t>, which is used in the </a:t>
            </a:r>
            <a:r>
              <a:rPr lang="en-US" cap="none" dirty="0" smtClean="0"/>
              <a:t>manufacture of </a:t>
            </a:r>
            <a:r>
              <a:rPr lang="en-US" cap="none" dirty="0"/>
              <a:t>fine china and as a coating for </a:t>
            </a:r>
            <a:r>
              <a:rPr lang="en-US" cap="none" dirty="0" smtClean="0"/>
              <a:t>high gloss </a:t>
            </a:r>
            <a:r>
              <a:rPr lang="en-US" cap="none" dirty="0" smtClean="0"/>
              <a:t>paper.</a:t>
            </a:r>
          </a:p>
          <a:p>
            <a:pPr algn="just"/>
            <a:r>
              <a:rPr lang="en-US" cap="none" dirty="0" smtClean="0"/>
              <a:t>Some other examples of clay minerals </a:t>
            </a:r>
            <a:r>
              <a:rPr lang="en-US" cap="none" dirty="0"/>
              <a:t>are </a:t>
            </a:r>
            <a:r>
              <a:rPr lang="en-US" b="1" cap="none" dirty="0" smtClean="0">
                <a:solidFill>
                  <a:srgbClr val="FF0000"/>
                </a:solidFill>
              </a:rPr>
              <a:t>Vermiculite</a:t>
            </a:r>
            <a:r>
              <a:rPr lang="en-US" b="1" cap="none" dirty="0">
                <a:solidFill>
                  <a:srgbClr val="FF0000"/>
                </a:solidFill>
              </a:rPr>
              <a:t>, </a:t>
            </a:r>
            <a:r>
              <a:rPr lang="en-US" b="1" cap="none" dirty="0" err="1" smtClean="0">
                <a:solidFill>
                  <a:srgbClr val="FF0000"/>
                </a:solidFill>
              </a:rPr>
              <a:t>Illite</a:t>
            </a:r>
            <a:r>
              <a:rPr lang="en-US" b="1" cap="none" dirty="0">
                <a:solidFill>
                  <a:srgbClr val="FF0000"/>
                </a:solidFill>
              </a:rPr>
              <a:t> </a:t>
            </a:r>
            <a:r>
              <a:rPr lang="en-US" cap="none" dirty="0"/>
              <a:t>and </a:t>
            </a:r>
            <a:r>
              <a:rPr lang="en-US" b="1" cap="none" dirty="0" smtClean="0">
                <a:solidFill>
                  <a:srgbClr val="FF0000"/>
                </a:solidFill>
              </a:rPr>
              <a:t>Montmorillonite.</a:t>
            </a:r>
            <a:endParaRPr lang="en-US" b="1" cap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4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dark silicates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2" y="2214695"/>
            <a:ext cx="5767721" cy="4325824"/>
          </a:xfrm>
        </p:spPr>
        <p:txBody>
          <a:bodyPr>
            <a:normAutofit/>
          </a:bodyPr>
          <a:lstStyle/>
          <a:p>
            <a:pPr algn="just"/>
            <a:r>
              <a:rPr lang="en-US" cap="none" dirty="0" smtClean="0"/>
              <a:t>The </a:t>
            </a:r>
            <a:r>
              <a:rPr lang="en-US" b="1" cap="none" dirty="0"/>
              <a:t>dark</a:t>
            </a:r>
            <a:r>
              <a:rPr lang="en-US" cap="none" dirty="0"/>
              <a:t> (or </a:t>
            </a:r>
            <a:r>
              <a:rPr lang="en-US" b="1" cap="none" dirty="0"/>
              <a:t>ferromagnesian</a:t>
            </a:r>
            <a:r>
              <a:rPr lang="en-US" cap="none" dirty="0"/>
              <a:t>) silicates </a:t>
            </a:r>
            <a:r>
              <a:rPr lang="en-US" cap="none" dirty="0" smtClean="0"/>
              <a:t>are those </a:t>
            </a:r>
            <a:r>
              <a:rPr lang="en-US" cap="none" dirty="0"/>
              <a:t>minerals containing ions of </a:t>
            </a:r>
            <a:r>
              <a:rPr lang="en-US" cap="none" dirty="0" smtClean="0"/>
              <a:t>iron (</a:t>
            </a:r>
            <a:r>
              <a:rPr lang="en-US" cap="none" dirty="0" err="1" smtClean="0"/>
              <a:t>ferro</a:t>
            </a:r>
            <a:r>
              <a:rPr lang="en-US" cap="none" dirty="0" smtClean="0"/>
              <a:t> = iron </a:t>
            </a:r>
            <a:r>
              <a:rPr lang="en-US" cap="none" dirty="0"/>
              <a:t>) and/or magnesium in </a:t>
            </a:r>
            <a:r>
              <a:rPr lang="en-US" cap="none" dirty="0" smtClean="0"/>
              <a:t>their structure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cap="none" dirty="0" smtClean="0"/>
              <a:t>Because </a:t>
            </a:r>
            <a:r>
              <a:rPr lang="en-US" cap="none" dirty="0"/>
              <a:t>of their iron </a:t>
            </a:r>
            <a:r>
              <a:rPr lang="en-US" cap="none" dirty="0" smtClean="0"/>
              <a:t>content, ferromagnesian </a:t>
            </a:r>
            <a:r>
              <a:rPr lang="en-US" u="sng" cap="none" dirty="0"/>
              <a:t>silicates are dark in </a:t>
            </a:r>
            <a:r>
              <a:rPr lang="en-US" u="sng" cap="none" dirty="0" smtClean="0"/>
              <a:t>color </a:t>
            </a:r>
            <a:r>
              <a:rPr lang="en-US" cap="none" dirty="0" smtClean="0"/>
              <a:t>and </a:t>
            </a:r>
            <a:r>
              <a:rPr lang="en-US" cap="none" dirty="0"/>
              <a:t>have </a:t>
            </a:r>
            <a:r>
              <a:rPr lang="en-US" u="sng" cap="none" dirty="0"/>
              <a:t>a greater specific gravity, </a:t>
            </a:r>
            <a:r>
              <a:rPr lang="en-US" u="sng" cap="none" dirty="0" smtClean="0"/>
              <a:t>(between 3.2 </a:t>
            </a:r>
            <a:r>
              <a:rPr lang="en-US" u="sng" cap="none" dirty="0"/>
              <a:t>and </a:t>
            </a:r>
            <a:r>
              <a:rPr lang="en-US" u="sng" cap="none" dirty="0" smtClean="0"/>
              <a:t>3.6) </a:t>
            </a:r>
            <a:r>
              <a:rPr lang="en-US" cap="none" dirty="0" smtClean="0"/>
              <a:t>, than non-ferromagnesian silicates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cap="none" dirty="0" smtClean="0"/>
              <a:t>The </a:t>
            </a:r>
            <a:r>
              <a:rPr lang="en-US" cap="none" dirty="0"/>
              <a:t>most common dark </a:t>
            </a:r>
            <a:r>
              <a:rPr lang="en-US" cap="none" dirty="0" smtClean="0"/>
              <a:t>silicate minerals </a:t>
            </a:r>
            <a:r>
              <a:rPr lang="en-US" cap="none" dirty="0"/>
              <a:t>are olivine, the pyroxenes, </a:t>
            </a:r>
            <a:r>
              <a:rPr lang="en-US" cap="none" dirty="0" smtClean="0"/>
              <a:t>the amphiboles</a:t>
            </a:r>
            <a:r>
              <a:rPr lang="en-US" cap="none" dirty="0"/>
              <a:t>, dark mica (biotite), and garnet.</a:t>
            </a:r>
            <a:endParaRPr lang="en-US" cap="none" dirty="0"/>
          </a:p>
        </p:txBody>
      </p:sp>
      <p:grpSp>
        <p:nvGrpSpPr>
          <p:cNvPr id="12" name="Group 11"/>
          <p:cNvGrpSpPr/>
          <p:nvPr/>
        </p:nvGrpSpPr>
        <p:grpSpPr>
          <a:xfrm>
            <a:off x="7056331" y="290669"/>
            <a:ext cx="1767839" cy="6441399"/>
            <a:chOff x="7056331" y="290669"/>
            <a:chExt cx="1767839" cy="6441399"/>
          </a:xfrm>
        </p:grpSpPr>
        <p:pic>
          <p:nvPicPr>
            <p:cNvPr id="4" name="Picture 8" descr="Image result for biotit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32" b="9963"/>
            <a:stretch/>
          </p:blipFill>
          <p:spPr bwMode="auto">
            <a:xfrm>
              <a:off x="7060215" y="5360493"/>
              <a:ext cx="1760071" cy="1079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2" descr="Image result for augi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2643" y="1947054"/>
              <a:ext cx="1255214" cy="1243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4" descr="Related 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2703" y="290669"/>
              <a:ext cx="1435094" cy="1334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Image result for hornblende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5" t="5191" r="5228" b="7491"/>
            <a:stretch/>
          </p:blipFill>
          <p:spPr bwMode="auto">
            <a:xfrm>
              <a:off x="7056331" y="3601599"/>
              <a:ext cx="1767839" cy="1325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466403" y="1569524"/>
              <a:ext cx="947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OLIVINE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41272" y="3120719"/>
              <a:ext cx="1197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PYROXENE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94881" y="4866697"/>
              <a:ext cx="1290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AMPHIBOLE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00771" y="6362736"/>
              <a:ext cx="878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BIOTITE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6646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Olivine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89535" y="2003659"/>
            <a:ext cx="5297459" cy="4005942"/>
          </a:xfrm>
        </p:spPr>
        <p:txBody>
          <a:bodyPr>
            <a:normAutofit/>
          </a:bodyPr>
          <a:lstStyle/>
          <a:p>
            <a:pPr algn="just"/>
            <a:r>
              <a:rPr lang="en-US" cap="none" dirty="0" smtClean="0"/>
              <a:t>Olivine </a:t>
            </a:r>
            <a:r>
              <a:rPr lang="en-US" cap="none" dirty="0"/>
              <a:t>is a family </a:t>
            </a:r>
            <a:r>
              <a:rPr lang="en-US" cap="none" dirty="0" smtClean="0"/>
              <a:t>of high-temperature </a:t>
            </a:r>
            <a:r>
              <a:rPr lang="en-US" cap="none" dirty="0"/>
              <a:t>silicate minerals that </a:t>
            </a:r>
            <a:r>
              <a:rPr lang="en-US" cap="none" dirty="0" smtClean="0"/>
              <a:t>are </a:t>
            </a:r>
            <a:r>
              <a:rPr lang="en-US" b="1" cap="none" dirty="0" smtClean="0">
                <a:solidFill>
                  <a:srgbClr val="00B050"/>
                </a:solidFill>
              </a:rPr>
              <a:t>black </a:t>
            </a:r>
            <a:r>
              <a:rPr lang="en-US" b="1" cap="none" dirty="0">
                <a:solidFill>
                  <a:srgbClr val="00B050"/>
                </a:solidFill>
              </a:rPr>
              <a:t>to olive green </a:t>
            </a:r>
            <a:r>
              <a:rPr lang="en-US" cap="none" dirty="0"/>
              <a:t>in color and have </a:t>
            </a:r>
            <a:r>
              <a:rPr lang="en-US" cap="none" dirty="0" smtClean="0"/>
              <a:t>a </a:t>
            </a:r>
            <a:r>
              <a:rPr lang="en-US" b="1" cap="none" dirty="0" smtClean="0">
                <a:solidFill>
                  <a:srgbClr val="C00000"/>
                </a:solidFill>
              </a:rPr>
              <a:t>glassy </a:t>
            </a:r>
            <a:r>
              <a:rPr lang="en-US" b="1" cap="none" dirty="0">
                <a:solidFill>
                  <a:srgbClr val="C00000"/>
                </a:solidFill>
              </a:rPr>
              <a:t>luster </a:t>
            </a:r>
            <a:r>
              <a:rPr lang="en-US" cap="none" dirty="0"/>
              <a:t>and a </a:t>
            </a:r>
            <a:r>
              <a:rPr lang="en-US" b="1" cap="none" dirty="0" err="1">
                <a:solidFill>
                  <a:srgbClr val="FF0000"/>
                </a:solidFill>
              </a:rPr>
              <a:t>conchoidal</a:t>
            </a:r>
            <a:r>
              <a:rPr lang="en-US" b="1" cap="none" dirty="0">
                <a:solidFill>
                  <a:srgbClr val="FF0000"/>
                </a:solidFill>
              </a:rPr>
              <a:t> </a:t>
            </a:r>
            <a:r>
              <a:rPr lang="en-US" b="1" cap="none" dirty="0" smtClean="0">
                <a:solidFill>
                  <a:srgbClr val="FF0000"/>
                </a:solidFill>
              </a:rPr>
              <a:t>fracture.</a:t>
            </a:r>
            <a:endParaRPr lang="en-US" b="1" cap="none" dirty="0">
              <a:solidFill>
                <a:srgbClr val="FF0000"/>
              </a:solidFill>
            </a:endParaRPr>
          </a:p>
          <a:p>
            <a:pPr algn="just"/>
            <a:r>
              <a:rPr lang="en-US" cap="none" dirty="0" smtClean="0"/>
              <a:t>Transparent </a:t>
            </a:r>
            <a:r>
              <a:rPr lang="en-US" cap="none" dirty="0"/>
              <a:t>olivine </a:t>
            </a:r>
            <a:r>
              <a:rPr lang="en-US" cap="none" dirty="0" smtClean="0"/>
              <a:t>is occasionally </a:t>
            </a:r>
            <a:r>
              <a:rPr lang="en-US" cap="none" dirty="0"/>
              <a:t>used as a gemstone </a:t>
            </a:r>
            <a:r>
              <a:rPr lang="en-US" cap="none" dirty="0" smtClean="0"/>
              <a:t>called </a:t>
            </a:r>
            <a:r>
              <a:rPr lang="en-US" b="1" cap="none" dirty="0" err="1" smtClean="0">
                <a:solidFill>
                  <a:srgbClr val="00B050"/>
                </a:solidFill>
              </a:rPr>
              <a:t>peridot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cap="none" dirty="0" smtClean="0"/>
              <a:t>Olivine and related </a:t>
            </a:r>
            <a:r>
              <a:rPr lang="en-US" cap="none" dirty="0"/>
              <a:t>forms are thought to constitute </a:t>
            </a:r>
            <a:r>
              <a:rPr lang="en-US" cap="none" dirty="0" smtClean="0"/>
              <a:t>up to </a:t>
            </a:r>
            <a:r>
              <a:rPr lang="en-US" cap="none" dirty="0"/>
              <a:t>50 percent of </a:t>
            </a:r>
            <a:r>
              <a:rPr lang="en-US" u="sng" cap="none" dirty="0"/>
              <a:t>Earth’s upper mantle.</a:t>
            </a:r>
          </a:p>
        </p:txBody>
      </p:sp>
      <p:pic>
        <p:nvPicPr>
          <p:cNvPr id="1026" name="Picture 2" descr="Image result for perido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r="10156"/>
          <a:stretch/>
        </p:blipFill>
        <p:spPr bwMode="auto">
          <a:xfrm>
            <a:off x="6649290" y="662174"/>
            <a:ext cx="1809380" cy="16724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orster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90" y="2665280"/>
            <a:ext cx="1809380" cy="18093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fayali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r="4274" b="5298"/>
          <a:stretch/>
        </p:blipFill>
        <p:spPr bwMode="auto">
          <a:xfrm>
            <a:off x="6252753" y="4696783"/>
            <a:ext cx="2451499" cy="19289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99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pyroxene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4966533" cy="418175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cap="none" dirty="0" smtClean="0"/>
              <a:t>The </a:t>
            </a:r>
            <a:r>
              <a:rPr lang="en-US" cap="none" dirty="0"/>
              <a:t>pyroxenes are </a:t>
            </a:r>
            <a:r>
              <a:rPr lang="en-US" cap="none" dirty="0" smtClean="0"/>
              <a:t>a group </a:t>
            </a:r>
            <a:r>
              <a:rPr lang="en-US" cap="none" dirty="0"/>
              <a:t>of complex minerals that are </a:t>
            </a:r>
            <a:r>
              <a:rPr lang="en-US" cap="none" dirty="0" smtClean="0"/>
              <a:t>important components </a:t>
            </a:r>
            <a:r>
              <a:rPr lang="en-US" cap="none" dirty="0"/>
              <a:t>in </a:t>
            </a:r>
            <a:r>
              <a:rPr lang="en-US" b="1" cap="none" dirty="0">
                <a:solidFill>
                  <a:srgbClr val="00B050"/>
                </a:solidFill>
              </a:rPr>
              <a:t>dark colored </a:t>
            </a:r>
            <a:r>
              <a:rPr lang="en-US" b="1" cap="none" dirty="0" smtClean="0">
                <a:solidFill>
                  <a:srgbClr val="00B050"/>
                </a:solidFill>
              </a:rPr>
              <a:t>igneous rocks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cap="none" dirty="0" smtClean="0"/>
              <a:t>The </a:t>
            </a:r>
            <a:r>
              <a:rPr lang="en-US" cap="none" dirty="0"/>
              <a:t>most common member, </a:t>
            </a:r>
            <a:r>
              <a:rPr lang="en-US" b="1" cap="none" dirty="0" smtClean="0"/>
              <a:t>augite</a:t>
            </a:r>
            <a:r>
              <a:rPr lang="en-US" cap="none" dirty="0" smtClean="0"/>
              <a:t>, is </a:t>
            </a:r>
            <a:r>
              <a:rPr lang="en-US" cap="none" dirty="0"/>
              <a:t>a </a:t>
            </a:r>
            <a:r>
              <a:rPr lang="en-US" u="sng" cap="none" dirty="0"/>
              <a:t>black, opaque mineral</a:t>
            </a:r>
            <a:r>
              <a:rPr lang="en-US" cap="none" dirty="0"/>
              <a:t> with </a:t>
            </a:r>
            <a:r>
              <a:rPr lang="en-US" u="sng" cap="none" dirty="0" smtClean="0"/>
              <a:t>two directions </a:t>
            </a:r>
            <a:r>
              <a:rPr lang="en-US" u="sng" cap="none" dirty="0"/>
              <a:t>of cleavage</a:t>
            </a:r>
            <a:r>
              <a:rPr lang="en-US" cap="none" dirty="0"/>
              <a:t> that meet at nearly </a:t>
            </a:r>
            <a:r>
              <a:rPr lang="en-US" cap="none" dirty="0" smtClean="0"/>
              <a:t>a 90-degree </a:t>
            </a:r>
            <a:r>
              <a:rPr lang="en-US" cap="none" dirty="0"/>
              <a:t>angle. </a:t>
            </a:r>
            <a:endParaRPr lang="en-US" cap="none" dirty="0" smtClean="0"/>
          </a:p>
          <a:p>
            <a:pPr algn="just"/>
            <a:r>
              <a:rPr lang="en-US" u="sng" cap="none" dirty="0" smtClean="0"/>
              <a:t>Augite </a:t>
            </a:r>
            <a:r>
              <a:rPr lang="en-US" u="sng" cap="none" dirty="0"/>
              <a:t>is one of </a:t>
            </a:r>
            <a:r>
              <a:rPr lang="en-US" u="sng" cap="none" dirty="0" smtClean="0"/>
              <a:t>the dominant </a:t>
            </a:r>
            <a:r>
              <a:rPr lang="en-US" u="sng" cap="none" dirty="0"/>
              <a:t>minerals in basalt</a:t>
            </a:r>
            <a:r>
              <a:rPr lang="en-US" cap="none" dirty="0"/>
              <a:t>, a </a:t>
            </a:r>
            <a:r>
              <a:rPr lang="en-US" cap="none" dirty="0" smtClean="0"/>
              <a:t>common </a:t>
            </a:r>
            <a:r>
              <a:rPr lang="en-US" u="sng" cap="none" dirty="0" smtClean="0"/>
              <a:t>igneous </a:t>
            </a:r>
            <a:r>
              <a:rPr lang="en-US" u="sng" cap="none" dirty="0"/>
              <a:t>rock of the oceanic crust </a:t>
            </a:r>
            <a:r>
              <a:rPr lang="en-US" u="sng" cap="none" dirty="0" smtClean="0"/>
              <a:t>and volcanic </a:t>
            </a:r>
            <a:r>
              <a:rPr lang="en-US" u="sng" cap="none" dirty="0"/>
              <a:t>areas </a:t>
            </a:r>
            <a:r>
              <a:rPr lang="en-US" cap="none" dirty="0"/>
              <a:t>on the continents.</a:t>
            </a:r>
          </a:p>
        </p:txBody>
      </p:sp>
      <p:pic>
        <p:nvPicPr>
          <p:cNvPr id="2050" name="Picture 2" descr="Image result for aug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026" y="2072563"/>
            <a:ext cx="2729691" cy="23854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ug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751" y="4822371"/>
            <a:ext cx="3218240" cy="16091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amphibole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80827" y="1992625"/>
            <a:ext cx="5140704" cy="479135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b="1" cap="none" dirty="0" smtClean="0">
                <a:solidFill>
                  <a:srgbClr val="C00000"/>
                </a:solidFill>
              </a:rPr>
              <a:t>Hornblende</a:t>
            </a:r>
            <a:r>
              <a:rPr lang="en-US" cap="none" dirty="0" smtClean="0"/>
              <a:t> </a:t>
            </a:r>
            <a:r>
              <a:rPr lang="en-US" cap="none" dirty="0"/>
              <a:t>is </a:t>
            </a:r>
            <a:r>
              <a:rPr lang="en-US" cap="none" dirty="0" smtClean="0"/>
              <a:t>the most </a:t>
            </a:r>
            <a:r>
              <a:rPr lang="en-US" cap="none" dirty="0"/>
              <a:t>common member of a </a:t>
            </a:r>
            <a:r>
              <a:rPr lang="en-US" cap="none" dirty="0" smtClean="0"/>
              <a:t>chemically complex </a:t>
            </a:r>
            <a:r>
              <a:rPr lang="en-US" cap="none" dirty="0"/>
              <a:t>group of minerals </a:t>
            </a:r>
            <a:r>
              <a:rPr lang="en-US" cap="none" dirty="0" smtClean="0"/>
              <a:t>called amphiboles </a:t>
            </a:r>
          </a:p>
          <a:p>
            <a:pPr algn="just"/>
            <a:r>
              <a:rPr lang="en-US" cap="none" dirty="0" smtClean="0"/>
              <a:t>Hornblende is </a:t>
            </a:r>
            <a:r>
              <a:rPr lang="en-US" cap="none" dirty="0"/>
              <a:t>usually </a:t>
            </a:r>
            <a:r>
              <a:rPr lang="en-US" b="1" cap="none" dirty="0">
                <a:solidFill>
                  <a:schemeClr val="accent2">
                    <a:lumMod val="50000"/>
                  </a:schemeClr>
                </a:solidFill>
              </a:rPr>
              <a:t>dark green to black in color</a:t>
            </a:r>
            <a:r>
              <a:rPr lang="en-US" cap="none" dirty="0"/>
              <a:t>, </a:t>
            </a:r>
            <a:r>
              <a:rPr lang="en-US" cap="none" dirty="0" smtClean="0"/>
              <a:t>and except </a:t>
            </a:r>
            <a:r>
              <a:rPr lang="en-US" cap="none" dirty="0"/>
              <a:t>for its </a:t>
            </a:r>
            <a:r>
              <a:rPr lang="en-US" u="sng" cap="none" dirty="0"/>
              <a:t>cleavage angles, which </a:t>
            </a:r>
            <a:r>
              <a:rPr lang="en-US" u="sng" cap="none" dirty="0" smtClean="0"/>
              <a:t>are about </a:t>
            </a:r>
            <a:r>
              <a:rPr lang="en-US" u="sng" cap="none" dirty="0"/>
              <a:t>60 degrees and 120 degrees</a:t>
            </a:r>
            <a:r>
              <a:rPr lang="en-US" cap="none" dirty="0"/>
              <a:t>, it </a:t>
            </a:r>
            <a:r>
              <a:rPr lang="en-US" cap="none" dirty="0" smtClean="0"/>
              <a:t>is very </a:t>
            </a:r>
            <a:r>
              <a:rPr lang="en-US" cap="none" dirty="0"/>
              <a:t>similar in appearance to augite. </a:t>
            </a:r>
            <a:endParaRPr lang="en-US" cap="none" dirty="0" smtClean="0"/>
          </a:p>
          <a:p>
            <a:pPr algn="just"/>
            <a:r>
              <a:rPr lang="en-US" cap="none" dirty="0" smtClean="0"/>
              <a:t>In a rock</a:t>
            </a:r>
            <a:r>
              <a:rPr lang="en-US" cap="none" dirty="0"/>
              <a:t>, </a:t>
            </a:r>
            <a:r>
              <a:rPr lang="en-US" u="sng" cap="none" dirty="0"/>
              <a:t>hornblende often forms </a:t>
            </a:r>
            <a:r>
              <a:rPr lang="en-US" u="sng" cap="none" dirty="0" smtClean="0"/>
              <a:t>elongated crystals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cap="none" dirty="0" smtClean="0"/>
              <a:t>This </a:t>
            </a:r>
            <a:r>
              <a:rPr lang="en-US" cap="none" dirty="0"/>
              <a:t>helps distinguish it </a:t>
            </a:r>
            <a:r>
              <a:rPr lang="en-US" cap="none" dirty="0" smtClean="0"/>
              <a:t>from pyroxene</a:t>
            </a:r>
            <a:r>
              <a:rPr lang="en-US" cap="none" dirty="0"/>
              <a:t>, which forms rather </a:t>
            </a:r>
            <a:r>
              <a:rPr lang="en-US" cap="none" dirty="0" smtClean="0"/>
              <a:t>blocky crystals.</a:t>
            </a:r>
          </a:p>
          <a:p>
            <a:pPr algn="just"/>
            <a:r>
              <a:rPr lang="en-US" cap="none" dirty="0" smtClean="0"/>
              <a:t> </a:t>
            </a:r>
            <a:r>
              <a:rPr lang="en-US" cap="none" dirty="0"/>
              <a:t>Hornblende is found in </a:t>
            </a:r>
            <a:r>
              <a:rPr lang="en-US" cap="none" dirty="0" smtClean="0"/>
              <a:t>igneous rocks</a:t>
            </a:r>
            <a:r>
              <a:rPr lang="en-US" cap="none" dirty="0"/>
              <a:t>, where it often makes up the </a:t>
            </a:r>
            <a:r>
              <a:rPr lang="en-US" cap="none" dirty="0" smtClean="0"/>
              <a:t>dark portion </a:t>
            </a:r>
            <a:r>
              <a:rPr lang="en-US" cap="none" dirty="0"/>
              <a:t>of an otherwise light-colored rock.</a:t>
            </a:r>
          </a:p>
        </p:txBody>
      </p:sp>
      <p:pic>
        <p:nvPicPr>
          <p:cNvPr id="3074" name="Picture 2" descr="Image result for hornblen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769" y="1355589"/>
            <a:ext cx="1855901" cy="23631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hornblend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13714" r="12556" b="9638"/>
          <a:stretch/>
        </p:blipFill>
        <p:spPr bwMode="auto">
          <a:xfrm>
            <a:off x="5947954" y="4164563"/>
            <a:ext cx="2969624" cy="21369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767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biotite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1" y="2214695"/>
            <a:ext cx="5367125" cy="4355924"/>
          </a:xfrm>
        </p:spPr>
        <p:txBody>
          <a:bodyPr>
            <a:normAutofit/>
          </a:bodyPr>
          <a:lstStyle/>
          <a:p>
            <a:pPr algn="just"/>
            <a:r>
              <a:rPr lang="en-US" b="1" cap="none" dirty="0" smtClean="0">
                <a:solidFill>
                  <a:srgbClr val="C00000"/>
                </a:solidFill>
              </a:rPr>
              <a:t>Biotite</a:t>
            </a:r>
            <a:r>
              <a:rPr lang="en-US" cap="none" dirty="0" smtClean="0"/>
              <a:t> </a:t>
            </a:r>
            <a:r>
              <a:rPr lang="en-US" cap="none" dirty="0"/>
              <a:t>is the </a:t>
            </a:r>
            <a:r>
              <a:rPr lang="en-US" b="1" cap="none" dirty="0">
                <a:solidFill>
                  <a:srgbClr val="C00000"/>
                </a:solidFill>
              </a:rPr>
              <a:t>dark, </a:t>
            </a:r>
            <a:r>
              <a:rPr lang="en-US" b="1" cap="none" dirty="0" smtClean="0">
                <a:solidFill>
                  <a:srgbClr val="C00000"/>
                </a:solidFill>
              </a:rPr>
              <a:t>iron-rich member </a:t>
            </a:r>
            <a:r>
              <a:rPr lang="en-US" cap="none" dirty="0"/>
              <a:t>of the </a:t>
            </a:r>
            <a:r>
              <a:rPr lang="en-US" b="1" cap="none" dirty="0">
                <a:solidFill>
                  <a:srgbClr val="C00000"/>
                </a:solidFill>
              </a:rPr>
              <a:t>mica </a:t>
            </a:r>
            <a:r>
              <a:rPr lang="en-US" b="1" cap="none" dirty="0" smtClean="0">
                <a:solidFill>
                  <a:srgbClr val="C00000"/>
                </a:solidFill>
              </a:rPr>
              <a:t>family</a:t>
            </a:r>
            <a:r>
              <a:rPr lang="en-US" cap="none" dirty="0" smtClean="0"/>
              <a:t>. </a:t>
            </a:r>
          </a:p>
          <a:p>
            <a:pPr algn="just"/>
            <a:r>
              <a:rPr lang="en-US" cap="none" dirty="0" smtClean="0"/>
              <a:t>Like </a:t>
            </a:r>
            <a:r>
              <a:rPr lang="en-US" cap="none" dirty="0"/>
              <a:t>other micas, biotite </a:t>
            </a:r>
            <a:r>
              <a:rPr lang="en-US" cap="none" dirty="0" smtClean="0"/>
              <a:t>possesses a </a:t>
            </a:r>
            <a:r>
              <a:rPr lang="en-US" cap="none" dirty="0"/>
              <a:t>sheet structure that gives it </a:t>
            </a:r>
            <a:r>
              <a:rPr lang="en-US" cap="none" dirty="0" smtClean="0"/>
              <a:t>excellent </a:t>
            </a:r>
            <a:r>
              <a:rPr lang="en-US" b="1" cap="none" dirty="0" smtClean="0">
                <a:solidFill>
                  <a:srgbClr val="00B050"/>
                </a:solidFill>
              </a:rPr>
              <a:t>cleavage </a:t>
            </a:r>
            <a:r>
              <a:rPr lang="en-US" b="1" cap="none" dirty="0">
                <a:solidFill>
                  <a:srgbClr val="00B050"/>
                </a:solidFill>
              </a:rPr>
              <a:t>in one direction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cap="none" dirty="0" smtClean="0"/>
              <a:t>Biotite </a:t>
            </a:r>
            <a:r>
              <a:rPr lang="en-US" cap="none" dirty="0"/>
              <a:t>also </a:t>
            </a:r>
            <a:r>
              <a:rPr lang="en-US" cap="none" dirty="0" smtClean="0"/>
              <a:t>has a </a:t>
            </a:r>
            <a:r>
              <a:rPr lang="en-US" b="1" cap="none" dirty="0">
                <a:solidFill>
                  <a:srgbClr val="00B050"/>
                </a:solidFill>
              </a:rPr>
              <a:t>shiny black</a:t>
            </a:r>
            <a:r>
              <a:rPr lang="en-US" cap="none" dirty="0"/>
              <a:t> appearance that </a:t>
            </a:r>
            <a:r>
              <a:rPr lang="en-US" cap="none" dirty="0" smtClean="0"/>
              <a:t>helps distinguish </a:t>
            </a:r>
            <a:r>
              <a:rPr lang="en-US" cap="none" dirty="0"/>
              <a:t>it from the other </a:t>
            </a:r>
            <a:r>
              <a:rPr lang="en-US" cap="none" dirty="0" smtClean="0"/>
              <a:t>dark ferromagnesian </a:t>
            </a:r>
            <a:r>
              <a:rPr lang="en-US" cap="none" dirty="0"/>
              <a:t>minerals. </a:t>
            </a:r>
            <a:endParaRPr lang="en-US" cap="none" dirty="0" smtClean="0"/>
          </a:p>
          <a:p>
            <a:pPr algn="just"/>
            <a:r>
              <a:rPr lang="en-US" cap="none" dirty="0" smtClean="0"/>
              <a:t>Like hornblende, biotite </a:t>
            </a:r>
            <a:r>
              <a:rPr lang="en-US" cap="none" dirty="0"/>
              <a:t>is a </a:t>
            </a:r>
            <a:r>
              <a:rPr lang="en-US" u="sng" cap="none" dirty="0"/>
              <a:t>common constituent of </a:t>
            </a:r>
            <a:r>
              <a:rPr lang="en-US" u="sng" cap="none" dirty="0" smtClean="0"/>
              <a:t>igneous rocks</a:t>
            </a:r>
            <a:r>
              <a:rPr lang="en-US" cap="none" dirty="0"/>
              <a:t>, including the rock granite.</a:t>
            </a:r>
          </a:p>
        </p:txBody>
      </p:sp>
      <p:pic>
        <p:nvPicPr>
          <p:cNvPr id="4098" name="Picture 2" descr="Image result for bioti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3048" r="9617" b="7962"/>
          <a:stretch/>
        </p:blipFill>
        <p:spPr bwMode="auto">
          <a:xfrm>
            <a:off x="6316985" y="1693839"/>
            <a:ext cx="2141685" cy="23643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biotite she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985" y="4152764"/>
            <a:ext cx="2108654" cy="23447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89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1" y="2594399"/>
            <a:ext cx="2307770" cy="159617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non-silicate minerals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612" y="140630"/>
            <a:ext cx="6429708" cy="6634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8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minerals in daily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9006" y="1976847"/>
            <a:ext cx="4284617" cy="470262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cap="none" dirty="0" smtClean="0"/>
              <a:t>Earth's crust is a source of variety of useful </a:t>
            </a:r>
            <a:r>
              <a:rPr lang="en-US" cap="none" dirty="0"/>
              <a:t>and essential minerals. </a:t>
            </a:r>
            <a:endParaRPr lang="en-US" cap="none" dirty="0" smtClean="0"/>
          </a:p>
          <a:p>
            <a:pPr algn="just"/>
            <a:r>
              <a:rPr lang="en-US" cap="none" dirty="0" smtClean="0"/>
              <a:t>Most people </a:t>
            </a:r>
            <a:r>
              <a:rPr lang="en-US" cap="none" dirty="0"/>
              <a:t>are familiar with the </a:t>
            </a:r>
            <a:r>
              <a:rPr lang="en-US" cap="none" dirty="0" smtClean="0"/>
              <a:t>common uses </a:t>
            </a:r>
            <a:r>
              <a:rPr lang="en-US" cap="none" dirty="0"/>
              <a:t>of many basic metals, </a:t>
            </a:r>
            <a:r>
              <a:rPr lang="en-US" cap="none" dirty="0" smtClean="0"/>
              <a:t>including </a:t>
            </a:r>
            <a:r>
              <a:rPr lang="en-US" b="1" cap="none" dirty="0" smtClean="0">
                <a:solidFill>
                  <a:srgbClr val="C00000"/>
                </a:solidFill>
              </a:rPr>
              <a:t>aluminum </a:t>
            </a:r>
            <a:r>
              <a:rPr lang="en-US" b="1" cap="none" dirty="0">
                <a:solidFill>
                  <a:srgbClr val="C00000"/>
                </a:solidFill>
              </a:rPr>
              <a:t>in beverage cans</a:t>
            </a:r>
            <a:r>
              <a:rPr lang="en-US" cap="none" dirty="0"/>
              <a:t>, </a:t>
            </a:r>
            <a:r>
              <a:rPr lang="en-US" b="1" cap="none" dirty="0">
                <a:solidFill>
                  <a:srgbClr val="0070C0"/>
                </a:solidFill>
              </a:rPr>
              <a:t>copper </a:t>
            </a:r>
            <a:r>
              <a:rPr lang="en-US" b="1" cap="none" dirty="0" smtClean="0">
                <a:solidFill>
                  <a:srgbClr val="0070C0"/>
                </a:solidFill>
              </a:rPr>
              <a:t>in electrical </a:t>
            </a:r>
            <a:r>
              <a:rPr lang="en-US" b="1" cap="none" dirty="0">
                <a:solidFill>
                  <a:srgbClr val="0070C0"/>
                </a:solidFill>
              </a:rPr>
              <a:t>wiring</a:t>
            </a:r>
            <a:r>
              <a:rPr lang="en-US" cap="none" dirty="0"/>
              <a:t>, and </a:t>
            </a:r>
            <a:r>
              <a:rPr lang="en-US" b="1" cap="none" dirty="0">
                <a:solidFill>
                  <a:srgbClr val="00B050"/>
                </a:solidFill>
              </a:rPr>
              <a:t>gold and silver </a:t>
            </a:r>
            <a:r>
              <a:rPr lang="en-US" b="1" cap="none" dirty="0" smtClean="0">
                <a:solidFill>
                  <a:srgbClr val="00B050"/>
                </a:solidFill>
              </a:rPr>
              <a:t>in jewelry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cap="none" dirty="0" smtClean="0"/>
              <a:t>But </a:t>
            </a:r>
            <a:r>
              <a:rPr lang="en-US" cap="none" dirty="0"/>
              <a:t>some people are not </a:t>
            </a:r>
            <a:r>
              <a:rPr lang="en-US" cap="none" dirty="0" smtClean="0"/>
              <a:t>aware that </a:t>
            </a:r>
            <a:r>
              <a:rPr lang="en-US" b="1" cap="none" dirty="0">
                <a:solidFill>
                  <a:srgbClr val="0070C0"/>
                </a:solidFill>
              </a:rPr>
              <a:t>pencil lead contains the </a:t>
            </a:r>
            <a:r>
              <a:rPr lang="en-US" b="1" cap="none" dirty="0" smtClean="0">
                <a:solidFill>
                  <a:srgbClr val="0070C0"/>
                </a:solidFill>
              </a:rPr>
              <a:t>greasy feeling mineral </a:t>
            </a:r>
            <a:r>
              <a:rPr lang="en-US" b="1" cap="none" dirty="0">
                <a:solidFill>
                  <a:srgbClr val="0070C0"/>
                </a:solidFill>
              </a:rPr>
              <a:t>graphite</a:t>
            </a:r>
            <a:r>
              <a:rPr lang="en-US" cap="none" dirty="0"/>
              <a:t> and that </a:t>
            </a:r>
            <a:r>
              <a:rPr lang="en-US" b="1" cap="none" dirty="0" smtClean="0">
                <a:solidFill>
                  <a:srgbClr val="C00000"/>
                </a:solidFill>
              </a:rPr>
              <a:t>bath powders </a:t>
            </a:r>
            <a:r>
              <a:rPr lang="en-US" b="1" cap="none" dirty="0">
                <a:solidFill>
                  <a:srgbClr val="C00000"/>
                </a:solidFill>
              </a:rPr>
              <a:t>and many cosmetics </a:t>
            </a:r>
            <a:r>
              <a:rPr lang="en-US" b="1" cap="none" dirty="0" smtClean="0">
                <a:solidFill>
                  <a:srgbClr val="C00000"/>
                </a:solidFill>
              </a:rPr>
              <a:t>contain the </a:t>
            </a:r>
            <a:r>
              <a:rPr lang="en-US" b="1" cap="none" dirty="0">
                <a:solidFill>
                  <a:srgbClr val="C00000"/>
                </a:solidFill>
              </a:rPr>
              <a:t>mineral talc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cap="none" dirty="0" smtClean="0"/>
              <a:t>Moreover</a:t>
            </a:r>
            <a:r>
              <a:rPr lang="en-US" cap="none" dirty="0"/>
              <a:t>, many </a:t>
            </a:r>
            <a:r>
              <a:rPr lang="en-US" cap="none" dirty="0" smtClean="0"/>
              <a:t>do not </a:t>
            </a:r>
            <a:r>
              <a:rPr lang="en-US" cap="none" dirty="0"/>
              <a:t>know that </a:t>
            </a:r>
            <a:r>
              <a:rPr lang="en-US" b="1" cap="none" dirty="0" smtClean="0"/>
              <a:t>drill bits impregnated with diamonds</a:t>
            </a:r>
            <a:r>
              <a:rPr lang="en-US" cap="none" dirty="0" smtClean="0"/>
              <a:t> are </a:t>
            </a:r>
            <a:r>
              <a:rPr lang="en-US" cap="none" dirty="0"/>
              <a:t>employed </a:t>
            </a:r>
            <a:r>
              <a:rPr lang="en-US" cap="none" dirty="0" smtClean="0"/>
              <a:t>by dentists </a:t>
            </a:r>
            <a:r>
              <a:rPr lang="en-US" cap="none" dirty="0"/>
              <a:t>to drill through tooth </a:t>
            </a:r>
            <a:r>
              <a:rPr lang="en-US" cap="none" dirty="0" smtClean="0"/>
              <a:t>enamel, or </a:t>
            </a:r>
            <a:r>
              <a:rPr lang="en-US" cap="none" dirty="0"/>
              <a:t>that the common mineral quartz </a:t>
            </a:r>
            <a:r>
              <a:rPr lang="en-US" cap="none" dirty="0" smtClean="0"/>
              <a:t>is the </a:t>
            </a:r>
            <a:r>
              <a:rPr lang="en-US" cap="none" dirty="0"/>
              <a:t>source of silicon for </a:t>
            </a:r>
            <a:r>
              <a:rPr lang="en-US" cap="none" dirty="0" smtClean="0"/>
              <a:t>computer chips</a:t>
            </a:r>
            <a:r>
              <a:rPr lang="en-US" cap="none" dirty="0"/>
              <a:t>. In fact, practically </a:t>
            </a:r>
            <a:r>
              <a:rPr lang="en-US" cap="none" dirty="0" smtClean="0"/>
              <a:t>every manufactured </a:t>
            </a:r>
            <a:r>
              <a:rPr lang="en-US" cap="none" dirty="0"/>
              <a:t>product </a:t>
            </a:r>
            <a:r>
              <a:rPr lang="en-US" cap="none" dirty="0" smtClean="0"/>
              <a:t>contains materials </a:t>
            </a:r>
            <a:r>
              <a:rPr lang="en-US" cap="none" dirty="0"/>
              <a:t>obtained from minerals.</a:t>
            </a:r>
          </a:p>
        </p:txBody>
      </p:sp>
      <p:pic>
        <p:nvPicPr>
          <p:cNvPr id="1026" name="Picture 2" descr="Image result for aluminium c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9" r="22467"/>
          <a:stretch/>
        </p:blipFill>
        <p:spPr bwMode="auto">
          <a:xfrm>
            <a:off x="4850085" y="1852747"/>
            <a:ext cx="1822538" cy="15000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pper wi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7" b="12686"/>
          <a:stretch/>
        </p:blipFill>
        <p:spPr bwMode="auto">
          <a:xfrm>
            <a:off x="6989868" y="1976847"/>
            <a:ext cx="1682694" cy="10711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gold bang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6" b="16343"/>
          <a:stretch/>
        </p:blipFill>
        <p:spPr bwMode="auto">
          <a:xfrm>
            <a:off x="4782767" y="3490506"/>
            <a:ext cx="2021966" cy="12570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diamond drill bi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8" b="8800"/>
          <a:stretch/>
        </p:blipFill>
        <p:spPr bwMode="auto">
          <a:xfrm>
            <a:off x="6936843" y="3300443"/>
            <a:ext cx="2000469" cy="16372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lead penci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 t="17492" b="20421"/>
          <a:stretch/>
        </p:blipFill>
        <p:spPr bwMode="auto">
          <a:xfrm>
            <a:off x="4739670" y="5042051"/>
            <a:ext cx="2054557" cy="14107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carrom board with powd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3" y="5098550"/>
            <a:ext cx="1947444" cy="12977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5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mineral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cap="none" dirty="0" smtClean="0"/>
              <a:t>Any material should fulfil the following five criteria to be called as  a mineral:</a:t>
            </a:r>
          </a:p>
          <a:p>
            <a:pPr algn="just"/>
            <a:r>
              <a:rPr lang="en-US" b="1" cap="none" dirty="0"/>
              <a:t>Naturally </a:t>
            </a:r>
            <a:r>
              <a:rPr lang="en-US" b="1" cap="none" dirty="0" smtClean="0"/>
              <a:t>occurring: </a:t>
            </a:r>
            <a:r>
              <a:rPr lang="en-US" cap="none" dirty="0"/>
              <a:t>Minerals </a:t>
            </a:r>
            <a:r>
              <a:rPr lang="en-US" cap="none" dirty="0" smtClean="0"/>
              <a:t>form by </a:t>
            </a:r>
            <a:r>
              <a:rPr lang="en-US" cap="none" dirty="0"/>
              <a:t>natural, geologic </a:t>
            </a:r>
            <a:r>
              <a:rPr lang="en-US" cap="none" dirty="0" smtClean="0"/>
              <a:t>processes. Synthetic </a:t>
            </a:r>
            <a:r>
              <a:rPr lang="en-US" cap="none" dirty="0"/>
              <a:t>materials, meaning </a:t>
            </a:r>
            <a:r>
              <a:rPr lang="en-US" cap="none" dirty="0" smtClean="0"/>
              <a:t>those produced </a:t>
            </a:r>
            <a:r>
              <a:rPr lang="en-US" cap="none" dirty="0"/>
              <a:t>in a laboratory or by </a:t>
            </a:r>
            <a:r>
              <a:rPr lang="en-US" cap="none" dirty="0" smtClean="0"/>
              <a:t>human intervention</a:t>
            </a:r>
            <a:r>
              <a:rPr lang="en-US" cap="none" dirty="0"/>
              <a:t>, are not </a:t>
            </a:r>
            <a:r>
              <a:rPr lang="en-US" cap="none" dirty="0" smtClean="0"/>
              <a:t>considered minerals.</a:t>
            </a:r>
          </a:p>
          <a:p>
            <a:pPr algn="just"/>
            <a:r>
              <a:rPr lang="en-US" b="1" cap="none" dirty="0"/>
              <a:t>Solid </a:t>
            </a:r>
            <a:r>
              <a:rPr lang="en-US" b="1" cap="none" dirty="0" smtClean="0"/>
              <a:t>substance: </a:t>
            </a:r>
            <a:r>
              <a:rPr lang="en-US" cap="none" dirty="0" smtClean="0"/>
              <a:t>Only </a:t>
            </a:r>
            <a:r>
              <a:rPr lang="en-US" cap="none" dirty="0"/>
              <a:t>solid </a:t>
            </a:r>
            <a:r>
              <a:rPr lang="en-US" cap="none" dirty="0" smtClean="0"/>
              <a:t>crystalline substances </a:t>
            </a:r>
            <a:r>
              <a:rPr lang="en-US" cap="none" dirty="0"/>
              <a:t>are </a:t>
            </a:r>
            <a:r>
              <a:rPr lang="en-US" cap="none" dirty="0" smtClean="0"/>
              <a:t>considered minerals</a:t>
            </a:r>
            <a:r>
              <a:rPr lang="en-US" cap="none" dirty="0"/>
              <a:t>. Ice (frozen water) fits </a:t>
            </a:r>
            <a:r>
              <a:rPr lang="en-US" cap="none" dirty="0" smtClean="0"/>
              <a:t>this criterion </a:t>
            </a:r>
            <a:r>
              <a:rPr lang="en-US" cap="none" dirty="0"/>
              <a:t>and is considered a </a:t>
            </a:r>
            <a:r>
              <a:rPr lang="en-US" cap="none" dirty="0" smtClean="0"/>
              <a:t>mineral, whereas </a:t>
            </a:r>
            <a:r>
              <a:rPr lang="en-US" cap="none" dirty="0"/>
              <a:t>liquid water and water </a:t>
            </a:r>
            <a:r>
              <a:rPr lang="en-US" cap="none" dirty="0" smtClean="0"/>
              <a:t>vapor do </a:t>
            </a:r>
            <a:r>
              <a:rPr lang="en-US" cap="none" dirty="0"/>
              <a:t>not. The exception is </a:t>
            </a:r>
            <a:r>
              <a:rPr lang="en-US" cap="none" dirty="0" smtClean="0"/>
              <a:t>mercury, which </a:t>
            </a:r>
            <a:r>
              <a:rPr lang="en-US" cap="none" dirty="0"/>
              <a:t>is found in its liquid </a:t>
            </a:r>
            <a:r>
              <a:rPr lang="en-US" cap="none" dirty="0" smtClean="0"/>
              <a:t>form in </a:t>
            </a:r>
            <a:r>
              <a:rPr lang="en-US" cap="none" dirty="0"/>
              <a:t>nature.</a:t>
            </a:r>
          </a:p>
        </p:txBody>
      </p:sp>
    </p:spTree>
    <p:extLst>
      <p:ext uri="{BB962C8B-B14F-4D97-AF65-F5344CB8AC3E}">
        <p14:creationId xmlns:p14="http://schemas.microsoft.com/office/powerpoint/2010/main" val="24693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mineral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1460" y="2004061"/>
            <a:ext cx="5151120" cy="48006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b="1" cap="none" dirty="0"/>
              <a:t>Generally inorganic. </a:t>
            </a:r>
            <a:r>
              <a:rPr lang="en-US" cap="none" dirty="0"/>
              <a:t>Inorganic crystalline solids, such as ordinary table salt (halite), that are found naturally in the ground are considered minerals. (Organic compounds, on the other hand, are generally not. </a:t>
            </a:r>
            <a:endParaRPr lang="en-US" cap="none" dirty="0" smtClean="0"/>
          </a:p>
          <a:p>
            <a:pPr algn="just"/>
            <a:r>
              <a:rPr lang="en-US" b="1" cap="none" dirty="0" smtClean="0"/>
              <a:t>Orderly </a:t>
            </a:r>
            <a:r>
              <a:rPr lang="en-US" b="1" cap="none" dirty="0"/>
              <a:t>crystalline </a:t>
            </a:r>
            <a:r>
              <a:rPr lang="en-US" b="1" cap="none" dirty="0" smtClean="0"/>
              <a:t>structure: </a:t>
            </a:r>
            <a:r>
              <a:rPr lang="en-US" cap="none" dirty="0"/>
              <a:t>Minerals </a:t>
            </a:r>
            <a:r>
              <a:rPr lang="en-US" cap="none" dirty="0" smtClean="0"/>
              <a:t>are crystalline </a:t>
            </a:r>
            <a:r>
              <a:rPr lang="en-US" cap="none" dirty="0"/>
              <a:t>substances, which means their atoms </a:t>
            </a:r>
            <a:r>
              <a:rPr lang="en-US" cap="none" dirty="0" smtClean="0"/>
              <a:t>are arranged </a:t>
            </a:r>
            <a:r>
              <a:rPr lang="en-US" cap="none" dirty="0"/>
              <a:t>in an orderly, repetitive </a:t>
            </a:r>
            <a:r>
              <a:rPr lang="en-US" cap="none" dirty="0" smtClean="0"/>
              <a:t>manner. This </a:t>
            </a:r>
            <a:r>
              <a:rPr lang="en-US" cap="none" dirty="0"/>
              <a:t>orderly packing of atoms is reflected in </a:t>
            </a:r>
            <a:r>
              <a:rPr lang="en-US" cap="none" dirty="0" smtClean="0"/>
              <a:t>the regularly </a:t>
            </a:r>
            <a:r>
              <a:rPr lang="en-US" cap="none" dirty="0"/>
              <a:t>shaped objects called crystals. </a:t>
            </a:r>
            <a:endParaRPr lang="en-US" cap="none" dirty="0" smtClean="0"/>
          </a:p>
          <a:p>
            <a:pPr algn="just"/>
            <a:r>
              <a:rPr lang="en-US" b="1" cap="none" dirty="0" smtClean="0"/>
              <a:t>Can </a:t>
            </a:r>
            <a:r>
              <a:rPr lang="en-US" b="1" cap="none" dirty="0"/>
              <a:t>be represented by a chemical </a:t>
            </a:r>
            <a:r>
              <a:rPr lang="en-US" b="1" cap="none" dirty="0" smtClean="0"/>
              <a:t>formula: </a:t>
            </a:r>
            <a:r>
              <a:rPr lang="en-US" cap="none" dirty="0" smtClean="0"/>
              <a:t>Most minerals </a:t>
            </a:r>
            <a:r>
              <a:rPr lang="en-US" cap="none" dirty="0"/>
              <a:t>are chemical compounds having </a:t>
            </a:r>
            <a:r>
              <a:rPr lang="en-US" cap="none" dirty="0" smtClean="0"/>
              <a:t>compositions that </a:t>
            </a:r>
            <a:r>
              <a:rPr lang="en-US" cap="none" dirty="0"/>
              <a:t>can be expressed by a chemical formula. </a:t>
            </a:r>
            <a:endParaRPr lang="en-US" cap="none" dirty="0" smtClean="0"/>
          </a:p>
          <a:p>
            <a:pPr algn="just"/>
            <a:r>
              <a:rPr lang="en-US" cap="none" dirty="0" smtClean="0"/>
              <a:t>For example</a:t>
            </a:r>
            <a:r>
              <a:rPr lang="en-US" cap="none" dirty="0"/>
              <a:t>, the common mineral quartz has the </a:t>
            </a:r>
            <a:r>
              <a:rPr lang="en-US" cap="none" dirty="0" smtClean="0"/>
              <a:t>formula SiO2</a:t>
            </a:r>
            <a:r>
              <a:rPr lang="en-US" cap="none" dirty="0"/>
              <a:t>, which indicates that quartz consists of </a:t>
            </a:r>
            <a:r>
              <a:rPr lang="en-US" cap="none" dirty="0" smtClean="0"/>
              <a:t>silicon (Si</a:t>
            </a:r>
            <a:r>
              <a:rPr lang="en-US" cap="none" dirty="0"/>
              <a:t>) and oxygen (O) atoms in a ratio of </a:t>
            </a:r>
            <a:r>
              <a:rPr lang="en-US" cap="none" dirty="0" smtClean="0"/>
              <a:t>one-to-two. </a:t>
            </a:r>
          </a:p>
          <a:p>
            <a:pPr algn="just"/>
            <a:r>
              <a:rPr lang="en-US" cap="none" dirty="0" smtClean="0"/>
              <a:t>This </a:t>
            </a:r>
            <a:r>
              <a:rPr lang="en-US" cap="none" dirty="0"/>
              <a:t>proportion of silicon to oxygen is true for </a:t>
            </a:r>
            <a:r>
              <a:rPr lang="en-US" cap="none" dirty="0" smtClean="0"/>
              <a:t>any sample </a:t>
            </a:r>
            <a:r>
              <a:rPr lang="en-US" cap="none" dirty="0"/>
              <a:t>of pure quartz, regardless of its origin.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63" t="3781" r="2933"/>
          <a:stretch/>
        </p:blipFill>
        <p:spPr>
          <a:xfrm>
            <a:off x="5402580" y="2821188"/>
            <a:ext cx="3619500" cy="28310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565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Techniques to identify minerals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0371" y="2042090"/>
            <a:ext cx="4989303" cy="4576423"/>
          </a:xfrm>
        </p:spPr>
        <p:txBody>
          <a:bodyPr>
            <a:normAutofit/>
          </a:bodyPr>
          <a:lstStyle/>
          <a:p>
            <a:pPr algn="just"/>
            <a:r>
              <a:rPr lang="en-US" cap="none" dirty="0" smtClean="0"/>
              <a:t>Two techniques </a:t>
            </a:r>
            <a:r>
              <a:rPr lang="en-US" cap="none" dirty="0"/>
              <a:t>are employed to identify minerals</a:t>
            </a:r>
            <a:r>
              <a:rPr lang="en-US" cap="none" dirty="0" smtClean="0"/>
              <a:t>:</a:t>
            </a:r>
          </a:p>
          <a:p>
            <a:pPr lvl="1" algn="just"/>
            <a:r>
              <a:rPr lang="en-US" b="1" cap="none" dirty="0" smtClean="0">
                <a:solidFill>
                  <a:srgbClr val="FF0000"/>
                </a:solidFill>
              </a:rPr>
              <a:t>the </a:t>
            </a:r>
            <a:r>
              <a:rPr lang="en-US" b="1" cap="none" dirty="0">
                <a:solidFill>
                  <a:srgbClr val="FF0000"/>
                </a:solidFill>
              </a:rPr>
              <a:t>study of a hand specimen </a:t>
            </a:r>
            <a:r>
              <a:rPr lang="en-US" cap="none" dirty="0"/>
              <a:t>of the mineral, or the rock in which it occurs, using </a:t>
            </a:r>
            <a:r>
              <a:rPr lang="en-US" cap="none" dirty="0" smtClean="0"/>
              <a:t>a hand </a:t>
            </a:r>
            <a:r>
              <a:rPr lang="en-US" cap="none" dirty="0"/>
              <a:t>lens (×8 or ×10) and observing diagnostic features; and</a:t>
            </a:r>
          </a:p>
          <a:p>
            <a:pPr lvl="1" algn="just"/>
            <a:r>
              <a:rPr lang="en-US" b="1" cap="none" dirty="0" smtClean="0">
                <a:solidFill>
                  <a:srgbClr val="FF0000"/>
                </a:solidFill>
              </a:rPr>
              <a:t>the </a:t>
            </a:r>
            <a:r>
              <a:rPr lang="en-US" b="1" cap="none" dirty="0">
                <a:solidFill>
                  <a:srgbClr val="FF0000"/>
                </a:solidFill>
              </a:rPr>
              <a:t>examination of a thin slice of the mineral</a:t>
            </a:r>
            <a:r>
              <a:rPr lang="en-US" cap="none" dirty="0"/>
              <a:t>, ground down to a thickness of </a:t>
            </a:r>
            <a:r>
              <a:rPr lang="en-US" cap="none" dirty="0" smtClean="0"/>
              <a:t>0.03 mm</a:t>
            </a:r>
            <a:r>
              <a:rPr lang="en-US" cap="none" dirty="0"/>
              <a:t>, </a:t>
            </a:r>
            <a:r>
              <a:rPr lang="en-US" b="1" cap="none" dirty="0">
                <a:solidFill>
                  <a:srgbClr val="FF0000"/>
                </a:solidFill>
              </a:rPr>
              <a:t>using a microscope</a:t>
            </a:r>
            <a:r>
              <a:rPr lang="en-US" cap="none" dirty="0"/>
              <a:t>, the rock slice being mounted in transparent resin on a </a:t>
            </a:r>
            <a:r>
              <a:rPr lang="en-US" cap="none" dirty="0" smtClean="0"/>
              <a:t>glass slide.</a:t>
            </a:r>
          </a:p>
          <a:p>
            <a:pPr marL="230400" lvl="1" algn="just"/>
            <a:r>
              <a:rPr lang="en-US" sz="2000" b="1" cap="none" dirty="0">
                <a:solidFill>
                  <a:srgbClr val="00B050"/>
                </a:solidFill>
              </a:rPr>
              <a:t>The former method is by far the most useful to an </a:t>
            </a:r>
            <a:r>
              <a:rPr lang="en-US" sz="2000" b="1" cap="none" dirty="0" smtClean="0">
                <a:solidFill>
                  <a:srgbClr val="00B050"/>
                </a:solidFill>
              </a:rPr>
              <a:t>engineer</a:t>
            </a:r>
            <a:endParaRPr lang="en-US" sz="2000" b="1" cap="none" dirty="0">
              <a:solidFill>
                <a:srgbClr val="00B050"/>
              </a:solidFill>
            </a:endParaRPr>
          </a:p>
          <a:p>
            <a:pPr lvl="1" algn="just"/>
            <a:endParaRPr lang="en-US" cap="none" dirty="0"/>
          </a:p>
        </p:txBody>
      </p:sp>
      <p:pic>
        <p:nvPicPr>
          <p:cNvPr id="4102" name="Picture 6" descr="Image result for mineral in hand speci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635" y="1696464"/>
            <a:ext cx="3218995" cy="21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7"/>
          <a:stretch/>
        </p:blipFill>
        <p:spPr bwMode="auto">
          <a:xfrm>
            <a:off x="5674634" y="4205317"/>
            <a:ext cx="3218995" cy="223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68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properties of minerals in hand specimen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/>
            <a:r>
              <a:rPr lang="en-US" cap="none" dirty="0"/>
              <a:t>Minerals have definite crystalline structures and chemical compositions that give </a:t>
            </a:r>
            <a:r>
              <a:rPr lang="en-US" cap="none" dirty="0" smtClean="0"/>
              <a:t>them unique </a:t>
            </a:r>
            <a:r>
              <a:rPr lang="en-US" cap="none" dirty="0"/>
              <a:t>sets of physical and chemical properties shared by all samples of that </a:t>
            </a:r>
            <a:r>
              <a:rPr lang="en-US" cap="none" dirty="0" smtClean="0"/>
              <a:t>mineral. For </a:t>
            </a:r>
            <a:r>
              <a:rPr lang="en-US" cap="none" dirty="0"/>
              <a:t>example, all specimens of halite have the same hardness, the same density, and </a:t>
            </a:r>
            <a:r>
              <a:rPr lang="en-US" cap="none" dirty="0" smtClean="0"/>
              <a:t>break in </a:t>
            </a:r>
            <a:r>
              <a:rPr lang="en-US" cap="none" dirty="0"/>
              <a:t>a similar manner. </a:t>
            </a:r>
            <a:endParaRPr lang="en-US" cap="none" dirty="0" smtClean="0"/>
          </a:p>
          <a:p>
            <a:pPr algn="just"/>
            <a:r>
              <a:rPr lang="en-US" cap="none" dirty="0" smtClean="0"/>
              <a:t>Because </a:t>
            </a:r>
            <a:r>
              <a:rPr lang="en-US" cap="none" dirty="0"/>
              <a:t>a mineral’s internal structure and chemical composition </a:t>
            </a:r>
            <a:r>
              <a:rPr lang="en-US" cap="none" dirty="0" smtClean="0"/>
              <a:t>are difficult </a:t>
            </a:r>
            <a:r>
              <a:rPr lang="en-US" cap="none" dirty="0"/>
              <a:t>to determine without the aid of sophisticated tests and equipment, the more </a:t>
            </a:r>
            <a:r>
              <a:rPr lang="en-US" cap="none" dirty="0" smtClean="0"/>
              <a:t>easily recognized </a:t>
            </a:r>
            <a:r>
              <a:rPr lang="en-US" cap="none" dirty="0"/>
              <a:t>physical properties are frequently used in identification.</a:t>
            </a:r>
          </a:p>
        </p:txBody>
      </p:sp>
    </p:spTree>
    <p:extLst>
      <p:ext uri="{BB962C8B-B14F-4D97-AF65-F5344CB8AC3E}">
        <p14:creationId xmlns:p14="http://schemas.microsoft.com/office/powerpoint/2010/main" val="16729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properties of minerals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0371" y="1796143"/>
            <a:ext cx="8643257" cy="506185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cap="none" dirty="0" smtClean="0">
                <a:solidFill>
                  <a:srgbClr val="00B050"/>
                </a:solidFill>
              </a:rPr>
              <a:t>1. COLOR</a:t>
            </a:r>
            <a:endParaRPr lang="en-US" cap="none" dirty="0" smtClean="0"/>
          </a:p>
          <a:p>
            <a:pPr algn="just"/>
            <a:r>
              <a:rPr lang="en-US" cap="none" dirty="0" smtClean="0"/>
              <a:t>The color </a:t>
            </a:r>
            <a:r>
              <a:rPr lang="en-US" cap="none" dirty="0"/>
              <a:t>of a mineral is </a:t>
            </a:r>
            <a:r>
              <a:rPr lang="en-US" b="1" u="sng" cap="none" dirty="0"/>
              <a:t>that seen on its surface by the naked eye</a:t>
            </a:r>
            <a:r>
              <a:rPr lang="en-US" cap="none" dirty="0"/>
              <a:t>. </a:t>
            </a:r>
            <a:endParaRPr lang="en-US" cap="none" dirty="0" smtClean="0"/>
          </a:p>
          <a:p>
            <a:pPr algn="just"/>
            <a:r>
              <a:rPr lang="en-US" cap="none" dirty="0" smtClean="0"/>
              <a:t>It </a:t>
            </a:r>
            <a:r>
              <a:rPr lang="en-US" cap="none" dirty="0"/>
              <a:t>may depend on </a:t>
            </a:r>
            <a:r>
              <a:rPr lang="en-US" cap="none" dirty="0" smtClean="0"/>
              <a:t>the impurities </a:t>
            </a:r>
            <a:r>
              <a:rPr lang="en-US" cap="none" dirty="0"/>
              <a:t>present in </a:t>
            </a:r>
            <a:r>
              <a:rPr lang="en-US" cap="none" dirty="0" smtClean="0"/>
              <a:t>light-colored </a:t>
            </a:r>
            <a:r>
              <a:rPr lang="en-US" cap="none" dirty="0"/>
              <a:t>minerals, and one mineral specimen may even </a:t>
            </a:r>
            <a:r>
              <a:rPr lang="en-US" cap="none" dirty="0" smtClean="0"/>
              <a:t>show gradation </a:t>
            </a:r>
            <a:r>
              <a:rPr lang="en-US" cap="none" dirty="0"/>
              <a:t>of </a:t>
            </a:r>
            <a:r>
              <a:rPr lang="en-US" cap="none" dirty="0" smtClean="0"/>
              <a:t>color </a:t>
            </a:r>
            <a:r>
              <a:rPr lang="en-US" cap="none" dirty="0"/>
              <a:t>or different </a:t>
            </a:r>
            <a:r>
              <a:rPr lang="en-US" cap="none" dirty="0" smtClean="0"/>
              <a:t>colors. </a:t>
            </a:r>
          </a:p>
          <a:p>
            <a:pPr algn="just"/>
            <a:r>
              <a:rPr lang="en-US" cap="none" dirty="0" smtClean="0"/>
              <a:t>For </a:t>
            </a:r>
            <a:r>
              <a:rPr lang="en-US" cap="none" dirty="0"/>
              <a:t>these reasons, </a:t>
            </a:r>
            <a:r>
              <a:rPr lang="en-US" cap="none" dirty="0" smtClean="0"/>
              <a:t>color </a:t>
            </a:r>
            <a:r>
              <a:rPr lang="en-US" cap="none" dirty="0"/>
              <a:t>is usually a </a:t>
            </a:r>
            <a:r>
              <a:rPr lang="en-US" cap="none" dirty="0" smtClean="0"/>
              <a:t>general rather </a:t>
            </a:r>
            <a:r>
              <a:rPr lang="en-US" cap="none" dirty="0"/>
              <a:t>than specific guide to which mineral is present. Iridescence is a play of </a:t>
            </a:r>
            <a:r>
              <a:rPr lang="en-US" cap="none" dirty="0" smtClean="0"/>
              <a:t>colors characteristic </a:t>
            </a:r>
            <a:r>
              <a:rPr lang="en-US" cap="none" dirty="0"/>
              <a:t>of certain minerals. </a:t>
            </a:r>
            <a:endParaRPr lang="en-US" cap="none" dirty="0" smtClean="0"/>
          </a:p>
          <a:p>
            <a:pPr marL="0" indent="0" algn="ctr">
              <a:buNone/>
            </a:pPr>
            <a:r>
              <a:rPr lang="en-US" b="1" cap="none" dirty="0" smtClean="0">
                <a:solidFill>
                  <a:srgbClr val="C00000"/>
                </a:solidFill>
              </a:rPr>
              <a:t>2. STREAK</a:t>
            </a:r>
          </a:p>
          <a:p>
            <a:pPr algn="just"/>
            <a:r>
              <a:rPr lang="en-US" b="1" u="sng" cap="none" dirty="0" smtClean="0"/>
              <a:t>The </a:t>
            </a:r>
            <a:r>
              <a:rPr lang="en-US" b="1" u="sng" cap="none" dirty="0"/>
              <a:t>streak is the </a:t>
            </a:r>
            <a:r>
              <a:rPr lang="en-US" b="1" u="sng" cap="none" dirty="0" smtClean="0"/>
              <a:t>color </a:t>
            </a:r>
            <a:r>
              <a:rPr lang="en-US" b="1" u="sng" cap="none" dirty="0"/>
              <a:t>of the powdered mineral</a:t>
            </a:r>
            <a:r>
              <a:rPr lang="en-US" cap="none" dirty="0"/>
              <a:t>. </a:t>
            </a:r>
            <a:r>
              <a:rPr lang="en-US" cap="none" dirty="0" smtClean="0"/>
              <a:t>This is </a:t>
            </a:r>
            <a:r>
              <a:rPr lang="en-US" cap="none" dirty="0"/>
              <a:t>most readily seen by scraping the mineral across a plate of unglazed hard porcelain </a:t>
            </a:r>
            <a:r>
              <a:rPr lang="en-US" cap="none" dirty="0" smtClean="0"/>
              <a:t>and observing </a:t>
            </a:r>
            <a:r>
              <a:rPr lang="en-US" cap="none" dirty="0"/>
              <a:t>the </a:t>
            </a:r>
            <a:r>
              <a:rPr lang="en-US" cap="none" dirty="0" smtClean="0"/>
              <a:t>color </a:t>
            </a:r>
            <a:r>
              <a:rPr lang="en-US" cap="none" dirty="0"/>
              <a:t>of any mark left. It is a diagnostic property of many ore </a:t>
            </a:r>
            <a:r>
              <a:rPr lang="en-US" cap="none" dirty="0" smtClean="0"/>
              <a:t>minerals.</a:t>
            </a:r>
          </a:p>
          <a:p>
            <a:pPr algn="just"/>
            <a:r>
              <a:rPr lang="en-US" cap="none" dirty="0" smtClean="0"/>
              <a:t>For </a:t>
            </a:r>
            <a:r>
              <a:rPr lang="en-US" cap="none" dirty="0"/>
              <a:t>example, the lead ore, galena, has a metallic grey </a:t>
            </a:r>
            <a:r>
              <a:rPr lang="en-US" cap="none" dirty="0" smtClean="0"/>
              <a:t>color </a:t>
            </a:r>
            <a:r>
              <a:rPr lang="en-US" cap="none" dirty="0"/>
              <a:t>but a black streak.</a:t>
            </a:r>
          </a:p>
        </p:txBody>
      </p:sp>
    </p:spTree>
    <p:extLst>
      <p:ext uri="{BB962C8B-B14F-4D97-AF65-F5344CB8AC3E}">
        <p14:creationId xmlns:p14="http://schemas.microsoft.com/office/powerpoint/2010/main" val="386709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937</TotalTime>
  <Words>3203</Words>
  <Application>Microsoft Office PowerPoint</Application>
  <PresentationFormat>On-screen Show (4:3)</PresentationFormat>
  <Paragraphs>207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Tw Cen MT</vt:lpstr>
      <vt:lpstr>Droplet</vt:lpstr>
      <vt:lpstr>Unit 2a: minerals &amp; rocks: MINERALS</vt:lpstr>
      <vt:lpstr>Minerals: Building Blocks of Rocks</vt:lpstr>
      <vt:lpstr>Mineral versus rocks</vt:lpstr>
      <vt:lpstr>Common minerals in daily life</vt:lpstr>
      <vt:lpstr>What is a mineral</vt:lpstr>
      <vt:lpstr>What is a mineral</vt:lpstr>
      <vt:lpstr>Techniques to identify minerals</vt:lpstr>
      <vt:lpstr>Physical properties of minerals in hand specimen</vt:lpstr>
      <vt:lpstr>Physical properties of minerals</vt:lpstr>
      <vt:lpstr>Color and streak</vt:lpstr>
      <vt:lpstr>Physical properties of minerals</vt:lpstr>
      <vt:lpstr>Physical properties of minerals</vt:lpstr>
      <vt:lpstr>Physical properties of minerals</vt:lpstr>
      <vt:lpstr>PHYSICAL PROPERTIES OF MINERALS</vt:lpstr>
      <vt:lpstr>Descriptive terms for the luster of minerals</vt:lpstr>
      <vt:lpstr>PHYSICAL PROPERTIES OF MINERALS</vt:lpstr>
      <vt:lpstr>PHYSICAL PROPERTIES OF MINERALS</vt:lpstr>
      <vt:lpstr>OTHER PROPERTIES OF MINERALS</vt:lpstr>
      <vt:lpstr>Other properties of minerals (tenacity)</vt:lpstr>
      <vt:lpstr>OTHER PROPERTIES OF MINERALS</vt:lpstr>
      <vt:lpstr>Mineral Classification</vt:lpstr>
      <vt:lpstr>Major mineral groups</vt:lpstr>
      <vt:lpstr>Silicate minerals</vt:lpstr>
      <vt:lpstr>Silicate minerals</vt:lpstr>
      <vt:lpstr>Silicate structure</vt:lpstr>
      <vt:lpstr>Silicate structure</vt:lpstr>
      <vt:lpstr>silicate minerals</vt:lpstr>
      <vt:lpstr>Estimated percentages (by volume) of the most common minerals in Earth’s crust</vt:lpstr>
      <vt:lpstr>The light silicates</vt:lpstr>
      <vt:lpstr>1. QUARTZ</vt:lpstr>
      <vt:lpstr>2. MUSCOVITE</vt:lpstr>
      <vt:lpstr>3. FELDSPARS</vt:lpstr>
      <vt:lpstr>4. CLAY MINERALS</vt:lpstr>
      <vt:lpstr>The dark silicates</vt:lpstr>
      <vt:lpstr>1. Olivine </vt:lpstr>
      <vt:lpstr>2. pyroxene</vt:lpstr>
      <vt:lpstr>3. amphibole</vt:lpstr>
      <vt:lpstr>4. biotite</vt:lpstr>
      <vt:lpstr>The non-silicate minerals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minerals &amp; rocks</dc:title>
  <dc:creator>Faisal Zaidi</dc:creator>
  <cp:lastModifiedBy>Faisal Zaidi</cp:lastModifiedBy>
  <cp:revision>64</cp:revision>
  <dcterms:created xsi:type="dcterms:W3CDTF">2019-09-16T08:35:45Z</dcterms:created>
  <dcterms:modified xsi:type="dcterms:W3CDTF">2019-09-18T08:05:52Z</dcterms:modified>
</cp:coreProperties>
</file>