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2" r:id="rId3"/>
    <p:sldId id="259" r:id="rId4"/>
    <p:sldId id="258" r:id="rId5"/>
    <p:sldId id="260" r:id="rId6"/>
    <p:sldId id="261" r:id="rId7"/>
    <p:sldId id="257" r:id="rId8"/>
    <p:sldId id="262" r:id="rId9"/>
    <p:sldId id="263" r:id="rId10"/>
    <p:sldId id="264" r:id="rId11"/>
    <p:sldId id="266" r:id="rId12"/>
    <p:sldId id="280" r:id="rId13"/>
    <p:sldId id="265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64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8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7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8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9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6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1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3%20Types%20of%20Rocks%20and%20the%20Rock%20Cycle-%20Igneous,%20Sedimentary,%20Metamorphic%20-%20FreeSchool%20(1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f.co.ua/14/07/wallpaper-813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2" y="1012388"/>
            <a:ext cx="8584716" cy="48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Unit 1: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Geo 281: geology </a:t>
            </a:r>
            <a:r>
              <a:rPr lang="en-US" b="1" dirty="0" smtClean="0">
                <a:solidFill>
                  <a:schemeClr val="tx1"/>
                </a:solidFill>
              </a:rPr>
              <a:t>for engineers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Geology and Geophy</a:t>
            </a:r>
            <a:r>
              <a:rPr lang="en-US" b="1" dirty="0" smtClean="0">
                <a:solidFill>
                  <a:schemeClr val="tx1"/>
                </a:solidFill>
              </a:rPr>
              <a:t>sics Department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cap="none" dirty="0">
                <a:solidFill>
                  <a:schemeClr val="accent5">
                    <a:lumMod val="75000"/>
                  </a:schemeClr>
                </a:solidFill>
              </a:rPr>
              <a:t>GEOPHYSICS</a:t>
            </a:r>
            <a:r>
              <a:rPr lang="en-US" b="1" cap="none" dirty="0"/>
              <a:t> </a:t>
            </a:r>
            <a:r>
              <a:rPr lang="en-US" cap="none" dirty="0"/>
              <a:t>– Branch of geology that uses physics to examine the earth's structure, climate, and oceans.</a:t>
            </a:r>
          </a:p>
          <a:p>
            <a:pPr algn="just"/>
            <a:r>
              <a:rPr lang="en-US" b="1" cap="none" dirty="0">
                <a:solidFill>
                  <a:schemeClr val="accent1"/>
                </a:solidFill>
              </a:rPr>
              <a:t>BEDROCK GEOLOGY</a:t>
            </a:r>
            <a:r>
              <a:rPr lang="en-US" cap="none" dirty="0"/>
              <a:t> – How the intact, solid rock beneath surficial sediments formed including age (stratigraphic sequences), morphology and rock properties (folds, faults, fractures).</a:t>
            </a:r>
          </a:p>
          <a:p>
            <a:pPr algn="just"/>
            <a:r>
              <a:rPr lang="en-US" b="1" cap="none" dirty="0">
                <a:solidFill>
                  <a:schemeClr val="accent4"/>
                </a:solidFill>
              </a:rPr>
              <a:t>STRATIGRAPHY</a:t>
            </a:r>
            <a:r>
              <a:rPr lang="en-US" cap="none" dirty="0"/>
              <a:t> – How layering of rocks and strata are analyzed to measure geologic time.</a:t>
            </a:r>
          </a:p>
          <a:p>
            <a:pPr algn="just"/>
            <a:r>
              <a:rPr lang="en-US" b="1" dirty="0">
                <a:solidFill>
                  <a:srgbClr val="92D050"/>
                </a:solidFill>
              </a:rPr>
              <a:t>SOIL SCIENCES</a:t>
            </a:r>
            <a:r>
              <a:rPr lang="en-US" dirty="0"/>
              <a:t> – </a:t>
            </a:r>
            <a:r>
              <a:rPr lang="en-US" cap="none" dirty="0"/>
              <a:t>How soils relate as a natural resource including their formation factor classification, physical, chemical and fertility properties.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Branches of geology relevant to engineers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679752"/>
            <a:ext cx="7019107" cy="510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5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of Earth</a:t>
            </a:r>
          </a:p>
        </p:txBody>
      </p:sp>
      <p:pic>
        <p:nvPicPr>
          <p:cNvPr id="3074" name="Picture 2" descr="Image result for primitive earth structu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4" y="1996077"/>
            <a:ext cx="7987614" cy="404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8193" y="6133288"/>
            <a:ext cx="7987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12124"/>
                </a:solidFill>
                <a:latin typeface="Proxima Nova"/>
              </a:rPr>
              <a:t>Heavier elements like iron move towards the center of the earth while lighter materials rise to the outer layers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5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95668"/>
            <a:ext cx="7772870" cy="417658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cap="none" dirty="0" smtClean="0"/>
              <a:t>The age </a:t>
            </a:r>
            <a:r>
              <a:rPr lang="en-US" cap="none" dirty="0"/>
              <a:t>of </a:t>
            </a:r>
            <a:r>
              <a:rPr lang="en-US" cap="none" dirty="0" smtClean="0"/>
              <a:t>Earth is </a:t>
            </a:r>
            <a:r>
              <a:rPr lang="en-US" cap="none" dirty="0"/>
              <a:t>put at about </a:t>
            </a:r>
            <a:r>
              <a:rPr lang="en-US" b="1" cap="none" dirty="0"/>
              <a:t>4.6 billion years</a:t>
            </a:r>
            <a:r>
              <a:rPr lang="en-US" cap="none" dirty="0"/>
              <a:t>.</a:t>
            </a:r>
          </a:p>
          <a:p>
            <a:pPr algn="just"/>
            <a:r>
              <a:rPr lang="en-US" cap="none" dirty="0" smtClean="0"/>
              <a:t>Segregation </a:t>
            </a:r>
            <a:r>
              <a:rPr lang="en-US" cap="none" dirty="0"/>
              <a:t>of material that began early </a:t>
            </a:r>
            <a:r>
              <a:rPr lang="en-US" cap="none" dirty="0" smtClean="0"/>
              <a:t>in Earth’s </a:t>
            </a:r>
            <a:r>
              <a:rPr lang="en-US" cap="none" dirty="0"/>
              <a:t>history resulted in the formation of </a:t>
            </a:r>
            <a:r>
              <a:rPr lang="en-US" b="1" cap="none" dirty="0">
                <a:solidFill>
                  <a:srgbClr val="002060"/>
                </a:solidFill>
              </a:rPr>
              <a:t>three layers </a:t>
            </a:r>
            <a:r>
              <a:rPr lang="en-US" cap="none" dirty="0"/>
              <a:t>defined by their </a:t>
            </a:r>
            <a:r>
              <a:rPr lang="en-US" b="1" cap="none" dirty="0">
                <a:solidFill>
                  <a:srgbClr val="00B050"/>
                </a:solidFill>
              </a:rPr>
              <a:t>chemical </a:t>
            </a:r>
            <a:r>
              <a:rPr lang="en-US" b="1" cap="none" dirty="0" smtClean="0">
                <a:solidFill>
                  <a:srgbClr val="00B050"/>
                </a:solidFill>
              </a:rPr>
              <a:t>composition </a:t>
            </a:r>
            <a:r>
              <a:rPr lang="en-US" cap="none" dirty="0" smtClean="0"/>
              <a:t>—the </a:t>
            </a:r>
            <a:r>
              <a:rPr lang="en-US" sz="2400" b="1" cap="none" dirty="0">
                <a:solidFill>
                  <a:srgbClr val="FF0000"/>
                </a:solidFill>
              </a:rPr>
              <a:t>crust, mantle, and </a:t>
            </a:r>
            <a:r>
              <a:rPr lang="en-US" sz="2400" b="1" cap="none" dirty="0" smtClean="0">
                <a:solidFill>
                  <a:srgbClr val="FF0000"/>
                </a:solidFill>
              </a:rPr>
              <a:t>core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/>
              <a:t>Earth can be divided into layers based on </a:t>
            </a:r>
            <a:r>
              <a:rPr lang="en-US" b="1" cap="none" dirty="0">
                <a:solidFill>
                  <a:srgbClr val="C00000"/>
                </a:solidFill>
              </a:rPr>
              <a:t>physical properties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The </a:t>
            </a:r>
            <a:r>
              <a:rPr lang="en-US" cap="none" dirty="0"/>
              <a:t>physical </a:t>
            </a:r>
            <a:r>
              <a:rPr lang="en-US" cap="none" dirty="0" smtClean="0"/>
              <a:t>properties used </a:t>
            </a:r>
            <a:r>
              <a:rPr lang="en-US" cap="none" dirty="0"/>
              <a:t>to define such zones include whether the layer is solid or liquid and how weak </a:t>
            </a:r>
            <a:r>
              <a:rPr lang="en-US" cap="none" dirty="0" smtClean="0"/>
              <a:t>or strong </a:t>
            </a:r>
            <a:r>
              <a:rPr lang="en-US" cap="none" dirty="0"/>
              <a:t>it </a:t>
            </a:r>
            <a:r>
              <a:rPr lang="en-US" cap="none" dirty="0" smtClean="0"/>
              <a:t>is.</a:t>
            </a:r>
          </a:p>
          <a:p>
            <a:pPr algn="just"/>
            <a:r>
              <a:rPr lang="en-US" cap="none" dirty="0"/>
              <a:t>Knowledge of both types of layered structures is essential to our </a:t>
            </a:r>
            <a:r>
              <a:rPr lang="en-US" cap="none" dirty="0" smtClean="0"/>
              <a:t>understanding of </a:t>
            </a:r>
            <a:r>
              <a:rPr lang="en-US" cap="none" dirty="0"/>
              <a:t>basic geologic processes, such as volcanism, earthquakes, and mountain </a:t>
            </a:r>
            <a:r>
              <a:rPr lang="en-US" cap="none" dirty="0" smtClean="0"/>
              <a:t>building.</a:t>
            </a:r>
            <a:endParaRPr lang="en-US" cap="none" dirty="0"/>
          </a:p>
        </p:txBody>
      </p:sp>
      <p:pic>
        <p:nvPicPr>
          <p:cNvPr id="1026" name="Picture 2" descr="Image result for internal structure of the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23" y="1677257"/>
            <a:ext cx="2045457" cy="12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2467" y="2481392"/>
            <a:ext cx="8619066" cy="42432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Earth’s </a:t>
            </a:r>
            <a:r>
              <a:rPr lang="en-US" b="1" dirty="0" smtClean="0">
                <a:solidFill>
                  <a:srgbClr val="C00000"/>
                </a:solidFill>
              </a:rPr>
              <a:t>Crust</a:t>
            </a:r>
          </a:p>
          <a:p>
            <a:pPr algn="just"/>
            <a:r>
              <a:rPr lang="en-US" cap="none" dirty="0"/>
              <a:t>The crust, Earth’s relatively thin, rocky outer skin, is of two different </a:t>
            </a:r>
            <a:r>
              <a:rPr lang="en-US" cap="none" dirty="0" smtClean="0"/>
              <a:t>types — </a:t>
            </a:r>
            <a:r>
              <a:rPr lang="en-US" b="1" cap="none" dirty="0" smtClean="0">
                <a:solidFill>
                  <a:srgbClr val="FF0000"/>
                </a:solidFill>
              </a:rPr>
              <a:t>continental crust </a:t>
            </a:r>
            <a:r>
              <a:rPr lang="en-US" cap="none" dirty="0"/>
              <a:t>and </a:t>
            </a:r>
            <a:r>
              <a:rPr lang="en-US" b="1" cap="none" dirty="0">
                <a:solidFill>
                  <a:srgbClr val="FF0000"/>
                </a:solidFill>
              </a:rPr>
              <a:t>oceanic crust</a:t>
            </a:r>
            <a:r>
              <a:rPr lang="en-US" cap="none" dirty="0"/>
              <a:t>. Both share the word “crust,” but the similarity ends there. </a:t>
            </a:r>
            <a:endParaRPr lang="en-US" cap="none" dirty="0" smtClean="0"/>
          </a:p>
          <a:p>
            <a:pPr algn="just"/>
            <a:r>
              <a:rPr lang="en-US" cap="none" dirty="0" smtClean="0"/>
              <a:t>The </a:t>
            </a:r>
            <a:r>
              <a:rPr lang="en-US" b="1" cap="none" dirty="0" smtClean="0">
                <a:solidFill>
                  <a:srgbClr val="FF0000"/>
                </a:solidFill>
              </a:rPr>
              <a:t>oceanic </a:t>
            </a:r>
            <a:r>
              <a:rPr lang="en-US" b="1" cap="none" dirty="0">
                <a:solidFill>
                  <a:srgbClr val="FF0000"/>
                </a:solidFill>
              </a:rPr>
              <a:t>crust </a:t>
            </a:r>
            <a:r>
              <a:rPr lang="en-US" cap="none" dirty="0"/>
              <a:t>is roughly </a:t>
            </a:r>
            <a:r>
              <a:rPr lang="en-US" b="1" cap="none" dirty="0">
                <a:solidFill>
                  <a:srgbClr val="FF0000"/>
                </a:solidFill>
              </a:rPr>
              <a:t>7 </a:t>
            </a:r>
            <a:r>
              <a:rPr lang="en-US" b="1" cap="none" dirty="0" smtClean="0">
                <a:solidFill>
                  <a:srgbClr val="FF0000"/>
                </a:solidFill>
              </a:rPr>
              <a:t>kilometers </a:t>
            </a:r>
            <a:r>
              <a:rPr lang="en-US" b="1" cap="none" dirty="0">
                <a:solidFill>
                  <a:srgbClr val="FF0000"/>
                </a:solidFill>
              </a:rPr>
              <a:t>thick </a:t>
            </a:r>
            <a:r>
              <a:rPr lang="en-US" cap="none" dirty="0"/>
              <a:t>and composed of the dark </a:t>
            </a:r>
            <a:r>
              <a:rPr lang="en-US" cap="none" dirty="0" smtClean="0"/>
              <a:t>igneous rock </a:t>
            </a:r>
            <a:r>
              <a:rPr lang="en-US" b="1" cap="none" dirty="0">
                <a:solidFill>
                  <a:srgbClr val="FF0000"/>
                </a:solidFill>
              </a:rPr>
              <a:t>basalt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By </a:t>
            </a:r>
            <a:r>
              <a:rPr lang="en-US" cap="none" dirty="0"/>
              <a:t>contrast, the </a:t>
            </a:r>
            <a:r>
              <a:rPr lang="en-US" b="1" cap="none" dirty="0">
                <a:solidFill>
                  <a:srgbClr val="00B050"/>
                </a:solidFill>
              </a:rPr>
              <a:t>continental crust </a:t>
            </a:r>
            <a:r>
              <a:rPr lang="en-US" cap="none" dirty="0"/>
              <a:t>averages about </a:t>
            </a:r>
            <a:r>
              <a:rPr lang="en-US" b="1" cap="none" dirty="0">
                <a:solidFill>
                  <a:srgbClr val="00B050"/>
                </a:solidFill>
              </a:rPr>
              <a:t>35 </a:t>
            </a:r>
            <a:r>
              <a:rPr lang="en-US" b="1" cap="none" dirty="0" smtClean="0">
                <a:solidFill>
                  <a:srgbClr val="00B050"/>
                </a:solidFill>
              </a:rPr>
              <a:t>kilometers </a:t>
            </a:r>
            <a:r>
              <a:rPr lang="en-US" cap="none" dirty="0" smtClean="0"/>
              <a:t>thick </a:t>
            </a:r>
            <a:r>
              <a:rPr lang="en-US" cap="none" dirty="0"/>
              <a:t>but may exceed 70 </a:t>
            </a:r>
            <a:r>
              <a:rPr lang="en-US" cap="none" dirty="0" smtClean="0"/>
              <a:t>kilometers in some </a:t>
            </a:r>
            <a:r>
              <a:rPr lang="en-US" cap="none" dirty="0"/>
              <a:t>mountainous regions such as </a:t>
            </a:r>
            <a:r>
              <a:rPr lang="en-US" cap="none" dirty="0" smtClean="0"/>
              <a:t>the Rockies </a:t>
            </a:r>
            <a:r>
              <a:rPr lang="en-US" cap="none" dirty="0"/>
              <a:t>and Himalayas. </a:t>
            </a:r>
            <a:endParaRPr lang="en-US" cap="none" dirty="0" smtClean="0"/>
          </a:p>
          <a:p>
            <a:pPr algn="just"/>
            <a:r>
              <a:rPr lang="en-US" cap="none" dirty="0" smtClean="0"/>
              <a:t>Unlike </a:t>
            </a:r>
            <a:r>
              <a:rPr lang="en-US" cap="none" dirty="0"/>
              <a:t>the </a:t>
            </a:r>
            <a:r>
              <a:rPr lang="en-US" b="1" cap="none" dirty="0" smtClean="0">
                <a:solidFill>
                  <a:srgbClr val="FF0000"/>
                </a:solidFill>
              </a:rPr>
              <a:t>oceanic crust</a:t>
            </a:r>
            <a:r>
              <a:rPr lang="en-US" cap="none" dirty="0"/>
              <a:t>, which has a </a:t>
            </a:r>
            <a:r>
              <a:rPr lang="en-US" b="1" cap="none" dirty="0">
                <a:solidFill>
                  <a:srgbClr val="FF0000"/>
                </a:solidFill>
              </a:rPr>
              <a:t>relatively </a:t>
            </a:r>
            <a:r>
              <a:rPr lang="en-US" b="1" cap="none" dirty="0" smtClean="0">
                <a:solidFill>
                  <a:srgbClr val="FF0000"/>
                </a:solidFill>
              </a:rPr>
              <a:t>homogeneous chemical </a:t>
            </a:r>
            <a:r>
              <a:rPr lang="en-US" b="1" cap="none" dirty="0">
                <a:solidFill>
                  <a:srgbClr val="FF0000"/>
                </a:solidFill>
              </a:rPr>
              <a:t>composition</a:t>
            </a:r>
            <a:r>
              <a:rPr lang="en-US" cap="none" dirty="0"/>
              <a:t>, the </a:t>
            </a:r>
            <a:r>
              <a:rPr lang="en-US" b="1" cap="none" dirty="0">
                <a:solidFill>
                  <a:srgbClr val="00B050"/>
                </a:solidFill>
              </a:rPr>
              <a:t>continental </a:t>
            </a:r>
            <a:r>
              <a:rPr lang="en-US" b="1" cap="none" dirty="0" smtClean="0">
                <a:solidFill>
                  <a:srgbClr val="00B050"/>
                </a:solidFill>
              </a:rPr>
              <a:t>crust </a:t>
            </a:r>
            <a:r>
              <a:rPr lang="en-US" cap="none" dirty="0" smtClean="0"/>
              <a:t>consists </a:t>
            </a:r>
            <a:r>
              <a:rPr lang="en-US" cap="none" dirty="0"/>
              <a:t>of </a:t>
            </a:r>
            <a:r>
              <a:rPr lang="en-US" b="1" cap="none" dirty="0">
                <a:solidFill>
                  <a:srgbClr val="00B050"/>
                </a:solidFill>
              </a:rPr>
              <a:t>many rock types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b="1" cap="none" dirty="0" smtClean="0">
                <a:solidFill>
                  <a:srgbClr val="00B050"/>
                </a:solidFill>
              </a:rPr>
              <a:t>Continental </a:t>
            </a:r>
            <a:r>
              <a:rPr lang="en-US" b="1" cap="none" dirty="0">
                <a:solidFill>
                  <a:srgbClr val="00B050"/>
                </a:solidFill>
              </a:rPr>
              <a:t>rocks </a:t>
            </a:r>
            <a:r>
              <a:rPr lang="en-US" cap="none" dirty="0"/>
              <a:t>have an </a:t>
            </a:r>
            <a:r>
              <a:rPr lang="en-US" b="1" cap="none" dirty="0" smtClean="0">
                <a:solidFill>
                  <a:srgbClr val="00B050"/>
                </a:solidFill>
              </a:rPr>
              <a:t>average density </a:t>
            </a:r>
            <a:r>
              <a:rPr lang="en-US" cap="none" dirty="0"/>
              <a:t>of about </a:t>
            </a:r>
            <a:r>
              <a:rPr lang="en-US" b="1" cap="none" dirty="0">
                <a:solidFill>
                  <a:srgbClr val="00B050"/>
                </a:solidFill>
              </a:rPr>
              <a:t>2.7 g/cm3</a:t>
            </a:r>
            <a:r>
              <a:rPr lang="en-US" cap="none" dirty="0"/>
              <a:t>, and some </a:t>
            </a:r>
            <a:r>
              <a:rPr lang="en-US" cap="none" dirty="0" smtClean="0"/>
              <a:t>have been </a:t>
            </a:r>
            <a:r>
              <a:rPr lang="en-US" cap="none" dirty="0"/>
              <a:t>discovered that are </a:t>
            </a:r>
            <a:r>
              <a:rPr lang="en-US" b="1" cap="none" dirty="0">
                <a:solidFill>
                  <a:srgbClr val="00B050"/>
                </a:solidFill>
              </a:rPr>
              <a:t>4 billion years old</a:t>
            </a:r>
            <a:r>
              <a:rPr lang="en-US" cap="none" dirty="0"/>
              <a:t>.</a:t>
            </a:r>
          </a:p>
          <a:p>
            <a:pPr algn="just"/>
            <a:r>
              <a:rPr lang="en-US" cap="none" dirty="0"/>
              <a:t>The rocks of the </a:t>
            </a:r>
            <a:r>
              <a:rPr lang="en-US" b="1" cap="none" dirty="0">
                <a:solidFill>
                  <a:srgbClr val="FF0000"/>
                </a:solidFill>
              </a:rPr>
              <a:t>oceanic crust </a:t>
            </a:r>
            <a:r>
              <a:rPr lang="en-US" cap="none" dirty="0"/>
              <a:t>are </a:t>
            </a:r>
            <a:r>
              <a:rPr lang="en-US" b="1" cap="none" dirty="0" smtClean="0">
                <a:solidFill>
                  <a:srgbClr val="FF0000"/>
                </a:solidFill>
              </a:rPr>
              <a:t>younger (180 </a:t>
            </a:r>
            <a:r>
              <a:rPr lang="en-US" b="1" cap="none" dirty="0">
                <a:solidFill>
                  <a:srgbClr val="FF0000"/>
                </a:solidFill>
              </a:rPr>
              <a:t>million years or less) </a:t>
            </a:r>
            <a:r>
              <a:rPr lang="en-US" cap="none" dirty="0"/>
              <a:t>and </a:t>
            </a:r>
            <a:r>
              <a:rPr lang="en-US" b="1" cap="none" dirty="0" smtClean="0">
                <a:solidFill>
                  <a:srgbClr val="FF0000"/>
                </a:solidFill>
              </a:rPr>
              <a:t>denser</a:t>
            </a:r>
            <a:r>
              <a:rPr lang="en-US" cap="none" dirty="0" smtClean="0"/>
              <a:t> (</a:t>
            </a:r>
            <a:r>
              <a:rPr lang="en-US" b="1" cap="none" dirty="0" smtClean="0">
                <a:solidFill>
                  <a:srgbClr val="FF0000"/>
                </a:solidFill>
              </a:rPr>
              <a:t>about </a:t>
            </a:r>
            <a:r>
              <a:rPr lang="en-US" b="1" cap="none" dirty="0">
                <a:solidFill>
                  <a:srgbClr val="FF0000"/>
                </a:solidFill>
              </a:rPr>
              <a:t>3.0 g/cm3</a:t>
            </a:r>
            <a:r>
              <a:rPr lang="en-US" cap="none" dirty="0"/>
              <a:t>) than continental rocks.*</a:t>
            </a:r>
          </a:p>
        </p:txBody>
      </p:sp>
      <p:pic>
        <p:nvPicPr>
          <p:cNvPr id="4" name="Picture 2" descr="Image result for internal structure of the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23" y="1677257"/>
            <a:ext cx="2045457" cy="12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426362"/>
            <a:ext cx="5062327" cy="430101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Earth’s Mantle</a:t>
            </a:r>
          </a:p>
          <a:p>
            <a:pPr algn="just"/>
            <a:r>
              <a:rPr lang="en-US" cap="none" dirty="0"/>
              <a:t>More than 82 percent of Earth’s volume </a:t>
            </a:r>
            <a:r>
              <a:rPr lang="en-US" cap="none" dirty="0" smtClean="0"/>
              <a:t>is contained </a:t>
            </a:r>
            <a:r>
              <a:rPr lang="en-US" cap="none" dirty="0"/>
              <a:t>in the mantle, a solid, rocky </a:t>
            </a:r>
            <a:r>
              <a:rPr lang="en-US" cap="none" dirty="0" smtClean="0"/>
              <a:t>shell that </a:t>
            </a:r>
            <a:r>
              <a:rPr lang="en-US" cap="none" dirty="0"/>
              <a:t>extends to a depth of nearly </a:t>
            </a:r>
            <a:r>
              <a:rPr lang="en-US" cap="none" dirty="0" smtClean="0"/>
              <a:t>2900 kilometers . </a:t>
            </a:r>
          </a:p>
          <a:p>
            <a:pPr algn="just"/>
            <a:r>
              <a:rPr lang="en-US" cap="none" dirty="0" smtClean="0"/>
              <a:t>The boundary between </a:t>
            </a:r>
            <a:r>
              <a:rPr lang="en-US" cap="none" dirty="0"/>
              <a:t>the crust and mantle represents </a:t>
            </a:r>
            <a:r>
              <a:rPr lang="en-US" cap="none" dirty="0" smtClean="0"/>
              <a:t>a significant </a:t>
            </a:r>
            <a:r>
              <a:rPr lang="en-US" cap="none" dirty="0"/>
              <a:t>change in chemical composition.</a:t>
            </a:r>
          </a:p>
          <a:p>
            <a:pPr algn="just"/>
            <a:r>
              <a:rPr lang="en-US" cap="none" dirty="0"/>
              <a:t>The dominant rock type in the </a:t>
            </a:r>
            <a:r>
              <a:rPr lang="en-US" cap="none" dirty="0" smtClean="0"/>
              <a:t>uppermost mantle </a:t>
            </a:r>
            <a:r>
              <a:rPr lang="en-US" cap="none" dirty="0"/>
              <a:t>is </a:t>
            </a:r>
            <a:r>
              <a:rPr lang="en-US" b="1" cap="none" dirty="0">
                <a:solidFill>
                  <a:srgbClr val="C00000"/>
                </a:solidFill>
              </a:rPr>
              <a:t>peridotite</a:t>
            </a:r>
            <a:r>
              <a:rPr lang="en-US" cap="none" dirty="0"/>
              <a:t>, which is richer in </a:t>
            </a:r>
            <a:r>
              <a:rPr lang="en-US" cap="none" dirty="0" smtClean="0"/>
              <a:t>the metals </a:t>
            </a:r>
            <a:r>
              <a:rPr lang="en-US" cap="none" dirty="0"/>
              <a:t>magnesium and iron than </a:t>
            </a:r>
            <a:r>
              <a:rPr lang="en-US" cap="none" dirty="0" smtClean="0"/>
              <a:t>the minerals </a:t>
            </a:r>
            <a:r>
              <a:rPr lang="en-US" cap="none" dirty="0"/>
              <a:t>found in either the </a:t>
            </a:r>
            <a:r>
              <a:rPr lang="en-US" cap="none" dirty="0" smtClean="0"/>
              <a:t>continental or </a:t>
            </a:r>
            <a:r>
              <a:rPr lang="en-US" cap="none" dirty="0"/>
              <a:t>oceanic crust</a:t>
            </a:r>
            <a:r>
              <a:rPr lang="en-US" cap="none" dirty="0" smtClean="0"/>
              <a:t>.</a:t>
            </a:r>
          </a:p>
        </p:txBody>
      </p:sp>
      <p:pic>
        <p:nvPicPr>
          <p:cNvPr id="5122" name="Picture 2" descr="Image result for internal structure of the mant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5900057" y="2428342"/>
            <a:ext cx="3108217" cy="421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367092"/>
            <a:ext cx="5780314" cy="44038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THE UPPER </a:t>
            </a:r>
            <a:r>
              <a:rPr lang="en-US" b="1" dirty="0" smtClean="0">
                <a:solidFill>
                  <a:srgbClr val="C00000"/>
                </a:solidFill>
              </a:rPr>
              <a:t>MANTLE</a:t>
            </a:r>
          </a:p>
          <a:p>
            <a:r>
              <a:rPr lang="en-US" cap="none" dirty="0" smtClean="0"/>
              <a:t>The </a:t>
            </a:r>
            <a:r>
              <a:rPr lang="en-US" cap="none" dirty="0"/>
              <a:t>upper </a:t>
            </a:r>
            <a:r>
              <a:rPr lang="en-US" cap="none" dirty="0" smtClean="0"/>
              <a:t>mantle extends </a:t>
            </a:r>
            <a:r>
              <a:rPr lang="en-US" cap="none" dirty="0"/>
              <a:t>from the crust-mantle </a:t>
            </a:r>
            <a:r>
              <a:rPr lang="en-US" cap="none" dirty="0" smtClean="0"/>
              <a:t>boundary down </a:t>
            </a:r>
            <a:r>
              <a:rPr lang="en-US" cap="none" dirty="0"/>
              <a:t>to a depth of about 660 </a:t>
            </a:r>
            <a:r>
              <a:rPr lang="en-US" cap="none" dirty="0" smtClean="0"/>
              <a:t>kilometers.  </a:t>
            </a:r>
            <a:r>
              <a:rPr lang="en-US" b="1" cap="none" dirty="0" smtClean="0">
                <a:solidFill>
                  <a:srgbClr val="0070C0"/>
                </a:solidFill>
              </a:rPr>
              <a:t>The </a:t>
            </a:r>
            <a:r>
              <a:rPr lang="en-US" b="1" cap="none" dirty="0">
                <a:solidFill>
                  <a:srgbClr val="0070C0"/>
                </a:solidFill>
              </a:rPr>
              <a:t>upper mantle can </a:t>
            </a:r>
            <a:r>
              <a:rPr lang="en-US" b="1" cap="none" dirty="0" smtClean="0">
                <a:solidFill>
                  <a:srgbClr val="0070C0"/>
                </a:solidFill>
              </a:rPr>
              <a:t>be divided </a:t>
            </a:r>
            <a:r>
              <a:rPr lang="en-US" b="1" cap="none" dirty="0">
                <a:solidFill>
                  <a:srgbClr val="0070C0"/>
                </a:solidFill>
              </a:rPr>
              <a:t>into two different parts. </a:t>
            </a:r>
            <a:endParaRPr lang="en-US" b="1" cap="none" dirty="0" smtClean="0">
              <a:solidFill>
                <a:srgbClr val="0070C0"/>
              </a:solidFill>
            </a:endParaRPr>
          </a:p>
          <a:p>
            <a:r>
              <a:rPr lang="en-US" cap="none" dirty="0" smtClean="0"/>
              <a:t>The top portion </a:t>
            </a:r>
            <a:r>
              <a:rPr lang="en-US" cap="none" dirty="0"/>
              <a:t>of the upper mantle is part of </a:t>
            </a:r>
            <a:r>
              <a:rPr lang="en-US" cap="none" dirty="0" smtClean="0"/>
              <a:t>the stiff </a:t>
            </a:r>
            <a:r>
              <a:rPr lang="en-US" b="1" cap="none" dirty="0" smtClean="0">
                <a:solidFill>
                  <a:srgbClr val="FF0000"/>
                </a:solidFill>
              </a:rPr>
              <a:t>lithosphere</a:t>
            </a:r>
            <a:r>
              <a:rPr lang="en-US" cap="none" dirty="0" smtClean="0"/>
              <a:t>, </a:t>
            </a:r>
            <a:r>
              <a:rPr lang="en-US" cap="none" dirty="0"/>
              <a:t>and beneath that is </a:t>
            </a:r>
            <a:r>
              <a:rPr lang="en-US" cap="none" dirty="0" smtClean="0"/>
              <a:t>the weaker </a:t>
            </a:r>
            <a:r>
              <a:rPr lang="en-US" b="1" cap="none" dirty="0">
                <a:solidFill>
                  <a:srgbClr val="FF0000"/>
                </a:solidFill>
              </a:rPr>
              <a:t>asthenosphere</a:t>
            </a:r>
            <a:r>
              <a:rPr lang="en-US" cap="none" dirty="0" smtClean="0"/>
              <a:t>.</a:t>
            </a:r>
            <a:endParaRPr lang="en-US" cap="none" dirty="0"/>
          </a:p>
          <a:p>
            <a:r>
              <a:rPr lang="en-US" cap="none" dirty="0"/>
              <a:t>The lithosphere (sphere of </a:t>
            </a:r>
            <a:r>
              <a:rPr lang="en-US" cap="none" dirty="0" smtClean="0"/>
              <a:t>rock) consists </a:t>
            </a:r>
            <a:r>
              <a:rPr lang="en-US" cap="none" dirty="0"/>
              <a:t>of the entire crust and </a:t>
            </a:r>
            <a:r>
              <a:rPr lang="en-US" cap="none" dirty="0" smtClean="0"/>
              <a:t>uppermost mantle </a:t>
            </a:r>
            <a:r>
              <a:rPr lang="en-US" cap="none" dirty="0"/>
              <a:t>and forms Earth’s relatively </a:t>
            </a:r>
            <a:r>
              <a:rPr lang="en-US" cap="none" dirty="0" smtClean="0"/>
              <a:t>cool, rigid </a:t>
            </a:r>
            <a:r>
              <a:rPr lang="en-US" cap="none" dirty="0"/>
              <a:t>outer shell. </a:t>
            </a:r>
            <a:endParaRPr lang="en-US" cap="none" dirty="0" smtClean="0"/>
          </a:p>
          <a:p>
            <a:r>
              <a:rPr lang="en-US" cap="none" dirty="0" smtClean="0"/>
              <a:t>Averaging </a:t>
            </a:r>
            <a:r>
              <a:rPr lang="en-US" cap="none" dirty="0"/>
              <a:t>about </a:t>
            </a:r>
            <a:r>
              <a:rPr lang="en-US" b="1" cap="none" dirty="0">
                <a:solidFill>
                  <a:srgbClr val="0070C0"/>
                </a:solidFill>
              </a:rPr>
              <a:t>100 </a:t>
            </a:r>
            <a:r>
              <a:rPr lang="en-US" b="1" cap="none" dirty="0" smtClean="0">
                <a:solidFill>
                  <a:srgbClr val="0070C0"/>
                </a:solidFill>
              </a:rPr>
              <a:t>kilometers </a:t>
            </a:r>
            <a:r>
              <a:rPr lang="en-US" cap="none" dirty="0" smtClean="0"/>
              <a:t>in </a:t>
            </a:r>
            <a:r>
              <a:rPr lang="en-US" cap="none" dirty="0"/>
              <a:t>thickness, the lithosphere is </a:t>
            </a:r>
            <a:r>
              <a:rPr lang="en-US" cap="none" dirty="0" smtClean="0"/>
              <a:t>more than </a:t>
            </a:r>
            <a:r>
              <a:rPr lang="en-US" cap="none" dirty="0"/>
              <a:t>250 kilometers thick below the </a:t>
            </a:r>
            <a:r>
              <a:rPr lang="en-US" cap="none" dirty="0" smtClean="0"/>
              <a:t>oldest portions </a:t>
            </a:r>
            <a:r>
              <a:rPr lang="en-US" cap="none" dirty="0"/>
              <a:t>of the continents. </a:t>
            </a:r>
            <a:endParaRPr lang="en-US" cap="none" dirty="0" smtClean="0"/>
          </a:p>
          <a:p>
            <a:r>
              <a:rPr lang="en-US" cap="none" dirty="0" smtClean="0"/>
              <a:t>Beneath </a:t>
            </a:r>
            <a:r>
              <a:rPr lang="en-US" cap="none" dirty="0"/>
              <a:t>this </a:t>
            </a:r>
            <a:r>
              <a:rPr lang="en-US" cap="none" dirty="0" smtClean="0"/>
              <a:t>stiff layer </a:t>
            </a:r>
            <a:r>
              <a:rPr lang="en-US" cap="none" dirty="0"/>
              <a:t>to a depth of about 350 </a:t>
            </a:r>
            <a:r>
              <a:rPr lang="en-US" cap="none" dirty="0" smtClean="0"/>
              <a:t>kilometers lies </a:t>
            </a:r>
            <a:r>
              <a:rPr lang="en-US" cap="none" dirty="0"/>
              <a:t>a soft, comparatively weak layer </a:t>
            </a:r>
            <a:r>
              <a:rPr lang="en-US" cap="none" dirty="0" smtClean="0"/>
              <a:t>known as </a:t>
            </a:r>
            <a:r>
              <a:rPr lang="en-US" cap="none" dirty="0"/>
              <a:t>the </a:t>
            </a:r>
            <a:r>
              <a:rPr lang="en-US" b="1" cap="none" dirty="0" smtClean="0">
                <a:solidFill>
                  <a:srgbClr val="0070C0"/>
                </a:solidFill>
              </a:rPr>
              <a:t>asthenosphere.</a:t>
            </a:r>
            <a:r>
              <a:rPr lang="en-US" cap="none" dirty="0" smtClean="0"/>
              <a:t> </a:t>
            </a:r>
            <a:endParaRPr lang="en-US" cap="non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pic>
        <p:nvPicPr>
          <p:cNvPr id="6" name="Picture 2" descr="Image result for internal structure of the mant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5900057" y="2428342"/>
            <a:ext cx="3108217" cy="421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5214727" cy="4273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THE LOWER </a:t>
            </a:r>
            <a:r>
              <a:rPr lang="en-US" b="1" dirty="0" smtClean="0">
                <a:solidFill>
                  <a:srgbClr val="0070C0"/>
                </a:solidFill>
              </a:rPr>
              <a:t>MANTLE</a:t>
            </a:r>
          </a:p>
          <a:p>
            <a:pPr algn="just"/>
            <a:r>
              <a:rPr lang="en-US" cap="none" dirty="0" smtClean="0"/>
              <a:t>From </a:t>
            </a:r>
            <a:r>
              <a:rPr lang="en-US" cap="none" dirty="0"/>
              <a:t>a depth </a:t>
            </a:r>
            <a:r>
              <a:rPr lang="en-US" cap="none" dirty="0" smtClean="0"/>
              <a:t>of 660 kilometers </a:t>
            </a:r>
            <a:r>
              <a:rPr lang="en-US" cap="none" dirty="0"/>
              <a:t>to </a:t>
            </a:r>
            <a:r>
              <a:rPr lang="en-US" cap="none" dirty="0" smtClean="0"/>
              <a:t>the top </a:t>
            </a:r>
            <a:r>
              <a:rPr lang="en-US" cap="none" dirty="0"/>
              <a:t>of the core, at a depth of </a:t>
            </a:r>
            <a:r>
              <a:rPr lang="en-US" cap="none" dirty="0" smtClean="0"/>
              <a:t>2900 kilometers, </a:t>
            </a:r>
            <a:r>
              <a:rPr lang="en-US" cap="none" dirty="0"/>
              <a:t>is the </a:t>
            </a:r>
            <a:r>
              <a:rPr lang="en-US" cap="none" dirty="0" smtClean="0"/>
              <a:t>lower mantle</a:t>
            </a:r>
            <a:r>
              <a:rPr lang="en-US" b="1" cap="none" dirty="0"/>
              <a:t>. </a:t>
            </a:r>
            <a:endParaRPr lang="en-US" b="1" cap="none" dirty="0" smtClean="0"/>
          </a:p>
          <a:p>
            <a:pPr algn="just"/>
            <a:r>
              <a:rPr lang="en-US" cap="none" dirty="0" smtClean="0"/>
              <a:t>Because </a:t>
            </a:r>
            <a:r>
              <a:rPr lang="en-US" cap="none" dirty="0"/>
              <a:t>of an increase in </a:t>
            </a:r>
            <a:r>
              <a:rPr lang="en-US" cap="none" dirty="0" smtClean="0"/>
              <a:t>pressure (caused </a:t>
            </a:r>
            <a:r>
              <a:rPr lang="en-US" cap="none" dirty="0"/>
              <a:t>by the weight of the rock </a:t>
            </a:r>
            <a:r>
              <a:rPr lang="en-US" cap="none" dirty="0" smtClean="0"/>
              <a:t>above) the </a:t>
            </a:r>
            <a:r>
              <a:rPr lang="en-US" cap="none" dirty="0"/>
              <a:t>mantle gradually strengthens </a:t>
            </a:r>
            <a:r>
              <a:rPr lang="en-US" cap="none" dirty="0" smtClean="0"/>
              <a:t>with depth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Despite </a:t>
            </a:r>
            <a:r>
              <a:rPr lang="en-US" cap="none" dirty="0"/>
              <a:t>their strength however, </a:t>
            </a:r>
            <a:r>
              <a:rPr lang="en-US" cap="none" dirty="0" smtClean="0"/>
              <a:t>the rocks </a:t>
            </a:r>
            <a:r>
              <a:rPr lang="en-US" cap="none" dirty="0"/>
              <a:t>within the lower mantle are very </a:t>
            </a:r>
            <a:r>
              <a:rPr lang="en-US" cap="none" dirty="0" smtClean="0"/>
              <a:t>hot and </a:t>
            </a:r>
            <a:r>
              <a:rPr lang="en-US" cap="none" dirty="0"/>
              <a:t>capable of very gradual flow.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pic>
        <p:nvPicPr>
          <p:cNvPr id="5" name="Picture 2" descr="Image result for internal structure of the mant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5900057" y="2428342"/>
            <a:ext cx="3108217" cy="421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1257" y="2367093"/>
            <a:ext cx="8610600" cy="42078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Earth’s Core</a:t>
            </a:r>
          </a:p>
          <a:p>
            <a:pPr algn="just"/>
            <a:r>
              <a:rPr lang="en-US" cap="none" dirty="0"/>
              <a:t>The composition of the core is thought </a:t>
            </a:r>
            <a:r>
              <a:rPr lang="en-US" cap="none" dirty="0" smtClean="0"/>
              <a:t>to be </a:t>
            </a:r>
            <a:r>
              <a:rPr lang="en-US" cap="none" dirty="0"/>
              <a:t>an iron-nickel </a:t>
            </a:r>
            <a:r>
              <a:rPr lang="en-US" cap="none" dirty="0" smtClean="0"/>
              <a:t>alloy. </a:t>
            </a:r>
          </a:p>
          <a:p>
            <a:pPr algn="just"/>
            <a:r>
              <a:rPr lang="en-US" cap="none" dirty="0" smtClean="0"/>
              <a:t>At the </a:t>
            </a:r>
            <a:r>
              <a:rPr lang="en-US" cap="none" dirty="0"/>
              <a:t>extreme pressure found in the core, </a:t>
            </a:r>
            <a:r>
              <a:rPr lang="en-US" cap="none" dirty="0" smtClean="0"/>
              <a:t>this iron-rich </a:t>
            </a:r>
            <a:r>
              <a:rPr lang="en-US" cap="none" dirty="0"/>
              <a:t>material has an average density </a:t>
            </a:r>
            <a:r>
              <a:rPr lang="en-US" cap="none" dirty="0" smtClean="0"/>
              <a:t>of nearly </a:t>
            </a:r>
            <a:r>
              <a:rPr lang="en-US" cap="none" dirty="0"/>
              <a:t>11 g/cm3 and approaches 14 </a:t>
            </a:r>
            <a:r>
              <a:rPr lang="en-US" cap="none" dirty="0" smtClean="0"/>
              <a:t>times the </a:t>
            </a:r>
            <a:r>
              <a:rPr lang="en-US" cap="none" dirty="0"/>
              <a:t>density of water at Earth’s center.</a:t>
            </a:r>
          </a:p>
          <a:p>
            <a:pPr algn="just"/>
            <a:r>
              <a:rPr lang="en-US" cap="none" dirty="0"/>
              <a:t>The core is divided into two </a:t>
            </a:r>
            <a:r>
              <a:rPr lang="en-US" cap="none" dirty="0" smtClean="0"/>
              <a:t>regions that </a:t>
            </a:r>
            <a:r>
              <a:rPr lang="en-US" cap="none" dirty="0"/>
              <a:t>exhibit very different </a:t>
            </a:r>
            <a:r>
              <a:rPr lang="en-US" cap="none" dirty="0" smtClean="0"/>
              <a:t>mechanical strengths.</a:t>
            </a:r>
          </a:p>
          <a:p>
            <a:pPr algn="just"/>
            <a:r>
              <a:rPr lang="en-US" cap="none" dirty="0" smtClean="0"/>
              <a:t> </a:t>
            </a:r>
            <a:r>
              <a:rPr lang="en-US" cap="none" dirty="0"/>
              <a:t>The </a:t>
            </a:r>
            <a:r>
              <a:rPr lang="en-US" b="1" cap="none" dirty="0">
                <a:solidFill>
                  <a:srgbClr val="0070C0"/>
                </a:solidFill>
              </a:rPr>
              <a:t>outer core is a liquid </a:t>
            </a:r>
            <a:r>
              <a:rPr lang="en-US" b="1" cap="none" dirty="0" smtClean="0">
                <a:solidFill>
                  <a:srgbClr val="0070C0"/>
                </a:solidFill>
              </a:rPr>
              <a:t>layer </a:t>
            </a:r>
            <a:r>
              <a:rPr lang="en-US" cap="none" dirty="0" smtClean="0"/>
              <a:t>2270 </a:t>
            </a:r>
            <a:r>
              <a:rPr lang="en-US" cap="none" dirty="0"/>
              <a:t>kilometers </a:t>
            </a:r>
            <a:r>
              <a:rPr lang="en-US" cap="none" dirty="0" smtClean="0"/>
              <a:t>thick</a:t>
            </a:r>
            <a:r>
              <a:rPr lang="en-US" cap="none" dirty="0"/>
              <a:t>. It </a:t>
            </a:r>
            <a:r>
              <a:rPr lang="en-US" cap="none" dirty="0" smtClean="0"/>
              <a:t>is the </a:t>
            </a:r>
            <a:r>
              <a:rPr lang="en-US" cap="none" dirty="0"/>
              <a:t>movement of metallic iron within </a:t>
            </a:r>
            <a:r>
              <a:rPr lang="en-US" cap="none" dirty="0" smtClean="0"/>
              <a:t>this zone </a:t>
            </a:r>
            <a:r>
              <a:rPr lang="en-US" cap="none" dirty="0"/>
              <a:t>that generates Earth’s magnetic field.</a:t>
            </a:r>
          </a:p>
          <a:p>
            <a:pPr algn="just"/>
            <a:r>
              <a:rPr lang="en-US" cap="none" dirty="0"/>
              <a:t>The </a:t>
            </a:r>
            <a:r>
              <a:rPr lang="en-US" b="1" cap="none" dirty="0">
                <a:solidFill>
                  <a:srgbClr val="FF0000"/>
                </a:solidFill>
              </a:rPr>
              <a:t>inner core is </a:t>
            </a:r>
            <a:r>
              <a:rPr lang="en-US" b="1" cap="none" dirty="0" smtClean="0">
                <a:solidFill>
                  <a:srgbClr val="FF0000"/>
                </a:solidFill>
              </a:rPr>
              <a:t>a solid </a:t>
            </a:r>
            <a:r>
              <a:rPr lang="en-US" cap="none" dirty="0"/>
              <a:t>sphere having a </a:t>
            </a:r>
            <a:r>
              <a:rPr lang="en-US" cap="none" dirty="0" smtClean="0"/>
              <a:t>radius of </a:t>
            </a:r>
            <a:r>
              <a:rPr lang="en-US" cap="none" dirty="0"/>
              <a:t>1216 </a:t>
            </a:r>
            <a:r>
              <a:rPr lang="en-US" cap="none" dirty="0" smtClean="0"/>
              <a:t>kilometers. </a:t>
            </a:r>
          </a:p>
          <a:p>
            <a:pPr algn="just"/>
            <a:r>
              <a:rPr lang="en-US" cap="none" dirty="0" smtClean="0"/>
              <a:t>Despite its higher </a:t>
            </a:r>
            <a:r>
              <a:rPr lang="en-US" cap="none" dirty="0"/>
              <a:t>temperature, the iron in the </a:t>
            </a:r>
            <a:r>
              <a:rPr lang="en-US" cap="none" dirty="0" smtClean="0"/>
              <a:t>inner core </a:t>
            </a:r>
            <a:r>
              <a:rPr lang="en-US" cap="none" dirty="0"/>
              <a:t>is solid due to the immense </a:t>
            </a:r>
            <a:r>
              <a:rPr lang="en-US" cap="none" dirty="0" smtClean="0"/>
              <a:t>pressures that </a:t>
            </a:r>
            <a:r>
              <a:rPr lang="en-US" cap="none" dirty="0"/>
              <a:t>exist in the center of the planet.</a:t>
            </a:r>
          </a:p>
        </p:txBody>
      </p:sp>
      <p:pic>
        <p:nvPicPr>
          <p:cNvPr id="4" name="Picture 2" descr="Image result for internal structure of the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23" y="1677257"/>
            <a:ext cx="2045457" cy="12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40" y="1976846"/>
            <a:ext cx="8595360" cy="488115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cap="none" dirty="0"/>
              <a:t>Rock is the most common and abundant material on Earth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To </a:t>
            </a:r>
            <a:r>
              <a:rPr lang="en-US" cap="none" dirty="0"/>
              <a:t>a curious traveler, the </a:t>
            </a:r>
            <a:r>
              <a:rPr lang="en-US" cap="none" dirty="0" smtClean="0"/>
              <a:t>variety seems </a:t>
            </a:r>
            <a:r>
              <a:rPr lang="en-US" cap="none" dirty="0"/>
              <a:t>nearly endless. </a:t>
            </a:r>
            <a:endParaRPr lang="en-US" cap="none" dirty="0" smtClean="0"/>
          </a:p>
          <a:p>
            <a:pPr algn="just"/>
            <a:r>
              <a:rPr lang="en-US" cap="none" dirty="0" smtClean="0"/>
              <a:t>When </a:t>
            </a:r>
            <a:r>
              <a:rPr lang="en-US" cap="none" dirty="0"/>
              <a:t>a rock is examined closely, we find that it consists of </a:t>
            </a:r>
            <a:r>
              <a:rPr lang="en-US" cap="none" dirty="0" smtClean="0"/>
              <a:t>smaller crystals </a:t>
            </a:r>
            <a:r>
              <a:rPr lang="en-US" cap="none" dirty="0"/>
              <a:t>or grains called minerals. </a:t>
            </a:r>
            <a:endParaRPr lang="en-US" cap="none" dirty="0" smtClean="0"/>
          </a:p>
          <a:p>
            <a:pPr algn="just"/>
            <a:r>
              <a:rPr lang="en-US" cap="none" dirty="0" smtClean="0"/>
              <a:t>Minerals </a:t>
            </a:r>
            <a:r>
              <a:rPr lang="en-US" cap="none" dirty="0"/>
              <a:t>are chemical compounds (or sometimes </a:t>
            </a:r>
            <a:r>
              <a:rPr lang="en-US" cap="none" dirty="0" smtClean="0"/>
              <a:t>single elements</a:t>
            </a:r>
            <a:r>
              <a:rPr lang="en-US" cap="none" dirty="0"/>
              <a:t>), each with its own composition and physical properties. </a:t>
            </a:r>
            <a:endParaRPr lang="en-US" cap="none" dirty="0" smtClean="0"/>
          </a:p>
          <a:p>
            <a:pPr algn="just"/>
            <a:r>
              <a:rPr lang="en-US" cap="none" dirty="0" smtClean="0"/>
              <a:t>The </a:t>
            </a:r>
            <a:r>
              <a:rPr lang="en-US" cap="none" dirty="0"/>
              <a:t>grains or </a:t>
            </a:r>
            <a:r>
              <a:rPr lang="en-US" cap="none" dirty="0" smtClean="0"/>
              <a:t>crystals may </a:t>
            </a:r>
            <a:r>
              <a:rPr lang="en-US" cap="none" dirty="0"/>
              <a:t>be microscopically small or easily seen with the unaided eye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/>
              <a:t>The nature and appearance of a rock is strongly influenced by the minerals that </a:t>
            </a:r>
            <a:r>
              <a:rPr lang="en-US" cap="none" dirty="0" smtClean="0"/>
              <a:t>compose it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In </a:t>
            </a:r>
            <a:r>
              <a:rPr lang="en-US" cap="none" dirty="0"/>
              <a:t>addition, a rock’s texture—the size, shape, and/or arrangement of its </a:t>
            </a:r>
            <a:r>
              <a:rPr lang="en-US" cap="none" dirty="0" smtClean="0"/>
              <a:t>constituent minerals—also </a:t>
            </a:r>
            <a:r>
              <a:rPr lang="en-US" cap="none" dirty="0"/>
              <a:t>has a significant effect on its appearance. </a:t>
            </a:r>
            <a:endParaRPr lang="en-US" cap="none" dirty="0" smtClean="0"/>
          </a:p>
          <a:p>
            <a:pPr algn="just"/>
            <a:r>
              <a:rPr lang="en-US" cap="none" dirty="0" smtClean="0"/>
              <a:t>A </a:t>
            </a:r>
            <a:r>
              <a:rPr lang="en-US" cap="none" dirty="0"/>
              <a:t>rock’s mineral composition </a:t>
            </a:r>
            <a:r>
              <a:rPr lang="en-US" cap="none" dirty="0" smtClean="0"/>
              <a:t>and texture</a:t>
            </a:r>
            <a:r>
              <a:rPr lang="en-US" cap="none" dirty="0"/>
              <a:t>, in turn, are a reflection of the geologic processes that created it</a:t>
            </a:r>
          </a:p>
        </p:txBody>
      </p:sp>
      <p:pic>
        <p:nvPicPr>
          <p:cNvPr id="1026" name="Picture 2" descr="Image result for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0" y="577976"/>
            <a:ext cx="3059362" cy="20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Geology in Civil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1257" y="2367093"/>
            <a:ext cx="8630194" cy="4164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cap="none" dirty="0">
                <a:solidFill>
                  <a:srgbClr val="FF0000"/>
                </a:solidFill>
              </a:rPr>
              <a:t>Geology is the study of earth, the materials of which it is made, the structure of those materials and the effects of the natural forces acting upon them </a:t>
            </a:r>
            <a:r>
              <a:rPr lang="en-US" cap="none" dirty="0"/>
              <a:t>and </a:t>
            </a:r>
            <a:r>
              <a:rPr lang="en-US" b="1" cap="none" dirty="0">
                <a:solidFill>
                  <a:srgbClr val="00B050"/>
                </a:solidFill>
              </a:rPr>
              <a:t>is important to civil engineering because all work performed by civil engineers involves earth and its features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Fundamental </a:t>
            </a:r>
            <a:r>
              <a:rPr lang="en-US" cap="none" dirty="0"/>
              <a:t>understanding of geology is so important that it is a requirement in university-level civil engineering programs. </a:t>
            </a:r>
            <a:endParaRPr lang="en-US" cap="none" dirty="0" smtClean="0"/>
          </a:p>
          <a:p>
            <a:pPr algn="just"/>
            <a:r>
              <a:rPr lang="en-US" cap="none" dirty="0" smtClean="0"/>
              <a:t>For </a:t>
            </a:r>
            <a:r>
              <a:rPr lang="en-US" cap="none" dirty="0"/>
              <a:t>a civil engineering project to be successful, the engineers must understand the land upon which the project rests. </a:t>
            </a:r>
            <a:endParaRPr lang="en-US" cap="none" dirty="0" smtClean="0"/>
          </a:p>
          <a:p>
            <a:pPr algn="just"/>
            <a:r>
              <a:rPr lang="en-US" cap="none" dirty="0" smtClean="0"/>
              <a:t>Geologists </a:t>
            </a:r>
            <a:r>
              <a:rPr lang="en-US" cap="none" dirty="0"/>
              <a:t>study the land to determine whether it is stable enough to support the proposed project. </a:t>
            </a:r>
            <a:endParaRPr lang="en-US" cap="none" dirty="0" smtClean="0"/>
          </a:p>
          <a:p>
            <a:pPr algn="just"/>
            <a:r>
              <a:rPr lang="en-US" cap="none" dirty="0" smtClean="0"/>
              <a:t>They </a:t>
            </a:r>
            <a:r>
              <a:rPr lang="en-US" cap="none" dirty="0"/>
              <a:t>also study water patterns to determine if a particular site is prone to flooding. </a:t>
            </a:r>
            <a:endParaRPr lang="en-US" cap="none" dirty="0" smtClean="0"/>
          </a:p>
          <a:p>
            <a:pPr algn="just"/>
            <a:r>
              <a:rPr lang="en-US" cap="none" dirty="0" smtClean="0"/>
              <a:t>Some </a:t>
            </a:r>
            <a:r>
              <a:rPr lang="en-US" cap="none" dirty="0"/>
              <a:t>civil engineers use geologists to examine rocks for important metals, oil, natural gas and ground water.</a:t>
            </a:r>
          </a:p>
        </p:txBody>
      </p:sp>
    </p:spTree>
    <p:extLst>
      <p:ext uri="{BB962C8B-B14F-4D97-AF65-F5344CB8AC3E}">
        <p14:creationId xmlns:p14="http://schemas.microsoft.com/office/powerpoint/2010/main" val="41243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cap="none" dirty="0"/>
              <a:t>Geologists divide rocks into three major groups: </a:t>
            </a:r>
            <a:r>
              <a:rPr lang="en-US" b="1" cap="none" dirty="0">
                <a:solidFill>
                  <a:srgbClr val="FF0000"/>
                </a:solidFill>
              </a:rPr>
              <a:t>igneous</a:t>
            </a:r>
            <a:r>
              <a:rPr lang="en-US" cap="none" dirty="0"/>
              <a:t>, </a:t>
            </a:r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sedimentary</a:t>
            </a:r>
            <a:r>
              <a:rPr lang="en-US" cap="none" dirty="0"/>
              <a:t>, and </a:t>
            </a:r>
            <a:r>
              <a:rPr lang="en-US" b="1" cap="none" dirty="0" smtClean="0">
                <a:solidFill>
                  <a:srgbClr val="C00000"/>
                </a:solidFill>
              </a:rPr>
              <a:t>metamorphic </a:t>
            </a:r>
            <a:r>
              <a:rPr lang="en-US" cap="none" dirty="0"/>
              <a:t>on the basis of how they form</a:t>
            </a:r>
            <a:r>
              <a:rPr lang="en-US" cap="none" dirty="0" smtClean="0"/>
              <a:t>.</a:t>
            </a:r>
            <a:endParaRPr lang="en-US" cap="none" dirty="0"/>
          </a:p>
        </p:txBody>
      </p:sp>
      <p:pic>
        <p:nvPicPr>
          <p:cNvPr id="2052" name="Picture 4" descr="Image result for sedimentary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77" y="3691150"/>
            <a:ext cx="2433682" cy="213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Image result for gn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71" y="3587950"/>
            <a:ext cx="3014345" cy="2279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Image result for granite r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" y="3789852"/>
            <a:ext cx="2534193" cy="2078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46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96290"/>
            <a:ext cx="7773338" cy="1596177"/>
          </a:xfrm>
        </p:spPr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7" y="-3343"/>
            <a:ext cx="6940324" cy="68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cycle: 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1590" y="2002971"/>
            <a:ext cx="5695404" cy="46765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cap="none" dirty="0">
                <a:hlinkClick r:id="rId2" action="ppaction://hlinkfile"/>
              </a:rPr>
              <a:t>The rock cycle </a:t>
            </a:r>
            <a:r>
              <a:rPr lang="en-US" b="1" cap="none" dirty="0"/>
              <a:t>is a basic concept in geology that describes transitions through geologic time among the three main rock types: sedimentary, metamorphic, and igneous. </a:t>
            </a:r>
            <a:endParaRPr lang="en-US" b="1" cap="none" dirty="0" smtClean="0"/>
          </a:p>
          <a:p>
            <a:pPr algn="just"/>
            <a:r>
              <a:rPr lang="en-US" cap="none" dirty="0" smtClean="0"/>
              <a:t>Each </a:t>
            </a:r>
            <a:r>
              <a:rPr lang="en-US" cap="none" dirty="0"/>
              <a:t>rock type is altered when it is forced out of its equilibrium conditions. </a:t>
            </a:r>
            <a:endParaRPr lang="en-US" cap="none" dirty="0" smtClean="0"/>
          </a:p>
          <a:p>
            <a:pPr algn="just"/>
            <a:r>
              <a:rPr lang="en-US" cap="none" dirty="0" smtClean="0"/>
              <a:t>Magma is </a:t>
            </a:r>
            <a:r>
              <a:rPr lang="en-US" cap="none" dirty="0"/>
              <a:t>molten material that forms inside Earth.</a:t>
            </a:r>
          </a:p>
          <a:p>
            <a:pPr algn="just"/>
            <a:r>
              <a:rPr lang="en-US" cap="none" dirty="0"/>
              <a:t>Eventually magma cools and solidifies. </a:t>
            </a:r>
            <a:endParaRPr lang="en-US" cap="none" dirty="0" smtClean="0"/>
          </a:p>
          <a:p>
            <a:pPr algn="just"/>
            <a:r>
              <a:rPr lang="en-US" cap="none" dirty="0" smtClean="0"/>
              <a:t>This process</a:t>
            </a:r>
            <a:r>
              <a:rPr lang="en-US" cap="none" dirty="0"/>
              <a:t>, called crystallization, may </a:t>
            </a:r>
            <a:r>
              <a:rPr lang="en-US" cap="none" dirty="0" smtClean="0"/>
              <a:t>occur either </a:t>
            </a:r>
            <a:r>
              <a:rPr lang="en-US" cap="none" dirty="0"/>
              <a:t>beneath the surface or, following </a:t>
            </a:r>
            <a:r>
              <a:rPr lang="en-US" cap="none" dirty="0" smtClean="0"/>
              <a:t>a volcanic </a:t>
            </a:r>
            <a:r>
              <a:rPr lang="en-US" cap="none" dirty="0"/>
              <a:t>eruption, at the surface. </a:t>
            </a:r>
            <a:endParaRPr lang="en-US" cap="none" dirty="0" smtClean="0"/>
          </a:p>
          <a:p>
            <a:pPr algn="just"/>
            <a:r>
              <a:rPr lang="en-US" cap="none" dirty="0" smtClean="0"/>
              <a:t>In either situation</a:t>
            </a:r>
            <a:r>
              <a:rPr lang="en-US" cap="none" dirty="0"/>
              <a:t>, the resulting rocks are </a:t>
            </a:r>
            <a:r>
              <a:rPr lang="en-US" cap="none" dirty="0" smtClean="0"/>
              <a:t>called </a:t>
            </a:r>
            <a:r>
              <a:rPr lang="en-US" b="1" cap="none" dirty="0" smtClean="0">
                <a:solidFill>
                  <a:srgbClr val="FF0000"/>
                </a:solidFill>
              </a:rPr>
              <a:t>igneous </a:t>
            </a:r>
            <a:r>
              <a:rPr lang="en-US" b="1" cap="none" dirty="0">
                <a:solidFill>
                  <a:srgbClr val="FF0000"/>
                </a:solidFill>
              </a:rPr>
              <a:t>rocks </a:t>
            </a:r>
            <a:r>
              <a:rPr lang="en-US" cap="none" dirty="0"/>
              <a:t>(</a:t>
            </a:r>
            <a:r>
              <a:rPr lang="en-US" cap="none" dirty="0" err="1"/>
              <a:t>ignis</a:t>
            </a:r>
            <a:r>
              <a:rPr lang="en-US" cap="none" dirty="0"/>
              <a:t> = fire).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94" y="1743615"/>
            <a:ext cx="3097643" cy="246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Image result for igneous ro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02" y="4373632"/>
            <a:ext cx="3023635" cy="239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cycle: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132" y="1985555"/>
            <a:ext cx="5268686" cy="47200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cap="none" dirty="0"/>
              <a:t>If igneous rocks are exposed at the </a:t>
            </a:r>
            <a:r>
              <a:rPr lang="en-US" cap="none" dirty="0" smtClean="0"/>
              <a:t>surface, they </a:t>
            </a:r>
            <a:r>
              <a:rPr lang="en-US" cap="none" dirty="0"/>
              <a:t>will undergo </a:t>
            </a:r>
            <a:r>
              <a:rPr lang="en-US" cap="none" dirty="0" smtClean="0"/>
              <a:t>weathering and form sediments</a:t>
            </a:r>
          </a:p>
          <a:p>
            <a:pPr algn="just"/>
            <a:r>
              <a:rPr lang="en-US" cap="none" dirty="0" smtClean="0"/>
              <a:t>The sediments move downslope </a:t>
            </a:r>
            <a:r>
              <a:rPr lang="en-US" cap="none" dirty="0"/>
              <a:t>by gravity </a:t>
            </a:r>
            <a:r>
              <a:rPr lang="en-US" cap="none" dirty="0" smtClean="0"/>
              <a:t>before being </a:t>
            </a:r>
            <a:r>
              <a:rPr lang="en-US" cap="none" dirty="0"/>
              <a:t>picked up and transported by </a:t>
            </a:r>
            <a:r>
              <a:rPr lang="en-US" cap="none" dirty="0" smtClean="0"/>
              <a:t>any of </a:t>
            </a:r>
            <a:r>
              <a:rPr lang="en-US" cap="none" dirty="0"/>
              <a:t>a number of erosional agents, such </a:t>
            </a:r>
            <a:r>
              <a:rPr lang="en-US" cap="none" dirty="0" smtClean="0"/>
              <a:t>as running </a:t>
            </a:r>
            <a:r>
              <a:rPr lang="en-US" cap="none" dirty="0"/>
              <a:t>water, glaciers, wind, or waves.</a:t>
            </a:r>
          </a:p>
          <a:p>
            <a:pPr algn="just"/>
            <a:r>
              <a:rPr lang="en-US" cap="none" dirty="0"/>
              <a:t>Eventually these particles and </a:t>
            </a:r>
            <a:r>
              <a:rPr lang="en-US" cap="none" dirty="0" smtClean="0"/>
              <a:t>dissolved substances </a:t>
            </a:r>
            <a:r>
              <a:rPr lang="en-US" cap="none" dirty="0"/>
              <a:t>are </a:t>
            </a:r>
            <a:r>
              <a:rPr lang="en-US" cap="none" dirty="0" smtClean="0"/>
              <a:t>deposited (In ocean basins, desert basin </a:t>
            </a:r>
            <a:r>
              <a:rPr lang="en-US" cap="none" dirty="0" err="1" smtClean="0"/>
              <a:t>etc</a:t>
            </a:r>
            <a:r>
              <a:rPr lang="en-US" cap="none" dirty="0" smtClean="0"/>
              <a:t>)</a:t>
            </a:r>
          </a:p>
          <a:p>
            <a:pPr algn="just"/>
            <a:r>
              <a:rPr lang="en-US" cap="none" dirty="0" smtClean="0"/>
              <a:t>Next </a:t>
            </a:r>
            <a:r>
              <a:rPr lang="en-US" cap="none" dirty="0"/>
              <a:t>the sediments undergo </a:t>
            </a:r>
            <a:r>
              <a:rPr lang="en-US" cap="none" dirty="0" err="1" smtClean="0"/>
              <a:t>lithification</a:t>
            </a:r>
            <a:r>
              <a:rPr lang="en-US" cap="none" dirty="0" smtClean="0"/>
              <a:t> and change to </a:t>
            </a:r>
            <a:r>
              <a:rPr lang="en-US" b="1" cap="none" dirty="0" smtClean="0">
                <a:solidFill>
                  <a:schemeClr val="accent4">
                    <a:lumMod val="75000"/>
                  </a:schemeClr>
                </a:solidFill>
              </a:rPr>
              <a:t>sedimentary </a:t>
            </a:r>
            <a:r>
              <a:rPr lang="en-US" b="1" cap="none" dirty="0">
                <a:solidFill>
                  <a:schemeClr val="accent4">
                    <a:lumMod val="75000"/>
                  </a:schemeClr>
                </a:solidFill>
              </a:rPr>
              <a:t>rock </a:t>
            </a:r>
            <a:r>
              <a:rPr lang="en-US" cap="none" dirty="0" smtClean="0"/>
              <a:t>due to compaction by the </a:t>
            </a:r>
            <a:r>
              <a:rPr lang="en-US" cap="none" dirty="0"/>
              <a:t>weight of overlying layers or </a:t>
            </a:r>
            <a:r>
              <a:rPr lang="en-US" cap="none" dirty="0" smtClean="0"/>
              <a:t>when cemented </a:t>
            </a:r>
            <a:r>
              <a:rPr lang="en-US" cap="none" dirty="0"/>
              <a:t>as percolating </a:t>
            </a:r>
            <a:r>
              <a:rPr lang="en-US" cap="none" dirty="0" smtClean="0"/>
              <a:t>groundwater fills </a:t>
            </a:r>
            <a:r>
              <a:rPr lang="en-US" cap="none" dirty="0"/>
              <a:t>the pores with mineral matter.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70" y="4346479"/>
            <a:ext cx="2757414" cy="2359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ormation of sedimentary r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83" y="1804398"/>
            <a:ext cx="3460163" cy="243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cycle: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036" y="2059893"/>
            <a:ext cx="4870364" cy="45693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cap="none" dirty="0"/>
              <a:t>If the resulting sedimentary rock </a:t>
            </a:r>
            <a:r>
              <a:rPr lang="en-US" sz="2400" cap="none" dirty="0" smtClean="0"/>
              <a:t>is buried </a:t>
            </a:r>
            <a:r>
              <a:rPr lang="en-US" sz="2400" cap="none" dirty="0"/>
              <a:t>deep within Earth and involved </a:t>
            </a:r>
            <a:r>
              <a:rPr lang="en-US" sz="2400" cap="none" dirty="0" smtClean="0"/>
              <a:t>in the </a:t>
            </a:r>
            <a:r>
              <a:rPr lang="en-US" sz="2400" cap="none" dirty="0"/>
              <a:t>dynamics of mountain building </a:t>
            </a:r>
            <a:r>
              <a:rPr lang="en-US" sz="2400" cap="none" dirty="0" smtClean="0"/>
              <a:t>or intruded </a:t>
            </a:r>
            <a:r>
              <a:rPr lang="en-US" sz="2400" cap="none" dirty="0"/>
              <a:t>by a mass of magma, it will </a:t>
            </a:r>
            <a:r>
              <a:rPr lang="en-US" sz="2400" cap="none" dirty="0" smtClean="0"/>
              <a:t>be subjected </a:t>
            </a:r>
            <a:r>
              <a:rPr lang="en-US" sz="2400" cap="none" dirty="0"/>
              <a:t>to great pressures and/or </a:t>
            </a:r>
            <a:r>
              <a:rPr lang="en-US" sz="2400" cap="none" dirty="0" smtClean="0"/>
              <a:t>intense heat</a:t>
            </a:r>
            <a:r>
              <a:rPr lang="en-US" sz="2400" cap="none" dirty="0"/>
              <a:t>. </a:t>
            </a:r>
            <a:endParaRPr lang="en-US" sz="2400" cap="none" dirty="0" smtClean="0"/>
          </a:p>
          <a:p>
            <a:pPr algn="just"/>
            <a:r>
              <a:rPr lang="en-US" sz="2400" cap="none" dirty="0" smtClean="0"/>
              <a:t>The </a:t>
            </a:r>
            <a:r>
              <a:rPr lang="en-US" sz="2400" cap="none" dirty="0"/>
              <a:t>sedimentary rock will react to </a:t>
            </a:r>
            <a:r>
              <a:rPr lang="en-US" sz="2400" cap="none" dirty="0" smtClean="0"/>
              <a:t>the changing environment </a:t>
            </a:r>
            <a:r>
              <a:rPr lang="en-US" sz="2400" cap="none" dirty="0"/>
              <a:t>and turn into </a:t>
            </a:r>
            <a:r>
              <a:rPr lang="en-US" sz="2400" cap="none" dirty="0" smtClean="0"/>
              <a:t>the third </a:t>
            </a:r>
            <a:r>
              <a:rPr lang="en-US" sz="2400" cap="none" dirty="0"/>
              <a:t>rock type, </a:t>
            </a:r>
            <a:r>
              <a:rPr lang="en-US" sz="2400" b="1" cap="none" dirty="0">
                <a:solidFill>
                  <a:srgbClr val="C00000"/>
                </a:solidFill>
              </a:rPr>
              <a:t>metamorphic rock</a:t>
            </a:r>
            <a:r>
              <a:rPr lang="en-US" sz="2400" cap="none" dirty="0"/>
              <a:t>.</a:t>
            </a:r>
          </a:p>
        </p:txBody>
      </p:sp>
      <p:pic>
        <p:nvPicPr>
          <p:cNvPr id="5122" name="Picture 2" descr="Image result for formation of metamorphic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33" y="2059894"/>
            <a:ext cx="3691533" cy="217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llage of metamorphic r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44" y="4445587"/>
            <a:ext cx="3055710" cy="218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9485" y="2013857"/>
            <a:ext cx="8654143" cy="42998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cap="none" dirty="0" smtClean="0"/>
              <a:t>When metamorphic </a:t>
            </a:r>
            <a:r>
              <a:rPr lang="en-US" cap="none" dirty="0"/>
              <a:t>rock is subjected to </a:t>
            </a:r>
            <a:r>
              <a:rPr lang="en-US" cap="none" dirty="0" smtClean="0"/>
              <a:t>additional pressure </a:t>
            </a:r>
            <a:r>
              <a:rPr lang="en-US" cap="none" dirty="0"/>
              <a:t>changes or to still </a:t>
            </a:r>
            <a:r>
              <a:rPr lang="en-US" cap="none" dirty="0" smtClean="0"/>
              <a:t>higher temperatures</a:t>
            </a:r>
            <a:r>
              <a:rPr lang="en-US" cap="none" dirty="0"/>
              <a:t>, it will melt, creating </a:t>
            </a:r>
            <a:r>
              <a:rPr lang="en-US" cap="none" dirty="0" smtClean="0"/>
              <a:t>magma, which </a:t>
            </a:r>
            <a:r>
              <a:rPr lang="en-US" cap="none" dirty="0"/>
              <a:t>will eventually crystallize </a:t>
            </a:r>
            <a:r>
              <a:rPr lang="en-US" cap="none" dirty="0" smtClean="0"/>
              <a:t>into igneous </a:t>
            </a:r>
            <a:r>
              <a:rPr lang="en-US" cap="none" dirty="0"/>
              <a:t>rock, starting the cycle </a:t>
            </a:r>
            <a:r>
              <a:rPr lang="en-US" cap="none" dirty="0" smtClean="0"/>
              <a:t>all over </a:t>
            </a:r>
            <a:r>
              <a:rPr lang="en-US" cap="none" dirty="0"/>
              <a:t>again.</a:t>
            </a:r>
          </a:p>
          <a:p>
            <a:pPr algn="just"/>
            <a:r>
              <a:rPr lang="en-US" cap="none" dirty="0"/>
              <a:t>Although rocks may seem to </a:t>
            </a:r>
            <a:r>
              <a:rPr lang="en-US" cap="none" dirty="0" smtClean="0"/>
              <a:t>be unchanging </a:t>
            </a:r>
            <a:r>
              <a:rPr lang="en-US" cap="none" dirty="0"/>
              <a:t>masses, the rock cycle </a:t>
            </a:r>
            <a:r>
              <a:rPr lang="en-US" cap="none" dirty="0" smtClean="0"/>
              <a:t>shows that </a:t>
            </a:r>
            <a:r>
              <a:rPr lang="en-US" cap="none" dirty="0"/>
              <a:t>they are not. </a:t>
            </a:r>
            <a:endParaRPr lang="en-US" cap="none" dirty="0" smtClean="0"/>
          </a:p>
          <a:p>
            <a:pPr algn="just"/>
            <a:r>
              <a:rPr lang="en-US" b="1" cap="none" dirty="0" smtClean="0"/>
              <a:t>The </a:t>
            </a:r>
            <a:r>
              <a:rPr lang="en-US" b="1" cap="none" dirty="0"/>
              <a:t>changes, </a:t>
            </a:r>
            <a:r>
              <a:rPr lang="en-US" b="1" cap="none" dirty="0" smtClean="0"/>
              <a:t>however, take </a:t>
            </a:r>
            <a:r>
              <a:rPr lang="en-US" b="1" cap="none" dirty="0" smtClean="0"/>
              <a:t>time — great </a:t>
            </a:r>
            <a:r>
              <a:rPr lang="en-US" b="1" cap="none" dirty="0"/>
              <a:t>amounts of time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cap="none" dirty="0" smtClean="0"/>
              <a:t>The rock cycle </a:t>
            </a:r>
            <a:r>
              <a:rPr lang="en-US" cap="none" dirty="0"/>
              <a:t>is operating all over the world, but </a:t>
            </a:r>
            <a:r>
              <a:rPr lang="en-US" cap="none" dirty="0" smtClean="0"/>
              <a:t>in different </a:t>
            </a:r>
            <a:r>
              <a:rPr lang="en-US" cap="none" dirty="0"/>
              <a:t>stages</a:t>
            </a:r>
            <a:r>
              <a:rPr lang="en-US" cap="none" dirty="0" smtClean="0"/>
              <a:t>.</a:t>
            </a:r>
          </a:p>
          <a:p>
            <a:pPr algn="just"/>
            <a:r>
              <a:rPr lang="en-US" b="1" cap="none" dirty="0" smtClean="0">
                <a:solidFill>
                  <a:srgbClr val="C00000"/>
                </a:solidFill>
              </a:rPr>
              <a:t>Processes driven </a:t>
            </a:r>
            <a:r>
              <a:rPr lang="en-US" b="1" cap="none" dirty="0">
                <a:solidFill>
                  <a:srgbClr val="C00000"/>
                </a:solidFill>
              </a:rPr>
              <a:t>by heat from Earth’s interior </a:t>
            </a:r>
            <a:r>
              <a:rPr lang="en-US" b="1" cap="none" dirty="0" smtClean="0">
                <a:solidFill>
                  <a:srgbClr val="C00000"/>
                </a:solidFill>
              </a:rPr>
              <a:t>are responsible </a:t>
            </a:r>
            <a:r>
              <a:rPr lang="en-US" b="1" cap="none" dirty="0">
                <a:solidFill>
                  <a:srgbClr val="C00000"/>
                </a:solidFill>
              </a:rPr>
              <a:t>for forming igneous </a:t>
            </a:r>
            <a:r>
              <a:rPr lang="en-US" b="1" cap="none" dirty="0" smtClean="0">
                <a:solidFill>
                  <a:srgbClr val="C00000"/>
                </a:solidFill>
              </a:rPr>
              <a:t>and metamorphic </a:t>
            </a:r>
            <a:r>
              <a:rPr lang="en-US" b="1" cap="none" dirty="0">
                <a:solidFill>
                  <a:srgbClr val="C00000"/>
                </a:solidFill>
              </a:rPr>
              <a:t>rocks</a:t>
            </a:r>
            <a:r>
              <a:rPr lang="en-US" cap="none" dirty="0" smtClean="0"/>
              <a:t>.</a:t>
            </a:r>
          </a:p>
          <a:p>
            <a:pPr algn="just"/>
            <a:r>
              <a:rPr lang="en-US" cap="none" dirty="0" smtClean="0"/>
              <a:t> </a:t>
            </a:r>
            <a:r>
              <a:rPr lang="en-US" b="1" cap="none" dirty="0">
                <a:solidFill>
                  <a:srgbClr val="C00000"/>
                </a:solidFill>
              </a:rPr>
              <a:t>Weathering and </a:t>
            </a:r>
            <a:r>
              <a:rPr lang="en-US" b="1" cap="none" dirty="0" smtClean="0">
                <a:solidFill>
                  <a:srgbClr val="C00000"/>
                </a:solidFill>
              </a:rPr>
              <a:t>the movement </a:t>
            </a:r>
            <a:r>
              <a:rPr lang="en-US" b="1" cap="none" dirty="0">
                <a:solidFill>
                  <a:srgbClr val="C00000"/>
                </a:solidFill>
              </a:rPr>
              <a:t>of weathered material </a:t>
            </a:r>
            <a:r>
              <a:rPr lang="en-US" b="1" cap="none" dirty="0" smtClean="0">
                <a:solidFill>
                  <a:srgbClr val="C00000"/>
                </a:solidFill>
              </a:rPr>
              <a:t>are external </a:t>
            </a:r>
            <a:r>
              <a:rPr lang="en-US" b="1" cap="none" dirty="0">
                <a:solidFill>
                  <a:srgbClr val="C00000"/>
                </a:solidFill>
              </a:rPr>
              <a:t>processes powered by </a:t>
            </a:r>
            <a:r>
              <a:rPr lang="en-US" b="1" cap="none" dirty="0" smtClean="0">
                <a:solidFill>
                  <a:srgbClr val="C00000"/>
                </a:solidFill>
              </a:rPr>
              <a:t>energy from </a:t>
            </a:r>
            <a:r>
              <a:rPr lang="en-US" b="1" cap="none" dirty="0">
                <a:solidFill>
                  <a:srgbClr val="C00000"/>
                </a:solidFill>
              </a:rPr>
              <a:t>the Sun. External processes </a:t>
            </a:r>
            <a:r>
              <a:rPr lang="en-US" b="1" cap="none" dirty="0" smtClean="0">
                <a:solidFill>
                  <a:srgbClr val="C00000"/>
                </a:solidFill>
              </a:rPr>
              <a:t>produce sedimentary </a:t>
            </a:r>
            <a:r>
              <a:rPr lang="en-US" b="1" cap="none" dirty="0">
                <a:solidFill>
                  <a:srgbClr val="C00000"/>
                </a:solidFill>
              </a:rPr>
              <a:t>rocks.</a:t>
            </a:r>
          </a:p>
        </p:txBody>
      </p:sp>
    </p:spTree>
    <p:extLst>
      <p:ext uri="{BB962C8B-B14F-4D97-AF65-F5344CB8AC3E}">
        <p14:creationId xmlns:p14="http://schemas.microsoft.com/office/powerpoint/2010/main" val="943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smtClean="0"/>
              <a:t>engineer </a:t>
            </a:r>
            <a:r>
              <a:rPr lang="en-US" dirty="0"/>
              <a:t>in the systematic exploration of a 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9946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cap="none" dirty="0"/>
              <a:t>The investigation of the suitability and characteristics of sites </a:t>
            </a:r>
            <a:r>
              <a:rPr lang="en-US" cap="none" dirty="0" smtClean="0"/>
              <a:t>is an important pre-requisite for any engineering projects as they </a:t>
            </a:r>
            <a:r>
              <a:rPr lang="en-US" cap="none" dirty="0"/>
              <a:t>affect the </a:t>
            </a:r>
            <a:r>
              <a:rPr lang="en-US" cap="none" dirty="0" smtClean="0"/>
              <a:t>design and </a:t>
            </a:r>
            <a:r>
              <a:rPr lang="en-US" cap="none" dirty="0"/>
              <a:t>construction of civil engineering works and the security of </a:t>
            </a:r>
            <a:r>
              <a:rPr lang="en-US" cap="none" dirty="0" smtClean="0"/>
              <a:t>neighboring structures.</a:t>
            </a:r>
          </a:p>
          <a:p>
            <a:pPr algn="just">
              <a:lnSpc>
                <a:spcPct val="100000"/>
              </a:lnSpc>
            </a:pPr>
            <a:r>
              <a:rPr lang="en-US" cap="none" dirty="0" smtClean="0"/>
              <a:t>A professional engineer must have some basic ideas related to geology and site exploration.</a:t>
            </a:r>
          </a:p>
          <a:p>
            <a:pPr algn="just">
              <a:lnSpc>
                <a:spcPct val="100000"/>
              </a:lnSpc>
            </a:pPr>
            <a:r>
              <a:rPr lang="en-US" cap="none" dirty="0"/>
              <a:t>The primary objective of a site investigation is to determine as accurately as may be required-</a:t>
            </a:r>
          </a:p>
          <a:p>
            <a:pPr lvl="1" algn="just">
              <a:lnSpc>
                <a:spcPct val="100000"/>
              </a:lnSpc>
            </a:pPr>
            <a:r>
              <a:rPr lang="en-US" b="1" cap="none" dirty="0">
                <a:solidFill>
                  <a:srgbClr val="C00000"/>
                </a:solidFill>
              </a:rPr>
              <a:t>The nature and sequence of strata;</a:t>
            </a:r>
          </a:p>
          <a:p>
            <a:pPr lvl="1" algn="just">
              <a:lnSpc>
                <a:spcPct val="100000"/>
              </a:lnSpc>
            </a:pPr>
            <a:r>
              <a:rPr lang="en-US" b="1" cap="none" dirty="0">
                <a:solidFill>
                  <a:srgbClr val="C00000"/>
                </a:solidFill>
              </a:rPr>
              <a:t>The ground water conditions at the site;</a:t>
            </a:r>
          </a:p>
          <a:p>
            <a:pPr lvl="1" algn="just">
              <a:lnSpc>
                <a:spcPct val="100000"/>
              </a:lnSpc>
            </a:pPr>
            <a:r>
              <a:rPr lang="en-US" b="1" cap="none" dirty="0">
                <a:solidFill>
                  <a:srgbClr val="C00000"/>
                </a:solidFill>
              </a:rPr>
              <a:t>The physical properties of soil and rock underlying the site;</a:t>
            </a:r>
          </a:p>
          <a:p>
            <a:pPr lvl="1" algn="just">
              <a:lnSpc>
                <a:spcPct val="100000"/>
              </a:lnSpc>
            </a:pPr>
            <a:r>
              <a:rPr lang="en-US" b="1" cap="none" dirty="0">
                <a:solidFill>
                  <a:srgbClr val="C00000"/>
                </a:solidFill>
              </a:rPr>
              <a:t>The mechanical properties, such as strength and compressibility of different soil or rock strata, </a:t>
            </a:r>
            <a:r>
              <a:rPr lang="en-US" b="1" cap="none" dirty="0" smtClean="0">
                <a:solidFill>
                  <a:srgbClr val="C00000"/>
                </a:solidFill>
              </a:rPr>
              <a:t>and</a:t>
            </a:r>
            <a:endParaRPr lang="en-US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smtClean="0"/>
              <a:t>engineer </a:t>
            </a:r>
            <a:r>
              <a:rPr lang="en-US" dirty="0"/>
              <a:t>in the systematic exploration of a 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7334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cap="none" dirty="0"/>
              <a:t>The systematic exploration and investigation of a new site </a:t>
            </a:r>
            <a:r>
              <a:rPr lang="en-US" cap="none" dirty="0" smtClean="0"/>
              <a:t>involves </a:t>
            </a:r>
            <a:r>
              <a:rPr lang="en-US" cap="none" dirty="0"/>
              <a:t>five stages </a:t>
            </a:r>
            <a:r>
              <a:rPr lang="en-US" cap="none" dirty="0" smtClean="0"/>
              <a:t>of procedure</a:t>
            </a:r>
            <a:r>
              <a:rPr lang="en-US" cap="none" dirty="0"/>
              <a:t>. These </a:t>
            </a:r>
            <a:r>
              <a:rPr lang="en-US" cap="none" dirty="0" smtClean="0"/>
              <a:t>stages are:</a:t>
            </a:r>
          </a:p>
          <a:p>
            <a:pPr>
              <a:spcBef>
                <a:spcPts val="0"/>
              </a:spcBef>
            </a:pPr>
            <a:endParaRPr lang="en-US" cap="none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rgbClr val="C00000"/>
                </a:solidFill>
              </a:rPr>
              <a:t>preliminary </a:t>
            </a:r>
            <a:r>
              <a:rPr lang="en-US" cap="none" dirty="0">
                <a:solidFill>
                  <a:srgbClr val="C00000"/>
                </a:solidFill>
              </a:rPr>
              <a:t>investigation using published information and other existing data;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rgbClr val="C00000"/>
                </a:solidFill>
              </a:rPr>
              <a:t>a </a:t>
            </a:r>
            <a:r>
              <a:rPr lang="en-US" cap="none" dirty="0">
                <a:solidFill>
                  <a:srgbClr val="C00000"/>
                </a:solidFill>
              </a:rPr>
              <a:t>detailed geological survey of the site, possibly with a </a:t>
            </a:r>
            <a:r>
              <a:rPr lang="en-US" cap="none" dirty="0" err="1">
                <a:solidFill>
                  <a:srgbClr val="C00000"/>
                </a:solidFill>
              </a:rPr>
              <a:t>photogeology</a:t>
            </a:r>
            <a:r>
              <a:rPr lang="en-US" cap="none" dirty="0">
                <a:solidFill>
                  <a:srgbClr val="C00000"/>
                </a:solidFill>
              </a:rPr>
              <a:t> study;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rgbClr val="C00000"/>
                </a:solidFill>
              </a:rPr>
              <a:t>applied </a:t>
            </a:r>
            <a:r>
              <a:rPr lang="en-US" cap="none" dirty="0">
                <a:solidFill>
                  <a:srgbClr val="C00000"/>
                </a:solidFill>
              </a:rPr>
              <a:t>geophysical surveys to provide information about the subsurface </a:t>
            </a:r>
            <a:r>
              <a:rPr lang="en-US" cap="none" dirty="0" smtClean="0">
                <a:solidFill>
                  <a:srgbClr val="C00000"/>
                </a:solidFill>
              </a:rPr>
              <a:t>geology;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rgbClr val="C00000"/>
                </a:solidFill>
              </a:rPr>
              <a:t>boring</a:t>
            </a:r>
            <a:r>
              <a:rPr lang="en-US" cap="none" dirty="0">
                <a:solidFill>
                  <a:srgbClr val="C00000"/>
                </a:solidFill>
              </a:rPr>
              <a:t>, drilling and excavation to provide confirmation of the previous results, </a:t>
            </a:r>
            <a:r>
              <a:rPr lang="en-US" cap="none" dirty="0" smtClean="0">
                <a:solidFill>
                  <a:srgbClr val="C00000"/>
                </a:solidFill>
              </a:rPr>
              <a:t>and quantitative </a:t>
            </a:r>
            <a:r>
              <a:rPr lang="en-US" cap="none" dirty="0">
                <a:solidFill>
                  <a:srgbClr val="C00000"/>
                </a:solidFill>
              </a:rPr>
              <a:t>detail, at critical points on the site; and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cap="none" dirty="0" smtClean="0">
                <a:solidFill>
                  <a:srgbClr val="C00000"/>
                </a:solidFill>
              </a:rPr>
              <a:t>testing </a:t>
            </a:r>
            <a:r>
              <a:rPr lang="en-US" cap="none" dirty="0">
                <a:solidFill>
                  <a:srgbClr val="C00000"/>
                </a:solidFill>
              </a:rPr>
              <a:t>of soils and rocks to assess their suitability, particularly their </a:t>
            </a:r>
            <a:r>
              <a:rPr lang="en-US" cap="none" dirty="0" smtClean="0">
                <a:solidFill>
                  <a:srgbClr val="C00000"/>
                </a:solidFill>
              </a:rPr>
              <a:t>mechanical properties </a:t>
            </a:r>
            <a:r>
              <a:rPr lang="en-US" cap="none" dirty="0">
                <a:solidFill>
                  <a:srgbClr val="C00000"/>
                </a:solidFill>
              </a:rPr>
              <a:t>(soil mechanics and rock mechanics), either in situ or from samples. </a:t>
            </a:r>
          </a:p>
          <a:p>
            <a:pPr>
              <a:spcBef>
                <a:spcPts val="0"/>
              </a:spcBef>
            </a:pP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8324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ite investigation for civil engineering projects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22491"/>
          <a:stretch/>
        </p:blipFill>
        <p:spPr bwMode="auto">
          <a:xfrm>
            <a:off x="1" y="2061265"/>
            <a:ext cx="9144000" cy="47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</a:t>
            </a:r>
            <a:r>
              <a:rPr lang="en-US" dirty="0" smtClean="0"/>
              <a:t>engineer </a:t>
            </a:r>
            <a:r>
              <a:rPr lang="en-US" dirty="0"/>
              <a:t>in the systematic exploration of a 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347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just"/>
            <a:r>
              <a:rPr lang="en-US" cap="none" dirty="0"/>
              <a:t>In a major engineering project, each of these stages might be carried out and reported </a:t>
            </a:r>
            <a:r>
              <a:rPr lang="en-US" cap="none" dirty="0" smtClean="0"/>
              <a:t>on by </a:t>
            </a:r>
            <a:r>
              <a:rPr lang="en-US" cap="none" dirty="0"/>
              <a:t>a consultant </a:t>
            </a:r>
            <a:r>
              <a:rPr lang="en-US" cap="none" dirty="0" smtClean="0"/>
              <a:t>specializing </a:t>
            </a:r>
            <a:r>
              <a:rPr lang="en-US" cap="none" dirty="0"/>
              <a:t>in geology, geophysics or engineering (with a </a:t>
            </a:r>
            <a:r>
              <a:rPr lang="en-US" cap="none" dirty="0" smtClean="0"/>
              <a:t>detailed knowledge </a:t>
            </a:r>
            <a:r>
              <a:rPr lang="en-US" cap="none" dirty="0"/>
              <a:t>of soil or rock mechanics). </a:t>
            </a:r>
            <a:endParaRPr lang="en-US" cap="none" dirty="0" smtClean="0"/>
          </a:p>
          <a:p>
            <a:pPr algn="just"/>
            <a:r>
              <a:rPr lang="en-US" cap="none" dirty="0" smtClean="0"/>
              <a:t>However</a:t>
            </a:r>
            <a:r>
              <a:rPr lang="en-US" cap="none" dirty="0"/>
              <a:t>, even where the services of a </a:t>
            </a:r>
            <a:r>
              <a:rPr lang="en-US" cap="none" dirty="0" smtClean="0"/>
              <a:t>specialist consultant </a:t>
            </a:r>
            <a:r>
              <a:rPr lang="en-US" cap="none" dirty="0"/>
              <a:t>are employed, an engineer will have overall supervision and responsibility </a:t>
            </a:r>
            <a:r>
              <a:rPr lang="en-US" cap="none" dirty="0" smtClean="0"/>
              <a:t>for the </a:t>
            </a:r>
            <a:r>
              <a:rPr lang="en-US" cap="none" dirty="0"/>
              <a:t>project. </a:t>
            </a:r>
            <a:endParaRPr lang="en-US" cap="none" dirty="0" smtClean="0"/>
          </a:p>
          <a:p>
            <a:pPr algn="just"/>
            <a:r>
              <a:rPr lang="en-US" cap="none" dirty="0" smtClean="0"/>
              <a:t>The </a:t>
            </a:r>
            <a:r>
              <a:rPr lang="en-US" cap="none" dirty="0"/>
              <a:t>engineer must therefore have enough understanding of geology to </a:t>
            </a:r>
            <a:r>
              <a:rPr lang="en-US" cap="none" dirty="0" smtClean="0"/>
              <a:t>know how </a:t>
            </a:r>
            <a:r>
              <a:rPr lang="en-US" cap="none" dirty="0"/>
              <a:t>and when to use the expert knowledge of consultants, and to be able to read </a:t>
            </a:r>
            <a:r>
              <a:rPr lang="en-US" cap="none" dirty="0" smtClean="0"/>
              <a:t>their reports </a:t>
            </a:r>
            <a:r>
              <a:rPr lang="en-US" cap="none" dirty="0"/>
              <a:t>intelligently, judge their reliability, and appreciate how the conditions </a:t>
            </a:r>
            <a:r>
              <a:rPr lang="en-US" cap="none" dirty="0" smtClean="0"/>
              <a:t>described might </a:t>
            </a:r>
            <a:r>
              <a:rPr lang="en-US" cap="none" dirty="0"/>
              <a:t>affect the project. </a:t>
            </a:r>
          </a:p>
        </p:txBody>
      </p:sp>
    </p:spTree>
    <p:extLst>
      <p:ext uri="{BB962C8B-B14F-4D97-AF65-F5344CB8AC3E}">
        <p14:creationId xmlns:p14="http://schemas.microsoft.com/office/powerpoint/2010/main" val="3848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geology to civil engineering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96563"/>
            <a:ext cx="4409184" cy="4961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cap="none" dirty="0"/>
              <a:t>Most civil engineering projects involve some excavation of soils and rocks, or </a:t>
            </a:r>
            <a:r>
              <a:rPr lang="en-US" cap="none" dirty="0" smtClean="0"/>
              <a:t>involve loading </a:t>
            </a:r>
            <a:r>
              <a:rPr lang="en-US" cap="none" dirty="0"/>
              <a:t>the Earth by building on it. </a:t>
            </a:r>
            <a:endParaRPr lang="en-US" cap="none" dirty="0" smtClean="0"/>
          </a:p>
          <a:p>
            <a:pPr algn="just"/>
            <a:r>
              <a:rPr lang="en-US" cap="none" dirty="0" smtClean="0"/>
              <a:t>In </a:t>
            </a:r>
            <a:r>
              <a:rPr lang="en-US" cap="none" dirty="0"/>
              <a:t>some cases, the excavated rocks may be used </a:t>
            </a:r>
            <a:r>
              <a:rPr lang="en-US" cap="none" dirty="0" smtClean="0"/>
              <a:t>as constructional </a:t>
            </a:r>
            <a:r>
              <a:rPr lang="en-US" cap="none" dirty="0"/>
              <a:t>material, and in others, rocks may form a major part of the </a:t>
            </a:r>
            <a:r>
              <a:rPr lang="en-US" cap="none" dirty="0" smtClean="0"/>
              <a:t>finished product</a:t>
            </a:r>
            <a:r>
              <a:rPr lang="en-US" cap="none" dirty="0"/>
              <a:t>, such as a motorway cutting or the site </a:t>
            </a:r>
            <a:r>
              <a:rPr lang="en-US" cap="none" dirty="0" smtClean="0"/>
              <a:t>for </a:t>
            </a:r>
            <a:r>
              <a:rPr lang="en-US" cap="none" dirty="0"/>
              <a:t>a reservoir. </a:t>
            </a:r>
            <a:endParaRPr lang="en-US" cap="none" dirty="0" smtClean="0"/>
          </a:p>
          <a:p>
            <a:pPr algn="just"/>
            <a:r>
              <a:rPr lang="en-US" cap="none" dirty="0" smtClean="0"/>
              <a:t>The </a:t>
            </a:r>
            <a:r>
              <a:rPr lang="en-US" cap="none" dirty="0"/>
              <a:t>feasibility, </a:t>
            </a:r>
            <a:r>
              <a:rPr lang="en-US" cap="none" dirty="0" smtClean="0"/>
              <a:t>the planning </a:t>
            </a:r>
            <a:r>
              <a:rPr lang="en-US" cap="none" dirty="0"/>
              <a:t>and design, the construction and costing, and the safety of a project may </a:t>
            </a:r>
            <a:r>
              <a:rPr lang="en-US" cap="none" dirty="0" smtClean="0"/>
              <a:t>depend critically </a:t>
            </a:r>
            <a:r>
              <a:rPr lang="en-US" cap="none" dirty="0"/>
              <a:t>on the geological conditions where the construction will take place.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18" y="1896563"/>
            <a:ext cx="3772112" cy="2518683"/>
          </a:xfrm>
          <a:prstGeom prst="rect">
            <a:avLst/>
          </a:prstGeom>
        </p:spPr>
      </p:pic>
      <p:pic>
        <p:nvPicPr>
          <p:cNvPr id="4100" name="Picture 4" descr="https://theconstructor.org/wp-content/uploads/2014/05/excavattion-of-soil-806x4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9"/>
          <a:stretch/>
        </p:blipFill>
        <p:spPr bwMode="auto">
          <a:xfrm>
            <a:off x="5212606" y="4509990"/>
            <a:ext cx="3772112" cy="23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of 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2112" y="1802674"/>
            <a:ext cx="5671933" cy="498130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cap="none" dirty="0"/>
              <a:t>The </a:t>
            </a:r>
            <a:r>
              <a:rPr lang="en-US" cap="none" dirty="0" smtClean="0"/>
              <a:t>term geology</a:t>
            </a:r>
            <a:r>
              <a:rPr lang="en-US" b="1" cap="none" dirty="0"/>
              <a:t> </a:t>
            </a:r>
            <a:r>
              <a:rPr lang="en-US" cap="none" dirty="0" smtClean="0"/>
              <a:t>is derived from the Greek words </a:t>
            </a:r>
            <a:r>
              <a:rPr lang="en-US" b="1" cap="none" dirty="0" smtClean="0">
                <a:solidFill>
                  <a:srgbClr val="FF0000"/>
                </a:solidFill>
              </a:rPr>
              <a:t>“GEO” </a:t>
            </a:r>
            <a:r>
              <a:rPr lang="en-US" cap="none" dirty="0" smtClean="0"/>
              <a:t>= </a:t>
            </a:r>
            <a:r>
              <a:rPr lang="en-US" b="1" cap="none" dirty="0" smtClean="0">
                <a:solidFill>
                  <a:srgbClr val="002060"/>
                </a:solidFill>
              </a:rPr>
              <a:t>Earth</a:t>
            </a:r>
            <a:r>
              <a:rPr lang="en-US" cap="none" dirty="0" smtClean="0"/>
              <a:t> and </a:t>
            </a:r>
            <a:r>
              <a:rPr lang="en-US" b="1" cap="none" dirty="0" smtClean="0">
                <a:solidFill>
                  <a:srgbClr val="FF0000"/>
                </a:solidFill>
              </a:rPr>
              <a:t>“LOGOS” </a:t>
            </a:r>
            <a:r>
              <a:rPr lang="en-US" cap="none" dirty="0" smtClean="0"/>
              <a:t>= </a:t>
            </a:r>
            <a:r>
              <a:rPr lang="en-US" b="1" cap="none" dirty="0" smtClean="0">
                <a:solidFill>
                  <a:srgbClr val="002060"/>
                </a:solidFill>
              </a:rPr>
              <a:t>Study or discourse</a:t>
            </a:r>
            <a:r>
              <a:rPr lang="en-US" cap="none" dirty="0" smtClean="0"/>
              <a:t>.</a:t>
            </a:r>
            <a:endParaRPr lang="en-US" cap="none" dirty="0"/>
          </a:p>
          <a:p>
            <a:pPr algn="just"/>
            <a:r>
              <a:rPr lang="en-US" cap="none" dirty="0" smtClean="0"/>
              <a:t>Therefore </a:t>
            </a:r>
            <a:r>
              <a:rPr lang="en-US" b="1" cap="none" dirty="0" smtClean="0"/>
              <a:t>Geology is a branch of science that deals with the study of planet Earth.</a:t>
            </a:r>
          </a:p>
          <a:p>
            <a:pPr algn="just"/>
            <a:r>
              <a:rPr lang="en-US" cap="none" dirty="0"/>
              <a:t>Geology is </a:t>
            </a:r>
            <a:r>
              <a:rPr lang="en-US" cap="none" dirty="0" smtClean="0"/>
              <a:t>traditionally divided </a:t>
            </a:r>
            <a:r>
              <a:rPr lang="en-US" cap="none" dirty="0"/>
              <a:t>into two broad areas</a:t>
            </a:r>
            <a:r>
              <a:rPr lang="en-US" cap="none" dirty="0" smtClean="0"/>
              <a:t>— </a:t>
            </a:r>
            <a:r>
              <a:rPr lang="en-US" b="1" cap="none" dirty="0" smtClean="0">
                <a:solidFill>
                  <a:schemeClr val="accent3">
                    <a:lumMod val="50000"/>
                  </a:schemeClr>
                </a:solidFill>
              </a:rPr>
              <a:t>physical</a:t>
            </a:r>
            <a:r>
              <a:rPr lang="en-US" cap="none" dirty="0" smtClean="0"/>
              <a:t> and </a:t>
            </a:r>
            <a:r>
              <a:rPr lang="en-US" b="1" cap="none" dirty="0" smtClean="0">
                <a:solidFill>
                  <a:schemeClr val="accent3">
                    <a:lumMod val="50000"/>
                  </a:schemeClr>
                </a:solidFill>
              </a:rPr>
              <a:t>historical</a:t>
            </a:r>
            <a:r>
              <a:rPr lang="en-US" cap="none" dirty="0"/>
              <a:t>. </a:t>
            </a:r>
            <a:endParaRPr lang="en-US" cap="none" dirty="0" smtClean="0"/>
          </a:p>
          <a:p>
            <a:pPr algn="just"/>
            <a:r>
              <a:rPr lang="en-US" b="1" cap="none" dirty="0">
                <a:solidFill>
                  <a:schemeClr val="accent3">
                    <a:lumMod val="50000"/>
                  </a:schemeClr>
                </a:solidFill>
              </a:rPr>
              <a:t>Physical </a:t>
            </a:r>
            <a:r>
              <a:rPr lang="en-US" b="1" cap="none" dirty="0" smtClean="0">
                <a:solidFill>
                  <a:schemeClr val="accent3">
                    <a:lumMod val="50000"/>
                  </a:schemeClr>
                </a:solidFill>
              </a:rPr>
              <a:t>geology </a:t>
            </a:r>
            <a:r>
              <a:rPr lang="en-US" cap="none" dirty="0" smtClean="0"/>
              <a:t>deals with the material the Earth is composed of and the many processes that operate beneath and on the surface of the Earth.</a:t>
            </a:r>
          </a:p>
          <a:p>
            <a:pPr algn="just"/>
            <a:r>
              <a:rPr lang="en-US" b="1" cap="none" dirty="0" smtClean="0">
                <a:solidFill>
                  <a:schemeClr val="accent3">
                    <a:lumMod val="50000"/>
                  </a:schemeClr>
                </a:solidFill>
              </a:rPr>
              <a:t>Historical geology </a:t>
            </a:r>
            <a:r>
              <a:rPr lang="en-US" cap="none" dirty="0" smtClean="0"/>
              <a:t>talks about the origin of </a:t>
            </a:r>
            <a:r>
              <a:rPr lang="en-US" cap="none" dirty="0"/>
              <a:t>Earth and its development </a:t>
            </a:r>
            <a:r>
              <a:rPr lang="en-US" cap="none" dirty="0" smtClean="0"/>
              <a:t>through time</a:t>
            </a:r>
            <a:r>
              <a:rPr lang="en-US" cap="none" dirty="0"/>
              <a:t>.</a:t>
            </a:r>
            <a:endParaRPr lang="en-US" cap="none" dirty="0" smtClean="0"/>
          </a:p>
        </p:txBody>
      </p:sp>
      <p:pic>
        <p:nvPicPr>
          <p:cNvPr id="2050" name="Picture 2" descr="https://www.blueabaya.com/wp-content/uploads/2012/01/18-150-post/edge-of-the-world-vista-point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 t="1278"/>
          <a:stretch/>
        </p:blipFill>
        <p:spPr bwMode="auto">
          <a:xfrm>
            <a:off x="6392094" y="1715589"/>
            <a:ext cx="2508670" cy="5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of geology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28321" r="22762" b="25535"/>
          <a:stretch/>
        </p:blipFill>
        <p:spPr>
          <a:xfrm>
            <a:off x="374470" y="2031806"/>
            <a:ext cx="8395062" cy="463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2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Branches of geology relevant to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29" y="2046517"/>
            <a:ext cx="8232247" cy="4798423"/>
          </a:xfrm>
        </p:spPr>
        <p:txBody>
          <a:bodyPr>
            <a:normAutofit/>
          </a:bodyPr>
          <a:lstStyle/>
          <a:p>
            <a:pPr algn="just"/>
            <a:r>
              <a:rPr lang="en-US" b="1" cap="none" dirty="0">
                <a:solidFill>
                  <a:srgbClr val="00B050"/>
                </a:solidFill>
              </a:rPr>
              <a:t>PETROLOGY</a:t>
            </a:r>
            <a:r>
              <a:rPr lang="en-US" cap="none" dirty="0"/>
              <a:t> – </a:t>
            </a:r>
            <a:r>
              <a:rPr lang="en-US" cap="none" dirty="0" smtClean="0"/>
              <a:t>Study of rocks (igneous, metamorphic, and sedimentary petrology) and how they form in their specific environment.</a:t>
            </a:r>
          </a:p>
          <a:p>
            <a:pPr algn="just"/>
            <a:r>
              <a:rPr lang="en-US" b="1" cap="none" dirty="0">
                <a:solidFill>
                  <a:srgbClr val="C00000"/>
                </a:solidFill>
              </a:rPr>
              <a:t>MINERALOGY</a:t>
            </a:r>
            <a:r>
              <a:rPr lang="en-US" cap="none" dirty="0"/>
              <a:t> </a:t>
            </a:r>
            <a:r>
              <a:rPr lang="en-US" cap="none" dirty="0" smtClean="0"/>
              <a:t>– </a:t>
            </a:r>
            <a:r>
              <a:rPr lang="en-US" cap="none" dirty="0"/>
              <a:t>S</a:t>
            </a:r>
            <a:r>
              <a:rPr lang="en-US" cap="none" dirty="0" smtClean="0"/>
              <a:t>tudy </a:t>
            </a:r>
            <a:r>
              <a:rPr lang="en-US" cap="none" dirty="0"/>
              <a:t>of minerals, their crystalline and chemical structures, and their </a:t>
            </a:r>
            <a:r>
              <a:rPr lang="en-US" cap="none" dirty="0" smtClean="0"/>
              <a:t>properties</a:t>
            </a:r>
          </a:p>
          <a:p>
            <a:pPr algn="just"/>
            <a:r>
              <a:rPr lang="en-US" b="1" cap="none" dirty="0" smtClean="0">
                <a:solidFill>
                  <a:srgbClr val="00B0F0"/>
                </a:solidFill>
              </a:rPr>
              <a:t>CRYSTALLOGRAPHY</a:t>
            </a:r>
            <a:r>
              <a:rPr lang="en-US" cap="none" dirty="0" smtClean="0"/>
              <a:t> </a:t>
            </a:r>
            <a:r>
              <a:rPr lang="en-US" cap="none" dirty="0"/>
              <a:t>– </a:t>
            </a:r>
            <a:r>
              <a:rPr lang="en-US" cap="none" dirty="0" smtClean="0"/>
              <a:t>Study of the </a:t>
            </a:r>
            <a:r>
              <a:rPr lang="en-US" cap="none" dirty="0"/>
              <a:t>arrangement and bonding of atoms in crystalline solids and with the geometric structure of crystal </a:t>
            </a:r>
            <a:endParaRPr lang="en-US" cap="none" dirty="0" smtClean="0"/>
          </a:p>
          <a:p>
            <a:pPr algn="just"/>
            <a:r>
              <a:rPr lang="en-US" b="1" cap="none" dirty="0" smtClean="0">
                <a:solidFill>
                  <a:srgbClr val="0070C0"/>
                </a:solidFill>
              </a:rPr>
              <a:t>HYDROGEOLOGY</a:t>
            </a:r>
            <a:r>
              <a:rPr lang="en-US" cap="none" dirty="0" smtClean="0"/>
              <a:t> </a:t>
            </a:r>
            <a:r>
              <a:rPr lang="en-US" cap="none" dirty="0"/>
              <a:t>– </a:t>
            </a:r>
            <a:r>
              <a:rPr lang="en-US" cap="none" dirty="0" smtClean="0"/>
              <a:t>Area </a:t>
            </a:r>
            <a:r>
              <a:rPr lang="en-US" cap="none" dirty="0"/>
              <a:t>of geology that deals with the distribution and movement of groundwater in the soil and rocks of the Earth's crust.</a:t>
            </a:r>
            <a:endParaRPr lang="en-US" cap="none" dirty="0" smtClean="0"/>
          </a:p>
          <a:p>
            <a:pPr algn="just"/>
            <a:r>
              <a:rPr lang="en-US" b="1" cap="none" dirty="0">
                <a:solidFill>
                  <a:srgbClr val="FF0000"/>
                </a:solidFill>
              </a:rPr>
              <a:t>LITHOLOGY</a:t>
            </a:r>
            <a:r>
              <a:rPr lang="en-US" cap="none" dirty="0">
                <a:solidFill>
                  <a:srgbClr val="FF0000"/>
                </a:solidFill>
              </a:rPr>
              <a:t> </a:t>
            </a:r>
            <a:r>
              <a:rPr lang="en-US" cap="none" dirty="0"/>
              <a:t>– </a:t>
            </a:r>
            <a:r>
              <a:rPr lang="en-US" cap="none" dirty="0" smtClean="0"/>
              <a:t>Study of the classification of rocks based on </a:t>
            </a:r>
            <a:r>
              <a:rPr lang="en-US" cap="none" dirty="0"/>
              <a:t>their physical and chemical properties</a:t>
            </a:r>
            <a:r>
              <a:rPr lang="en-US" cap="none" dirty="0" smtClean="0"/>
              <a:t>.</a:t>
            </a:r>
          </a:p>
          <a:p>
            <a:pPr algn="just"/>
            <a:endParaRPr lang="en-US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715</TotalTime>
  <Words>2052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Proxima Nova</vt:lpstr>
      <vt:lpstr>Tw Cen MT</vt:lpstr>
      <vt:lpstr>Droplet</vt:lpstr>
      <vt:lpstr>Unit 1: introduction</vt:lpstr>
      <vt:lpstr>Importance of Geology in Civil Engineering</vt:lpstr>
      <vt:lpstr>Role of engineer in the systematic exploration of a site </vt:lpstr>
      <vt:lpstr>Role of engineer in the systematic exploration of a site </vt:lpstr>
      <vt:lpstr>Role of engineer in the systematic exploration of a site </vt:lpstr>
      <vt:lpstr>Relevance of geology to civil engineering </vt:lpstr>
      <vt:lpstr>The science of geology</vt:lpstr>
      <vt:lpstr>Branches of geology</vt:lpstr>
      <vt:lpstr>Some Branches of geology relevant to engineers</vt:lpstr>
      <vt:lpstr>Some Branches of geology relevant to engineers</vt:lpstr>
      <vt:lpstr>Structure of the earth</vt:lpstr>
      <vt:lpstr>Differentiation of Earth</vt:lpstr>
      <vt:lpstr>Structure of the earth</vt:lpstr>
      <vt:lpstr>Structure of the earth</vt:lpstr>
      <vt:lpstr>Structure of the earth</vt:lpstr>
      <vt:lpstr>Structure of the earth</vt:lpstr>
      <vt:lpstr>Structure of the earth</vt:lpstr>
      <vt:lpstr>Structure of the earth</vt:lpstr>
      <vt:lpstr>RockS</vt:lpstr>
      <vt:lpstr>Rocks</vt:lpstr>
      <vt:lpstr>The rock cycle</vt:lpstr>
      <vt:lpstr>The rock cycle: igneous rocks</vt:lpstr>
      <vt:lpstr>The rock cycle: sedimentary rocks</vt:lpstr>
      <vt:lpstr>The rock cycle: metamorphic rocks</vt:lpstr>
      <vt:lpstr>The rock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introduction</dc:title>
  <dc:creator>Faisal Zaidi</dc:creator>
  <cp:lastModifiedBy>Faisal Zaidi</cp:lastModifiedBy>
  <cp:revision>43</cp:revision>
  <dcterms:created xsi:type="dcterms:W3CDTF">2019-08-25T07:44:39Z</dcterms:created>
  <dcterms:modified xsi:type="dcterms:W3CDTF">2019-09-04T09:49:03Z</dcterms:modified>
</cp:coreProperties>
</file>