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B1D7B221-20E7-4270-901F-2CBFD1E5B448}" type="datetimeFigureOut">
              <a:rPr lang="ar-SA" smtClean="0"/>
              <a:pPr/>
              <a:t>14/06/35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E36B99-EE97-4488-B87E-76B35F8AD17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1D7B221-20E7-4270-901F-2CBFD1E5B448}" type="datetimeFigureOut">
              <a:rPr lang="ar-SA" smtClean="0"/>
              <a:pPr/>
              <a:t>14/06/35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E36B99-EE97-4488-B87E-76B35F8AD17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1D7B221-20E7-4270-901F-2CBFD1E5B448}" type="datetimeFigureOut">
              <a:rPr lang="ar-SA" smtClean="0"/>
              <a:pPr/>
              <a:t>14/06/35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E36B99-EE97-4488-B87E-76B35F8AD17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B1D7B221-20E7-4270-901F-2CBFD1E5B448}" type="datetimeFigureOut">
              <a:rPr lang="ar-SA" smtClean="0"/>
              <a:pPr/>
              <a:t>14/06/35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E36B99-EE97-4488-B87E-76B35F8AD17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7B221-20E7-4270-901F-2CBFD1E5B448}" type="datetimeFigureOut">
              <a:rPr lang="ar-SA" smtClean="0"/>
              <a:pPr/>
              <a:t>14/06/35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E36B99-EE97-4488-B87E-76B35F8AD171}"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B1D7B221-20E7-4270-901F-2CBFD1E5B448}" type="datetimeFigureOut">
              <a:rPr lang="ar-SA" smtClean="0"/>
              <a:pPr/>
              <a:t>14/06/35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E36B99-EE97-4488-B87E-76B35F8AD17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B1D7B221-20E7-4270-901F-2CBFD1E5B448}" type="datetimeFigureOut">
              <a:rPr lang="ar-SA" smtClean="0"/>
              <a:pPr/>
              <a:t>14/06/35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CE36B99-EE97-4488-B87E-76B35F8AD17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B1D7B221-20E7-4270-901F-2CBFD1E5B448}" type="datetimeFigureOut">
              <a:rPr lang="ar-SA" smtClean="0"/>
              <a:pPr/>
              <a:t>14/06/35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CE36B99-EE97-4488-B87E-76B35F8AD17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7B221-20E7-4270-901F-2CBFD1E5B448}" type="datetimeFigureOut">
              <a:rPr lang="ar-SA" smtClean="0"/>
              <a:pPr/>
              <a:t>14/06/35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CE36B99-EE97-4488-B87E-76B35F8AD17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B221-20E7-4270-901F-2CBFD1E5B448}" type="datetimeFigureOut">
              <a:rPr lang="ar-SA" smtClean="0"/>
              <a:pPr/>
              <a:t>14/06/35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E36B99-EE97-4488-B87E-76B35F8AD17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B221-20E7-4270-901F-2CBFD1E5B448}" type="datetimeFigureOut">
              <a:rPr lang="ar-SA" smtClean="0"/>
              <a:pPr/>
              <a:t>14/06/35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E36B99-EE97-4488-B87E-76B35F8AD171}"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1D7B221-20E7-4270-901F-2CBFD1E5B448}" type="datetimeFigureOut">
              <a:rPr lang="ar-SA" smtClean="0"/>
              <a:pPr/>
              <a:t>14/06/35</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CE36B99-EE97-4488-B87E-76B35F8AD17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Sedimentary_rocks" TargetMode="External"/><Relationship Id="rId2" Type="http://schemas.openxmlformats.org/officeDocument/2006/relationships/hyperlink" Target="http://en.wikipedia.org/wiki/Stratum"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Igneous_rocks" TargetMode="External"/><Relationship Id="rId2" Type="http://schemas.openxmlformats.org/officeDocument/2006/relationships/hyperlink" Target="http://en.wikipedia.org/wiki/Metamorphic_rocks"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Types of unconformities</a:t>
            </a:r>
            <a:endParaRPr lang="ar-SA" sz="5400" dirty="0"/>
          </a:p>
        </p:txBody>
      </p:sp>
      <p:sp>
        <p:nvSpPr>
          <p:cNvPr id="3" name="Subtitle 2"/>
          <p:cNvSpPr>
            <a:spLocks noGrp="1"/>
          </p:cNvSpPr>
          <p:nvPr>
            <p:ph type="subTitle" idx="1"/>
          </p:nvPr>
        </p:nvSpPr>
        <p:spPr>
          <a:xfrm>
            <a:off x="1763688" y="548680"/>
            <a:ext cx="6400800" cy="1752600"/>
          </a:xfrm>
        </p:spPr>
        <p:txBody>
          <a:bodyPr>
            <a:normAutofit/>
          </a:bodyPr>
          <a:lstStyle/>
          <a:p>
            <a:r>
              <a:rPr lang="en-US" sz="6600" dirty="0" smtClean="0">
                <a:solidFill>
                  <a:srgbClr val="FF0000"/>
                </a:solidFill>
              </a:rPr>
              <a:t>106 Geo</a:t>
            </a:r>
            <a:endParaRPr lang="ar-SA" sz="66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836712"/>
            <a:ext cx="8229600" cy="1143000"/>
          </a:xfrm>
        </p:spPr>
        <p:txBody>
          <a:bodyPr>
            <a:normAutofit fontScale="90000"/>
          </a:bodyPr>
          <a:lstStyle/>
          <a:p>
            <a:r>
              <a:rPr lang="en-US" b="1" dirty="0" err="1" smtClean="0"/>
              <a:t>Disconformity</a:t>
            </a:r>
            <a:r>
              <a:rPr lang="en-US" b="1" dirty="0" smtClean="0"/>
              <a:t/>
            </a:r>
            <a:br>
              <a:rPr lang="en-US" b="1" dirty="0" smtClean="0"/>
            </a:br>
            <a:r>
              <a:rPr lang="en-US" dirty="0" smtClean="0"/>
              <a:t>A </a:t>
            </a:r>
            <a:r>
              <a:rPr lang="en-US" dirty="0" err="1" smtClean="0"/>
              <a:t>disconformity</a:t>
            </a:r>
            <a:r>
              <a:rPr lang="en-US" dirty="0" smtClean="0"/>
              <a:t> is an unconformity between parallel </a:t>
            </a:r>
            <a:r>
              <a:rPr lang="en-US" dirty="0" smtClean="0">
                <a:hlinkClick r:id="rId2" tooltip="Stratum"/>
              </a:rPr>
              <a:t>layers</a:t>
            </a:r>
            <a:r>
              <a:rPr lang="en-US" dirty="0" smtClean="0"/>
              <a:t> of </a:t>
            </a:r>
            <a:r>
              <a:rPr lang="en-US" dirty="0" smtClean="0">
                <a:hlinkClick r:id="rId3" tooltip="Sedimentary rocks"/>
              </a:rPr>
              <a:t>sedimentary rocks</a:t>
            </a:r>
            <a:endParaRPr lang="ar-SA" dirty="0"/>
          </a:p>
        </p:txBody>
      </p:sp>
      <p:pic>
        <p:nvPicPr>
          <p:cNvPr id="4" name="Content Placeholder 3" descr="220px-Disconformity.jpg"/>
          <p:cNvPicPr>
            <a:picLocks noGrp="1" noChangeAspect="1"/>
          </p:cNvPicPr>
          <p:nvPr>
            <p:ph idx="1"/>
          </p:nvPr>
        </p:nvPicPr>
        <p:blipFill>
          <a:blip r:embed="rId4" cstate="print"/>
          <a:stretch>
            <a:fillRect/>
          </a:stretch>
        </p:blipFill>
        <p:spPr>
          <a:xfrm>
            <a:off x="3175000" y="2815431"/>
            <a:ext cx="5232000" cy="3924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84784"/>
            <a:ext cx="8229600" cy="1143000"/>
          </a:xfrm>
        </p:spPr>
        <p:txBody>
          <a:bodyPr>
            <a:normAutofit fontScale="90000"/>
          </a:bodyPr>
          <a:lstStyle/>
          <a:p>
            <a:r>
              <a:rPr lang="en-US" sz="4900" b="1" dirty="0"/>
              <a:t>Nonconformity</a:t>
            </a:r>
            <a:r>
              <a:rPr lang="en-US" sz="4900" dirty="0"/>
              <a:t> </a:t>
            </a:r>
            <a:r>
              <a:rPr lang="en-US" dirty="0" smtClean="0"/>
              <a:t/>
            </a:r>
            <a:br>
              <a:rPr lang="en-US" dirty="0" smtClean="0"/>
            </a:br>
            <a:r>
              <a:rPr lang="en-US" sz="3100" dirty="0" smtClean="0"/>
              <a:t>A nonconformity exists between sedimentary rocks and </a:t>
            </a:r>
            <a:r>
              <a:rPr lang="en-US" sz="3100" dirty="0" smtClean="0">
                <a:hlinkClick r:id="rId2" tooltip="Metamorphic rocks"/>
              </a:rPr>
              <a:t>metamorphic</a:t>
            </a:r>
            <a:r>
              <a:rPr lang="en-US" sz="3100" dirty="0" smtClean="0"/>
              <a:t> or </a:t>
            </a:r>
            <a:r>
              <a:rPr lang="en-US" sz="3100" dirty="0" smtClean="0">
                <a:hlinkClick r:id="rId3" tooltip="Igneous rocks"/>
              </a:rPr>
              <a:t>igneous rocks</a:t>
            </a:r>
            <a:r>
              <a:rPr lang="en-US" sz="3100" dirty="0" smtClean="0"/>
              <a:t> when the sedimentary rock lies above and was deposited on the pre-existing and eroded metamorphic or igneous rock</a:t>
            </a:r>
            <a:endParaRPr lang="ar-SA" dirty="0"/>
          </a:p>
        </p:txBody>
      </p:sp>
      <p:pic>
        <p:nvPicPr>
          <p:cNvPr id="6" name="Content Placeholder 5" descr="220px-Nonconformity.jpg"/>
          <p:cNvPicPr>
            <a:picLocks noGrp="1" noChangeAspect="1"/>
          </p:cNvPicPr>
          <p:nvPr>
            <p:ph idx="1"/>
          </p:nvPr>
        </p:nvPicPr>
        <p:blipFill>
          <a:blip r:embed="rId4" cstate="print"/>
          <a:stretch>
            <a:fillRect/>
          </a:stretch>
        </p:blipFill>
        <p:spPr>
          <a:xfrm>
            <a:off x="4283968" y="3429000"/>
            <a:ext cx="3888000" cy="2916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fontScale="90000"/>
          </a:bodyPr>
          <a:lstStyle/>
          <a:p>
            <a:r>
              <a:rPr lang="en-US" b="1" dirty="0"/>
              <a:t>Angular </a:t>
            </a:r>
            <a:r>
              <a:rPr lang="en-US" b="1" dirty="0" smtClean="0"/>
              <a:t>unconformity</a:t>
            </a:r>
            <a:r>
              <a:rPr lang="en-US" dirty="0" smtClean="0"/>
              <a:t/>
            </a:r>
            <a:br>
              <a:rPr lang="en-US" dirty="0" smtClean="0"/>
            </a:br>
            <a:r>
              <a:rPr lang="en-US" sz="3600" dirty="0" smtClean="0"/>
              <a:t>An angular unconformity is an unconformity where horizontally parallel strata of sedimentary rock are deposited on tilted and eroded layers, producing an angular discordance with the overlying horizontal layers. </a:t>
            </a:r>
            <a:endParaRPr lang="ar-SA" dirty="0"/>
          </a:p>
        </p:txBody>
      </p:sp>
      <p:pic>
        <p:nvPicPr>
          <p:cNvPr id="4" name="Content Placeholder 3" descr="images00.jpg"/>
          <p:cNvPicPr>
            <a:picLocks noGrp="1" noChangeAspect="1"/>
          </p:cNvPicPr>
          <p:nvPr>
            <p:ph idx="1"/>
          </p:nvPr>
        </p:nvPicPr>
        <p:blipFill>
          <a:blip r:embed="rId2" cstate="print"/>
          <a:stretch>
            <a:fillRect/>
          </a:stretch>
        </p:blipFill>
        <p:spPr>
          <a:xfrm>
            <a:off x="899592" y="3789040"/>
            <a:ext cx="8083200" cy="2304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ar-SA" dirty="0" smtClean="0"/>
              <a:t>التعاريف</a:t>
            </a:r>
            <a:endParaRPr lang="ar-SA" dirty="0"/>
          </a:p>
        </p:txBody>
      </p:sp>
      <p:sp>
        <p:nvSpPr>
          <p:cNvPr id="3" name="Content Placeholder 2"/>
          <p:cNvSpPr>
            <a:spLocks noGrp="1"/>
          </p:cNvSpPr>
          <p:nvPr>
            <p:ph idx="1"/>
          </p:nvPr>
        </p:nvSpPr>
        <p:spPr>
          <a:xfrm>
            <a:off x="467544" y="1268760"/>
            <a:ext cx="8280920" cy="5256584"/>
          </a:xfrm>
        </p:spPr>
        <p:txBody>
          <a:bodyPr>
            <a:normAutofit/>
          </a:bodyPr>
          <a:lstStyle/>
          <a:p>
            <a:pPr algn="l">
              <a:buNone/>
            </a:pPr>
            <a:r>
              <a:rPr lang="ar-SA" b="1" i="1" dirty="0" smtClean="0"/>
              <a:t> </a:t>
            </a:r>
            <a:r>
              <a:rPr lang="ar-SA" dirty="0" smtClean="0"/>
              <a:t>مبدأ التعاقب</a:t>
            </a:r>
            <a:r>
              <a:rPr lang="ar-SA" b="1" i="1" dirty="0" smtClean="0"/>
              <a:t>          </a:t>
            </a:r>
            <a:r>
              <a:rPr lang="en-US" b="1" i="1" dirty="0" smtClean="0"/>
              <a:t>1-Principle </a:t>
            </a:r>
            <a:r>
              <a:rPr lang="en-US" b="1" i="1" dirty="0" smtClean="0"/>
              <a:t>of Superposition</a:t>
            </a:r>
          </a:p>
          <a:p>
            <a:pPr algn="l">
              <a:buNone/>
            </a:pPr>
            <a:r>
              <a:rPr lang="ar-SA" b="1" i="1" dirty="0" smtClean="0">
                <a:solidFill>
                  <a:srgbClr val="FF0000"/>
                </a:solidFill>
              </a:rPr>
              <a:t> </a:t>
            </a:r>
            <a:r>
              <a:rPr lang="ar-SA" dirty="0" smtClean="0">
                <a:solidFill>
                  <a:srgbClr val="FF0000"/>
                </a:solidFill>
              </a:rPr>
              <a:t>قانون الأفقية الأصلي                 </a:t>
            </a:r>
            <a:r>
              <a:rPr lang="en-US" dirty="0" smtClean="0">
                <a:solidFill>
                  <a:srgbClr val="FF0000"/>
                </a:solidFill>
              </a:rPr>
              <a:t>2-</a:t>
            </a:r>
            <a:r>
              <a:rPr lang="en-US" b="1" i="1" dirty="0" smtClean="0">
                <a:solidFill>
                  <a:srgbClr val="FF0000"/>
                </a:solidFill>
              </a:rPr>
              <a:t>The </a:t>
            </a:r>
            <a:r>
              <a:rPr lang="en-US" b="1" i="1" dirty="0" smtClean="0">
                <a:solidFill>
                  <a:srgbClr val="FF0000"/>
                </a:solidFill>
              </a:rPr>
              <a:t>Law of Original </a:t>
            </a:r>
            <a:endParaRPr lang="ar-SA" b="1" i="1" dirty="0" smtClean="0">
              <a:solidFill>
                <a:srgbClr val="FF0000"/>
              </a:solidFill>
            </a:endParaRPr>
          </a:p>
          <a:p>
            <a:pPr algn="l">
              <a:buNone/>
            </a:pPr>
            <a:r>
              <a:rPr lang="en-US" b="1" i="1" dirty="0" smtClean="0">
                <a:solidFill>
                  <a:srgbClr val="FF0000"/>
                </a:solidFill>
              </a:rPr>
              <a:t>Horizontality</a:t>
            </a:r>
          </a:p>
          <a:p>
            <a:pPr algn="l">
              <a:buNone/>
            </a:pPr>
            <a:r>
              <a:rPr lang="ar-SA" dirty="0" smtClean="0"/>
              <a:t>القاطع احدث من المقطوع</a:t>
            </a:r>
            <a:r>
              <a:rPr lang="en-US" dirty="0" smtClean="0"/>
              <a:t>3-</a:t>
            </a:r>
            <a:r>
              <a:rPr lang="en-US" b="1" i="1" dirty="0" smtClean="0"/>
              <a:t>Crosscutting </a:t>
            </a:r>
            <a:r>
              <a:rPr lang="en-US" b="1" i="1" dirty="0" smtClean="0"/>
              <a:t>relations </a:t>
            </a:r>
            <a:endParaRPr lang="en-US" b="1" i="1" dirty="0" smtClean="0"/>
          </a:p>
          <a:p>
            <a:pPr algn="l">
              <a:buNone/>
            </a:pPr>
            <a:r>
              <a:rPr lang="en-US" b="1" dirty="0" smtClean="0">
                <a:solidFill>
                  <a:srgbClr val="FF0000"/>
                </a:solidFill>
              </a:rPr>
              <a:t>4-Angular </a:t>
            </a:r>
            <a:r>
              <a:rPr lang="en-US" b="1" dirty="0" smtClean="0">
                <a:solidFill>
                  <a:srgbClr val="FF0000"/>
                </a:solidFill>
              </a:rPr>
              <a:t>unconformity</a:t>
            </a:r>
            <a:r>
              <a:rPr lang="en-US" b="1" i="1" dirty="0" smtClean="0">
                <a:solidFill>
                  <a:srgbClr val="FF0000"/>
                </a:solidFill>
              </a:rPr>
              <a:t>   </a:t>
            </a:r>
          </a:p>
          <a:p>
            <a:pPr algn="l">
              <a:buNone/>
            </a:pPr>
            <a:r>
              <a:rPr lang="en-US" b="1" dirty="0" smtClean="0"/>
              <a:t>5-Nonconformity</a:t>
            </a:r>
            <a:r>
              <a:rPr lang="en-US" b="1" i="1" dirty="0" smtClean="0">
                <a:solidFill>
                  <a:srgbClr val="FF0000"/>
                </a:solidFill>
              </a:rPr>
              <a:t>   </a:t>
            </a:r>
          </a:p>
          <a:p>
            <a:pPr algn="l">
              <a:buNone/>
            </a:pPr>
            <a:r>
              <a:rPr lang="en-US" b="1" dirty="0" smtClean="0">
                <a:solidFill>
                  <a:srgbClr val="FF0000"/>
                </a:solidFill>
              </a:rPr>
              <a:t>6-Disconformity</a:t>
            </a:r>
          </a:p>
          <a:p>
            <a:pPr algn="l">
              <a:buNone/>
            </a:pPr>
            <a:r>
              <a:rPr lang="en-US" b="1" dirty="0" smtClean="0"/>
              <a:t>7-Definition </a:t>
            </a:r>
            <a:r>
              <a:rPr lang="en-US" b="1" dirty="0" smtClean="0"/>
              <a:t>of fossils         </a:t>
            </a:r>
            <a:endParaRPr lang="en-US" b="1" dirty="0" smtClean="0"/>
          </a:p>
          <a:p>
            <a:pPr algn="l">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مصطلحات قد تفيد في الاختبار</a:t>
            </a:r>
            <a:endParaRPr lang="ar-SA" dirty="0"/>
          </a:p>
        </p:txBody>
      </p:sp>
      <p:sp>
        <p:nvSpPr>
          <p:cNvPr id="3" name="Content Placeholder 2"/>
          <p:cNvSpPr>
            <a:spLocks noGrp="1"/>
          </p:cNvSpPr>
          <p:nvPr>
            <p:ph idx="1"/>
          </p:nvPr>
        </p:nvSpPr>
        <p:spPr/>
        <p:txBody>
          <a:bodyPr/>
          <a:lstStyle/>
          <a:p>
            <a:pPr algn="l">
              <a:buNone/>
            </a:pPr>
            <a:r>
              <a:rPr lang="en-US" dirty="0" smtClean="0"/>
              <a:t>Deposit of layers</a:t>
            </a:r>
          </a:p>
          <a:p>
            <a:pPr algn="l">
              <a:buNone/>
            </a:pPr>
            <a:r>
              <a:rPr lang="en-US" dirty="0" smtClean="0"/>
              <a:t> Erosion of layers</a:t>
            </a:r>
          </a:p>
          <a:p>
            <a:pPr algn="l">
              <a:buNone/>
            </a:pPr>
            <a:r>
              <a:rPr lang="en-US" dirty="0" smtClean="0"/>
              <a:t>Folding of layers</a:t>
            </a:r>
          </a:p>
          <a:p>
            <a:pPr algn="l">
              <a:buNone/>
            </a:pPr>
            <a:r>
              <a:rPr lang="en-US" dirty="0" smtClean="0"/>
              <a:t>Faulting of layers</a:t>
            </a:r>
          </a:p>
          <a:p>
            <a:pPr algn="l">
              <a:buNone/>
            </a:pPr>
            <a:r>
              <a:rPr lang="en-US" dirty="0" smtClean="0"/>
              <a:t>Tilting of layers</a:t>
            </a: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59</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Types of unconformities</vt:lpstr>
      <vt:lpstr>Disconformity A disconformity is an unconformity between parallel layers of sedimentary rocks</vt:lpstr>
      <vt:lpstr>Nonconformity  A nonconformity exists between sedimentary rocks and metamorphic or igneous rocks when the sedimentary rock lies above and was deposited on the pre-existing and eroded metamorphic or igneous rock</vt:lpstr>
      <vt:lpstr>Angular unconformity An angular unconformity is an unconformity where horizontally parallel strata of sedimentary rock are deposited on tilted and eroded layers, producing an angular discordance with the overlying horizontal layers. </vt:lpstr>
      <vt:lpstr>التعاريف</vt:lpstr>
      <vt:lpstr>مصطلحات قد تفيد في الاختبار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saad arifi</dc:creator>
  <cp:lastModifiedBy>saad arifi</cp:lastModifiedBy>
  <cp:revision>41</cp:revision>
  <dcterms:created xsi:type="dcterms:W3CDTF">2014-02-21T13:47:23Z</dcterms:created>
  <dcterms:modified xsi:type="dcterms:W3CDTF">2014-04-14T16:17:02Z</dcterms:modified>
</cp:coreProperties>
</file>