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71" r:id="rId4"/>
    <p:sldId id="260" r:id="rId5"/>
    <p:sldId id="257" r:id="rId6"/>
    <p:sldId id="275" r:id="rId7"/>
    <p:sldId id="265" r:id="rId8"/>
    <p:sldId id="266" r:id="rId9"/>
    <p:sldId id="264" r:id="rId10"/>
    <p:sldId id="259" r:id="rId11"/>
    <p:sldId id="261" r:id="rId12"/>
    <p:sldId id="267" r:id="rId13"/>
    <p:sldId id="262" r:id="rId14"/>
    <p:sldId id="268" r:id="rId15"/>
    <p:sldId id="263" r:id="rId16"/>
    <p:sldId id="274" r:id="rId17"/>
    <p:sldId id="276"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7BE"/>
    <a:srgbClr val="0C69E6"/>
    <a:srgbClr val="0C6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3/28/2016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3/28/2016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3/28/2016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3/28/2016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3/28/2016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3/28/2016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92" y="2362200"/>
            <a:ext cx="9040092" cy="1470025"/>
          </a:xfrm>
        </p:spPr>
        <p:txBody>
          <a:bodyPr>
            <a:noAutofit/>
          </a:bodyPr>
          <a:lstStyle/>
          <a:p>
            <a:pPr algn="ctr"/>
            <a:r>
              <a:rPr lang="ar-SA" sz="6000" b="1" dirty="0" smtClean="0">
                <a:ln>
                  <a:solidFill>
                    <a:schemeClr val="bg1"/>
                  </a:solidFill>
                </a:ln>
                <a:solidFill>
                  <a:schemeClr val="tx1"/>
                </a:solidFill>
                <a:latin typeface="Simplified Arabic" panose="02020603050405020304" pitchFamily="18" charset="-78"/>
                <a:cs typeface="Simplified Arabic" panose="02020603050405020304" pitchFamily="18" charset="-78"/>
              </a:rPr>
              <a:t>مصادر توليد الأفكار التصميمية</a:t>
            </a:r>
            <a:endParaRPr lang="en-US" sz="6000" b="1" dirty="0">
              <a:ln>
                <a:solidFill>
                  <a:schemeClr val="bg1"/>
                </a:solidFill>
              </a:ln>
              <a:solidFill>
                <a:schemeClr val="tx1"/>
              </a:solidFill>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a:xfrm>
            <a:off x="76200" y="6019800"/>
            <a:ext cx="2286000" cy="762000"/>
          </a:xfrm>
        </p:spPr>
        <p:txBody>
          <a:bodyPr>
            <a:normAutofit/>
          </a:bodyPr>
          <a:lstStyle/>
          <a:p>
            <a:pPr rtl="1">
              <a:spcBef>
                <a:spcPct val="0"/>
              </a:spcBef>
            </a:pPr>
            <a:r>
              <a:rPr lang="ar-SA" sz="2800" b="1" dirty="0">
                <a:solidFill>
                  <a:schemeClr val="bg1"/>
                </a:solidFill>
                <a:latin typeface="Simplified Arabic" panose="02020603050405020304" pitchFamily="18" charset="-78"/>
                <a:ea typeface="+mj-ea"/>
                <a:cs typeface="Simplified Arabic" panose="02020603050405020304" pitchFamily="18" charset="-78"/>
              </a:rPr>
              <a:t>أ</a:t>
            </a:r>
            <a:r>
              <a:rPr lang="ar-SA" sz="2800" b="1" dirty="0" smtClean="0">
                <a:solidFill>
                  <a:schemeClr val="bg1"/>
                </a:solidFill>
                <a:latin typeface="Simplified Arabic" panose="02020603050405020304" pitchFamily="18" charset="-78"/>
                <a:ea typeface="+mj-ea"/>
                <a:cs typeface="Simplified Arabic" panose="02020603050405020304" pitchFamily="18" charset="-78"/>
              </a:rPr>
              <a:t>. د</a:t>
            </a:r>
            <a:r>
              <a:rPr lang="ar-SA" sz="2800" b="1" dirty="0">
                <a:solidFill>
                  <a:schemeClr val="bg1"/>
                </a:solidFill>
                <a:latin typeface="Simplified Arabic" panose="02020603050405020304" pitchFamily="18" charset="-78"/>
                <a:ea typeface="+mj-ea"/>
                <a:cs typeface="Simplified Arabic" panose="02020603050405020304" pitchFamily="18" charset="-78"/>
              </a:rPr>
              <a:t>. علي </a:t>
            </a:r>
            <a:r>
              <a:rPr lang="ar-SA" sz="2800" b="1" dirty="0" smtClean="0">
                <a:solidFill>
                  <a:schemeClr val="bg1"/>
                </a:solidFill>
                <a:latin typeface="Simplified Arabic" panose="02020603050405020304" pitchFamily="18" charset="-78"/>
                <a:ea typeface="+mj-ea"/>
                <a:cs typeface="Simplified Arabic" panose="02020603050405020304" pitchFamily="18" charset="-78"/>
              </a:rPr>
              <a:t>باهمام</a:t>
            </a:r>
            <a:endParaRPr lang="ar-SA" sz="2800" b="1" dirty="0">
              <a:solidFill>
                <a:schemeClr val="bg1"/>
              </a:solidFill>
              <a:latin typeface="Simplified Arabic" panose="02020603050405020304" pitchFamily="18" charset="-78"/>
              <a:ea typeface="+mj-ea"/>
              <a:cs typeface="Simplified Arabic" panose="02020603050405020304"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33400"/>
            <a:ext cx="6796087" cy="176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3581400" y="5943600"/>
            <a:ext cx="4343400" cy="9144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spcBef>
                <a:spcPct val="0"/>
              </a:spcBef>
            </a:pPr>
            <a:r>
              <a:rPr lang="ar-SA" sz="2800" b="1" dirty="0" smtClean="0">
                <a:solidFill>
                  <a:schemeClr val="bg1"/>
                </a:solidFill>
                <a:latin typeface="Simplified Arabic" panose="02020603050405020304" pitchFamily="18" charset="-78"/>
                <a:ea typeface="+mj-ea"/>
                <a:cs typeface="Simplified Arabic" panose="02020603050405020304" pitchFamily="18" charset="-78"/>
              </a:rPr>
              <a:t>(495 عمر) مشروع التخرج (2) </a:t>
            </a:r>
            <a:endParaRPr lang="en-US" sz="2800" b="1" dirty="0">
              <a:solidFill>
                <a:schemeClr val="bg1"/>
              </a:solidFill>
              <a:latin typeface="Simplified Arabic" panose="02020603050405020304" pitchFamily="18" charset="-78"/>
              <a:ea typeface="+mj-ea"/>
              <a:cs typeface="Simplified Arabic" panose="02020603050405020304" pitchFamily="18" charset="-78"/>
            </a:endParaRPr>
          </a:p>
        </p:txBody>
      </p:sp>
      <p:sp>
        <p:nvSpPr>
          <p:cNvPr id="6" name="TextBox 5"/>
          <p:cNvSpPr txBox="1"/>
          <p:nvPr/>
        </p:nvSpPr>
        <p:spPr>
          <a:xfrm>
            <a:off x="2133600" y="3832225"/>
            <a:ext cx="4738687" cy="523220"/>
          </a:xfrm>
          <a:prstGeom prst="rect">
            <a:avLst/>
          </a:prstGeom>
          <a:noFill/>
          <a:ln w="12700">
            <a:solidFill>
              <a:schemeClr val="tx1"/>
            </a:solidFill>
          </a:ln>
        </p:spPr>
        <p:txBody>
          <a:bodyPr wrap="square" rtlCol="0">
            <a:spAutoFit/>
          </a:bodyPr>
          <a:lstStyle/>
          <a:p>
            <a:pPr algn="r" rtl="1"/>
            <a:r>
              <a:rPr lang="ar-SA" sz="2800" dirty="0" smtClean="0">
                <a:latin typeface="Simplified Arabic" panose="02020603050405020304" pitchFamily="18" charset="-78"/>
                <a:cs typeface="Simplified Arabic" panose="02020603050405020304" pitchFamily="18" charset="-78"/>
              </a:rPr>
              <a:t>سلسلة محاضرات التصميم المعماري [2]</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48899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pPr algn="r"/>
            <a:r>
              <a:rPr lang="ar-SA" b="1" dirty="0" smtClean="0">
                <a:solidFill>
                  <a:srgbClr val="0A57BE"/>
                </a:solidFill>
                <a:latin typeface="Simplified Arabic" panose="02020603050405020304" pitchFamily="18" charset="-78"/>
                <a:cs typeface="Simplified Arabic" panose="02020603050405020304" pitchFamily="18" charset="-78"/>
              </a:rPr>
              <a:t>فكرة المشروع</a:t>
            </a:r>
            <a:endParaRPr lang="en-US" b="1" dirty="0">
              <a:solidFill>
                <a:srgbClr val="0A57BE"/>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304800" y="1798637"/>
            <a:ext cx="8458200" cy="2392363"/>
          </a:xfrm>
        </p:spPr>
        <p:txBody>
          <a:bodyPr>
            <a:normAutofit/>
          </a:bodyPr>
          <a:lstStyle/>
          <a:p>
            <a:pPr marL="0" lvl="2" indent="0" algn="r" rtl="1">
              <a:buNone/>
            </a:pPr>
            <a:r>
              <a:rPr lang="ar-SA" sz="3600" dirty="0" smtClean="0">
                <a:latin typeface="Simplified Arabic" panose="02020603050405020304" pitchFamily="18" charset="-78"/>
                <a:cs typeface="Simplified Arabic" panose="02020603050405020304" pitchFamily="18" charset="-78"/>
              </a:rPr>
              <a:t>تختلف </a:t>
            </a:r>
            <a:r>
              <a:rPr lang="ar-SA" sz="3600" dirty="0">
                <a:latin typeface="Simplified Arabic" panose="02020603050405020304" pitchFamily="18" charset="-78"/>
                <a:cs typeface="Simplified Arabic" panose="02020603050405020304" pitchFamily="18" charset="-78"/>
              </a:rPr>
              <a:t>فكرة المشروع عن الفكرة </a:t>
            </a:r>
            <a:r>
              <a:rPr lang="ar-SA" sz="3600" dirty="0" smtClean="0">
                <a:latin typeface="Simplified Arabic" panose="02020603050405020304" pitchFamily="18" charset="-78"/>
                <a:cs typeface="Simplified Arabic" panose="02020603050405020304" pitchFamily="18" charset="-78"/>
              </a:rPr>
              <a:t>التصميمية، وتنطلق في الغالب من مفهوم أصيل </a:t>
            </a:r>
            <a:r>
              <a:rPr lang="en-US" sz="2800" dirty="0" smtClean="0">
                <a:latin typeface="Arial" panose="020B0604020202020204" pitchFamily="34" charset="0"/>
                <a:cs typeface="Arial" panose="020B0604020202020204" pitchFamily="34" charset="0"/>
              </a:rPr>
              <a:t>Theme</a:t>
            </a:r>
            <a:r>
              <a:rPr lang="ar-SA"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Original</a:t>
            </a:r>
            <a:r>
              <a:rPr lang="ar-SA" sz="3600" dirty="0" smtClean="0">
                <a:latin typeface="Simplified Arabic" panose="02020603050405020304" pitchFamily="18" charset="-78"/>
                <a:cs typeface="Simplified Arabic" panose="02020603050405020304" pitchFamily="18" charset="-78"/>
              </a:rPr>
              <a:t> منبثق من:</a:t>
            </a:r>
          </a:p>
          <a:p>
            <a:pPr marL="342900" lvl="2" indent="-342900" algn="r" rtl="1">
              <a:buClr>
                <a:srgbClr val="0A57BE"/>
              </a:buClr>
              <a:buSzPct val="60000"/>
            </a:pPr>
            <a:r>
              <a:rPr lang="ar-SA" sz="3200" b="1" dirty="0" smtClean="0"/>
              <a:t>توجه فكري </a:t>
            </a:r>
            <a:r>
              <a:rPr lang="ar-SA" sz="3200" dirty="0" smtClean="0"/>
              <a:t>يميز المشروع </a:t>
            </a:r>
            <a:r>
              <a:rPr lang="ar-SA" sz="3200" dirty="0"/>
              <a:t>عن غيره من </a:t>
            </a:r>
            <a:r>
              <a:rPr lang="ar-SA" sz="3200" dirty="0" smtClean="0"/>
              <a:t>المشاريع المشابهة.</a:t>
            </a:r>
          </a:p>
          <a:p>
            <a:pPr marL="342900" lvl="2" indent="-342900" algn="r" rtl="1">
              <a:buClr>
                <a:srgbClr val="0A57BE"/>
              </a:buClr>
              <a:buSzPct val="60000"/>
            </a:pPr>
            <a:r>
              <a:rPr lang="ar-SA" sz="3200" b="1" dirty="0" smtClean="0"/>
              <a:t>خلفية</a:t>
            </a:r>
            <a:r>
              <a:rPr lang="ar-SA" sz="3200" dirty="0" smtClean="0"/>
              <a:t> ثقافية أو اجتماعية أو بيئية أو حتى اقتصادية.</a:t>
            </a:r>
          </a:p>
        </p:txBody>
      </p:sp>
      <p:sp>
        <p:nvSpPr>
          <p:cNvPr id="4" name="Content Placeholder 2"/>
          <p:cNvSpPr txBox="1">
            <a:spLocks/>
          </p:cNvSpPr>
          <p:nvPr/>
        </p:nvSpPr>
        <p:spPr>
          <a:xfrm>
            <a:off x="304800" y="4267200"/>
            <a:ext cx="8458200" cy="147796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2" indent="0" algn="r" rtl="1">
              <a:buFont typeface="Wingdings"/>
              <a:buNone/>
            </a:pPr>
            <a:r>
              <a:rPr lang="ar-SA" sz="3600" dirty="0" smtClean="0">
                <a:latin typeface="Simplified Arabic" panose="02020603050405020304" pitchFamily="18" charset="-78"/>
                <a:cs typeface="Simplified Arabic" panose="02020603050405020304" pitchFamily="18" charset="-78"/>
              </a:rPr>
              <a:t>وقد تصدر الفكرة من المالك أو من معد برنامج المشروع أو من المصمم.</a:t>
            </a:r>
            <a:endParaRPr lang="ar-SA"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1220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latin typeface="Simplified Arabic" panose="02020603050405020304" pitchFamily="18" charset="-78"/>
                <a:cs typeface="Simplified Arabic" panose="02020603050405020304" pitchFamily="18" charset="-78"/>
              </a:rPr>
              <a:t>التعريف بفكرة المشروع</a:t>
            </a:r>
            <a:r>
              <a:rPr lang="en-US"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(1)</a:t>
            </a:r>
            <a:endParaRPr lang="en-US"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422901" y="1676400"/>
            <a:ext cx="8381999" cy="609600"/>
          </a:xfrm>
        </p:spPr>
        <p:txBody>
          <a:bodyPr>
            <a:normAutofit/>
          </a:bodyPr>
          <a:lstStyle/>
          <a:p>
            <a:pPr marL="0" indent="0" algn="r" rtl="1">
              <a:buNone/>
            </a:pPr>
            <a:r>
              <a:rPr lang="ar-SA" dirty="0" smtClean="0"/>
              <a:t>للتعريف بفكرة المشروع سوف نستخدم المثال التالي:</a:t>
            </a:r>
          </a:p>
        </p:txBody>
      </p:sp>
      <p:sp>
        <p:nvSpPr>
          <p:cNvPr id="11" name="Content Placeholder 2"/>
          <p:cNvSpPr txBox="1">
            <a:spLocks/>
          </p:cNvSpPr>
          <p:nvPr/>
        </p:nvSpPr>
        <p:spPr>
          <a:xfrm>
            <a:off x="838200" y="2590801"/>
            <a:ext cx="7467600"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ar-SA" sz="3600" dirty="0" smtClean="0"/>
              <a:t>طلب منك مستثمر تصميم فندق خمسة نجوم لرجال الأعمال في مدينة الرياض.</a:t>
            </a:r>
          </a:p>
        </p:txBody>
      </p:sp>
      <p:sp>
        <p:nvSpPr>
          <p:cNvPr id="13" name="Content Placeholder 2"/>
          <p:cNvSpPr txBox="1">
            <a:spLocks/>
          </p:cNvSpPr>
          <p:nvPr/>
        </p:nvSpPr>
        <p:spPr>
          <a:xfrm>
            <a:off x="1600200" y="4191000"/>
            <a:ext cx="6096000" cy="16002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Font typeface="Arial" pitchFamily="34" charset="0"/>
              <a:buNone/>
            </a:pPr>
            <a:r>
              <a:rPr lang="ar-SA" b="1" dirty="0" smtClean="0">
                <a:solidFill>
                  <a:schemeClr val="tx2">
                    <a:lumMod val="75000"/>
                  </a:schemeClr>
                </a:solidFill>
                <a:latin typeface="Simplified Arabic" panose="02020603050405020304" pitchFamily="18" charset="-78"/>
                <a:cs typeface="Simplified Arabic" panose="02020603050405020304" pitchFamily="18" charset="-78"/>
              </a:rPr>
              <a:t>ما هي التصورات الأولية التي قد تتبادر إلى ذهنك عند سماع هذا الطلب؟ </a:t>
            </a:r>
          </a:p>
        </p:txBody>
      </p:sp>
    </p:spTree>
    <p:extLst>
      <p:ext uri="{BB962C8B-B14F-4D97-AF65-F5344CB8AC3E}">
        <p14:creationId xmlns:p14="http://schemas.microsoft.com/office/powerpoint/2010/main" val="3055309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0"/>
            <a:ext cx="2992558" cy="26322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899" y="3048000"/>
            <a:ext cx="1642101" cy="26096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299" y="3048000"/>
            <a:ext cx="3514725" cy="2647309"/>
          </a:xfrm>
          <a:prstGeom prst="rect">
            <a:avLst/>
          </a:prstGeom>
        </p:spPr>
      </p:pic>
      <p:sp>
        <p:nvSpPr>
          <p:cNvPr id="13" name="Content Placeholder 2"/>
          <p:cNvSpPr txBox="1">
            <a:spLocks/>
          </p:cNvSpPr>
          <p:nvPr/>
        </p:nvSpPr>
        <p:spPr>
          <a:xfrm>
            <a:off x="131953" y="1981200"/>
            <a:ext cx="8804901"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Font typeface="Arial" pitchFamily="34" charset="0"/>
              <a:buNone/>
            </a:pPr>
            <a:r>
              <a:rPr lang="ar-SA" sz="3600" b="1" dirty="0" smtClean="0">
                <a:latin typeface="Simplified Arabic" panose="02020603050405020304" pitchFamily="18" charset="-78"/>
                <a:cs typeface="Simplified Arabic" panose="02020603050405020304" pitchFamily="18" charset="-78"/>
              </a:rPr>
              <a:t>احتمال كبير جداً أن تتبادر إلى ذهنك مثل هذه التصورات</a:t>
            </a:r>
          </a:p>
        </p:txBody>
      </p:sp>
      <p:sp>
        <p:nvSpPr>
          <p:cNvPr id="9" name="Title 1"/>
          <p:cNvSpPr>
            <a:spLocks noGrp="1"/>
          </p:cNvSpPr>
          <p:nvPr>
            <p:ph type="title"/>
          </p:nvPr>
        </p:nvSpPr>
        <p:spPr>
          <a:xfrm>
            <a:off x="612648" y="2286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التعريف بفكرة المشروع</a:t>
            </a:r>
            <a:r>
              <a:rPr lang="en-US"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(2)</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76420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057401"/>
            <a:ext cx="8229600" cy="1066799"/>
          </a:xfrm>
        </p:spPr>
        <p:txBody>
          <a:bodyPr>
            <a:noAutofit/>
          </a:bodyPr>
          <a:lstStyle/>
          <a:p>
            <a:pPr marL="0" indent="0" algn="r" rtl="1">
              <a:buNone/>
            </a:pPr>
            <a:r>
              <a:rPr lang="ar-SA" sz="3400" dirty="0" smtClean="0">
                <a:latin typeface="Simplified Arabic" panose="02020603050405020304" pitchFamily="18" charset="-78"/>
                <a:cs typeface="Simplified Arabic" panose="02020603050405020304" pitchFamily="18" charset="-78"/>
              </a:rPr>
              <a:t>ولكن إذا </a:t>
            </a:r>
            <a:r>
              <a:rPr lang="ar-SA" sz="3400" dirty="0">
                <a:latin typeface="Simplified Arabic" panose="02020603050405020304" pitchFamily="18" charset="-78"/>
                <a:cs typeface="Simplified Arabic" panose="02020603050405020304" pitchFamily="18" charset="-78"/>
              </a:rPr>
              <a:t>أ</a:t>
            </a:r>
            <a:r>
              <a:rPr lang="ar-SA" sz="3400" dirty="0" smtClean="0">
                <a:latin typeface="Simplified Arabic" panose="02020603050405020304" pitchFamily="18" charset="-78"/>
                <a:cs typeface="Simplified Arabic" panose="02020603050405020304" pitchFamily="18" charset="-78"/>
              </a:rPr>
              <a:t>بدى لك المستثمر عند </a:t>
            </a:r>
            <a:r>
              <a:rPr lang="ar-SA" sz="3400" dirty="0">
                <a:latin typeface="Simplified Arabic" panose="02020603050405020304" pitchFamily="18" charset="-78"/>
                <a:cs typeface="Simplified Arabic" panose="02020603050405020304" pitchFamily="18" charset="-78"/>
              </a:rPr>
              <a:t>طلب </a:t>
            </a:r>
            <a:r>
              <a:rPr lang="ar-SA" sz="3400" dirty="0" smtClean="0">
                <a:latin typeface="Simplified Arabic" panose="02020603050405020304" pitchFamily="18" charset="-78"/>
                <a:cs typeface="Simplified Arabic" panose="02020603050405020304" pitchFamily="18" charset="-78"/>
              </a:rPr>
              <a:t>تصميم الفندق رغبته </a:t>
            </a:r>
            <a:r>
              <a:rPr lang="ar-SA" sz="3400" dirty="0">
                <a:latin typeface="Simplified Arabic" panose="02020603050405020304" pitchFamily="18" charset="-78"/>
                <a:cs typeface="Simplified Arabic" panose="02020603050405020304" pitchFamily="18" charset="-78"/>
              </a:rPr>
              <a:t>في أن يكون </a:t>
            </a:r>
            <a:r>
              <a:rPr lang="ar-SA" sz="3400" dirty="0" smtClean="0">
                <a:latin typeface="Simplified Arabic" panose="02020603050405020304" pitchFamily="18" charset="-78"/>
                <a:cs typeface="Simplified Arabic" panose="02020603050405020304" pitchFamily="18" charset="-78"/>
              </a:rPr>
              <a:t>«</a:t>
            </a:r>
            <a:r>
              <a:rPr lang="ar-SA" sz="3400" b="1" dirty="0">
                <a:latin typeface="Simplified Arabic" panose="02020603050405020304" pitchFamily="18" charset="-78"/>
                <a:cs typeface="Simplified Arabic" panose="02020603050405020304" pitchFamily="18" charset="-78"/>
              </a:rPr>
              <a:t>واحة راحة واسترخاء</a:t>
            </a:r>
            <a:r>
              <a:rPr lang="ar-SA" sz="3400" dirty="0">
                <a:latin typeface="Simplified Arabic" panose="02020603050405020304" pitchFamily="18" charset="-78"/>
                <a:cs typeface="Simplified Arabic" panose="02020603050405020304" pitchFamily="18" charset="-78"/>
              </a:rPr>
              <a:t>» لرجال </a:t>
            </a:r>
            <a:r>
              <a:rPr lang="ar-SA" sz="3400" dirty="0" smtClean="0">
                <a:latin typeface="Simplified Arabic" panose="02020603050405020304" pitchFamily="18" charset="-78"/>
                <a:cs typeface="Simplified Arabic" panose="02020603050405020304" pitchFamily="18" charset="-78"/>
              </a:rPr>
              <a:t>الأعمال.</a:t>
            </a:r>
            <a:endParaRPr lang="en-US" sz="3400" dirty="0">
              <a:latin typeface="Simplified Arabic" panose="02020603050405020304" pitchFamily="18" charset="-78"/>
              <a:cs typeface="Simplified Arabic" panose="02020603050405020304" pitchFamily="18" charset="-78"/>
            </a:endParaRPr>
          </a:p>
        </p:txBody>
      </p:sp>
      <p:sp>
        <p:nvSpPr>
          <p:cNvPr id="5" name="Content Placeholder 2"/>
          <p:cNvSpPr txBox="1">
            <a:spLocks/>
          </p:cNvSpPr>
          <p:nvPr/>
        </p:nvSpPr>
        <p:spPr>
          <a:xfrm>
            <a:off x="1295400" y="3848100"/>
            <a:ext cx="6629400" cy="1714500"/>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b="1" dirty="0" smtClean="0">
                <a:latin typeface="Simplified Arabic" panose="02020603050405020304" pitchFamily="18" charset="-78"/>
                <a:cs typeface="Simplified Arabic" panose="02020603050405020304" pitchFamily="18" charset="-78"/>
              </a:rPr>
              <a:t>فهل ستتبادر نفس التصورات السابقة إلى ذهنك؟</a:t>
            </a:r>
          </a:p>
          <a:p>
            <a:pPr marL="0" indent="0" algn="ctr" rtl="1">
              <a:buNone/>
            </a:pPr>
            <a:r>
              <a:rPr lang="ar-SA" b="1" dirty="0" smtClean="0">
                <a:latin typeface="Simplified Arabic" panose="02020603050405020304" pitchFamily="18" charset="-78"/>
                <a:cs typeface="Simplified Arabic" panose="02020603050405020304" pitchFamily="18" charset="-78"/>
              </a:rPr>
              <a:t>أم ستظهر تصورات مختلفة !!!</a:t>
            </a:r>
            <a:endParaRPr lang="en-US" b="1" dirty="0">
              <a:latin typeface="Simplified Arabic" panose="02020603050405020304" pitchFamily="18" charset="-78"/>
              <a:cs typeface="Simplified Arabic" panose="02020603050405020304" pitchFamily="18" charset="-78"/>
            </a:endParaRPr>
          </a:p>
        </p:txBody>
      </p:sp>
      <p:sp>
        <p:nvSpPr>
          <p:cNvPr id="6" name="Title 1"/>
          <p:cNvSpPr>
            <a:spLocks noGrp="1"/>
          </p:cNvSpPr>
          <p:nvPr>
            <p:ph type="title"/>
          </p:nvPr>
        </p:nvSpPr>
        <p:spPr>
          <a:xfrm>
            <a:off x="612648" y="3810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التعريف بفكرة المشروع</a:t>
            </a:r>
            <a:r>
              <a:rPr lang="en-US"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(3)</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15845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9617" y="1600200"/>
            <a:ext cx="8229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3600" dirty="0" smtClean="0">
                <a:latin typeface="Simplified Arabic" panose="02020603050405020304" pitchFamily="18" charset="-78"/>
                <a:cs typeface="Simplified Arabic" panose="02020603050405020304" pitchFamily="18" charset="-78"/>
              </a:rPr>
              <a:t>في الغالب لن تتبادر نفس الصور السابقة إلى ذهنك.</a:t>
            </a:r>
          </a:p>
          <a:p>
            <a:pPr marL="0" indent="0" algn="ctr" rtl="1">
              <a:buNone/>
            </a:pPr>
            <a:r>
              <a:rPr lang="ar-SA" sz="3600" dirty="0" smtClean="0">
                <a:latin typeface="Simplified Arabic" panose="02020603050405020304" pitchFamily="18" charset="-78"/>
                <a:cs typeface="Simplified Arabic" panose="02020603050405020304" pitchFamily="18" charset="-78"/>
              </a:rPr>
              <a:t>ولكن ربما ستظهر تصورات شبيهة بهذه</a:t>
            </a:r>
            <a:endParaRPr lang="en-US" sz="3600" dirty="0">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948" y="2971800"/>
            <a:ext cx="3460864" cy="17976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3429000" cy="17976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127" y="4850347"/>
            <a:ext cx="3046799" cy="17976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850347"/>
            <a:ext cx="3733800" cy="1793974"/>
          </a:xfrm>
          <a:prstGeom prst="rect">
            <a:avLst/>
          </a:prstGeom>
        </p:spPr>
      </p:pic>
      <p:sp>
        <p:nvSpPr>
          <p:cNvPr id="11" name="Title 1"/>
          <p:cNvSpPr>
            <a:spLocks noGrp="1"/>
          </p:cNvSpPr>
          <p:nvPr>
            <p:ph type="title"/>
          </p:nvPr>
        </p:nvSpPr>
        <p:spPr>
          <a:xfrm>
            <a:off x="612648" y="3810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التعريف بفكرة المشروع</a:t>
            </a:r>
            <a:r>
              <a:rPr lang="en-US"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(4)</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4423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0200"/>
            <a:ext cx="7529084" cy="1143000"/>
          </a:xfrm>
        </p:spPr>
        <p:txBody>
          <a:bodyPr>
            <a:normAutofit/>
          </a:bodyPr>
          <a:lstStyle/>
          <a:p>
            <a:pPr marL="0" indent="0" algn="r" rtl="1">
              <a:buNone/>
            </a:pPr>
            <a:r>
              <a:rPr lang="ar-SA" sz="2800" dirty="0" smtClean="0"/>
              <a:t>مثال أخر لفكرة المشروع (رحلات ابن بطوطة) والتي أوجدت  مجمع ابن بطوطة التجاري في دبي.</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190" y="2524558"/>
            <a:ext cx="3714750" cy="2057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686874"/>
            <a:ext cx="3373590" cy="2075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859" y="2514600"/>
            <a:ext cx="2886941" cy="210628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990" y="4644608"/>
            <a:ext cx="3409950" cy="2117815"/>
          </a:xfrm>
          <a:prstGeom prst="rect">
            <a:avLst/>
          </a:prstGeom>
        </p:spPr>
      </p:pic>
      <p:sp>
        <p:nvSpPr>
          <p:cNvPr id="9" name="Title 1"/>
          <p:cNvSpPr>
            <a:spLocks noGrp="1"/>
          </p:cNvSpPr>
          <p:nvPr>
            <p:ph type="title"/>
          </p:nvPr>
        </p:nvSpPr>
        <p:spPr>
          <a:xfrm>
            <a:off x="457200" y="3810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التعريف بفكرة المشروع</a:t>
            </a:r>
            <a:r>
              <a:rPr lang="en-US"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(5)</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5253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5316" y="1524000"/>
            <a:ext cx="7529084" cy="1143000"/>
          </a:xfrm>
        </p:spPr>
        <p:txBody>
          <a:bodyPr>
            <a:normAutofit/>
          </a:bodyPr>
          <a:lstStyle/>
          <a:p>
            <a:pPr marL="0" indent="0" algn="r" rtl="1">
              <a:buNone/>
            </a:pPr>
            <a:r>
              <a:rPr lang="ar-SA" sz="3200" b="1" dirty="0" smtClean="0">
                <a:latin typeface="Simplified Arabic" panose="02020603050405020304" pitchFamily="18" charset="-78"/>
                <a:cs typeface="Simplified Arabic" panose="02020603050405020304" pitchFamily="18" charset="-78"/>
              </a:rPr>
              <a:t>على سبيل المثال: المتاحف</a:t>
            </a:r>
            <a:endParaRPr lang="en-US" sz="3200" b="1" dirty="0">
              <a:latin typeface="Simplified Arabic" panose="02020603050405020304" pitchFamily="18" charset="-78"/>
              <a:cs typeface="Simplified Arabic" panose="02020603050405020304" pitchFamily="18" charset="-78"/>
            </a:endParaRPr>
          </a:p>
        </p:txBody>
      </p:sp>
      <p:sp>
        <p:nvSpPr>
          <p:cNvPr id="9" name="Title 1"/>
          <p:cNvSpPr>
            <a:spLocks noGrp="1"/>
          </p:cNvSpPr>
          <p:nvPr>
            <p:ph type="title"/>
          </p:nvPr>
        </p:nvSpPr>
        <p:spPr>
          <a:xfrm>
            <a:off x="457200" y="3810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الأمثلة الوظيفية المشابهة </a:t>
            </a:r>
            <a:endParaRPr lang="en-US" b="1"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313119"/>
            <a:ext cx="1813283" cy="24112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124121"/>
            <a:ext cx="3068387" cy="2295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4227612"/>
            <a:ext cx="3103951" cy="247798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008158"/>
            <a:ext cx="3103951" cy="205224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0" y="4194629"/>
            <a:ext cx="3924300" cy="2616200"/>
          </a:xfrm>
          <a:prstGeom prst="rect">
            <a:avLst/>
          </a:prstGeom>
        </p:spPr>
      </p:pic>
    </p:spTree>
    <p:extLst>
      <p:ext uri="{BB962C8B-B14F-4D97-AF65-F5344CB8AC3E}">
        <p14:creationId xmlns:p14="http://schemas.microsoft.com/office/powerpoint/2010/main" val="305304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5316" y="1524000"/>
            <a:ext cx="7529084" cy="1143000"/>
          </a:xfrm>
        </p:spPr>
        <p:txBody>
          <a:bodyPr>
            <a:normAutofit/>
          </a:bodyPr>
          <a:lstStyle/>
          <a:p>
            <a:pPr marL="0" indent="0" algn="r" rtl="1">
              <a:buNone/>
            </a:pPr>
            <a:r>
              <a:rPr lang="ar-SA" sz="3200" b="1" dirty="0" smtClean="0">
                <a:latin typeface="Simplified Arabic" panose="02020603050405020304" pitchFamily="18" charset="-78"/>
                <a:cs typeface="Simplified Arabic" panose="02020603050405020304" pitchFamily="18" charset="-78"/>
              </a:rPr>
              <a:t>على سبيل المثال: منحوتات الخطوط المرنة</a:t>
            </a:r>
            <a:endParaRPr lang="en-US" sz="3200" b="1" dirty="0">
              <a:latin typeface="Simplified Arabic" panose="02020603050405020304" pitchFamily="18" charset="-78"/>
              <a:cs typeface="Simplified Arabic" panose="02020603050405020304" pitchFamily="18" charset="-78"/>
            </a:endParaRPr>
          </a:p>
        </p:txBody>
      </p:sp>
      <p:sp>
        <p:nvSpPr>
          <p:cNvPr id="9" name="Title 1"/>
          <p:cNvSpPr>
            <a:spLocks noGrp="1"/>
          </p:cNvSpPr>
          <p:nvPr>
            <p:ph type="title"/>
          </p:nvPr>
        </p:nvSpPr>
        <p:spPr>
          <a:xfrm>
            <a:off x="457200" y="381000"/>
            <a:ext cx="8153400" cy="990600"/>
          </a:xfrm>
        </p:spPr>
        <p:txBody>
          <a:bodyPr/>
          <a:lstStyle/>
          <a:p>
            <a:pPr algn="r" rtl="1"/>
            <a:r>
              <a:rPr lang="ar-SA" b="1" dirty="0" smtClean="0">
                <a:latin typeface="Simplified Arabic" panose="02020603050405020304" pitchFamily="18" charset="-78"/>
                <a:cs typeface="Simplified Arabic" panose="02020603050405020304" pitchFamily="18" charset="-78"/>
              </a:rPr>
              <a:t>أمثلة التوجه المعماري المشابهة </a:t>
            </a:r>
            <a:endParaRPr lang="en-US" b="1" dirty="0">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5051619"/>
            <a:ext cx="2842072" cy="15986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64" y="2133600"/>
            <a:ext cx="2842072" cy="12721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2563" y="2142166"/>
            <a:ext cx="2510065" cy="125503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68" y="3587252"/>
            <a:ext cx="2753032" cy="133449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6127" y="5085802"/>
            <a:ext cx="2296886" cy="15303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6191" y="3579651"/>
            <a:ext cx="2356758" cy="132567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9350" y="4303452"/>
            <a:ext cx="2407558" cy="232594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2200" y="2156019"/>
            <a:ext cx="2495550" cy="1871662"/>
          </a:xfrm>
          <a:prstGeom prst="rect">
            <a:avLst/>
          </a:prstGeom>
        </p:spPr>
      </p:pic>
    </p:spTree>
    <p:extLst>
      <p:ext uri="{BB962C8B-B14F-4D97-AF65-F5344CB8AC3E}">
        <p14:creationId xmlns:p14="http://schemas.microsoft.com/office/powerpoint/2010/main" val="231926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pPr algn="r" rtl="1"/>
            <a:r>
              <a:rPr lang="ar-SA" b="1" dirty="0" smtClean="0">
                <a:solidFill>
                  <a:schemeClr val="tx2">
                    <a:lumMod val="75000"/>
                  </a:schemeClr>
                </a:solidFill>
                <a:latin typeface="Simplified Arabic" panose="02020603050405020304" pitchFamily="18" charset="-78"/>
                <a:cs typeface="Simplified Arabic" panose="02020603050405020304" pitchFamily="18" charset="-78"/>
              </a:rPr>
              <a:t>التكوين المجسم للفكرة</a:t>
            </a:r>
            <a:endParaRPr lang="en-US" b="1" dirty="0">
              <a:solidFill>
                <a:schemeClr val="tx2">
                  <a:lumMod val="75000"/>
                </a:schemeClr>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p:txBody>
          <a:bodyPr>
            <a:normAutofit/>
          </a:bodyPr>
          <a:lstStyle/>
          <a:p>
            <a:pPr marL="0" indent="0" algn="r" rtl="1">
              <a:buNone/>
            </a:pPr>
            <a:r>
              <a:rPr lang="ar-SA" sz="3200" dirty="0" smtClean="0">
                <a:latin typeface="Simplified Arabic" panose="02020603050405020304" pitchFamily="18" charset="-78"/>
                <a:cs typeface="Simplified Arabic" panose="02020603050405020304" pitchFamily="18" charset="-78"/>
              </a:rPr>
              <a:t>تتبلور الفكرة التصميمية من خلال المجسمات</a:t>
            </a:r>
            <a:endParaRPr lang="en-US" sz="3200"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4648201"/>
            <a:ext cx="2133598" cy="21335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699" y="2298700"/>
            <a:ext cx="2857500"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317" y="2298700"/>
            <a:ext cx="2983283" cy="21971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037262"/>
            <a:ext cx="2247900" cy="17811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2847995"/>
            <a:ext cx="2476500" cy="16039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4648200"/>
            <a:ext cx="3200400" cy="21336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6801" y="4648201"/>
            <a:ext cx="2844799" cy="2133599"/>
          </a:xfrm>
          <a:prstGeom prst="rect">
            <a:avLst/>
          </a:prstGeom>
        </p:spPr>
      </p:pic>
    </p:spTree>
    <p:extLst>
      <p:ext uri="{BB962C8B-B14F-4D97-AF65-F5344CB8AC3E}">
        <p14:creationId xmlns:p14="http://schemas.microsoft.com/office/powerpoint/2010/main" val="149959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pPr algn="r"/>
            <a:r>
              <a:rPr lang="ar-SA" b="1" dirty="0" smtClean="0">
                <a:solidFill>
                  <a:srgbClr val="0A57BE"/>
                </a:solidFill>
                <a:latin typeface="Simplified Arabic" panose="02020603050405020304" pitchFamily="18" charset="-78"/>
                <a:cs typeface="Simplified Arabic" panose="02020603050405020304" pitchFamily="18" charset="-78"/>
              </a:rPr>
              <a:t>منبع التصاميم المبدعة</a:t>
            </a:r>
            <a:endParaRPr lang="en-US" b="1" dirty="0">
              <a:solidFill>
                <a:srgbClr val="0A57BE"/>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3505200" y="1828800"/>
            <a:ext cx="5181600" cy="4800600"/>
          </a:xfrm>
        </p:spPr>
        <p:txBody>
          <a:bodyPr>
            <a:normAutofit lnSpcReduction="10000"/>
          </a:bodyPr>
          <a:lstStyle/>
          <a:p>
            <a:pPr marL="0" indent="0" algn="r" rtl="1">
              <a:buNone/>
            </a:pPr>
            <a:r>
              <a:rPr lang="ar-SA" sz="3000" dirty="0" smtClean="0">
                <a:latin typeface="Arial" panose="020B0604020202020204" pitchFamily="34" charset="0"/>
                <a:cs typeface="Simplified Arabic" panose="02020603050405020304" pitchFamily="18" charset="-78"/>
              </a:rPr>
              <a:t>تتعدد أساليب إنجاز التصاميم المعمارية، ولكن </a:t>
            </a:r>
            <a:r>
              <a:rPr lang="ar-SA" sz="3000" dirty="0">
                <a:latin typeface="Arial" panose="020B0604020202020204" pitchFamily="34" charset="0"/>
                <a:cs typeface="Simplified Arabic" panose="02020603050405020304" pitchFamily="18" charset="-78"/>
              </a:rPr>
              <a:t>الأعمال التصميمية </a:t>
            </a:r>
            <a:r>
              <a:rPr lang="ar-SA" sz="3000" b="1" dirty="0">
                <a:latin typeface="Arial" panose="020B0604020202020204" pitchFamily="34" charset="0"/>
                <a:cs typeface="Simplified Arabic" panose="02020603050405020304" pitchFamily="18" charset="-78"/>
              </a:rPr>
              <a:t>المبدعة</a:t>
            </a:r>
            <a:r>
              <a:rPr lang="ar-SA" sz="3000" dirty="0">
                <a:latin typeface="Arial" panose="020B0604020202020204" pitchFamily="34" charset="0"/>
                <a:cs typeface="Simplified Arabic" panose="02020603050405020304" pitchFamily="18" charset="-78"/>
              </a:rPr>
              <a:t> لا تُولد إلا من رحم الفكر المميز والفريد؛ لذا نجد أن المصمم المعماري أو العمراني المبدع ينطلق </a:t>
            </a:r>
            <a:r>
              <a:rPr lang="ar-SA" sz="3000" dirty="0" smtClean="0">
                <a:latin typeface="Arial" panose="020B0604020202020204" pitchFamily="34" charset="0"/>
                <a:cs typeface="Simplified Arabic" panose="02020603050405020304" pitchFamily="18" charset="-78"/>
              </a:rPr>
              <a:t>- دائماً </a:t>
            </a:r>
            <a:r>
              <a:rPr lang="ar-SA" sz="3000" dirty="0">
                <a:latin typeface="Arial" panose="020B0604020202020204" pitchFamily="34" charset="0"/>
                <a:cs typeface="Simplified Arabic" panose="02020603050405020304" pitchFamily="18" charset="-78"/>
              </a:rPr>
              <a:t>- من فكرة تصميمية </a:t>
            </a:r>
            <a:r>
              <a:rPr lang="en-US" sz="2400" dirty="0" smtClean="0">
                <a:latin typeface="Arial" panose="020B0604020202020204" pitchFamily="34" charset="0"/>
                <a:cs typeface="Simplified Arabic" panose="02020603050405020304" pitchFamily="18" charset="-78"/>
              </a:rPr>
              <a:t>Design Concept</a:t>
            </a:r>
            <a:r>
              <a:rPr lang="ar-SA" sz="2400" dirty="0">
                <a:latin typeface="Arial" panose="020B0604020202020204" pitchFamily="34" charset="0"/>
                <a:cs typeface="Simplified Arabic" panose="02020603050405020304" pitchFamily="18" charset="-78"/>
              </a:rPr>
              <a:t> </a:t>
            </a:r>
            <a:r>
              <a:rPr lang="ar-SA" sz="3000" dirty="0" smtClean="0">
                <a:latin typeface="Arial" panose="020B0604020202020204" pitchFamily="34" charset="0"/>
                <a:cs typeface="Simplified Arabic" panose="02020603050405020304" pitchFamily="18" charset="-78"/>
              </a:rPr>
              <a:t>ذات </a:t>
            </a:r>
            <a:r>
              <a:rPr lang="ar-SA" sz="3000" dirty="0">
                <a:latin typeface="Arial" panose="020B0604020202020204" pitchFamily="34" charset="0"/>
                <a:cs typeface="Simplified Arabic" panose="02020603050405020304" pitchFamily="18" charset="-78"/>
              </a:rPr>
              <a:t>مفاهيم </a:t>
            </a:r>
            <a:r>
              <a:rPr lang="ar-SA" sz="3000" dirty="0" smtClean="0">
                <a:latin typeface="Arial" panose="020B0604020202020204" pitchFamily="34" charset="0"/>
                <a:cs typeface="Simplified Arabic" panose="02020603050405020304" pitchFamily="18" charset="-78"/>
              </a:rPr>
              <a:t>أصيلة </a:t>
            </a:r>
            <a:r>
              <a:rPr lang="en-US" sz="2400" dirty="0" smtClean="0">
                <a:latin typeface="Arial" panose="020B0604020202020204" pitchFamily="34" charset="0"/>
                <a:cs typeface="Simplified Arabic" panose="02020603050405020304" pitchFamily="18" charset="-78"/>
              </a:rPr>
              <a:t>Themes</a:t>
            </a:r>
            <a:r>
              <a:rPr lang="ar-SA" sz="2400" dirty="0" smtClean="0">
                <a:latin typeface="Arial" panose="020B0604020202020204" pitchFamily="34" charset="0"/>
                <a:cs typeface="Simplified Arabic" panose="02020603050405020304" pitchFamily="18" charset="-78"/>
              </a:rPr>
              <a:t> </a:t>
            </a:r>
            <a:r>
              <a:rPr lang="en-US" sz="2400" dirty="0" smtClean="0">
                <a:latin typeface="Arial" panose="020B0604020202020204" pitchFamily="34" charset="0"/>
                <a:cs typeface="Simplified Arabic" panose="02020603050405020304" pitchFamily="18" charset="-78"/>
              </a:rPr>
              <a:t>Original</a:t>
            </a:r>
            <a:r>
              <a:rPr lang="ar-SA" sz="4000" dirty="0" smtClean="0">
                <a:latin typeface="Arial" panose="020B0604020202020204" pitchFamily="34" charset="0"/>
                <a:cs typeface="Simplified Arabic" panose="02020603050405020304" pitchFamily="18" charset="-78"/>
              </a:rPr>
              <a:t> </a:t>
            </a:r>
            <a:r>
              <a:rPr lang="ar-SA" sz="2800" dirty="0" smtClean="0">
                <a:latin typeface="Arial" panose="020B0604020202020204" pitchFamily="34" charset="0"/>
                <a:cs typeface="Simplified Arabic" panose="02020603050405020304" pitchFamily="18" charset="-78"/>
              </a:rPr>
              <a:t>يرغب</a:t>
            </a:r>
            <a:r>
              <a:rPr lang="ar-SA" sz="3000" dirty="0" smtClean="0">
                <a:latin typeface="Arial" panose="020B0604020202020204" pitchFamily="34" charset="0"/>
                <a:cs typeface="Simplified Arabic" panose="02020603050405020304" pitchFamily="18" charset="-78"/>
              </a:rPr>
              <a:t> </a:t>
            </a:r>
            <a:r>
              <a:rPr lang="ar-SA" sz="3000" dirty="0">
                <a:latin typeface="Arial" panose="020B0604020202020204" pitchFamily="34" charset="0"/>
                <a:cs typeface="Simplified Arabic" panose="02020603050405020304" pitchFamily="18" charset="-78"/>
              </a:rPr>
              <a:t>في تحقيقها، لتمنح عمله المعماري أو العمراني هويته المميزة، وتجعله متفرداً عن غيره من الأعمال التصميمية.  </a:t>
            </a:r>
            <a:endParaRPr lang="ar-SA" sz="3000" dirty="0" smtClean="0">
              <a:latin typeface="Arial" panose="020B0604020202020204" pitchFamily="34" charset="0"/>
              <a:cs typeface="Simplified Arabic" panose="02020603050405020304" pitchFamily="18" charset="-78"/>
            </a:endParaRPr>
          </a:p>
          <a:p>
            <a:pPr marL="0" indent="0" algn="r" rtl="1">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55818"/>
            <a:ext cx="2514600" cy="16984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762500"/>
            <a:ext cx="3276600" cy="1638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93" y="1561279"/>
            <a:ext cx="2526507" cy="1715321"/>
          </a:xfrm>
          <a:prstGeom prst="rect">
            <a:avLst/>
          </a:prstGeom>
        </p:spPr>
      </p:pic>
    </p:spTree>
    <p:extLst>
      <p:ext uri="{BB962C8B-B14F-4D97-AF65-F5344CB8AC3E}">
        <p14:creationId xmlns:p14="http://schemas.microsoft.com/office/powerpoint/2010/main" val="271428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76600" y="1600200"/>
            <a:ext cx="5489448" cy="4876800"/>
          </a:xfrm>
        </p:spPr>
        <p:txBody>
          <a:bodyPr>
            <a:noAutofit/>
          </a:bodyPr>
          <a:lstStyle/>
          <a:p>
            <a:pPr marL="0" indent="0" algn="r" rtl="1">
              <a:buNone/>
            </a:pPr>
            <a:r>
              <a:rPr lang="ar-SA" sz="3200" dirty="0" smtClean="0">
                <a:latin typeface="Simplified Arabic" panose="02020603050405020304" pitchFamily="18" charset="-78"/>
                <a:cs typeface="Simplified Arabic" panose="02020603050405020304" pitchFamily="18" charset="-78"/>
              </a:rPr>
              <a:t>تتولد </a:t>
            </a:r>
            <a:r>
              <a:rPr lang="ar-SA" sz="3200" b="1" dirty="0">
                <a:latin typeface="Simplified Arabic" panose="02020603050405020304" pitchFamily="18" charset="-78"/>
                <a:cs typeface="Simplified Arabic" panose="02020603050405020304" pitchFamily="18" charset="-78"/>
              </a:rPr>
              <a:t>المفاهيم</a:t>
            </a:r>
            <a:r>
              <a:rPr lang="ar-SA" sz="3200" dirty="0">
                <a:latin typeface="Simplified Arabic" panose="02020603050405020304" pitchFamily="18" charset="-78"/>
                <a:cs typeface="Simplified Arabic" panose="02020603050405020304" pitchFamily="18" charset="-78"/>
              </a:rPr>
              <a:t> من </a:t>
            </a:r>
            <a:r>
              <a:rPr lang="ar-SA" sz="3200" dirty="0" smtClean="0">
                <a:latin typeface="Simplified Arabic" panose="02020603050405020304" pitchFamily="18" charset="-78"/>
                <a:cs typeface="Simplified Arabic" panose="02020603050405020304" pitchFamily="18" charset="-78"/>
              </a:rPr>
              <a:t>صور </a:t>
            </a:r>
            <a:r>
              <a:rPr lang="ar-SA" sz="3200" dirty="0">
                <a:latin typeface="Simplified Arabic" panose="02020603050405020304" pitchFamily="18" charset="-78"/>
                <a:cs typeface="Simplified Arabic" panose="02020603050405020304" pitchFamily="18" charset="-78"/>
              </a:rPr>
              <a:t>يتخيلها المصمم، وتتضح في ذهنه بدرجات متفاوتة، وعلى مراحل </a:t>
            </a:r>
            <a:r>
              <a:rPr lang="ar-SA" sz="3200" dirty="0" smtClean="0">
                <a:latin typeface="Simplified Arabic" panose="02020603050405020304" pitchFamily="18" charset="-78"/>
                <a:cs typeface="Simplified Arabic" panose="02020603050405020304" pitchFamily="18" charset="-78"/>
              </a:rPr>
              <a:t>متعددة، وتتبلور </a:t>
            </a:r>
            <a:r>
              <a:rPr lang="ar-SA" sz="3200" dirty="0">
                <a:latin typeface="Simplified Arabic" panose="02020603050405020304" pitchFamily="18" charset="-78"/>
                <a:cs typeface="Simplified Arabic" panose="02020603050405020304" pitchFamily="18" charset="-78"/>
              </a:rPr>
              <a:t>مع معايشته للمشكلة التصميمية، وفهم أبعادها، ووضوح المتغيرات المؤثرة فيها، واستيعاب البيانات والمعلومات المتعلقة بها أو بطريقة حلها، لتشكل بداية الخيط لنشأة الفكرة، ليستطيع المصمم بعد ذلك اصطفاء الصور التي توافق خواطره </a:t>
            </a:r>
            <a:r>
              <a:rPr lang="ar-SA" sz="3200" b="1" dirty="0">
                <a:latin typeface="Simplified Arabic" panose="02020603050405020304" pitchFamily="18" charset="-78"/>
                <a:cs typeface="Simplified Arabic" panose="02020603050405020304" pitchFamily="18" charset="-78"/>
              </a:rPr>
              <a:t>ومفاهيمه</a:t>
            </a:r>
            <a:r>
              <a:rPr lang="ar-SA" sz="3200" dirty="0">
                <a:latin typeface="Simplified Arabic" panose="02020603050405020304" pitchFamily="18" charset="-78"/>
                <a:cs typeface="Simplified Arabic" panose="02020603050405020304" pitchFamily="18" charset="-78"/>
              </a:rPr>
              <a:t>، وصياغة فكرته التصميمية.  </a:t>
            </a:r>
            <a:endParaRPr lang="en-US" sz="3200" dirty="0">
              <a:latin typeface="Simplified Arabic" panose="02020603050405020304" pitchFamily="18" charset="-78"/>
              <a:cs typeface="Simplified Arabic" panose="02020603050405020304" pitchFamily="18" charset="-78"/>
            </a:endParaRPr>
          </a:p>
        </p:txBody>
      </p:sp>
      <p:sp>
        <p:nvSpPr>
          <p:cNvPr id="4" name="Title 1"/>
          <p:cNvSpPr>
            <a:spLocks noGrp="1"/>
          </p:cNvSpPr>
          <p:nvPr>
            <p:ph type="title"/>
          </p:nvPr>
        </p:nvSpPr>
        <p:spPr>
          <a:xfrm>
            <a:off x="612648" y="381000"/>
            <a:ext cx="8153400" cy="990600"/>
          </a:xfrm>
        </p:spPr>
        <p:txBody>
          <a:bodyPr/>
          <a:lstStyle/>
          <a:p>
            <a:pPr algn="r"/>
            <a:r>
              <a:rPr lang="ar-SA" b="1" dirty="0" smtClean="0">
                <a:solidFill>
                  <a:srgbClr val="0A57BE"/>
                </a:solidFill>
                <a:latin typeface="Simplified Arabic" panose="02020603050405020304" pitchFamily="18" charset="-78"/>
                <a:cs typeface="Simplified Arabic" panose="02020603050405020304" pitchFamily="18" charset="-78"/>
              </a:rPr>
              <a:t>كيف تظهر المفاهيم؟</a:t>
            </a:r>
            <a:endParaRPr lang="en-US" b="1" dirty="0">
              <a:solidFill>
                <a:srgbClr val="0A57BE"/>
              </a:solidFill>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81200"/>
            <a:ext cx="2647874"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640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lstStyle/>
          <a:p>
            <a:pPr algn="r"/>
            <a:r>
              <a:rPr lang="ar-SA" b="1" dirty="0">
                <a:latin typeface="Simplified Arabic" panose="02020603050405020304" pitchFamily="18" charset="-78"/>
                <a:cs typeface="Simplified Arabic" panose="02020603050405020304" pitchFamily="18" charset="-78"/>
              </a:rPr>
              <a:t>عناصر توليد الفكرة التصميمية</a:t>
            </a:r>
            <a:endParaRPr lang="en-US"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228600" y="1981200"/>
            <a:ext cx="8153400" cy="4648200"/>
          </a:xfrm>
        </p:spPr>
        <p:txBody>
          <a:bodyPr>
            <a:normAutofit/>
          </a:bodyPr>
          <a:lstStyle/>
          <a:p>
            <a:pPr algn="r" rtl="1">
              <a:buClr>
                <a:srgbClr val="0A57BE"/>
              </a:buClr>
              <a:buSzPct val="70000"/>
              <a:buFont typeface="Wingdings" panose="05000000000000000000" pitchFamily="2" charset="2"/>
              <a:buChar char="§"/>
            </a:pPr>
            <a:r>
              <a:rPr lang="ar-SA" sz="3600" dirty="0"/>
              <a:t>ملخص </a:t>
            </a:r>
            <a:r>
              <a:rPr lang="ar-SA" sz="3600" b="1" dirty="0" smtClean="0"/>
              <a:t>البرنامج المعماري </a:t>
            </a:r>
            <a:r>
              <a:rPr lang="ar-SA" sz="3600" dirty="0" smtClean="0"/>
              <a:t>للمشروع.</a:t>
            </a:r>
            <a:endParaRPr lang="ar-SA" sz="3600" dirty="0"/>
          </a:p>
          <a:p>
            <a:pPr algn="r" rtl="1">
              <a:buClr>
                <a:srgbClr val="0A57BE"/>
              </a:buClr>
              <a:buSzPct val="70000"/>
              <a:buFont typeface="Wingdings" panose="05000000000000000000" pitchFamily="2" charset="2"/>
              <a:buChar char="§"/>
            </a:pPr>
            <a:r>
              <a:rPr lang="ar-SA" sz="3600" dirty="0"/>
              <a:t>خصائص </a:t>
            </a:r>
            <a:r>
              <a:rPr lang="ar-SA" sz="3600" b="1" dirty="0" smtClean="0"/>
              <a:t>الموقع</a:t>
            </a:r>
            <a:r>
              <a:rPr lang="ar-SA" sz="3600" dirty="0" smtClean="0"/>
              <a:t> الذي سيقام عليه المشروع.</a:t>
            </a:r>
            <a:endParaRPr lang="ar-SA" sz="3600" dirty="0"/>
          </a:p>
          <a:p>
            <a:pPr algn="r" rtl="1">
              <a:buClr>
                <a:srgbClr val="0A57BE"/>
              </a:buClr>
              <a:buSzPct val="70000"/>
              <a:buFont typeface="Wingdings" panose="05000000000000000000" pitchFamily="2" charset="2"/>
              <a:buChar char="§"/>
            </a:pPr>
            <a:r>
              <a:rPr lang="ar-SA" sz="3600" b="1" dirty="0" smtClean="0"/>
              <a:t>الاعتبارات</a:t>
            </a:r>
            <a:r>
              <a:rPr lang="ar-SA" sz="3600" dirty="0" smtClean="0"/>
              <a:t> </a:t>
            </a:r>
            <a:r>
              <a:rPr lang="ar-SA" sz="3600" dirty="0"/>
              <a:t>الأساسية </a:t>
            </a:r>
            <a:r>
              <a:rPr lang="ar-SA" sz="3600" b="1" dirty="0"/>
              <a:t>لنجاح</a:t>
            </a:r>
            <a:r>
              <a:rPr lang="ar-SA" sz="3600" dirty="0"/>
              <a:t> المشروع.</a:t>
            </a:r>
          </a:p>
          <a:p>
            <a:pPr algn="r" rtl="1">
              <a:buClr>
                <a:srgbClr val="0A57BE"/>
              </a:buClr>
              <a:buSzPct val="70000"/>
              <a:buFont typeface="Wingdings" panose="05000000000000000000" pitchFamily="2" charset="2"/>
              <a:buChar char="§"/>
            </a:pPr>
            <a:r>
              <a:rPr lang="ar-SA" sz="3600" b="1" dirty="0" smtClean="0"/>
              <a:t>فكرة المشروع</a:t>
            </a:r>
            <a:r>
              <a:rPr lang="ar-SA" sz="3600" dirty="0" smtClean="0"/>
              <a:t>.</a:t>
            </a:r>
          </a:p>
          <a:p>
            <a:pPr algn="r" rtl="1">
              <a:buClr>
                <a:srgbClr val="0A57BE"/>
              </a:buClr>
              <a:buSzPct val="70000"/>
              <a:buFont typeface="Wingdings" panose="05000000000000000000" pitchFamily="2" charset="2"/>
              <a:buChar char="§"/>
            </a:pPr>
            <a:r>
              <a:rPr lang="ar-SA" sz="3600" b="1" dirty="0"/>
              <a:t>الأمثلة</a:t>
            </a:r>
            <a:r>
              <a:rPr lang="ar-SA" sz="3600" dirty="0"/>
              <a:t> </a:t>
            </a:r>
            <a:r>
              <a:rPr lang="ar-SA" sz="3600" dirty="0" smtClean="0"/>
              <a:t>المشابهة للحلول </a:t>
            </a:r>
            <a:r>
              <a:rPr lang="ar-SA" sz="3600" b="1" dirty="0" smtClean="0"/>
              <a:t>الوظيفية</a:t>
            </a:r>
            <a:r>
              <a:rPr lang="ar-SA" sz="3600" dirty="0" smtClean="0"/>
              <a:t>. </a:t>
            </a:r>
          </a:p>
          <a:p>
            <a:pPr algn="r" rtl="1">
              <a:buClr>
                <a:srgbClr val="0A57BE"/>
              </a:buClr>
              <a:buSzPct val="70000"/>
              <a:buFont typeface="Wingdings" panose="05000000000000000000" pitchFamily="2" charset="2"/>
              <a:buChar char="§"/>
            </a:pPr>
            <a:r>
              <a:rPr lang="ar-SA" sz="3600" b="1" dirty="0" smtClean="0"/>
              <a:t>الأمثلة</a:t>
            </a:r>
            <a:r>
              <a:rPr lang="ar-SA" sz="3600" dirty="0" smtClean="0"/>
              <a:t> المشابهة </a:t>
            </a:r>
            <a:r>
              <a:rPr lang="ar-SA" sz="3600" b="1" dirty="0" smtClean="0"/>
              <a:t>للتوجهات</a:t>
            </a:r>
            <a:r>
              <a:rPr lang="ar-SA" sz="3600" dirty="0" smtClean="0"/>
              <a:t> المعمارية.</a:t>
            </a:r>
          </a:p>
          <a:p>
            <a:pPr algn="r" rtl="1">
              <a:buClr>
                <a:srgbClr val="0A57BE"/>
              </a:buClr>
              <a:buSzPct val="70000"/>
              <a:buFont typeface="Wingdings" panose="05000000000000000000" pitchFamily="2" charset="2"/>
              <a:buChar char="§"/>
            </a:pPr>
            <a:r>
              <a:rPr lang="ar-SA" sz="3600" dirty="0" smtClean="0"/>
              <a:t>وتتبلور الفكرة التصميمية بالتكوين </a:t>
            </a:r>
            <a:r>
              <a:rPr lang="ar-SA" sz="3600" b="1" dirty="0" smtClean="0"/>
              <a:t>المجسم</a:t>
            </a:r>
            <a:r>
              <a:rPr lang="ar-SA" sz="3600" dirty="0" smtClean="0"/>
              <a:t> لها.</a:t>
            </a:r>
            <a:endParaRPr lang="ar-SA" sz="3600" dirty="0"/>
          </a:p>
          <a:p>
            <a:pPr marL="0" indent="0" algn="r" rtl="1">
              <a:buNone/>
            </a:pPr>
            <a:endParaRPr lang="ar-SA" dirty="0"/>
          </a:p>
        </p:txBody>
      </p:sp>
    </p:spTree>
    <p:extLst>
      <p:ext uri="{BB962C8B-B14F-4D97-AF65-F5344CB8AC3E}">
        <p14:creationId xmlns:p14="http://schemas.microsoft.com/office/powerpoint/2010/main" val="3600868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4343400"/>
            <a:ext cx="5181601" cy="2038738"/>
          </a:xfrm>
          <a:prstGeom prst="rect">
            <a:avLst/>
          </a:prstGeom>
        </p:spPr>
      </p:pic>
      <p:sp>
        <p:nvSpPr>
          <p:cNvPr id="3" name="Content Placeholder 2"/>
          <p:cNvSpPr>
            <a:spLocks noGrp="1"/>
          </p:cNvSpPr>
          <p:nvPr>
            <p:ph sz="quarter" idx="1"/>
          </p:nvPr>
        </p:nvSpPr>
        <p:spPr>
          <a:xfrm>
            <a:off x="5562600" y="2067791"/>
            <a:ext cx="3429000" cy="4866409"/>
          </a:xfrm>
        </p:spPr>
        <p:txBody>
          <a:bodyPr>
            <a:normAutofit/>
          </a:bodyPr>
          <a:lstStyle/>
          <a:p>
            <a:pPr marL="0" lvl="2" algn="r" rtl="1">
              <a:buClr>
                <a:srgbClr val="0A57BE"/>
              </a:buClr>
              <a:buFont typeface="Wingdings" panose="05000000000000000000" pitchFamily="2" charset="2"/>
              <a:buChar char="§"/>
            </a:pPr>
            <a:r>
              <a:rPr lang="ar-SA" sz="2800" b="1" dirty="0" smtClean="0"/>
              <a:t>الوظائف</a:t>
            </a:r>
            <a:r>
              <a:rPr lang="en-US" sz="2800" dirty="0" smtClean="0"/>
              <a:t>:</a:t>
            </a:r>
            <a:r>
              <a:rPr lang="ar-SA" sz="2800" dirty="0" smtClean="0"/>
              <a:t> </a:t>
            </a:r>
          </a:p>
          <a:p>
            <a:pPr marL="180000" lvl="2" indent="0" algn="r" rtl="1">
              <a:buClr>
                <a:srgbClr val="0A57BE"/>
              </a:buClr>
              <a:buNone/>
            </a:pPr>
            <a:r>
              <a:rPr lang="ar-SA" sz="2800" dirty="0" smtClean="0"/>
              <a:t>(تحديد الوظائف الأساسية التي يحتويها المشروع).</a:t>
            </a:r>
          </a:p>
          <a:p>
            <a:pPr marL="108000" lvl="2" algn="r" rtl="1">
              <a:buClr>
                <a:srgbClr val="0A57BE"/>
              </a:buClr>
              <a:buFont typeface="Wingdings" panose="05000000000000000000" pitchFamily="2" charset="2"/>
              <a:buChar char="§"/>
            </a:pPr>
            <a:r>
              <a:rPr lang="ar-SA" sz="2800" b="1" dirty="0" smtClean="0"/>
              <a:t>العناصر والمساحات</a:t>
            </a:r>
            <a:r>
              <a:rPr lang="ar-SA" sz="2800" dirty="0" smtClean="0"/>
              <a:t>: (</a:t>
            </a:r>
            <a:r>
              <a:rPr lang="ar-SA" sz="2800" dirty="0"/>
              <a:t>مجموعة</a:t>
            </a:r>
            <a:r>
              <a:rPr lang="ar-SA" sz="2800" dirty="0" smtClean="0"/>
              <a:t> العناصر الأساسية ومساحاتها).</a:t>
            </a:r>
          </a:p>
          <a:p>
            <a:pPr marL="0" lvl="2" algn="r" rtl="1">
              <a:buClr>
                <a:srgbClr val="0A57BE"/>
              </a:buClr>
              <a:buFont typeface="Wingdings" panose="05000000000000000000" pitchFamily="2" charset="2"/>
              <a:buChar char="§"/>
            </a:pPr>
            <a:r>
              <a:rPr lang="ar-SA" sz="2800" b="1" dirty="0" smtClean="0"/>
              <a:t>العلاقات</a:t>
            </a:r>
            <a:r>
              <a:rPr lang="ar-SA" sz="2800" dirty="0" smtClean="0"/>
              <a:t>:</a:t>
            </a:r>
          </a:p>
          <a:p>
            <a:pPr marL="108000" lvl="2" indent="0" algn="r" rtl="1">
              <a:buClr>
                <a:srgbClr val="0A57BE"/>
              </a:buClr>
              <a:buNone/>
            </a:pPr>
            <a:r>
              <a:rPr lang="ar-SA" sz="2800" dirty="0" smtClean="0"/>
              <a:t>(العلاقة بين الوظائف أو العناصر السابقة بشكل أولي مبسط).</a:t>
            </a:r>
          </a:p>
          <a:p>
            <a:pPr lvl="2" algn="r" rtl="1">
              <a:buFont typeface="Calibri" panose="020F0502020204030204" pitchFamily="34" charset="0"/>
              <a:buChar char="­"/>
            </a:pPr>
            <a:endParaRPr lang="ar-SA"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13264"/>
            <a:ext cx="5257800" cy="16729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200" y="1548825"/>
            <a:ext cx="6547734" cy="584775"/>
          </a:xfrm>
          <a:prstGeom prst="rect">
            <a:avLst/>
          </a:prstGeom>
        </p:spPr>
        <p:txBody>
          <a:bodyPr wrap="square">
            <a:spAutoFit/>
          </a:bodyPr>
          <a:lstStyle/>
          <a:p>
            <a:pPr marL="0" lvl="2" indent="0" algn="r" rtl="1">
              <a:buNone/>
            </a:pPr>
            <a:r>
              <a:rPr lang="ar-SA" sz="3200" dirty="0"/>
              <a:t>تنطلق </a:t>
            </a:r>
            <a:r>
              <a:rPr lang="ar-SA" sz="3200" dirty="0" smtClean="0"/>
              <a:t>الفكرة التصميمية الجيدة </a:t>
            </a:r>
            <a:r>
              <a:rPr lang="ar-SA" sz="3200" dirty="0"/>
              <a:t>من </a:t>
            </a:r>
            <a:r>
              <a:rPr lang="ar-SA" sz="3200" dirty="0" smtClean="0"/>
              <a:t>معرفة ما يلي:</a:t>
            </a:r>
            <a:endParaRPr lang="ar-SA" sz="3200" dirty="0"/>
          </a:p>
        </p:txBody>
      </p:sp>
      <p:sp>
        <p:nvSpPr>
          <p:cNvPr id="7" name="Title 1"/>
          <p:cNvSpPr txBox="1">
            <a:spLocks/>
          </p:cNvSpPr>
          <p:nvPr/>
        </p:nvSpPr>
        <p:spPr>
          <a:xfrm>
            <a:off x="609600"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ar-SA" b="1" dirty="0" smtClean="0">
                <a:latin typeface="Simplified Arabic" panose="02020603050405020304" pitchFamily="18" charset="-78"/>
                <a:cs typeface="Simplified Arabic" panose="02020603050405020304" pitchFamily="18" charset="-78"/>
              </a:rPr>
              <a:t>ملخص </a:t>
            </a:r>
            <a:r>
              <a:rPr lang="ar-SA" b="1" dirty="0">
                <a:latin typeface="Simplified Arabic" panose="02020603050405020304" pitchFamily="18" charset="-78"/>
                <a:cs typeface="Simplified Arabic" panose="02020603050405020304" pitchFamily="18" charset="-78"/>
              </a:rPr>
              <a:t>برنامج المشروع</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5784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305800" cy="1143000"/>
          </a:xfrm>
        </p:spPr>
        <p:txBody>
          <a:bodyPr>
            <a:normAutofit/>
          </a:bodyPr>
          <a:lstStyle/>
          <a:p>
            <a:pPr algn="r"/>
            <a:r>
              <a:rPr lang="ar-SA" b="1" dirty="0" smtClean="0">
                <a:solidFill>
                  <a:srgbClr val="0A57BE"/>
                </a:solidFill>
                <a:latin typeface="Simplified Arabic" panose="02020603050405020304" pitchFamily="18" charset="-78"/>
                <a:cs typeface="Simplified Arabic" panose="02020603050405020304" pitchFamily="18" charset="-78"/>
              </a:rPr>
              <a:t>خصائص موقع </a:t>
            </a:r>
            <a:r>
              <a:rPr lang="ar-SA" b="1" dirty="0">
                <a:solidFill>
                  <a:srgbClr val="0A57BE"/>
                </a:solidFill>
                <a:latin typeface="Simplified Arabic" panose="02020603050405020304" pitchFamily="18" charset="-78"/>
                <a:cs typeface="Simplified Arabic" panose="02020603050405020304" pitchFamily="18" charset="-78"/>
              </a:rPr>
              <a:t>المشروع</a:t>
            </a:r>
            <a:endParaRPr lang="en-US" b="1" dirty="0">
              <a:solidFill>
                <a:srgbClr val="0A57BE"/>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2819400" y="2057399"/>
            <a:ext cx="5562600" cy="2819401"/>
          </a:xfrm>
        </p:spPr>
        <p:txBody>
          <a:bodyPr>
            <a:normAutofit/>
          </a:bodyPr>
          <a:lstStyle/>
          <a:p>
            <a:pPr marL="342900" lvl="2" indent="-342900" algn="r" rtl="1">
              <a:buClr>
                <a:srgbClr val="0A57BE"/>
              </a:buClr>
              <a:buFont typeface="Wingdings" panose="05000000000000000000" pitchFamily="2" charset="2"/>
              <a:buChar char="§"/>
            </a:pPr>
            <a:r>
              <a:rPr lang="ar-SA" sz="2800" dirty="0" smtClean="0"/>
              <a:t>خصائص الموقع الطبوغرافية.</a:t>
            </a:r>
          </a:p>
          <a:p>
            <a:pPr marL="342900" lvl="2" indent="-342900" algn="r" rtl="1">
              <a:buClr>
                <a:srgbClr val="0A57BE"/>
              </a:buClr>
              <a:buFont typeface="Wingdings" panose="05000000000000000000" pitchFamily="2" charset="2"/>
              <a:buChar char="§"/>
            </a:pPr>
            <a:r>
              <a:rPr lang="ar-SA" sz="2800" dirty="0" smtClean="0"/>
              <a:t>مكوناته الطبيعية.</a:t>
            </a:r>
          </a:p>
          <a:p>
            <a:pPr marL="342900" lvl="2" indent="-342900" algn="r" rtl="1">
              <a:buClr>
                <a:srgbClr val="0A57BE"/>
              </a:buClr>
              <a:buFont typeface="Wingdings" panose="05000000000000000000" pitchFamily="2" charset="2"/>
              <a:buChar char="§"/>
            </a:pPr>
            <a:r>
              <a:rPr lang="ar-SA" sz="2800" dirty="0" smtClean="0"/>
              <a:t>خصائصه المناخية.</a:t>
            </a:r>
          </a:p>
          <a:p>
            <a:pPr marL="342900" lvl="2" indent="-342900" algn="r" rtl="1">
              <a:buClr>
                <a:srgbClr val="0A57BE"/>
              </a:buClr>
              <a:buFont typeface="Wingdings" panose="05000000000000000000" pitchFamily="2" charset="2"/>
              <a:buChar char="§"/>
            </a:pPr>
            <a:r>
              <a:rPr lang="ar-SA" sz="2800" dirty="0" smtClean="0"/>
              <a:t>مكونات محيطه العمراني. </a:t>
            </a:r>
          </a:p>
          <a:p>
            <a:pPr marL="342900" lvl="2" indent="-342900" algn="r" rtl="1">
              <a:buClr>
                <a:srgbClr val="0A57BE"/>
              </a:buClr>
              <a:buFont typeface="Wingdings" panose="05000000000000000000" pitchFamily="2" charset="2"/>
              <a:buChar char="§"/>
            </a:pPr>
            <a:r>
              <a:rPr lang="ar-SA" sz="2800" dirty="0" smtClean="0"/>
              <a:t>تنظيمات البناء واشتراطاته.</a:t>
            </a:r>
            <a:endParaRPr lang="ar-S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413"/>
            <a:ext cx="3657600" cy="26407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87" y="4596527"/>
            <a:ext cx="3978713" cy="203287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255" y="4495800"/>
            <a:ext cx="1606262" cy="214168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4705543"/>
            <a:ext cx="2888674" cy="192385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828800" y="1472625"/>
            <a:ext cx="6849844" cy="584775"/>
          </a:xfrm>
          <a:prstGeom prst="rect">
            <a:avLst/>
          </a:prstGeom>
        </p:spPr>
        <p:txBody>
          <a:bodyPr wrap="square">
            <a:spAutoFit/>
          </a:bodyPr>
          <a:lstStyle/>
          <a:p>
            <a:pPr marL="0" lvl="2" indent="0" algn="r" rtl="1">
              <a:buNone/>
            </a:pPr>
            <a:r>
              <a:rPr lang="ar-SA" sz="3200" dirty="0" smtClean="0"/>
              <a:t>تظهر الفكرة </a:t>
            </a:r>
            <a:r>
              <a:rPr lang="ar-SA" sz="3200" dirty="0"/>
              <a:t>التصميمية </a:t>
            </a:r>
            <a:r>
              <a:rPr lang="ar-SA" sz="3200" dirty="0" smtClean="0"/>
              <a:t>أيضاً من التفاعل مع ما </a:t>
            </a:r>
            <a:r>
              <a:rPr lang="ar-SA" sz="3200" dirty="0"/>
              <a:t>يلي:</a:t>
            </a:r>
          </a:p>
        </p:txBody>
      </p:sp>
    </p:spTree>
    <p:extLst>
      <p:ext uri="{BB962C8B-B14F-4D97-AF65-F5344CB8AC3E}">
        <p14:creationId xmlns:p14="http://schemas.microsoft.com/office/powerpoint/2010/main" val="1454008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381000"/>
            <a:ext cx="8153400" cy="990600"/>
          </a:xfrm>
        </p:spPr>
        <p:txBody>
          <a:bodyPr>
            <a:normAutofit/>
          </a:bodyPr>
          <a:lstStyle/>
          <a:p>
            <a:pPr algn="r"/>
            <a:r>
              <a:rPr lang="ar-SA" b="1" dirty="0">
                <a:latin typeface="Simplified Arabic" panose="02020603050405020304" pitchFamily="18" charset="-78"/>
                <a:cs typeface="Simplified Arabic" panose="02020603050405020304" pitchFamily="18" charset="-78"/>
              </a:rPr>
              <a:t>الاعتبارات الأساسية لنجاح المشروع</a:t>
            </a:r>
            <a:endParaRPr lang="en-US"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sz="quarter" idx="1"/>
          </p:nvPr>
        </p:nvSpPr>
        <p:spPr>
          <a:xfrm>
            <a:off x="0" y="1524000"/>
            <a:ext cx="8686800" cy="1162051"/>
          </a:xfrm>
        </p:spPr>
        <p:txBody>
          <a:bodyPr>
            <a:normAutofit/>
          </a:bodyPr>
          <a:lstStyle/>
          <a:p>
            <a:pPr marL="0" indent="0" algn="r" rtl="1">
              <a:buNone/>
            </a:pPr>
            <a:r>
              <a:rPr lang="ar-SA" dirty="0" smtClean="0"/>
              <a:t>تؤدي معرفة اعتبارات النجاح إلى توجيه الأفكار التصميمية وضبطها، وتختلف الاعتبارات باختلاف نوع المشروع وخصائصه.</a:t>
            </a:r>
            <a:endParaRPr lang="en-US" dirty="0"/>
          </a:p>
        </p:txBody>
      </p:sp>
      <p:sp>
        <p:nvSpPr>
          <p:cNvPr id="5" name="Content Placeholder 2"/>
          <p:cNvSpPr txBox="1">
            <a:spLocks/>
          </p:cNvSpPr>
          <p:nvPr/>
        </p:nvSpPr>
        <p:spPr>
          <a:xfrm>
            <a:off x="6155713" y="3124200"/>
            <a:ext cx="2683487"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ar-SA" dirty="0" smtClean="0"/>
              <a:t>ما هي أهم ثلاثة اعتبارات اساسية يلزم العناية بها في تصميم المطار للحكم بناجح التصميم من عدمه؟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05200"/>
            <a:ext cx="5068131" cy="2487992"/>
          </a:xfrm>
          <a:prstGeom prst="rect">
            <a:avLst/>
          </a:prstGeom>
          <a:ln>
            <a:noFill/>
          </a:ln>
          <a:effectLst>
            <a:outerShdw blurRad="292100" dist="139700" dir="2700000" algn="tl" rotWithShape="0">
              <a:srgbClr val="333333">
                <a:alpha val="65000"/>
              </a:srgbClr>
            </a:outerShdw>
          </a:effectLst>
        </p:spPr>
      </p:pic>
      <p:sp>
        <p:nvSpPr>
          <p:cNvPr id="10" name="Pentagon 9"/>
          <p:cNvSpPr/>
          <p:nvPr/>
        </p:nvSpPr>
        <p:spPr>
          <a:xfrm rot="5400000">
            <a:off x="4391025" y="-828675"/>
            <a:ext cx="704850" cy="7353300"/>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92246" y="2510165"/>
            <a:ext cx="2502408" cy="523220"/>
          </a:xfrm>
          <a:prstGeom prst="rect">
            <a:avLst/>
          </a:prstGeom>
        </p:spPr>
        <p:txBody>
          <a:bodyPr wrap="square">
            <a:spAutoFit/>
          </a:bodyPr>
          <a:lstStyle/>
          <a:p>
            <a:pPr algn="ctr" rtl="1"/>
            <a:r>
              <a:rPr lang="ar-SA" sz="2800" dirty="0" smtClean="0"/>
              <a:t>فعلى سبيل المثال</a:t>
            </a:r>
            <a:endParaRPr lang="ar-SA" sz="2800" dirty="0"/>
          </a:p>
        </p:txBody>
      </p:sp>
    </p:spTree>
    <p:extLst>
      <p:ext uri="{BB962C8B-B14F-4D97-AF65-F5344CB8AC3E}">
        <p14:creationId xmlns:p14="http://schemas.microsoft.com/office/powerpoint/2010/main" val="3974566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752600"/>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ar-SA" dirty="0" smtClean="0"/>
              <a:t>الاعتبارات الاساسية لنجاح تصميم المطار هي: </a:t>
            </a:r>
            <a:endParaRPr lang="en-US" dirty="0"/>
          </a:p>
        </p:txBody>
      </p:sp>
      <p:sp>
        <p:nvSpPr>
          <p:cNvPr id="6" name="Content Placeholder 2"/>
          <p:cNvSpPr txBox="1">
            <a:spLocks/>
          </p:cNvSpPr>
          <p:nvPr/>
        </p:nvSpPr>
        <p:spPr>
          <a:xfrm>
            <a:off x="3505200" y="2286000"/>
            <a:ext cx="538249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rtl="1">
              <a:buFont typeface="+mj-lt"/>
              <a:buAutoNum type="arabicPeriod"/>
            </a:pPr>
            <a:r>
              <a:rPr lang="ar-SA" dirty="0" smtClean="0"/>
              <a:t>سهولة الحركة والتنقل من السيارة إلى الطائرة وبالعكس.</a:t>
            </a:r>
            <a:endParaRPr lang="en-US" dirty="0"/>
          </a:p>
        </p:txBody>
      </p:sp>
      <p:sp>
        <p:nvSpPr>
          <p:cNvPr id="7" name="Content Placeholder 2"/>
          <p:cNvSpPr txBox="1">
            <a:spLocks/>
          </p:cNvSpPr>
          <p:nvPr/>
        </p:nvSpPr>
        <p:spPr>
          <a:xfrm>
            <a:off x="685800" y="5914160"/>
            <a:ext cx="4073237"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ar-SA" dirty="0" smtClean="0"/>
              <a:t>2. توفر الأمن ودقة التحكم فيه.</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2931401" cy="2956891"/>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37" y="3955284"/>
            <a:ext cx="3810546" cy="249227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8" name="Title 1"/>
          <p:cNvSpPr txBox="1">
            <a:spLocks/>
          </p:cNvSpPr>
          <p:nvPr/>
        </p:nvSpPr>
        <p:spPr>
          <a:xfrm>
            <a:off x="666750"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ar-SA" b="1" dirty="0" smtClean="0">
                <a:latin typeface="Simplified Arabic" panose="02020603050405020304" pitchFamily="18" charset="-78"/>
                <a:cs typeface="Simplified Arabic" panose="02020603050405020304" pitchFamily="18" charset="-78"/>
              </a:rPr>
              <a:t>الاعتبارات الأساسية لنجاح المشروع</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1911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 y="1600200"/>
            <a:ext cx="8610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ar-SA" dirty="0" smtClean="0"/>
              <a:t>3. التكوين الديناميكي المعبر عن كونه بوابة الدولة أو المدينة.</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093" y="2286000"/>
            <a:ext cx="3680534" cy="186829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281" y="4495800"/>
            <a:ext cx="3650538" cy="19285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93" y="4267111"/>
            <a:ext cx="3680534" cy="24620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112" y="2321622"/>
            <a:ext cx="3663707" cy="2021778"/>
          </a:xfrm>
          <a:prstGeom prst="rect">
            <a:avLst/>
          </a:prstGeom>
        </p:spPr>
      </p:pic>
      <p:sp>
        <p:nvSpPr>
          <p:cNvPr id="10" name="Title 1"/>
          <p:cNvSpPr txBox="1">
            <a:spLocks/>
          </p:cNvSpPr>
          <p:nvPr/>
        </p:nvSpPr>
        <p:spPr>
          <a:xfrm>
            <a:off x="666750"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ar-SA" b="1" dirty="0" smtClean="0">
                <a:latin typeface="Simplified Arabic" panose="02020603050405020304" pitchFamily="18" charset="-78"/>
                <a:cs typeface="Simplified Arabic" panose="02020603050405020304" pitchFamily="18" charset="-78"/>
              </a:rPr>
              <a:t>الاعتبارات الأساسية لنجاح المشروع</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6266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504</TotalTime>
  <Words>582</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مصادر توليد الأفكار التصميمية</vt:lpstr>
      <vt:lpstr>منبع التصاميم المبدعة</vt:lpstr>
      <vt:lpstr>كيف تظهر المفاهيم؟</vt:lpstr>
      <vt:lpstr>عناصر توليد الفكرة التصميمية</vt:lpstr>
      <vt:lpstr>PowerPoint Presentation</vt:lpstr>
      <vt:lpstr>خصائص موقع المشروع</vt:lpstr>
      <vt:lpstr>الاعتبارات الأساسية لنجاح المشروع</vt:lpstr>
      <vt:lpstr>PowerPoint Presentation</vt:lpstr>
      <vt:lpstr>PowerPoint Presentation</vt:lpstr>
      <vt:lpstr>فكرة المشروع</vt:lpstr>
      <vt:lpstr>التعريف بفكرة المشروع (1)</vt:lpstr>
      <vt:lpstr>التعريف بفكرة المشروع (2)</vt:lpstr>
      <vt:lpstr>التعريف بفكرة المشروع (3)</vt:lpstr>
      <vt:lpstr>التعريف بفكرة المشروع (4)</vt:lpstr>
      <vt:lpstr>التعريف بفكرة المشروع (5)</vt:lpstr>
      <vt:lpstr>الأمثلة الوظيفية المشابهة </vt:lpstr>
      <vt:lpstr>أمثلة التوجه المعماري المشابهة </vt:lpstr>
      <vt:lpstr>التكوين المجسم للفكرة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الفكرة التصميمية</dc:title>
  <dc:creator>Ali Bahammam</dc:creator>
  <cp:lastModifiedBy>Ali Bahammam</cp:lastModifiedBy>
  <cp:revision>78</cp:revision>
  <dcterms:created xsi:type="dcterms:W3CDTF">2006-08-16T00:00:00Z</dcterms:created>
  <dcterms:modified xsi:type="dcterms:W3CDTF">2016-03-28T12:42:12Z</dcterms:modified>
</cp:coreProperties>
</file>