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5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60528F-40DE-4259-94DE-E9115108A997}"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6BDCB-808B-4B86-89C6-BC74DC1064E9}" type="slidenum">
              <a:rPr lang="en-US" smtClean="0"/>
              <a:pPr/>
              <a:t>‹#›</a:t>
            </a:fld>
            <a:endParaRPr lang="en-US"/>
          </a:p>
        </p:txBody>
      </p:sp>
    </p:spTree>
    <p:extLst>
      <p:ext uri="{BB962C8B-B14F-4D97-AF65-F5344CB8AC3E}">
        <p14:creationId xmlns="" xmlns:p14="http://schemas.microsoft.com/office/powerpoint/2010/main" val="3628911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60528F-40DE-4259-94DE-E9115108A997}"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6BDCB-808B-4B86-89C6-BC74DC1064E9}" type="slidenum">
              <a:rPr lang="en-US" smtClean="0"/>
              <a:pPr/>
              <a:t>‹#›</a:t>
            </a:fld>
            <a:endParaRPr lang="en-US"/>
          </a:p>
        </p:txBody>
      </p:sp>
    </p:spTree>
    <p:extLst>
      <p:ext uri="{BB962C8B-B14F-4D97-AF65-F5344CB8AC3E}">
        <p14:creationId xmlns="" xmlns:p14="http://schemas.microsoft.com/office/powerpoint/2010/main" val="25704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60528F-40DE-4259-94DE-E9115108A997}"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6BDCB-808B-4B86-89C6-BC74DC1064E9}" type="slidenum">
              <a:rPr lang="en-US" smtClean="0"/>
              <a:pPr/>
              <a:t>‹#›</a:t>
            </a:fld>
            <a:endParaRPr lang="en-US"/>
          </a:p>
        </p:txBody>
      </p:sp>
    </p:spTree>
    <p:extLst>
      <p:ext uri="{BB962C8B-B14F-4D97-AF65-F5344CB8AC3E}">
        <p14:creationId xmlns="" xmlns:p14="http://schemas.microsoft.com/office/powerpoint/2010/main" val="3444181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60528F-40DE-4259-94DE-E9115108A997}"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6BDCB-808B-4B86-89C6-BC74DC1064E9}" type="slidenum">
              <a:rPr lang="en-US" smtClean="0"/>
              <a:pPr/>
              <a:t>‹#›</a:t>
            </a:fld>
            <a:endParaRPr lang="en-US"/>
          </a:p>
        </p:txBody>
      </p:sp>
    </p:spTree>
    <p:extLst>
      <p:ext uri="{BB962C8B-B14F-4D97-AF65-F5344CB8AC3E}">
        <p14:creationId xmlns="" xmlns:p14="http://schemas.microsoft.com/office/powerpoint/2010/main" val="496747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0528F-40DE-4259-94DE-E9115108A997}"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6BDCB-808B-4B86-89C6-BC74DC1064E9}" type="slidenum">
              <a:rPr lang="en-US" smtClean="0"/>
              <a:pPr/>
              <a:t>‹#›</a:t>
            </a:fld>
            <a:endParaRPr lang="en-US"/>
          </a:p>
        </p:txBody>
      </p:sp>
    </p:spTree>
    <p:extLst>
      <p:ext uri="{BB962C8B-B14F-4D97-AF65-F5344CB8AC3E}">
        <p14:creationId xmlns="" xmlns:p14="http://schemas.microsoft.com/office/powerpoint/2010/main" val="2474097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60528F-40DE-4259-94DE-E9115108A997}"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6BDCB-808B-4B86-89C6-BC74DC1064E9}" type="slidenum">
              <a:rPr lang="en-US" smtClean="0"/>
              <a:pPr/>
              <a:t>‹#›</a:t>
            </a:fld>
            <a:endParaRPr lang="en-US"/>
          </a:p>
        </p:txBody>
      </p:sp>
    </p:spTree>
    <p:extLst>
      <p:ext uri="{BB962C8B-B14F-4D97-AF65-F5344CB8AC3E}">
        <p14:creationId xmlns="" xmlns:p14="http://schemas.microsoft.com/office/powerpoint/2010/main" val="2578339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60528F-40DE-4259-94DE-E9115108A997}" type="datetimeFigureOut">
              <a:rPr lang="en-US" smtClean="0"/>
              <a:pPr/>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16BDCB-808B-4B86-89C6-BC74DC1064E9}" type="slidenum">
              <a:rPr lang="en-US" smtClean="0"/>
              <a:pPr/>
              <a:t>‹#›</a:t>
            </a:fld>
            <a:endParaRPr lang="en-US"/>
          </a:p>
        </p:txBody>
      </p:sp>
    </p:spTree>
    <p:extLst>
      <p:ext uri="{BB962C8B-B14F-4D97-AF65-F5344CB8AC3E}">
        <p14:creationId xmlns="" xmlns:p14="http://schemas.microsoft.com/office/powerpoint/2010/main" val="2588588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60528F-40DE-4259-94DE-E9115108A997}" type="datetimeFigureOut">
              <a:rPr lang="en-US" smtClean="0"/>
              <a:pPr/>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16BDCB-808B-4B86-89C6-BC74DC1064E9}" type="slidenum">
              <a:rPr lang="en-US" smtClean="0"/>
              <a:pPr/>
              <a:t>‹#›</a:t>
            </a:fld>
            <a:endParaRPr lang="en-US"/>
          </a:p>
        </p:txBody>
      </p:sp>
    </p:spTree>
    <p:extLst>
      <p:ext uri="{BB962C8B-B14F-4D97-AF65-F5344CB8AC3E}">
        <p14:creationId xmlns="" xmlns:p14="http://schemas.microsoft.com/office/powerpoint/2010/main" val="3781355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0528F-40DE-4259-94DE-E9115108A997}" type="datetimeFigureOut">
              <a:rPr lang="en-US" smtClean="0"/>
              <a:pPr/>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16BDCB-808B-4B86-89C6-BC74DC1064E9}" type="slidenum">
              <a:rPr lang="en-US" smtClean="0"/>
              <a:pPr/>
              <a:t>‹#›</a:t>
            </a:fld>
            <a:endParaRPr lang="en-US"/>
          </a:p>
        </p:txBody>
      </p:sp>
    </p:spTree>
    <p:extLst>
      <p:ext uri="{BB962C8B-B14F-4D97-AF65-F5344CB8AC3E}">
        <p14:creationId xmlns="" xmlns:p14="http://schemas.microsoft.com/office/powerpoint/2010/main" val="68233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0528F-40DE-4259-94DE-E9115108A997}"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6BDCB-808B-4B86-89C6-BC74DC1064E9}" type="slidenum">
              <a:rPr lang="en-US" smtClean="0"/>
              <a:pPr/>
              <a:t>‹#›</a:t>
            </a:fld>
            <a:endParaRPr lang="en-US"/>
          </a:p>
        </p:txBody>
      </p:sp>
    </p:spTree>
    <p:extLst>
      <p:ext uri="{BB962C8B-B14F-4D97-AF65-F5344CB8AC3E}">
        <p14:creationId xmlns="" xmlns:p14="http://schemas.microsoft.com/office/powerpoint/2010/main" val="2782538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0528F-40DE-4259-94DE-E9115108A997}"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6BDCB-808B-4B86-89C6-BC74DC1064E9}" type="slidenum">
              <a:rPr lang="en-US" smtClean="0"/>
              <a:pPr/>
              <a:t>‹#›</a:t>
            </a:fld>
            <a:endParaRPr lang="en-US"/>
          </a:p>
        </p:txBody>
      </p:sp>
    </p:spTree>
    <p:extLst>
      <p:ext uri="{BB962C8B-B14F-4D97-AF65-F5344CB8AC3E}">
        <p14:creationId xmlns="" xmlns:p14="http://schemas.microsoft.com/office/powerpoint/2010/main" val="49864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0528F-40DE-4259-94DE-E9115108A997}" type="datetimeFigureOut">
              <a:rPr lang="en-US" smtClean="0"/>
              <a:pPr/>
              <a:t>11/23/2017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6BDCB-808B-4B86-89C6-BC74DC1064E9}" type="slidenum">
              <a:rPr lang="en-US" smtClean="0"/>
              <a:pPr/>
              <a:t>‹#›</a:t>
            </a:fld>
            <a:endParaRPr lang="en-US"/>
          </a:p>
        </p:txBody>
      </p:sp>
    </p:spTree>
    <p:extLst>
      <p:ext uri="{BB962C8B-B14F-4D97-AF65-F5344CB8AC3E}">
        <p14:creationId xmlns="" xmlns:p14="http://schemas.microsoft.com/office/powerpoint/2010/main" val="731962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Examples of normalization</a:t>
            </a:r>
            <a:endParaRPr lang="en-US" dirty="0"/>
          </a:p>
        </p:txBody>
      </p:sp>
    </p:spTree>
    <p:extLst>
      <p:ext uri="{BB962C8B-B14F-4D97-AF65-F5344CB8AC3E}">
        <p14:creationId xmlns="" xmlns:p14="http://schemas.microsoft.com/office/powerpoint/2010/main" val="3802450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The project team table went straight from 2NF to 3NF as it only has one non-key attribute.</a:t>
            </a:r>
          </a:p>
          <a:p>
            <a:r>
              <a:rPr lang="en-US" sz="2800" dirty="0"/>
              <a:t>Department Name is more dependent upon Department No than Employee No and therefore was moved to a new table. Department No is the key in this new table and a foreign key in the Employee table.</a:t>
            </a:r>
          </a:p>
          <a:p>
            <a:endParaRPr lang="en-US" dirty="0"/>
          </a:p>
        </p:txBody>
      </p:sp>
    </p:spTree>
    <p:extLst>
      <p:ext uri="{BB962C8B-B14F-4D97-AF65-F5344CB8AC3E}">
        <p14:creationId xmlns="" xmlns:p14="http://schemas.microsoft.com/office/powerpoint/2010/main" val="1820420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000" b="1" dirty="0"/>
              <a:t>3NF Tables: Non-Key Dependencies </a:t>
            </a:r>
            <a:r>
              <a:rPr lang="en-US" sz="2000" b="1" dirty="0" smtClean="0"/>
              <a:t>Removed</a:t>
            </a:r>
            <a:endParaRPr lang="en-US" sz="2000" dirty="0"/>
          </a:p>
        </p:txBody>
      </p:sp>
      <p:pic>
        <p:nvPicPr>
          <p:cNvPr id="4098" name="Picture 2"/>
          <p:cNvPicPr>
            <a:picLocks noGrp="1" noChangeAspect="1" noChangeArrowheads="1"/>
          </p:cNvPicPr>
          <p:nvPr>
            <p:ph idx="1"/>
          </p:nvPr>
        </p:nvPicPr>
        <p:blipFill rotWithShape="1">
          <a:blip r:embed="rId2" cstate="print">
            <a:extLst>
              <a:ext uri="{28A0092B-C50C-407E-A947-70E740481C1C}">
                <a14:useLocalDpi xmlns="" xmlns:a14="http://schemas.microsoft.com/office/drawing/2010/main" val="0"/>
              </a:ext>
            </a:extLst>
          </a:blip>
          <a:srcRect l="14478" t="13892" r="11448" b="7656"/>
          <a:stretch/>
        </p:blipFill>
        <p:spPr bwMode="auto">
          <a:xfrm>
            <a:off x="228601" y="762000"/>
            <a:ext cx="8915399" cy="5867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085552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b="1" dirty="0" smtClean="0"/>
              <a:t>Summary of Normalization Rules</a:t>
            </a:r>
            <a:br>
              <a:rPr lang="en-US" sz="2800" b="1" dirty="0" smtClean="0"/>
            </a:br>
            <a:endParaRPr lang="en-US" sz="2800" dirty="0"/>
          </a:p>
        </p:txBody>
      </p:sp>
      <p:sp>
        <p:nvSpPr>
          <p:cNvPr id="3" name="Content Placeholder 2"/>
          <p:cNvSpPr>
            <a:spLocks noGrp="1"/>
          </p:cNvSpPr>
          <p:nvPr>
            <p:ph idx="1"/>
          </p:nvPr>
        </p:nvSpPr>
        <p:spPr>
          <a:xfrm>
            <a:off x="457200" y="762000"/>
            <a:ext cx="8382000" cy="5562600"/>
          </a:xfrm>
        </p:spPr>
        <p:txBody>
          <a:bodyPr>
            <a:normAutofit fontScale="70000" lnSpcReduction="20000"/>
          </a:bodyPr>
          <a:lstStyle/>
          <a:p>
            <a:r>
              <a:rPr lang="en-US" dirty="0" smtClean="0"/>
              <a:t>That </a:t>
            </a:r>
            <a:r>
              <a:rPr lang="en-US" dirty="0"/>
              <a:t>is the complete process. Having started off with an unnormalised table we finished with </a:t>
            </a:r>
            <a:r>
              <a:rPr lang="en-US"/>
              <a:t>four </a:t>
            </a:r>
            <a:r>
              <a:rPr lang="en-US" smtClean="0"/>
              <a:t>normalized </a:t>
            </a:r>
            <a:r>
              <a:rPr lang="en-US" dirty="0"/>
              <a:t>tables in 3NF. You will notice that duplication has been removed (apart from the keys needed to establish the links between those tables).</a:t>
            </a:r>
          </a:p>
          <a:p>
            <a:r>
              <a:rPr lang="en-US" dirty="0"/>
              <a:t>The process may look complicated. However, if you follow the rules </a:t>
            </a:r>
            <a:r>
              <a:rPr lang="en-US" b="1" dirty="0"/>
              <a:t>completely</a:t>
            </a:r>
            <a:r>
              <a:rPr lang="en-US" dirty="0"/>
              <a:t>, and </a:t>
            </a:r>
            <a:r>
              <a:rPr lang="en-US" b="1" dirty="0" smtClean="0"/>
              <a:t>do not</a:t>
            </a:r>
            <a:r>
              <a:rPr lang="en-US" dirty="0"/>
              <a:t> miss out any steps, then you should arrive at the correct solution. If you omit a rule there is a high probability that you will end up with too few tables or incorrect keys.</a:t>
            </a:r>
          </a:p>
          <a:p>
            <a:r>
              <a:rPr lang="en-US" dirty="0"/>
              <a:t>The following normal forms were discussed in this section:</a:t>
            </a:r>
          </a:p>
          <a:p>
            <a:pPr lvl="1"/>
            <a:r>
              <a:rPr lang="en-US" b="1" dirty="0"/>
              <a:t>First normal form:</a:t>
            </a:r>
            <a:r>
              <a:rPr lang="en-US" dirty="0"/>
              <a:t> A table is in the first normal form if it contains no repeating columns.</a:t>
            </a:r>
          </a:p>
          <a:p>
            <a:pPr lvl="1"/>
            <a:r>
              <a:rPr lang="en-US" b="1" dirty="0"/>
              <a:t>Second normal form:</a:t>
            </a:r>
            <a:r>
              <a:rPr lang="en-US" dirty="0"/>
              <a:t> A table is in the second normal form if it is in the first normal form and contains only columns that are dependent on the whole (primary) key.</a:t>
            </a:r>
          </a:p>
          <a:p>
            <a:pPr lvl="1"/>
            <a:r>
              <a:rPr lang="en-US" b="1" dirty="0"/>
              <a:t>Third normal form:</a:t>
            </a:r>
            <a:r>
              <a:rPr lang="en-US" dirty="0"/>
              <a:t> A table is in the third normal form if it is in the second normal form and all the non-key columns are dependent only on the primary key. If the value of a non-key column is dependent on the value of another non-key column we have a situation known as transitive dependency. This can be resolved by removing the columns dependent on non-key items to another table.</a:t>
            </a:r>
          </a:p>
          <a:p>
            <a:endParaRPr lang="en-US" dirty="0"/>
          </a:p>
        </p:txBody>
      </p:sp>
    </p:spTree>
    <p:extLst>
      <p:ext uri="{BB962C8B-B14F-4D97-AF65-F5344CB8AC3E}">
        <p14:creationId xmlns="" xmlns:p14="http://schemas.microsoft.com/office/powerpoint/2010/main" val="740382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752601"/>
            <a:ext cx="8229600" cy="1316360"/>
          </a:xfrm>
        </p:spPr>
        <p:txBody>
          <a:bodyPr>
            <a:normAutofit/>
          </a:bodyPr>
          <a:lstStyle/>
          <a:p>
            <a:pPr algn="l" rtl="0"/>
            <a:r>
              <a:rPr lang="en-US" sz="2000" dirty="0" smtClean="0"/>
              <a:t>In this Relation (STUDENT _REPORT )</a:t>
            </a:r>
            <a:endParaRPr lang="ar-SA" sz="2000" dirty="0" smtClean="0"/>
          </a:p>
        </p:txBody>
      </p:sp>
      <p:sp>
        <p:nvSpPr>
          <p:cNvPr id="6" name="Footer Placeholder 5"/>
          <p:cNvSpPr>
            <a:spLocks noGrp="1"/>
          </p:cNvSpPr>
          <p:nvPr>
            <p:ph type="ftr" sz="quarter" idx="11"/>
          </p:nvPr>
        </p:nvSpPr>
        <p:spPr/>
        <p:txBody>
          <a:bodyPr/>
          <a:lstStyle/>
          <a:p>
            <a:pPr>
              <a:defRPr/>
            </a:pPr>
            <a:r>
              <a:rPr lang="ar-SA" smtClean="0"/>
              <a:t>جمع وتنسيق واعداد أ/ أسماء العيسى</a:t>
            </a:r>
            <a:endParaRPr lang="ar-SA"/>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13</a:t>
            </a:fld>
            <a:endParaRPr lang="ar-SA"/>
          </a:p>
        </p:txBody>
      </p:sp>
      <p:graphicFrame>
        <p:nvGraphicFramePr>
          <p:cNvPr id="7" name="جدول 6"/>
          <p:cNvGraphicFramePr>
            <a:graphicFrameLocks noGrp="1"/>
          </p:cNvGraphicFramePr>
          <p:nvPr/>
        </p:nvGraphicFramePr>
        <p:xfrm>
          <a:off x="395537" y="2420888"/>
          <a:ext cx="8568951" cy="3240361"/>
        </p:xfrm>
        <a:graphic>
          <a:graphicData uri="http://schemas.openxmlformats.org/drawingml/2006/table">
            <a:tbl>
              <a:tblPr rtl="1" firstRow="1" bandRow="1">
                <a:tableStyleId>{5C22544A-7EE6-4342-B048-85BDC9FD1C3A}</a:tableStyleId>
              </a:tblPr>
              <a:tblGrid>
                <a:gridCol w="696444"/>
                <a:gridCol w="1130756"/>
                <a:gridCol w="836296"/>
                <a:gridCol w="764085"/>
                <a:gridCol w="856895"/>
                <a:gridCol w="856895"/>
                <a:gridCol w="856895"/>
                <a:gridCol w="856895"/>
                <a:gridCol w="856895"/>
                <a:gridCol w="856895"/>
              </a:tblGrid>
              <a:tr h="476908">
                <a:tc>
                  <a:txBody>
                    <a:bodyPr/>
                    <a:lstStyle/>
                    <a:p>
                      <a:pPr algn="l" rtl="0"/>
                      <a:r>
                        <a:rPr lang="en-US" sz="1400" dirty="0" smtClean="0"/>
                        <a:t>Grade</a:t>
                      </a:r>
                      <a:endParaRPr lang="ar-SA" sz="1400" dirty="0"/>
                    </a:p>
                  </a:txBody>
                  <a:tcPr/>
                </a:tc>
                <a:tc>
                  <a:txBody>
                    <a:bodyPr/>
                    <a:lstStyle/>
                    <a:p>
                      <a:pPr algn="l" rtl="0"/>
                      <a:r>
                        <a:rPr lang="en-US" sz="1400" dirty="0" smtClean="0"/>
                        <a:t>Department</a:t>
                      </a:r>
                      <a:endParaRPr lang="ar-SA" sz="1400" dirty="0"/>
                    </a:p>
                  </a:txBody>
                  <a:tcPr/>
                </a:tc>
                <a:tc>
                  <a:txBody>
                    <a:bodyPr/>
                    <a:lstStyle/>
                    <a:p>
                      <a:pPr algn="l" rtl="0"/>
                      <a:r>
                        <a:rPr lang="en-US" sz="1400" dirty="0" smtClean="0"/>
                        <a:t>Teacher</a:t>
                      </a:r>
                      <a:endParaRPr lang="ar-SA" sz="1400" dirty="0"/>
                    </a:p>
                  </a:txBody>
                  <a:tcPr/>
                </a:tc>
                <a:tc>
                  <a:txBody>
                    <a:bodyPr/>
                    <a:lstStyle/>
                    <a:p>
                      <a:pPr algn="l" rtl="0"/>
                      <a:r>
                        <a:rPr lang="en-US" sz="1400" dirty="0" smtClean="0"/>
                        <a:t>TechNo</a:t>
                      </a:r>
                      <a:endParaRPr lang="ar-SA" sz="1400" dirty="0"/>
                    </a:p>
                  </a:txBody>
                  <a:tcPr/>
                </a:tc>
                <a:tc>
                  <a:txBody>
                    <a:bodyPr/>
                    <a:lstStyle/>
                    <a:p>
                      <a:pPr algn="l" rtl="0"/>
                      <a:r>
                        <a:rPr lang="en-US" sz="1400" dirty="0" smtClean="0"/>
                        <a:t>Hours</a:t>
                      </a:r>
                      <a:endParaRPr lang="ar-SA" sz="1400" dirty="0"/>
                    </a:p>
                  </a:txBody>
                  <a:tcPr/>
                </a:tc>
                <a:tc>
                  <a:txBody>
                    <a:bodyPr/>
                    <a:lstStyle/>
                    <a:p>
                      <a:pPr algn="l" rtl="0"/>
                      <a:r>
                        <a:rPr lang="en-US" sz="1400" dirty="0" smtClean="0"/>
                        <a:t>Subject</a:t>
                      </a:r>
                      <a:endParaRPr lang="ar-SA" sz="1400" dirty="0"/>
                    </a:p>
                  </a:txBody>
                  <a:tcPr/>
                </a:tc>
                <a:tc>
                  <a:txBody>
                    <a:bodyPr/>
                    <a:lstStyle/>
                    <a:p>
                      <a:pPr algn="l" rtl="0"/>
                      <a:r>
                        <a:rPr lang="en-US" sz="1400" dirty="0" smtClean="0"/>
                        <a:t>SuCode</a:t>
                      </a:r>
                      <a:endParaRPr lang="ar-SA" sz="1400" dirty="0"/>
                    </a:p>
                  </a:txBody>
                  <a:tcPr/>
                </a:tc>
                <a:tc>
                  <a:txBody>
                    <a:bodyPr/>
                    <a:lstStyle/>
                    <a:p>
                      <a:pPr algn="l" rtl="0"/>
                      <a:r>
                        <a:rPr lang="en-US" sz="1400" dirty="0" smtClean="0"/>
                        <a:t>Address</a:t>
                      </a:r>
                      <a:endParaRPr lang="ar-SA" sz="1400" dirty="0"/>
                    </a:p>
                  </a:txBody>
                  <a:tcPr/>
                </a:tc>
                <a:tc>
                  <a:txBody>
                    <a:bodyPr/>
                    <a:lstStyle/>
                    <a:p>
                      <a:pPr algn="l" rtl="0"/>
                      <a:r>
                        <a:rPr lang="en-US" sz="1400" dirty="0" smtClean="0"/>
                        <a:t>Name</a:t>
                      </a:r>
                      <a:endParaRPr lang="ar-SA" sz="1400" dirty="0"/>
                    </a:p>
                  </a:txBody>
                  <a:tcPr/>
                </a:tc>
                <a:tc>
                  <a:txBody>
                    <a:bodyPr/>
                    <a:lstStyle/>
                    <a:p>
                      <a:pPr algn="l" rtl="0"/>
                      <a:r>
                        <a:rPr lang="en-US" sz="1400" dirty="0" smtClean="0"/>
                        <a:t>St.No</a:t>
                      </a:r>
                      <a:endParaRPr lang="ar-SA" sz="1400" dirty="0"/>
                    </a:p>
                  </a:txBody>
                  <a:tcPr/>
                </a:tc>
              </a:tr>
              <a:tr h="509573">
                <a:tc>
                  <a:txBody>
                    <a:bodyPr/>
                    <a:lstStyle/>
                    <a:p>
                      <a:pPr algn="l" rtl="0"/>
                      <a:r>
                        <a:rPr lang="en-US" dirty="0" smtClean="0"/>
                        <a:t>A</a:t>
                      </a:r>
                      <a:endParaRPr lang="ar-SA" dirty="0"/>
                    </a:p>
                  </a:txBody>
                  <a:tcPr/>
                </a:tc>
                <a:tc>
                  <a:txBody>
                    <a:bodyPr/>
                    <a:lstStyle/>
                    <a:p>
                      <a:pPr algn="l" rtl="0"/>
                      <a:r>
                        <a:rPr lang="en-US" dirty="0" smtClean="0"/>
                        <a:t>Computer</a:t>
                      </a:r>
                      <a:endParaRPr lang="ar-SA" dirty="0"/>
                    </a:p>
                  </a:txBody>
                  <a:tcPr/>
                </a:tc>
                <a:tc>
                  <a:txBody>
                    <a:bodyPr/>
                    <a:lstStyle/>
                    <a:p>
                      <a:pPr algn="l" rtl="0"/>
                      <a:r>
                        <a:rPr lang="en-US" dirty="0" smtClean="0"/>
                        <a:t>Ali</a:t>
                      </a:r>
                      <a:endParaRPr lang="ar-SA" dirty="0"/>
                    </a:p>
                  </a:txBody>
                  <a:tcPr/>
                </a:tc>
                <a:tc>
                  <a:txBody>
                    <a:bodyPr/>
                    <a:lstStyle/>
                    <a:p>
                      <a:pPr algn="l" rtl="0"/>
                      <a:r>
                        <a:rPr lang="en-US" dirty="0" smtClean="0"/>
                        <a:t>7</a:t>
                      </a:r>
                      <a:endParaRPr lang="ar-SA" dirty="0"/>
                    </a:p>
                  </a:txBody>
                  <a:tcPr/>
                </a:tc>
                <a:tc>
                  <a:txBody>
                    <a:bodyPr/>
                    <a:lstStyle/>
                    <a:p>
                      <a:pPr algn="l" rtl="0"/>
                      <a:r>
                        <a:rPr lang="en-US" dirty="0" smtClean="0"/>
                        <a:t>3</a:t>
                      </a:r>
                      <a:endParaRPr lang="ar-SA" dirty="0"/>
                    </a:p>
                  </a:txBody>
                  <a:tcPr/>
                </a:tc>
                <a:tc>
                  <a:txBody>
                    <a:bodyPr/>
                    <a:lstStyle/>
                    <a:p>
                      <a:pPr algn="l" rtl="0"/>
                      <a:r>
                        <a:rPr lang="en-US" sz="1000" dirty="0" smtClean="0"/>
                        <a:t>Introduction to computer </a:t>
                      </a:r>
                      <a:endParaRPr lang="ar-SA" sz="1000" dirty="0"/>
                    </a:p>
                  </a:txBody>
                  <a:tcPr/>
                </a:tc>
                <a:tc>
                  <a:txBody>
                    <a:bodyPr/>
                    <a:lstStyle/>
                    <a:p>
                      <a:pPr algn="l" rtl="0"/>
                      <a:r>
                        <a:rPr lang="en-US" dirty="0" smtClean="0"/>
                        <a:t>csc101</a:t>
                      </a:r>
                      <a:endParaRPr lang="ar-SA" dirty="0"/>
                    </a:p>
                  </a:txBody>
                  <a:tcPr/>
                </a:tc>
                <a:tc>
                  <a:txBody>
                    <a:bodyPr/>
                    <a:lstStyle/>
                    <a:p>
                      <a:pPr algn="l" rtl="0"/>
                      <a:r>
                        <a:rPr lang="en-US" dirty="0" smtClean="0"/>
                        <a:t>Riyadh</a:t>
                      </a:r>
                      <a:endParaRPr lang="ar-SA" dirty="0"/>
                    </a:p>
                  </a:txBody>
                  <a:tcPr/>
                </a:tc>
                <a:tc>
                  <a:txBody>
                    <a:bodyPr/>
                    <a:lstStyle/>
                    <a:p>
                      <a:pPr algn="l" rtl="0"/>
                      <a:r>
                        <a:rPr lang="en-US" dirty="0" err="1" smtClean="0"/>
                        <a:t>Fahad</a:t>
                      </a:r>
                      <a:endParaRPr lang="ar-SA" dirty="0"/>
                    </a:p>
                  </a:txBody>
                  <a:tcPr/>
                </a:tc>
                <a:tc>
                  <a:txBody>
                    <a:bodyPr/>
                    <a:lstStyle/>
                    <a:p>
                      <a:pPr algn="l" rtl="0"/>
                      <a:r>
                        <a:rPr lang="en-US" dirty="0" smtClean="0"/>
                        <a:t>5</a:t>
                      </a:r>
                      <a:endParaRPr lang="ar-SA" dirty="0"/>
                    </a:p>
                  </a:txBody>
                  <a:tcPr/>
                </a:tc>
              </a:tr>
              <a:tr h="823156">
                <a:tc>
                  <a:txBody>
                    <a:bodyPr/>
                    <a:lstStyle/>
                    <a:p>
                      <a:pPr algn="l" rtl="0"/>
                      <a:r>
                        <a:rPr lang="en-US" dirty="0" smtClean="0"/>
                        <a:t>B</a:t>
                      </a:r>
                      <a:endParaRPr lang="ar-SA" dirty="0"/>
                    </a:p>
                  </a:txBody>
                  <a:tcPr/>
                </a:tc>
                <a:tc>
                  <a:txBody>
                    <a:bodyPr/>
                    <a:lstStyle/>
                    <a:p>
                      <a:pPr algn="l" rtl="0"/>
                      <a:r>
                        <a:rPr lang="en-US" dirty="0" smtClean="0"/>
                        <a:t>Math</a:t>
                      </a:r>
                      <a:endParaRPr lang="ar-SA" dirty="0"/>
                    </a:p>
                  </a:txBody>
                  <a:tcPr/>
                </a:tc>
                <a:tc>
                  <a:txBody>
                    <a:bodyPr/>
                    <a:lstStyle/>
                    <a:p>
                      <a:pPr algn="l" rtl="0"/>
                      <a:r>
                        <a:rPr lang="en-US" dirty="0" err="1" smtClean="0"/>
                        <a:t>Saad</a:t>
                      </a:r>
                      <a:endParaRPr lang="ar-SA" dirty="0"/>
                    </a:p>
                  </a:txBody>
                  <a:tcPr/>
                </a:tc>
                <a:tc>
                  <a:txBody>
                    <a:bodyPr/>
                    <a:lstStyle/>
                    <a:p>
                      <a:pPr algn="l" rtl="0"/>
                      <a:r>
                        <a:rPr lang="en-US" dirty="0" smtClean="0"/>
                        <a:t>12</a:t>
                      </a:r>
                      <a:endParaRPr lang="ar-SA" dirty="0"/>
                    </a:p>
                  </a:txBody>
                  <a:tcPr/>
                </a:tc>
                <a:tc>
                  <a:txBody>
                    <a:bodyPr/>
                    <a:lstStyle/>
                    <a:p>
                      <a:pPr algn="l" rtl="0"/>
                      <a:r>
                        <a:rPr lang="en-US" dirty="0" smtClean="0"/>
                        <a:t>4</a:t>
                      </a:r>
                      <a:endParaRPr lang="ar-SA" dirty="0"/>
                    </a:p>
                  </a:txBody>
                  <a:tcPr/>
                </a:tc>
                <a:tc>
                  <a:txBody>
                    <a:bodyPr/>
                    <a:lstStyle/>
                    <a:p>
                      <a:pPr algn="l" rtl="0"/>
                      <a:r>
                        <a:rPr lang="en-US" sz="1000" dirty="0" err="1" smtClean="0"/>
                        <a:t>Itroduction</a:t>
                      </a:r>
                      <a:r>
                        <a:rPr lang="en-US" sz="1000" dirty="0" smtClean="0"/>
                        <a:t> to Calculation</a:t>
                      </a:r>
                      <a:endParaRPr lang="ar-SA" sz="1000" dirty="0"/>
                    </a:p>
                  </a:txBody>
                  <a:tcPr/>
                </a:tc>
                <a:tc>
                  <a:txBody>
                    <a:bodyPr/>
                    <a:lstStyle/>
                    <a:p>
                      <a:pPr algn="l" rtl="0"/>
                      <a:r>
                        <a:rPr lang="en-US" dirty="0" smtClean="0"/>
                        <a:t>math102</a:t>
                      </a:r>
                      <a:endParaRPr lang="ar-SA" dirty="0"/>
                    </a:p>
                  </a:txBody>
                  <a:tcPr/>
                </a:tc>
                <a:tc>
                  <a:txBody>
                    <a:bodyPr/>
                    <a:lstStyle/>
                    <a:p>
                      <a:pPr algn="l" rtl="0"/>
                      <a:r>
                        <a:rPr lang="en-US" dirty="0" smtClean="0"/>
                        <a:t>Riyadh</a:t>
                      </a:r>
                      <a:endParaRPr lang="ar-S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Fahad</a:t>
                      </a:r>
                      <a:endParaRPr lang="ar-SA" dirty="0" smtClean="0"/>
                    </a:p>
                    <a:p>
                      <a:pPr algn="l" rtl="0"/>
                      <a:endParaRPr lang="ar-SA" dirty="0"/>
                    </a:p>
                  </a:txBody>
                  <a:tcPr/>
                </a:tc>
                <a:tc>
                  <a:txBody>
                    <a:bodyPr/>
                    <a:lstStyle/>
                    <a:p>
                      <a:pPr algn="l" rtl="0"/>
                      <a:r>
                        <a:rPr lang="en-US" dirty="0" smtClean="0"/>
                        <a:t>5</a:t>
                      </a:r>
                      <a:endParaRPr lang="ar-SA" dirty="0"/>
                    </a:p>
                  </a:txBody>
                  <a:tcPr/>
                </a:tc>
              </a:tr>
              <a:tr h="476908">
                <a:tc>
                  <a:txBody>
                    <a:bodyPr/>
                    <a:lstStyle/>
                    <a:p>
                      <a:pPr algn="l" rtl="0"/>
                      <a:r>
                        <a:rPr lang="en-US" dirty="0" smtClean="0"/>
                        <a:t>C+</a:t>
                      </a:r>
                      <a:endParaRPr lang="ar-SA" dirty="0"/>
                    </a:p>
                  </a:txBody>
                  <a:tcPr/>
                </a:tc>
                <a:tc>
                  <a:txBody>
                    <a:bodyPr/>
                    <a:lstStyle/>
                    <a:p>
                      <a:pPr algn="l" rtl="0"/>
                      <a:r>
                        <a:rPr lang="en-US" dirty="0" smtClean="0"/>
                        <a:t>Computer</a:t>
                      </a:r>
                      <a:endParaRPr lang="ar-SA" dirty="0"/>
                    </a:p>
                  </a:txBody>
                  <a:tcPr/>
                </a:tc>
                <a:tc>
                  <a:txBody>
                    <a:bodyPr/>
                    <a:lstStyle/>
                    <a:p>
                      <a:pPr algn="l" rtl="0"/>
                      <a:r>
                        <a:rPr lang="en-US" dirty="0" smtClean="0"/>
                        <a:t>Rashid</a:t>
                      </a:r>
                      <a:endParaRPr lang="ar-SA" dirty="0"/>
                    </a:p>
                  </a:txBody>
                  <a:tcPr/>
                </a:tc>
                <a:tc>
                  <a:txBody>
                    <a:bodyPr/>
                    <a:lstStyle/>
                    <a:p>
                      <a:pPr algn="l" rtl="0"/>
                      <a:r>
                        <a:rPr lang="en-US" dirty="0" smtClean="0"/>
                        <a:t>2</a:t>
                      </a:r>
                      <a:endParaRPr lang="ar-SA" dirty="0"/>
                    </a:p>
                  </a:txBody>
                  <a:tcPr/>
                </a:tc>
                <a:tc>
                  <a:txBody>
                    <a:bodyPr/>
                    <a:lstStyle/>
                    <a:p>
                      <a:pPr algn="l" rtl="0"/>
                      <a:r>
                        <a:rPr lang="en-US" dirty="0" smtClean="0"/>
                        <a:t>4</a:t>
                      </a:r>
                      <a:endParaRPr lang="ar-SA" dirty="0"/>
                    </a:p>
                  </a:txBody>
                  <a:tcPr/>
                </a:tc>
                <a:tc>
                  <a:txBody>
                    <a:bodyPr/>
                    <a:lstStyle/>
                    <a:p>
                      <a:pPr algn="l" rtl="0"/>
                      <a:r>
                        <a:rPr lang="en-US" sz="1000" dirty="0" smtClean="0"/>
                        <a:t>C++</a:t>
                      </a:r>
                      <a:endParaRPr lang="ar-SA" sz="1000" dirty="0"/>
                    </a:p>
                  </a:txBody>
                  <a:tcPr/>
                </a:tc>
                <a:tc>
                  <a:txBody>
                    <a:bodyPr/>
                    <a:lstStyle/>
                    <a:p>
                      <a:pPr algn="l" rtl="0"/>
                      <a:r>
                        <a:rPr lang="en-US" dirty="0" smtClean="0"/>
                        <a:t>csc103</a:t>
                      </a:r>
                      <a:endParaRPr lang="ar-SA" dirty="0"/>
                    </a:p>
                  </a:txBody>
                  <a:tcPr/>
                </a:tc>
                <a:tc>
                  <a:txBody>
                    <a:bodyPr/>
                    <a:lstStyle/>
                    <a:p>
                      <a:pPr algn="l" rtl="0"/>
                      <a:r>
                        <a:rPr lang="en-US" dirty="0" smtClean="0"/>
                        <a:t>Riyadh</a:t>
                      </a:r>
                      <a:endParaRPr lang="ar-SA" dirty="0"/>
                    </a:p>
                  </a:txBody>
                  <a:tcPr/>
                </a:tc>
                <a:tc>
                  <a:txBody>
                    <a:bodyPr/>
                    <a:lstStyle/>
                    <a:p>
                      <a:pPr algn="l" rtl="0"/>
                      <a:r>
                        <a:rPr lang="en-US" dirty="0" err="1" smtClean="0"/>
                        <a:t>Fahad</a:t>
                      </a:r>
                      <a:endParaRPr lang="ar-SA" dirty="0"/>
                    </a:p>
                  </a:txBody>
                  <a:tcPr/>
                </a:tc>
                <a:tc>
                  <a:txBody>
                    <a:bodyPr/>
                    <a:lstStyle/>
                    <a:p>
                      <a:pPr algn="l" rtl="0"/>
                      <a:r>
                        <a:rPr lang="en-US" dirty="0" smtClean="0"/>
                        <a:t>5</a:t>
                      </a:r>
                      <a:endParaRPr lang="ar-SA" dirty="0"/>
                    </a:p>
                  </a:txBody>
                  <a:tcPr/>
                </a:tc>
              </a:tr>
              <a:tr h="476908">
                <a:tc>
                  <a:txBody>
                    <a:bodyPr/>
                    <a:lstStyle/>
                    <a:p>
                      <a:pPr algn="l" rtl="0"/>
                      <a:r>
                        <a:rPr lang="en-US" dirty="0" smtClean="0"/>
                        <a:t>B+</a:t>
                      </a:r>
                      <a:endParaRPr lang="ar-SA" dirty="0"/>
                    </a:p>
                  </a:txBody>
                  <a:tcPr/>
                </a:tc>
                <a:tc>
                  <a:txBody>
                    <a:bodyPr/>
                    <a:lstStyle/>
                    <a:p>
                      <a:pPr algn="l" rtl="0"/>
                      <a:r>
                        <a:rPr lang="en-US" dirty="0" smtClean="0"/>
                        <a:t>Computer</a:t>
                      </a:r>
                      <a:endParaRPr lang="ar-SA" dirty="0"/>
                    </a:p>
                  </a:txBody>
                  <a:tcPr/>
                </a:tc>
                <a:tc>
                  <a:txBody>
                    <a:bodyPr/>
                    <a:lstStyle/>
                    <a:p>
                      <a:pPr algn="l" rtl="0"/>
                      <a:r>
                        <a:rPr lang="en-US" dirty="0" smtClean="0"/>
                        <a:t>Khalid</a:t>
                      </a:r>
                      <a:endParaRPr lang="ar-SA" dirty="0"/>
                    </a:p>
                  </a:txBody>
                  <a:tcPr/>
                </a:tc>
                <a:tc>
                  <a:txBody>
                    <a:bodyPr/>
                    <a:lstStyle/>
                    <a:p>
                      <a:pPr algn="l" rtl="0"/>
                      <a:r>
                        <a:rPr lang="en-US" dirty="0" smtClean="0"/>
                        <a:t>2</a:t>
                      </a:r>
                      <a:endParaRPr lang="ar-SA" dirty="0"/>
                    </a:p>
                  </a:txBody>
                  <a:tcPr/>
                </a:tc>
                <a:tc>
                  <a:txBody>
                    <a:bodyPr/>
                    <a:lstStyle/>
                    <a:p>
                      <a:pPr algn="l" rtl="0"/>
                      <a:r>
                        <a:rPr lang="en-US" dirty="0" smtClean="0"/>
                        <a:t>3</a:t>
                      </a:r>
                      <a:endParaRPr lang="ar-SA" dirty="0"/>
                    </a:p>
                  </a:txBody>
                  <a:tcPr/>
                </a:tc>
                <a:tc>
                  <a:txBody>
                    <a:bodyPr/>
                    <a:lstStyle/>
                    <a:p>
                      <a:pPr algn="l" rtl="0"/>
                      <a:r>
                        <a:rPr lang="en-US" sz="1000" dirty="0" smtClean="0"/>
                        <a:t>DB1</a:t>
                      </a:r>
                      <a:endParaRPr lang="ar-SA" sz="1000" dirty="0"/>
                    </a:p>
                  </a:txBody>
                  <a:tcPr/>
                </a:tc>
                <a:tc>
                  <a:txBody>
                    <a:bodyPr/>
                    <a:lstStyle/>
                    <a:p>
                      <a:pPr algn="l" rtl="0"/>
                      <a:r>
                        <a:rPr lang="en-US" dirty="0" smtClean="0"/>
                        <a:t>csc325</a:t>
                      </a:r>
                      <a:endParaRPr lang="ar-SA" dirty="0"/>
                    </a:p>
                  </a:txBody>
                  <a:tcPr/>
                </a:tc>
                <a:tc>
                  <a:txBody>
                    <a:bodyPr/>
                    <a:lstStyle/>
                    <a:p>
                      <a:pPr algn="l" rtl="0"/>
                      <a:r>
                        <a:rPr lang="en-US" dirty="0" smtClean="0"/>
                        <a:t>Riyadh</a:t>
                      </a:r>
                      <a:endParaRPr lang="ar-SA" dirty="0"/>
                    </a:p>
                  </a:txBody>
                  <a:tcPr/>
                </a:tc>
                <a:tc>
                  <a:txBody>
                    <a:bodyPr/>
                    <a:lstStyle/>
                    <a:p>
                      <a:pPr algn="l" rtl="0"/>
                      <a:r>
                        <a:rPr lang="en-US" dirty="0" err="1" smtClean="0"/>
                        <a:t>Fahad</a:t>
                      </a:r>
                      <a:endParaRPr lang="ar-SA" dirty="0"/>
                    </a:p>
                  </a:txBody>
                  <a:tcPr/>
                </a:tc>
                <a:tc>
                  <a:txBody>
                    <a:bodyPr/>
                    <a:lstStyle/>
                    <a:p>
                      <a:pPr algn="l" rtl="0"/>
                      <a:r>
                        <a:rPr lang="en-US" dirty="0" smtClean="0"/>
                        <a:t>5</a:t>
                      </a:r>
                      <a:endParaRPr lang="ar-SA" dirty="0"/>
                    </a:p>
                  </a:txBody>
                  <a:tcPr/>
                </a:tc>
              </a:tr>
              <a:tr h="476908">
                <a:tc>
                  <a:txBody>
                    <a:bodyPr/>
                    <a:lstStyle/>
                    <a:p>
                      <a:pPr algn="l" rtl="0"/>
                      <a:r>
                        <a:rPr lang="en-US" dirty="0" smtClean="0"/>
                        <a:t>B</a:t>
                      </a:r>
                      <a:endParaRPr lang="ar-SA" dirty="0"/>
                    </a:p>
                  </a:txBody>
                  <a:tcPr/>
                </a:tc>
                <a:tc>
                  <a:txBody>
                    <a:bodyPr/>
                    <a:lstStyle/>
                    <a:p>
                      <a:pPr algn="l" rtl="0"/>
                      <a:r>
                        <a:rPr lang="en-US" dirty="0" smtClean="0"/>
                        <a:t>Computer</a:t>
                      </a:r>
                      <a:endParaRPr lang="ar-SA" dirty="0"/>
                    </a:p>
                  </a:txBody>
                  <a:tcPr/>
                </a:tc>
                <a:tc>
                  <a:txBody>
                    <a:bodyPr/>
                    <a:lstStyle/>
                    <a:p>
                      <a:pPr algn="l" rtl="0"/>
                      <a:r>
                        <a:rPr lang="en-US" dirty="0" smtClean="0"/>
                        <a:t>Tariq</a:t>
                      </a:r>
                      <a:endParaRPr lang="ar-SA" dirty="0"/>
                    </a:p>
                  </a:txBody>
                  <a:tcPr/>
                </a:tc>
                <a:tc>
                  <a:txBody>
                    <a:bodyPr/>
                    <a:lstStyle/>
                    <a:p>
                      <a:pPr algn="l" rtl="0"/>
                      <a:r>
                        <a:rPr lang="en-US" dirty="0" smtClean="0"/>
                        <a:t>3</a:t>
                      </a:r>
                      <a:endParaRPr lang="ar-SA" dirty="0"/>
                    </a:p>
                  </a:txBody>
                  <a:tcPr/>
                </a:tc>
                <a:tc>
                  <a:txBody>
                    <a:bodyPr/>
                    <a:lstStyle/>
                    <a:p>
                      <a:pPr algn="l" rtl="0"/>
                      <a:r>
                        <a:rPr lang="en-US" dirty="0" smtClean="0"/>
                        <a:t>3</a:t>
                      </a:r>
                      <a:endParaRPr lang="ar-SA" dirty="0"/>
                    </a:p>
                  </a:txBody>
                  <a:tcPr/>
                </a:tc>
                <a:tc>
                  <a:txBody>
                    <a:bodyPr/>
                    <a:lstStyle/>
                    <a:p>
                      <a:pPr algn="l" rtl="0"/>
                      <a:r>
                        <a:rPr lang="en-US" sz="1000" dirty="0" smtClean="0"/>
                        <a:t>DB2</a:t>
                      </a:r>
                      <a:endParaRPr lang="ar-SA" sz="1000" dirty="0"/>
                    </a:p>
                  </a:txBody>
                  <a:tcPr/>
                </a:tc>
                <a:tc>
                  <a:txBody>
                    <a:bodyPr/>
                    <a:lstStyle/>
                    <a:p>
                      <a:pPr algn="l" rtl="0"/>
                      <a:r>
                        <a:rPr lang="en-US" dirty="0" smtClean="0"/>
                        <a:t>csc426</a:t>
                      </a:r>
                      <a:endParaRPr lang="ar-SA" dirty="0"/>
                    </a:p>
                  </a:txBody>
                  <a:tcPr/>
                </a:tc>
                <a:tc>
                  <a:txBody>
                    <a:bodyPr/>
                    <a:lstStyle/>
                    <a:p>
                      <a:pPr algn="l" rtl="0"/>
                      <a:r>
                        <a:rPr lang="en-US" dirty="0" smtClean="0"/>
                        <a:t>Riyadh</a:t>
                      </a:r>
                      <a:endParaRPr lang="ar-SA" dirty="0"/>
                    </a:p>
                  </a:txBody>
                  <a:tcPr/>
                </a:tc>
                <a:tc>
                  <a:txBody>
                    <a:bodyPr/>
                    <a:lstStyle/>
                    <a:p>
                      <a:pPr algn="l" rtl="0"/>
                      <a:r>
                        <a:rPr lang="en-US" dirty="0" err="1" smtClean="0"/>
                        <a:t>Fahad</a:t>
                      </a:r>
                      <a:endParaRPr lang="ar-SA" dirty="0"/>
                    </a:p>
                  </a:txBody>
                  <a:tcPr/>
                </a:tc>
                <a:tc>
                  <a:txBody>
                    <a:bodyPr/>
                    <a:lstStyle/>
                    <a:p>
                      <a:pPr algn="l" rtl="0"/>
                      <a:r>
                        <a:rPr lang="en-US" dirty="0" smtClean="0"/>
                        <a:t>5</a:t>
                      </a:r>
                      <a:endParaRPr lang="ar-SA" dirty="0"/>
                    </a:p>
                  </a:txBody>
                  <a:tcPr/>
                </a:tc>
              </a:tr>
            </a:tbl>
          </a:graphicData>
        </a:graphic>
      </p:graphicFrame>
      <p:sp>
        <p:nvSpPr>
          <p:cNvPr id="8" name="عنوان 7"/>
          <p:cNvSpPr>
            <a:spLocks noGrp="1"/>
          </p:cNvSpPr>
          <p:nvPr>
            <p:ph type="title"/>
          </p:nvPr>
        </p:nvSpPr>
        <p:spPr/>
        <p:txBody>
          <a:bodyPr>
            <a:normAutofit fontScale="90000"/>
          </a:bodyPr>
          <a:lstStyle/>
          <a:p>
            <a:r>
              <a:rPr lang="en-US" b="1" dirty="0" smtClean="0"/>
              <a:t>Example2</a:t>
            </a:r>
            <a:br>
              <a:rPr lang="en-US" b="1" dirty="0" smtClean="0"/>
            </a:br>
            <a:r>
              <a:rPr lang="en-US" dirty="0" smtClean="0"/>
              <a:t>UNF</a:t>
            </a: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752601"/>
            <a:ext cx="8229600" cy="1316360"/>
          </a:xfrm>
        </p:spPr>
        <p:txBody>
          <a:bodyPr>
            <a:normAutofit/>
          </a:bodyPr>
          <a:lstStyle/>
          <a:p>
            <a:pPr algn="l" rtl="0"/>
            <a:r>
              <a:rPr lang="en-US" sz="2000" dirty="0" smtClean="0"/>
              <a:t>Relation STUDENT</a:t>
            </a:r>
            <a:endParaRPr lang="ar-SA" sz="2000" dirty="0" smtClean="0"/>
          </a:p>
        </p:txBody>
      </p:sp>
      <p:sp>
        <p:nvSpPr>
          <p:cNvPr id="6" name="Footer Placeholder 5"/>
          <p:cNvSpPr>
            <a:spLocks noGrp="1"/>
          </p:cNvSpPr>
          <p:nvPr>
            <p:ph type="ftr" sz="quarter" idx="11"/>
          </p:nvPr>
        </p:nvSpPr>
        <p:spPr/>
        <p:txBody>
          <a:bodyPr/>
          <a:lstStyle/>
          <a:p>
            <a:pPr>
              <a:defRPr/>
            </a:pPr>
            <a:r>
              <a:rPr lang="ar-SA" smtClean="0"/>
              <a:t>جمع وتنسيق واعداد أ/ أسماء العيسى</a:t>
            </a:r>
            <a:endParaRPr lang="ar-SA"/>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14</a:t>
            </a:fld>
            <a:endParaRPr lang="ar-SA"/>
          </a:p>
        </p:txBody>
      </p:sp>
      <p:graphicFrame>
        <p:nvGraphicFramePr>
          <p:cNvPr id="7" name="جدول 6"/>
          <p:cNvGraphicFramePr>
            <a:graphicFrameLocks noGrp="1"/>
          </p:cNvGraphicFramePr>
          <p:nvPr/>
        </p:nvGraphicFramePr>
        <p:xfrm>
          <a:off x="899592" y="2420888"/>
          <a:ext cx="3024336" cy="370840"/>
        </p:xfrm>
        <a:graphic>
          <a:graphicData uri="http://schemas.openxmlformats.org/drawingml/2006/table">
            <a:tbl>
              <a:tblPr rtl="1" firstRow="1" bandRow="1">
                <a:tableStyleId>{5C22544A-7EE6-4342-B048-85BDC9FD1C3A}</a:tableStyleId>
              </a:tblPr>
              <a:tblGrid>
                <a:gridCol w="1008112"/>
                <a:gridCol w="1008112"/>
                <a:gridCol w="1008112"/>
              </a:tblGrid>
              <a:tr h="370840">
                <a:tc>
                  <a:txBody>
                    <a:bodyPr/>
                    <a:lstStyle/>
                    <a:p>
                      <a:pPr algn="l" rtl="0"/>
                      <a:r>
                        <a:rPr lang="en-US" sz="1800" dirty="0" smtClean="0"/>
                        <a:t>Address</a:t>
                      </a:r>
                      <a:endParaRPr lang="ar-SA" sz="1800" dirty="0"/>
                    </a:p>
                  </a:txBody>
                  <a:tcPr/>
                </a:tc>
                <a:tc>
                  <a:txBody>
                    <a:bodyPr/>
                    <a:lstStyle/>
                    <a:p>
                      <a:pPr algn="l" rtl="0"/>
                      <a:r>
                        <a:rPr lang="en-US" sz="1800" dirty="0" smtClean="0"/>
                        <a:t>Name</a:t>
                      </a:r>
                      <a:endParaRPr lang="ar-SA" sz="1800" dirty="0"/>
                    </a:p>
                  </a:txBody>
                  <a:tcPr/>
                </a:tc>
                <a:tc>
                  <a:txBody>
                    <a:bodyPr/>
                    <a:lstStyle/>
                    <a:p>
                      <a:pPr algn="l" rtl="0"/>
                      <a:r>
                        <a:rPr lang="en-US" sz="1800" u="sng" dirty="0" smtClean="0"/>
                        <a:t>St.No</a:t>
                      </a:r>
                      <a:endParaRPr lang="ar-SA" sz="1800" u="sng" dirty="0"/>
                    </a:p>
                  </a:txBody>
                  <a:tcPr/>
                </a:tc>
              </a:tr>
            </a:tbl>
          </a:graphicData>
        </a:graphic>
      </p:graphicFrame>
      <p:sp>
        <p:nvSpPr>
          <p:cNvPr id="8" name="عنوان 7"/>
          <p:cNvSpPr>
            <a:spLocks noGrp="1"/>
          </p:cNvSpPr>
          <p:nvPr>
            <p:ph type="title"/>
          </p:nvPr>
        </p:nvSpPr>
        <p:spPr/>
        <p:txBody>
          <a:bodyPr/>
          <a:lstStyle/>
          <a:p>
            <a:r>
              <a:rPr lang="en-US" dirty="0" smtClean="0"/>
              <a:t>1NF</a:t>
            </a:r>
            <a:endParaRPr lang="ar-SA" dirty="0"/>
          </a:p>
        </p:txBody>
      </p:sp>
      <p:graphicFrame>
        <p:nvGraphicFramePr>
          <p:cNvPr id="10" name="جدول 9"/>
          <p:cNvGraphicFramePr>
            <a:graphicFrameLocks noGrp="1"/>
          </p:cNvGraphicFramePr>
          <p:nvPr/>
        </p:nvGraphicFramePr>
        <p:xfrm>
          <a:off x="707321" y="4293096"/>
          <a:ext cx="8113151" cy="370840"/>
        </p:xfrm>
        <a:graphic>
          <a:graphicData uri="http://schemas.openxmlformats.org/drawingml/2006/table">
            <a:tbl>
              <a:tblPr rtl="1" firstRow="1" bandRow="1">
                <a:tableStyleId>{5C22544A-7EE6-4342-B048-85BDC9FD1C3A}</a:tableStyleId>
              </a:tblPr>
              <a:tblGrid>
                <a:gridCol w="1035115"/>
                <a:gridCol w="1484365"/>
                <a:gridCol w="1046156"/>
                <a:gridCol w="967854"/>
                <a:gridCol w="842590"/>
                <a:gridCol w="939652"/>
                <a:gridCol w="945950"/>
                <a:gridCol w="851469"/>
              </a:tblGrid>
              <a:tr h="370840">
                <a:tc>
                  <a:txBody>
                    <a:bodyPr/>
                    <a:lstStyle/>
                    <a:p>
                      <a:pPr algn="l" rtl="0"/>
                      <a:r>
                        <a:rPr lang="en-US" sz="1800" dirty="0" smtClean="0"/>
                        <a:t>Grade</a:t>
                      </a:r>
                      <a:endParaRPr lang="ar-SA" sz="1800" dirty="0"/>
                    </a:p>
                  </a:txBody>
                  <a:tcPr/>
                </a:tc>
                <a:tc>
                  <a:txBody>
                    <a:bodyPr/>
                    <a:lstStyle/>
                    <a:p>
                      <a:pPr algn="l" rtl="0"/>
                      <a:r>
                        <a:rPr lang="en-US" sz="1800" dirty="0" smtClean="0"/>
                        <a:t>Department</a:t>
                      </a:r>
                      <a:endParaRPr lang="ar-SA" sz="1800" dirty="0"/>
                    </a:p>
                  </a:txBody>
                  <a:tcPr/>
                </a:tc>
                <a:tc>
                  <a:txBody>
                    <a:bodyPr/>
                    <a:lstStyle/>
                    <a:p>
                      <a:pPr algn="l" rtl="0"/>
                      <a:r>
                        <a:rPr lang="en-US" sz="1800" dirty="0" smtClean="0"/>
                        <a:t>Teacher</a:t>
                      </a:r>
                      <a:endParaRPr lang="ar-SA" sz="1800" dirty="0"/>
                    </a:p>
                  </a:txBody>
                  <a:tcPr/>
                </a:tc>
                <a:tc>
                  <a:txBody>
                    <a:bodyPr/>
                    <a:lstStyle/>
                    <a:p>
                      <a:pPr algn="l" rtl="0"/>
                      <a:r>
                        <a:rPr lang="en-US" sz="1800" dirty="0" smtClean="0"/>
                        <a:t>TechNo</a:t>
                      </a:r>
                      <a:endParaRPr lang="ar-SA" sz="1800" dirty="0"/>
                    </a:p>
                  </a:txBody>
                  <a:tcPr/>
                </a:tc>
                <a:tc>
                  <a:txBody>
                    <a:bodyPr/>
                    <a:lstStyle/>
                    <a:p>
                      <a:pPr algn="l" rtl="0"/>
                      <a:r>
                        <a:rPr lang="en-US" sz="1800" dirty="0" smtClean="0"/>
                        <a:t>Hours</a:t>
                      </a:r>
                      <a:endParaRPr lang="ar-SA" sz="1800" dirty="0"/>
                    </a:p>
                  </a:txBody>
                  <a:tcPr/>
                </a:tc>
                <a:tc>
                  <a:txBody>
                    <a:bodyPr/>
                    <a:lstStyle/>
                    <a:p>
                      <a:pPr algn="l" rtl="0"/>
                      <a:r>
                        <a:rPr lang="en-US" sz="1800" dirty="0" smtClean="0"/>
                        <a:t>Subject</a:t>
                      </a:r>
                      <a:endParaRPr lang="ar-SA" sz="1800" dirty="0"/>
                    </a:p>
                  </a:txBody>
                  <a:tcPr/>
                </a:tc>
                <a:tc>
                  <a:txBody>
                    <a:bodyPr/>
                    <a:lstStyle/>
                    <a:p>
                      <a:pPr algn="l" rtl="0"/>
                      <a:r>
                        <a:rPr lang="en-US" sz="1800" u="sng" dirty="0" smtClean="0"/>
                        <a:t>SuCode</a:t>
                      </a:r>
                      <a:endParaRPr lang="ar-SA" sz="1800" u="sng" dirty="0"/>
                    </a:p>
                  </a:txBody>
                  <a:tcPr/>
                </a:tc>
                <a:tc>
                  <a:txBody>
                    <a:bodyPr/>
                    <a:lstStyle/>
                    <a:p>
                      <a:pPr algn="l" rtl="0"/>
                      <a:r>
                        <a:rPr lang="en-US" sz="1800" u="sng" dirty="0" smtClean="0"/>
                        <a:t>St.No</a:t>
                      </a:r>
                      <a:endParaRPr lang="ar-SA" sz="1800" u="sng" dirty="0"/>
                    </a:p>
                  </a:txBody>
                  <a:tcPr/>
                </a:tc>
              </a:tr>
            </a:tbl>
          </a:graphicData>
        </a:graphic>
      </p:graphicFrame>
      <p:sp>
        <p:nvSpPr>
          <p:cNvPr id="11" name="Content Placeholder 3"/>
          <p:cNvSpPr txBox="1">
            <a:spLocks/>
          </p:cNvSpPr>
          <p:nvPr/>
        </p:nvSpPr>
        <p:spPr>
          <a:xfrm>
            <a:off x="683568" y="3429000"/>
            <a:ext cx="8229600" cy="648072"/>
          </a:xfrm>
          <a:prstGeom prst="rect">
            <a:avLst/>
          </a:prstGeom>
        </p:spPr>
        <p:txBody>
          <a:bodyPr vert="horz" lIns="91440" tIns="45720" rIns="91440" bIns="45720" rtlCol="1">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Relation STUDENT Report</a:t>
            </a:r>
            <a:endParaRPr kumimoji="0" lang="ar-SA"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752601"/>
            <a:ext cx="8229600" cy="1316360"/>
          </a:xfrm>
        </p:spPr>
        <p:txBody>
          <a:bodyPr>
            <a:normAutofit/>
          </a:bodyPr>
          <a:lstStyle/>
          <a:p>
            <a:pPr algn="l" rtl="0"/>
            <a:r>
              <a:rPr lang="en-US" sz="2000" dirty="0" smtClean="0"/>
              <a:t>Relation STUDENT</a:t>
            </a:r>
            <a:endParaRPr lang="ar-SA" sz="2000" dirty="0" smtClean="0"/>
          </a:p>
        </p:txBody>
      </p:sp>
      <p:sp>
        <p:nvSpPr>
          <p:cNvPr id="6" name="Footer Placeholder 5"/>
          <p:cNvSpPr>
            <a:spLocks noGrp="1"/>
          </p:cNvSpPr>
          <p:nvPr>
            <p:ph type="ftr" sz="quarter" idx="11"/>
          </p:nvPr>
        </p:nvSpPr>
        <p:spPr/>
        <p:txBody>
          <a:bodyPr/>
          <a:lstStyle/>
          <a:p>
            <a:pPr>
              <a:defRPr/>
            </a:pPr>
            <a:r>
              <a:rPr lang="ar-SA" smtClean="0"/>
              <a:t>جمع وتنسيق واعداد أ/ أسماء العيسى</a:t>
            </a:r>
            <a:endParaRPr lang="ar-SA"/>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15</a:t>
            </a:fld>
            <a:endParaRPr lang="ar-SA"/>
          </a:p>
        </p:txBody>
      </p:sp>
      <p:graphicFrame>
        <p:nvGraphicFramePr>
          <p:cNvPr id="7" name="جدول 6"/>
          <p:cNvGraphicFramePr>
            <a:graphicFrameLocks noGrp="1"/>
          </p:cNvGraphicFramePr>
          <p:nvPr/>
        </p:nvGraphicFramePr>
        <p:xfrm>
          <a:off x="899593" y="2420888"/>
          <a:ext cx="2952327" cy="370840"/>
        </p:xfrm>
        <a:graphic>
          <a:graphicData uri="http://schemas.openxmlformats.org/drawingml/2006/table">
            <a:tbl>
              <a:tblPr rtl="1" firstRow="1" bandRow="1">
                <a:tableStyleId>{5C22544A-7EE6-4342-B048-85BDC9FD1C3A}</a:tableStyleId>
              </a:tblPr>
              <a:tblGrid>
                <a:gridCol w="984109"/>
                <a:gridCol w="984109"/>
                <a:gridCol w="984109"/>
              </a:tblGrid>
              <a:tr h="370840">
                <a:tc>
                  <a:txBody>
                    <a:bodyPr/>
                    <a:lstStyle/>
                    <a:p>
                      <a:pPr algn="l" rtl="0"/>
                      <a:r>
                        <a:rPr lang="en-US" sz="1600" dirty="0" smtClean="0"/>
                        <a:t>Address</a:t>
                      </a:r>
                      <a:endParaRPr lang="ar-SA" sz="1600" dirty="0"/>
                    </a:p>
                  </a:txBody>
                  <a:tcPr/>
                </a:tc>
                <a:tc>
                  <a:txBody>
                    <a:bodyPr/>
                    <a:lstStyle/>
                    <a:p>
                      <a:pPr algn="l" rtl="0"/>
                      <a:r>
                        <a:rPr lang="en-US" sz="1600" dirty="0" smtClean="0"/>
                        <a:t>Name</a:t>
                      </a:r>
                      <a:endParaRPr lang="ar-SA" sz="1600" dirty="0"/>
                    </a:p>
                  </a:txBody>
                  <a:tcPr/>
                </a:tc>
                <a:tc>
                  <a:txBody>
                    <a:bodyPr/>
                    <a:lstStyle/>
                    <a:p>
                      <a:pPr algn="l" rtl="0"/>
                      <a:r>
                        <a:rPr lang="en-US" sz="1600" u="sng" dirty="0" smtClean="0"/>
                        <a:t>St.No</a:t>
                      </a:r>
                      <a:endParaRPr lang="ar-SA" sz="1600" u="sng" dirty="0"/>
                    </a:p>
                  </a:txBody>
                  <a:tcPr/>
                </a:tc>
              </a:tr>
            </a:tbl>
          </a:graphicData>
        </a:graphic>
      </p:graphicFrame>
      <p:sp>
        <p:nvSpPr>
          <p:cNvPr id="8" name="عنوان 7"/>
          <p:cNvSpPr>
            <a:spLocks noGrp="1"/>
          </p:cNvSpPr>
          <p:nvPr>
            <p:ph type="title"/>
          </p:nvPr>
        </p:nvSpPr>
        <p:spPr/>
        <p:txBody>
          <a:bodyPr/>
          <a:lstStyle/>
          <a:p>
            <a:r>
              <a:rPr lang="en-US" dirty="0" smtClean="0"/>
              <a:t>2NF</a:t>
            </a:r>
            <a:endParaRPr lang="ar-SA" dirty="0"/>
          </a:p>
        </p:txBody>
      </p:sp>
      <p:graphicFrame>
        <p:nvGraphicFramePr>
          <p:cNvPr id="10" name="جدول 9"/>
          <p:cNvGraphicFramePr>
            <a:graphicFrameLocks noGrp="1"/>
          </p:cNvGraphicFramePr>
          <p:nvPr/>
        </p:nvGraphicFramePr>
        <p:xfrm>
          <a:off x="1043607" y="4005064"/>
          <a:ext cx="3096345" cy="370840"/>
        </p:xfrm>
        <a:graphic>
          <a:graphicData uri="http://schemas.openxmlformats.org/drawingml/2006/table">
            <a:tbl>
              <a:tblPr rtl="1" firstRow="1" bandRow="1">
                <a:tableStyleId>{5C22544A-7EE6-4342-B048-85BDC9FD1C3A}</a:tableStyleId>
              </a:tblPr>
              <a:tblGrid>
                <a:gridCol w="1032115"/>
                <a:gridCol w="1032115"/>
                <a:gridCol w="1032115"/>
              </a:tblGrid>
              <a:tr h="370840">
                <a:tc>
                  <a:txBody>
                    <a:bodyPr/>
                    <a:lstStyle/>
                    <a:p>
                      <a:pPr algn="l" rtl="0"/>
                      <a:r>
                        <a:rPr lang="en-US" sz="1800" dirty="0" smtClean="0"/>
                        <a:t>Grade</a:t>
                      </a:r>
                      <a:endParaRPr lang="ar-SA" sz="1800" dirty="0"/>
                    </a:p>
                  </a:txBody>
                  <a:tcPr/>
                </a:tc>
                <a:tc>
                  <a:txBody>
                    <a:bodyPr/>
                    <a:lstStyle/>
                    <a:p>
                      <a:pPr algn="l" rtl="0"/>
                      <a:r>
                        <a:rPr lang="en-US" sz="1800" u="sng" dirty="0" smtClean="0"/>
                        <a:t>SuCode</a:t>
                      </a:r>
                      <a:endParaRPr lang="ar-SA" sz="1800" u="sng" dirty="0"/>
                    </a:p>
                  </a:txBody>
                  <a:tcPr/>
                </a:tc>
                <a:tc>
                  <a:txBody>
                    <a:bodyPr/>
                    <a:lstStyle/>
                    <a:p>
                      <a:pPr algn="l" rtl="0"/>
                      <a:r>
                        <a:rPr lang="en-US" sz="1800" u="sng" dirty="0" smtClean="0"/>
                        <a:t>St.No</a:t>
                      </a:r>
                      <a:endParaRPr lang="ar-SA" sz="1800" u="sng" dirty="0"/>
                    </a:p>
                  </a:txBody>
                  <a:tcPr/>
                </a:tc>
              </a:tr>
            </a:tbl>
          </a:graphicData>
        </a:graphic>
      </p:graphicFrame>
      <p:sp>
        <p:nvSpPr>
          <p:cNvPr id="11" name="Content Placeholder 3"/>
          <p:cNvSpPr txBox="1">
            <a:spLocks/>
          </p:cNvSpPr>
          <p:nvPr/>
        </p:nvSpPr>
        <p:spPr>
          <a:xfrm>
            <a:off x="539552" y="3429000"/>
            <a:ext cx="8229600" cy="648072"/>
          </a:xfrm>
          <a:prstGeom prst="rect">
            <a:avLst/>
          </a:prstGeom>
        </p:spPr>
        <p:txBody>
          <a:bodyPr vert="horz" lIns="91440" tIns="45720" rIns="91440" bIns="45720" rtlCol="1">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Relation STUDENT -Subject</a:t>
            </a:r>
            <a:endParaRPr kumimoji="0" lang="ar-SA" sz="20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9" name="جدول 8"/>
          <p:cNvGraphicFramePr>
            <a:graphicFrameLocks noGrp="1"/>
          </p:cNvGraphicFramePr>
          <p:nvPr/>
        </p:nvGraphicFramePr>
        <p:xfrm>
          <a:off x="1043602" y="5229200"/>
          <a:ext cx="7128798" cy="396240"/>
        </p:xfrm>
        <a:graphic>
          <a:graphicData uri="http://schemas.openxmlformats.org/drawingml/2006/table">
            <a:tbl>
              <a:tblPr rtl="1" firstRow="1" bandRow="1">
                <a:tableStyleId>{5C22544A-7EE6-4342-B048-85BDC9FD1C3A}</a:tableStyleId>
              </a:tblPr>
              <a:tblGrid>
                <a:gridCol w="1558192"/>
                <a:gridCol w="1124460"/>
                <a:gridCol w="1102556"/>
                <a:gridCol w="967324"/>
                <a:gridCol w="1188133"/>
                <a:gridCol w="1188133"/>
              </a:tblGrid>
              <a:tr h="396240">
                <a:tc>
                  <a:txBody>
                    <a:bodyPr/>
                    <a:lstStyle/>
                    <a:p>
                      <a:pPr algn="l" rtl="0"/>
                      <a:r>
                        <a:rPr lang="en-US" sz="1800" dirty="0" smtClean="0"/>
                        <a:t>Department</a:t>
                      </a:r>
                      <a:endParaRPr lang="ar-SA" sz="1800" dirty="0"/>
                    </a:p>
                  </a:txBody>
                  <a:tcPr/>
                </a:tc>
                <a:tc>
                  <a:txBody>
                    <a:bodyPr/>
                    <a:lstStyle/>
                    <a:p>
                      <a:pPr algn="l" rtl="0"/>
                      <a:r>
                        <a:rPr lang="en-US" sz="1800" dirty="0" smtClean="0"/>
                        <a:t>Teacher</a:t>
                      </a:r>
                      <a:endParaRPr lang="ar-SA" sz="1800" dirty="0"/>
                    </a:p>
                  </a:txBody>
                  <a:tcPr/>
                </a:tc>
                <a:tc>
                  <a:txBody>
                    <a:bodyPr/>
                    <a:lstStyle/>
                    <a:p>
                      <a:pPr algn="l" rtl="0"/>
                      <a:r>
                        <a:rPr lang="en-US" sz="1800" dirty="0" smtClean="0"/>
                        <a:t>TechNo</a:t>
                      </a:r>
                      <a:endParaRPr lang="ar-SA" sz="1800" dirty="0"/>
                    </a:p>
                  </a:txBody>
                  <a:tcPr/>
                </a:tc>
                <a:tc>
                  <a:txBody>
                    <a:bodyPr/>
                    <a:lstStyle/>
                    <a:p>
                      <a:pPr algn="l" rtl="0"/>
                      <a:r>
                        <a:rPr lang="en-US" sz="1800" dirty="0" smtClean="0"/>
                        <a:t>Hours</a:t>
                      </a:r>
                      <a:endParaRPr lang="ar-SA" sz="1800" dirty="0"/>
                    </a:p>
                  </a:txBody>
                  <a:tcPr/>
                </a:tc>
                <a:tc>
                  <a:txBody>
                    <a:bodyPr/>
                    <a:lstStyle/>
                    <a:p>
                      <a:pPr algn="l" rtl="0"/>
                      <a:r>
                        <a:rPr lang="en-US" sz="1800" dirty="0" smtClean="0"/>
                        <a:t>Subject</a:t>
                      </a:r>
                      <a:endParaRPr lang="ar-SA" sz="1800" dirty="0"/>
                    </a:p>
                  </a:txBody>
                  <a:tcPr/>
                </a:tc>
                <a:tc>
                  <a:txBody>
                    <a:bodyPr/>
                    <a:lstStyle/>
                    <a:p>
                      <a:pPr algn="l" rtl="0"/>
                      <a:r>
                        <a:rPr lang="en-US" sz="1800" u="sng" dirty="0" smtClean="0"/>
                        <a:t>SuCode</a:t>
                      </a:r>
                      <a:endParaRPr lang="ar-SA" sz="1800" u="sng" dirty="0"/>
                    </a:p>
                  </a:txBody>
                  <a:tcPr/>
                </a:tc>
              </a:tr>
            </a:tbl>
          </a:graphicData>
        </a:graphic>
      </p:graphicFrame>
      <p:sp>
        <p:nvSpPr>
          <p:cNvPr id="12" name="Content Placeholder 3"/>
          <p:cNvSpPr txBox="1">
            <a:spLocks/>
          </p:cNvSpPr>
          <p:nvPr/>
        </p:nvSpPr>
        <p:spPr>
          <a:xfrm>
            <a:off x="467544" y="4509120"/>
            <a:ext cx="8229600" cy="648072"/>
          </a:xfrm>
          <a:prstGeom prst="rect">
            <a:avLst/>
          </a:prstGeom>
        </p:spPr>
        <p:txBody>
          <a:bodyPr vert="horz" lIns="91440" tIns="45720" rIns="91440" bIns="45720" rtlCol="1">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Relation Subject -Teacher</a:t>
            </a:r>
            <a:endParaRPr kumimoji="0" lang="ar-SA"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7544" y="1556792"/>
            <a:ext cx="8229600" cy="1316360"/>
          </a:xfrm>
        </p:spPr>
        <p:txBody>
          <a:bodyPr>
            <a:normAutofit/>
          </a:bodyPr>
          <a:lstStyle/>
          <a:p>
            <a:pPr algn="l" rtl="0"/>
            <a:r>
              <a:rPr lang="en-US" sz="2000" dirty="0" smtClean="0"/>
              <a:t>Relation STUDENT</a:t>
            </a:r>
            <a:endParaRPr lang="ar-SA" sz="2000" dirty="0" smtClean="0"/>
          </a:p>
        </p:txBody>
      </p:sp>
      <p:sp>
        <p:nvSpPr>
          <p:cNvPr id="6" name="Footer Placeholder 5"/>
          <p:cNvSpPr>
            <a:spLocks noGrp="1"/>
          </p:cNvSpPr>
          <p:nvPr>
            <p:ph type="ftr" sz="quarter" idx="11"/>
          </p:nvPr>
        </p:nvSpPr>
        <p:spPr/>
        <p:txBody>
          <a:bodyPr/>
          <a:lstStyle/>
          <a:p>
            <a:pPr>
              <a:defRPr/>
            </a:pPr>
            <a:r>
              <a:rPr lang="ar-SA" smtClean="0"/>
              <a:t>جمع وتنسيق واعداد أ/ أسماء العيسى</a:t>
            </a:r>
            <a:endParaRPr lang="ar-SA"/>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16</a:t>
            </a:fld>
            <a:endParaRPr lang="ar-SA"/>
          </a:p>
        </p:txBody>
      </p:sp>
      <p:graphicFrame>
        <p:nvGraphicFramePr>
          <p:cNvPr id="7" name="جدول 6"/>
          <p:cNvGraphicFramePr>
            <a:graphicFrameLocks noGrp="1"/>
          </p:cNvGraphicFramePr>
          <p:nvPr/>
        </p:nvGraphicFramePr>
        <p:xfrm>
          <a:off x="899592" y="2420888"/>
          <a:ext cx="3456384" cy="370840"/>
        </p:xfrm>
        <a:graphic>
          <a:graphicData uri="http://schemas.openxmlformats.org/drawingml/2006/table">
            <a:tbl>
              <a:tblPr rtl="1" firstRow="1" bandRow="1">
                <a:tableStyleId>{5C22544A-7EE6-4342-B048-85BDC9FD1C3A}</a:tableStyleId>
              </a:tblPr>
              <a:tblGrid>
                <a:gridCol w="1152128"/>
                <a:gridCol w="1152128"/>
                <a:gridCol w="1152128"/>
              </a:tblGrid>
              <a:tr h="370840">
                <a:tc>
                  <a:txBody>
                    <a:bodyPr/>
                    <a:lstStyle/>
                    <a:p>
                      <a:pPr algn="l" rtl="0"/>
                      <a:r>
                        <a:rPr lang="en-US" sz="1800" dirty="0" smtClean="0"/>
                        <a:t>Address</a:t>
                      </a:r>
                      <a:endParaRPr lang="ar-SA" sz="1800" dirty="0"/>
                    </a:p>
                  </a:txBody>
                  <a:tcPr/>
                </a:tc>
                <a:tc>
                  <a:txBody>
                    <a:bodyPr/>
                    <a:lstStyle/>
                    <a:p>
                      <a:pPr algn="l" rtl="0"/>
                      <a:r>
                        <a:rPr lang="en-US" sz="1800" dirty="0" smtClean="0"/>
                        <a:t>Name</a:t>
                      </a:r>
                      <a:endParaRPr lang="ar-SA" sz="1800" dirty="0"/>
                    </a:p>
                  </a:txBody>
                  <a:tcPr/>
                </a:tc>
                <a:tc>
                  <a:txBody>
                    <a:bodyPr/>
                    <a:lstStyle/>
                    <a:p>
                      <a:pPr algn="l" rtl="0"/>
                      <a:r>
                        <a:rPr lang="en-US" sz="1800" u="sng" dirty="0" smtClean="0"/>
                        <a:t>St.No</a:t>
                      </a:r>
                      <a:endParaRPr lang="ar-SA" sz="1800" u="sng" dirty="0"/>
                    </a:p>
                  </a:txBody>
                  <a:tcPr/>
                </a:tc>
              </a:tr>
            </a:tbl>
          </a:graphicData>
        </a:graphic>
      </p:graphicFrame>
      <p:sp>
        <p:nvSpPr>
          <p:cNvPr id="8" name="عنوان 7"/>
          <p:cNvSpPr>
            <a:spLocks noGrp="1"/>
          </p:cNvSpPr>
          <p:nvPr>
            <p:ph type="title"/>
          </p:nvPr>
        </p:nvSpPr>
        <p:spPr/>
        <p:txBody>
          <a:bodyPr/>
          <a:lstStyle/>
          <a:p>
            <a:r>
              <a:rPr lang="en-US" dirty="0" smtClean="0"/>
              <a:t>3NF</a:t>
            </a:r>
            <a:endParaRPr lang="ar-SA" dirty="0"/>
          </a:p>
        </p:txBody>
      </p:sp>
      <p:graphicFrame>
        <p:nvGraphicFramePr>
          <p:cNvPr id="10" name="جدول 9"/>
          <p:cNvGraphicFramePr>
            <a:graphicFrameLocks noGrp="1"/>
          </p:cNvGraphicFramePr>
          <p:nvPr/>
        </p:nvGraphicFramePr>
        <p:xfrm>
          <a:off x="1043609" y="3645024"/>
          <a:ext cx="3168351" cy="370840"/>
        </p:xfrm>
        <a:graphic>
          <a:graphicData uri="http://schemas.openxmlformats.org/drawingml/2006/table">
            <a:tbl>
              <a:tblPr rtl="1" firstRow="1" bandRow="1">
                <a:tableStyleId>{5C22544A-7EE6-4342-B048-85BDC9FD1C3A}</a:tableStyleId>
              </a:tblPr>
              <a:tblGrid>
                <a:gridCol w="1056117"/>
                <a:gridCol w="1056117"/>
                <a:gridCol w="1056117"/>
              </a:tblGrid>
              <a:tr h="370840">
                <a:tc>
                  <a:txBody>
                    <a:bodyPr/>
                    <a:lstStyle/>
                    <a:p>
                      <a:pPr algn="l" rtl="0"/>
                      <a:r>
                        <a:rPr lang="en-US" sz="1800" dirty="0" smtClean="0"/>
                        <a:t>Grade</a:t>
                      </a:r>
                      <a:endParaRPr lang="ar-SA" sz="1800" dirty="0"/>
                    </a:p>
                  </a:txBody>
                  <a:tcPr/>
                </a:tc>
                <a:tc>
                  <a:txBody>
                    <a:bodyPr/>
                    <a:lstStyle/>
                    <a:p>
                      <a:pPr algn="l" rtl="0"/>
                      <a:r>
                        <a:rPr lang="en-US" sz="1800" u="sng" dirty="0" smtClean="0"/>
                        <a:t>SuCode</a:t>
                      </a:r>
                      <a:endParaRPr lang="ar-SA" sz="1800" u="sng" dirty="0"/>
                    </a:p>
                  </a:txBody>
                  <a:tcPr/>
                </a:tc>
                <a:tc>
                  <a:txBody>
                    <a:bodyPr/>
                    <a:lstStyle/>
                    <a:p>
                      <a:pPr algn="l" rtl="0"/>
                      <a:r>
                        <a:rPr lang="en-US" sz="1800" u="sng" dirty="0" smtClean="0"/>
                        <a:t>St.No</a:t>
                      </a:r>
                      <a:endParaRPr lang="ar-SA" sz="1800" u="sng" dirty="0"/>
                    </a:p>
                  </a:txBody>
                  <a:tcPr/>
                </a:tc>
              </a:tr>
            </a:tbl>
          </a:graphicData>
        </a:graphic>
      </p:graphicFrame>
      <p:sp>
        <p:nvSpPr>
          <p:cNvPr id="11" name="Content Placeholder 3"/>
          <p:cNvSpPr txBox="1">
            <a:spLocks/>
          </p:cNvSpPr>
          <p:nvPr/>
        </p:nvSpPr>
        <p:spPr>
          <a:xfrm>
            <a:off x="467544" y="2924944"/>
            <a:ext cx="8229600" cy="648072"/>
          </a:xfrm>
          <a:prstGeom prst="rect">
            <a:avLst/>
          </a:prstGeom>
        </p:spPr>
        <p:txBody>
          <a:bodyPr vert="horz" lIns="91440" tIns="45720" rIns="91440" bIns="45720" rtlCol="1">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Relation STUDENT -Subject</a:t>
            </a:r>
            <a:endParaRPr kumimoji="0" lang="ar-SA" sz="20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9" name="جدول 8"/>
          <p:cNvGraphicFramePr>
            <a:graphicFrameLocks noGrp="1"/>
          </p:cNvGraphicFramePr>
          <p:nvPr/>
        </p:nvGraphicFramePr>
        <p:xfrm>
          <a:off x="971600" y="5733256"/>
          <a:ext cx="4392489" cy="396240"/>
        </p:xfrm>
        <a:graphic>
          <a:graphicData uri="http://schemas.openxmlformats.org/drawingml/2006/table">
            <a:tbl>
              <a:tblPr rtl="1" firstRow="1" bandRow="1">
                <a:tableStyleId>{5C22544A-7EE6-4342-B048-85BDC9FD1C3A}</a:tableStyleId>
              </a:tblPr>
              <a:tblGrid>
                <a:gridCol w="1464163"/>
                <a:gridCol w="1464163"/>
                <a:gridCol w="1464163"/>
              </a:tblGrid>
              <a:tr h="396240">
                <a:tc>
                  <a:txBody>
                    <a:bodyPr/>
                    <a:lstStyle/>
                    <a:p>
                      <a:pPr algn="l" rtl="0"/>
                      <a:r>
                        <a:rPr lang="en-US" sz="1800" dirty="0" smtClean="0"/>
                        <a:t>Department</a:t>
                      </a:r>
                      <a:endParaRPr lang="ar-SA" sz="1800" dirty="0"/>
                    </a:p>
                  </a:txBody>
                  <a:tcPr/>
                </a:tc>
                <a:tc>
                  <a:txBody>
                    <a:bodyPr/>
                    <a:lstStyle/>
                    <a:p>
                      <a:pPr algn="l" rtl="0"/>
                      <a:r>
                        <a:rPr lang="en-US" sz="1800" dirty="0" smtClean="0"/>
                        <a:t>Teacher</a:t>
                      </a:r>
                      <a:endParaRPr lang="ar-SA" sz="1800" dirty="0"/>
                    </a:p>
                  </a:txBody>
                  <a:tcPr/>
                </a:tc>
                <a:tc>
                  <a:txBody>
                    <a:bodyPr/>
                    <a:lstStyle/>
                    <a:p>
                      <a:pPr algn="l" rtl="0"/>
                      <a:r>
                        <a:rPr lang="en-US" sz="1800" u="sng" dirty="0" smtClean="0"/>
                        <a:t>TechNo</a:t>
                      </a:r>
                      <a:endParaRPr lang="ar-SA" sz="1800" u="sng" dirty="0"/>
                    </a:p>
                  </a:txBody>
                  <a:tcPr/>
                </a:tc>
              </a:tr>
            </a:tbl>
          </a:graphicData>
        </a:graphic>
      </p:graphicFrame>
      <p:sp>
        <p:nvSpPr>
          <p:cNvPr id="12" name="Content Placeholder 3"/>
          <p:cNvSpPr txBox="1">
            <a:spLocks/>
          </p:cNvSpPr>
          <p:nvPr/>
        </p:nvSpPr>
        <p:spPr>
          <a:xfrm>
            <a:off x="539552" y="4077072"/>
            <a:ext cx="8229600" cy="648072"/>
          </a:xfrm>
          <a:prstGeom prst="rect">
            <a:avLst/>
          </a:prstGeom>
        </p:spPr>
        <p:txBody>
          <a:bodyPr vert="horz" lIns="91440" tIns="45720" rIns="91440" bIns="45720" rtlCol="1">
            <a:normAutofit/>
          </a:bodyPr>
          <a:lstStyle/>
          <a:p>
            <a:pPr marL="342900" indent="-342900" algn="l" rtl="0">
              <a:spcBef>
                <a:spcPct val="20000"/>
              </a:spcBef>
              <a:buFont typeface="Arial" pitchFamily="34" charset="0"/>
              <a:buChar char="•"/>
              <a:defRPr/>
            </a:pPr>
            <a:r>
              <a:rPr lang="en-US" sz="2000" dirty="0" smtClean="0">
                <a:solidFill>
                  <a:prstClr val="black"/>
                </a:solidFill>
              </a:rPr>
              <a:t>Relation Teacher-Subject</a:t>
            </a:r>
            <a:endParaRPr lang="ar-SA" sz="2000" dirty="0" smtClean="0">
              <a:solidFill>
                <a:prstClr val="black"/>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ar-SA" sz="20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3" name="جدول 12"/>
          <p:cNvGraphicFramePr>
            <a:graphicFrameLocks noGrp="1"/>
          </p:cNvGraphicFramePr>
          <p:nvPr/>
        </p:nvGraphicFramePr>
        <p:xfrm>
          <a:off x="1043608" y="4653136"/>
          <a:ext cx="4680520" cy="396240"/>
        </p:xfrm>
        <a:graphic>
          <a:graphicData uri="http://schemas.openxmlformats.org/drawingml/2006/table">
            <a:tbl>
              <a:tblPr rtl="1" firstRow="1" bandRow="1">
                <a:tableStyleId>{5C22544A-7EE6-4342-B048-85BDC9FD1C3A}</a:tableStyleId>
              </a:tblPr>
              <a:tblGrid>
                <a:gridCol w="1170130"/>
                <a:gridCol w="1170130"/>
                <a:gridCol w="1170130"/>
                <a:gridCol w="1170130"/>
              </a:tblGrid>
              <a:tr h="396240">
                <a:tc>
                  <a:txBody>
                    <a:bodyPr/>
                    <a:lstStyle/>
                    <a:p>
                      <a:pPr algn="l" rtl="0"/>
                      <a:r>
                        <a:rPr lang="en-US" sz="1800" dirty="0" smtClean="0"/>
                        <a:t>TechNo</a:t>
                      </a:r>
                      <a:endParaRPr lang="ar-SA" sz="1800" dirty="0"/>
                    </a:p>
                  </a:txBody>
                  <a:tcPr/>
                </a:tc>
                <a:tc>
                  <a:txBody>
                    <a:bodyPr/>
                    <a:lstStyle/>
                    <a:p>
                      <a:pPr algn="l" rtl="0"/>
                      <a:r>
                        <a:rPr lang="en-US" sz="1800" dirty="0" smtClean="0"/>
                        <a:t>Hours</a:t>
                      </a:r>
                      <a:endParaRPr lang="ar-SA" sz="1800" dirty="0"/>
                    </a:p>
                  </a:txBody>
                  <a:tcPr/>
                </a:tc>
                <a:tc>
                  <a:txBody>
                    <a:bodyPr/>
                    <a:lstStyle/>
                    <a:p>
                      <a:pPr algn="l" rtl="0"/>
                      <a:r>
                        <a:rPr lang="en-US" sz="1800" dirty="0" smtClean="0"/>
                        <a:t>Subject</a:t>
                      </a:r>
                      <a:endParaRPr lang="ar-SA" sz="1800" dirty="0"/>
                    </a:p>
                  </a:txBody>
                  <a:tcPr/>
                </a:tc>
                <a:tc>
                  <a:txBody>
                    <a:bodyPr/>
                    <a:lstStyle/>
                    <a:p>
                      <a:pPr algn="l" rtl="0"/>
                      <a:r>
                        <a:rPr lang="en-US" sz="1800" u="sng" dirty="0" smtClean="0"/>
                        <a:t>SuCode</a:t>
                      </a:r>
                      <a:endParaRPr lang="ar-SA" sz="1800" u="sng" dirty="0"/>
                    </a:p>
                  </a:txBody>
                  <a:tcPr/>
                </a:tc>
              </a:tr>
            </a:tbl>
          </a:graphicData>
        </a:graphic>
      </p:graphicFrame>
      <p:sp>
        <p:nvSpPr>
          <p:cNvPr id="14" name="Content Placeholder 3"/>
          <p:cNvSpPr txBox="1">
            <a:spLocks/>
          </p:cNvSpPr>
          <p:nvPr/>
        </p:nvSpPr>
        <p:spPr>
          <a:xfrm>
            <a:off x="467544" y="5085184"/>
            <a:ext cx="8229600" cy="504056"/>
          </a:xfrm>
          <a:prstGeom prst="rect">
            <a:avLst/>
          </a:prstGeom>
        </p:spPr>
        <p:txBody>
          <a:bodyPr vert="horz" lIns="91440" tIns="45720" rIns="91440" bIns="45720" rtlCol="1">
            <a:normAutofit/>
          </a:bodyPr>
          <a:lstStyle/>
          <a:p>
            <a:pPr marL="342900" lvl="0" indent="-342900" algn="l" rtl="0">
              <a:spcBef>
                <a:spcPct val="20000"/>
              </a:spcBef>
              <a:buFont typeface="Arial" pitchFamily="34" charset="0"/>
              <a:buChar char="•"/>
              <a:defRPr/>
            </a:pPr>
            <a:r>
              <a:rPr lang="en-US" sz="2000" dirty="0" smtClean="0"/>
              <a:t>Relation Teacher</a:t>
            </a:r>
            <a:endParaRPr lang="ar-SA"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Example3</a:t>
            </a:r>
            <a:endParaRPr lang="ar-SA" dirty="0"/>
          </a:p>
        </p:txBody>
      </p:sp>
      <p:graphicFrame>
        <p:nvGraphicFramePr>
          <p:cNvPr id="4" name="Content Placeholder 3"/>
          <p:cNvGraphicFramePr>
            <a:graphicFrameLocks noGrp="1"/>
          </p:cNvGraphicFramePr>
          <p:nvPr>
            <p:ph idx="1"/>
          </p:nvPr>
        </p:nvGraphicFramePr>
        <p:xfrm>
          <a:off x="457200" y="1600200"/>
          <a:ext cx="8229600" cy="370840"/>
        </p:xfrm>
        <a:graphic>
          <a:graphicData uri="http://schemas.openxmlformats.org/drawingml/2006/table">
            <a:tbl>
              <a:tblPr rtl="1" firstRow="1" bandRow="1">
                <a:tableStyleId>{5C22544A-7EE6-4342-B048-85BDC9FD1C3A}</a:tableStyleId>
              </a:tblPr>
              <a:tblGrid>
                <a:gridCol w="1645920"/>
                <a:gridCol w="1645920"/>
                <a:gridCol w="1645920"/>
                <a:gridCol w="1645920"/>
                <a:gridCol w="1645920"/>
              </a:tblGrid>
              <a:tr h="370840">
                <a:tc>
                  <a:txBody>
                    <a:bodyPr/>
                    <a:lstStyle/>
                    <a:p>
                      <a:pPr rtl="1"/>
                      <a:r>
                        <a:rPr lang="en-US" dirty="0" err="1" smtClean="0"/>
                        <a:t>StdName</a:t>
                      </a:r>
                      <a:endParaRPr lang="ar-SA" dirty="0"/>
                    </a:p>
                  </a:txBody>
                  <a:tcPr/>
                </a:tc>
                <a:tc>
                  <a:txBody>
                    <a:bodyPr/>
                    <a:lstStyle/>
                    <a:p>
                      <a:pPr rtl="1"/>
                      <a:r>
                        <a:rPr lang="en-US" dirty="0" err="1" smtClean="0"/>
                        <a:t>CourseName</a:t>
                      </a:r>
                      <a:endParaRPr lang="ar-SA" dirty="0"/>
                    </a:p>
                  </a:txBody>
                  <a:tcPr/>
                </a:tc>
                <a:tc>
                  <a:txBody>
                    <a:bodyPr/>
                    <a:lstStyle/>
                    <a:p>
                      <a:pPr rtl="1"/>
                      <a:r>
                        <a:rPr lang="en-US" dirty="0" smtClean="0"/>
                        <a:t>Mark</a:t>
                      </a:r>
                      <a:endParaRPr lang="ar-SA" dirty="0"/>
                    </a:p>
                  </a:txBody>
                  <a:tcPr/>
                </a:tc>
                <a:tc>
                  <a:txBody>
                    <a:bodyPr/>
                    <a:lstStyle/>
                    <a:p>
                      <a:pPr rtl="1"/>
                      <a:r>
                        <a:rPr lang="en-US" u="sng" dirty="0" smtClean="0"/>
                        <a:t>Course_no</a:t>
                      </a:r>
                      <a:endParaRPr lang="ar-SA" u="sng" dirty="0"/>
                    </a:p>
                  </a:txBody>
                  <a:tcPr/>
                </a:tc>
                <a:tc>
                  <a:txBody>
                    <a:bodyPr/>
                    <a:lstStyle/>
                    <a:p>
                      <a:pPr algn="l" rtl="0"/>
                      <a:r>
                        <a:rPr lang="en-US" u="sng" dirty="0" smtClean="0"/>
                        <a:t>Stdno</a:t>
                      </a:r>
                      <a:endParaRPr lang="ar-SA" u="sng" dirty="0"/>
                    </a:p>
                  </a:txBody>
                  <a:tcPr/>
                </a:tc>
              </a:tr>
            </a:tbl>
          </a:graphicData>
        </a:graphic>
      </p:graphicFrame>
      <p:cxnSp>
        <p:nvCxnSpPr>
          <p:cNvPr id="6" name="Straight Connector 5"/>
          <p:cNvCxnSpPr/>
          <p:nvPr/>
        </p:nvCxnSpPr>
        <p:spPr>
          <a:xfrm>
            <a:off x="1447800" y="2514600"/>
            <a:ext cx="3124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447800" y="21336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971800" y="21336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572000" y="22098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71800" y="2971800"/>
            <a:ext cx="3352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971800" y="25908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324600" y="26670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0" y="342900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524000" y="30480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7924800" y="3124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838200" y="2209800"/>
            <a:ext cx="457200" cy="304800"/>
          </a:xfrm>
          <a:prstGeom prst="rect">
            <a:avLst/>
          </a:prstGeom>
          <a:ln>
            <a:noFill/>
          </a:ln>
        </p:spPr>
        <p:style>
          <a:lnRef idx="2">
            <a:schemeClr val="dk1"/>
          </a:lnRef>
          <a:fillRef idx="1">
            <a:schemeClr val="lt1"/>
          </a:fillRef>
          <a:effectRef idx="0">
            <a:schemeClr val="dk1"/>
          </a:effectRef>
          <a:fontRef idx="minor">
            <a:schemeClr val="dk1"/>
          </a:fontRef>
        </p:style>
        <p:txBody>
          <a:bodyPr rtlCol="1" anchor="ctr"/>
          <a:lstStyle/>
          <a:p>
            <a:pPr algn="ctr"/>
            <a:r>
              <a:rPr lang="en-US" sz="1200" dirty="0" smtClean="0"/>
              <a:t>FD1</a:t>
            </a:r>
            <a:endParaRPr lang="ar-SA" sz="1200" dirty="0"/>
          </a:p>
        </p:txBody>
      </p:sp>
      <p:sp>
        <p:nvSpPr>
          <p:cNvPr id="21" name="Rectangle 20"/>
          <p:cNvSpPr/>
          <p:nvPr/>
        </p:nvSpPr>
        <p:spPr>
          <a:xfrm>
            <a:off x="838200" y="2667000"/>
            <a:ext cx="457200" cy="304800"/>
          </a:xfrm>
          <a:prstGeom prst="rect">
            <a:avLst/>
          </a:prstGeom>
          <a:ln>
            <a:noFill/>
          </a:ln>
        </p:spPr>
        <p:style>
          <a:lnRef idx="2">
            <a:schemeClr val="dk1"/>
          </a:lnRef>
          <a:fillRef idx="1">
            <a:schemeClr val="lt1"/>
          </a:fillRef>
          <a:effectRef idx="0">
            <a:schemeClr val="dk1"/>
          </a:effectRef>
          <a:fontRef idx="minor">
            <a:schemeClr val="dk1"/>
          </a:fontRef>
        </p:style>
        <p:txBody>
          <a:bodyPr rtlCol="1" anchor="ctr"/>
          <a:lstStyle/>
          <a:p>
            <a:pPr algn="ctr"/>
            <a:r>
              <a:rPr lang="en-US" sz="1200" dirty="0" smtClean="0"/>
              <a:t>FD2</a:t>
            </a:r>
            <a:endParaRPr lang="ar-SA" sz="1200" dirty="0"/>
          </a:p>
        </p:txBody>
      </p:sp>
      <p:sp>
        <p:nvSpPr>
          <p:cNvPr id="22" name="Rectangle 21"/>
          <p:cNvSpPr/>
          <p:nvPr/>
        </p:nvSpPr>
        <p:spPr>
          <a:xfrm>
            <a:off x="838200" y="3124200"/>
            <a:ext cx="457200" cy="304800"/>
          </a:xfrm>
          <a:prstGeom prst="rect">
            <a:avLst/>
          </a:prstGeom>
          <a:ln>
            <a:noFill/>
          </a:ln>
        </p:spPr>
        <p:style>
          <a:lnRef idx="2">
            <a:schemeClr val="dk1"/>
          </a:lnRef>
          <a:fillRef idx="1">
            <a:schemeClr val="lt1"/>
          </a:fillRef>
          <a:effectRef idx="0">
            <a:schemeClr val="dk1"/>
          </a:effectRef>
          <a:fontRef idx="minor">
            <a:schemeClr val="dk1"/>
          </a:fontRef>
        </p:style>
        <p:txBody>
          <a:bodyPr rtlCol="1" anchor="ctr"/>
          <a:lstStyle/>
          <a:p>
            <a:pPr algn="ctr"/>
            <a:r>
              <a:rPr lang="en-US" sz="1200" dirty="0" smtClean="0"/>
              <a:t>FD3</a:t>
            </a:r>
            <a:endParaRPr lang="ar-SA" sz="1200" dirty="0"/>
          </a:p>
        </p:txBody>
      </p:sp>
      <p:sp>
        <p:nvSpPr>
          <p:cNvPr id="23" name="Rectangle 22"/>
          <p:cNvSpPr/>
          <p:nvPr/>
        </p:nvSpPr>
        <p:spPr>
          <a:xfrm>
            <a:off x="762000" y="4038600"/>
            <a:ext cx="7772400" cy="5334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lvl="0">
              <a:buFont typeface="Arial" pitchFamily="34" charset="0"/>
              <a:buChar char="•"/>
            </a:pPr>
            <a:r>
              <a:rPr lang="en-US" b="1" dirty="0" smtClean="0"/>
              <a:t>Describe and illustrate the process of normalization to produce 2NF relations.</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Example4</a:t>
            </a:r>
            <a:endParaRPr lang="ar-SA" dirty="0"/>
          </a:p>
        </p:txBody>
      </p:sp>
      <p:graphicFrame>
        <p:nvGraphicFramePr>
          <p:cNvPr id="4" name="Content Placeholder 3"/>
          <p:cNvGraphicFramePr>
            <a:graphicFrameLocks noGrp="1"/>
          </p:cNvGraphicFramePr>
          <p:nvPr>
            <p:ph idx="1"/>
          </p:nvPr>
        </p:nvGraphicFramePr>
        <p:xfrm>
          <a:off x="457200" y="1600200"/>
          <a:ext cx="6477000" cy="370840"/>
        </p:xfrm>
        <a:graphic>
          <a:graphicData uri="http://schemas.openxmlformats.org/drawingml/2006/table">
            <a:tbl>
              <a:tblPr rtl="1" firstRow="1" bandRow="1">
                <a:tableStyleId>{5C22544A-7EE6-4342-B048-85BDC9FD1C3A}</a:tableStyleId>
              </a:tblPr>
              <a:tblGrid>
                <a:gridCol w="1295400"/>
                <a:gridCol w="1295400"/>
                <a:gridCol w="1295400"/>
                <a:gridCol w="1295400"/>
                <a:gridCol w="1295400"/>
              </a:tblGrid>
              <a:tr h="370840">
                <a:tc>
                  <a:txBody>
                    <a:bodyPr/>
                    <a:lstStyle/>
                    <a:p>
                      <a:pPr rtl="1"/>
                      <a:r>
                        <a:rPr lang="en-US" dirty="0" smtClean="0"/>
                        <a:t>E</a:t>
                      </a:r>
                      <a:endParaRPr lang="ar-SA" dirty="0"/>
                    </a:p>
                  </a:txBody>
                  <a:tcPr/>
                </a:tc>
                <a:tc>
                  <a:txBody>
                    <a:bodyPr/>
                    <a:lstStyle/>
                    <a:p>
                      <a:pPr rtl="1"/>
                      <a:r>
                        <a:rPr lang="en-US" dirty="0" smtClean="0"/>
                        <a:t>D</a:t>
                      </a:r>
                      <a:endParaRPr lang="ar-SA" dirty="0"/>
                    </a:p>
                  </a:txBody>
                  <a:tcPr/>
                </a:tc>
                <a:tc>
                  <a:txBody>
                    <a:bodyPr/>
                    <a:lstStyle/>
                    <a:p>
                      <a:pPr rtl="1"/>
                      <a:r>
                        <a:rPr lang="en-US" dirty="0" smtClean="0"/>
                        <a:t>C</a:t>
                      </a:r>
                      <a:endParaRPr lang="ar-SA" dirty="0"/>
                    </a:p>
                  </a:txBody>
                  <a:tcPr/>
                </a:tc>
                <a:tc>
                  <a:txBody>
                    <a:bodyPr/>
                    <a:lstStyle/>
                    <a:p>
                      <a:pPr rtl="1"/>
                      <a:r>
                        <a:rPr lang="en-US" u="sng" dirty="0" smtClean="0"/>
                        <a:t>B</a:t>
                      </a:r>
                      <a:endParaRPr lang="ar-SA" u="sng" dirty="0"/>
                    </a:p>
                  </a:txBody>
                  <a:tcPr/>
                </a:tc>
                <a:tc>
                  <a:txBody>
                    <a:bodyPr/>
                    <a:lstStyle/>
                    <a:p>
                      <a:pPr algn="l" rtl="0"/>
                      <a:r>
                        <a:rPr lang="en-US" u="sng" dirty="0" smtClean="0"/>
                        <a:t>A</a:t>
                      </a:r>
                      <a:endParaRPr lang="ar-SA" u="sng" dirty="0"/>
                    </a:p>
                  </a:txBody>
                  <a:tcPr/>
                </a:tc>
              </a:tr>
            </a:tbl>
          </a:graphicData>
        </a:graphic>
      </p:graphicFrame>
      <p:cxnSp>
        <p:nvCxnSpPr>
          <p:cNvPr id="6" name="Straight Connector 5"/>
          <p:cNvCxnSpPr/>
          <p:nvPr/>
        </p:nvCxnSpPr>
        <p:spPr>
          <a:xfrm>
            <a:off x="1219200" y="2362200"/>
            <a:ext cx="487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219200" y="20574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438400" y="20574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3581400" y="20574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876800" y="20574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096000" y="20574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438400" y="2819400"/>
            <a:ext cx="243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581400" y="25146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4876800" y="25146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438400" y="2514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581400" y="3276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581400" y="29718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4876800" y="29718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2438400" y="37338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438400" y="31242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6172200" y="3124200"/>
            <a:ext cx="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57200" y="2133600"/>
            <a:ext cx="457200" cy="304800"/>
          </a:xfrm>
          <a:prstGeom prst="rect">
            <a:avLst/>
          </a:prstGeom>
          <a:ln>
            <a:noFill/>
          </a:ln>
        </p:spPr>
        <p:style>
          <a:lnRef idx="2">
            <a:schemeClr val="dk1"/>
          </a:lnRef>
          <a:fillRef idx="1">
            <a:schemeClr val="lt1"/>
          </a:fillRef>
          <a:effectRef idx="0">
            <a:schemeClr val="dk1"/>
          </a:effectRef>
          <a:fontRef idx="minor">
            <a:schemeClr val="dk1"/>
          </a:fontRef>
        </p:style>
        <p:txBody>
          <a:bodyPr rtlCol="1" anchor="ctr"/>
          <a:lstStyle/>
          <a:p>
            <a:pPr algn="ctr"/>
            <a:r>
              <a:rPr lang="en-US" sz="1200" dirty="0" smtClean="0"/>
              <a:t>FD1</a:t>
            </a:r>
            <a:endParaRPr lang="ar-SA" sz="1200" dirty="0"/>
          </a:p>
        </p:txBody>
      </p:sp>
      <p:sp>
        <p:nvSpPr>
          <p:cNvPr id="33" name="Rectangle 32"/>
          <p:cNvSpPr/>
          <p:nvPr/>
        </p:nvSpPr>
        <p:spPr>
          <a:xfrm>
            <a:off x="457200" y="2514600"/>
            <a:ext cx="457200" cy="304800"/>
          </a:xfrm>
          <a:prstGeom prst="rect">
            <a:avLst/>
          </a:prstGeom>
          <a:ln>
            <a:noFill/>
          </a:ln>
        </p:spPr>
        <p:style>
          <a:lnRef idx="2">
            <a:schemeClr val="dk1"/>
          </a:lnRef>
          <a:fillRef idx="1">
            <a:schemeClr val="lt1"/>
          </a:fillRef>
          <a:effectRef idx="0">
            <a:schemeClr val="dk1"/>
          </a:effectRef>
          <a:fontRef idx="minor">
            <a:schemeClr val="dk1"/>
          </a:fontRef>
        </p:style>
        <p:txBody>
          <a:bodyPr rtlCol="1" anchor="ctr"/>
          <a:lstStyle/>
          <a:p>
            <a:pPr algn="ctr"/>
            <a:r>
              <a:rPr lang="en-US" sz="1200" dirty="0" smtClean="0"/>
              <a:t>FD2</a:t>
            </a:r>
            <a:endParaRPr lang="ar-SA" sz="1200" dirty="0"/>
          </a:p>
        </p:txBody>
      </p:sp>
      <p:sp>
        <p:nvSpPr>
          <p:cNvPr id="34" name="Rectangle 33"/>
          <p:cNvSpPr/>
          <p:nvPr/>
        </p:nvSpPr>
        <p:spPr>
          <a:xfrm>
            <a:off x="457200" y="2971800"/>
            <a:ext cx="457200" cy="304800"/>
          </a:xfrm>
          <a:prstGeom prst="rect">
            <a:avLst/>
          </a:prstGeom>
          <a:ln>
            <a:noFill/>
          </a:ln>
        </p:spPr>
        <p:style>
          <a:lnRef idx="2">
            <a:schemeClr val="dk1"/>
          </a:lnRef>
          <a:fillRef idx="1">
            <a:schemeClr val="lt1"/>
          </a:fillRef>
          <a:effectRef idx="0">
            <a:schemeClr val="dk1"/>
          </a:effectRef>
          <a:fontRef idx="minor">
            <a:schemeClr val="dk1"/>
          </a:fontRef>
        </p:style>
        <p:txBody>
          <a:bodyPr rtlCol="1" anchor="ctr"/>
          <a:lstStyle/>
          <a:p>
            <a:pPr algn="ctr"/>
            <a:r>
              <a:rPr lang="en-US" sz="1200" dirty="0" smtClean="0"/>
              <a:t>FD3</a:t>
            </a:r>
            <a:endParaRPr lang="ar-SA" sz="1200" dirty="0"/>
          </a:p>
        </p:txBody>
      </p:sp>
      <p:sp>
        <p:nvSpPr>
          <p:cNvPr id="35" name="Rectangle 34"/>
          <p:cNvSpPr/>
          <p:nvPr/>
        </p:nvSpPr>
        <p:spPr>
          <a:xfrm>
            <a:off x="457200" y="3352800"/>
            <a:ext cx="457200" cy="304800"/>
          </a:xfrm>
          <a:prstGeom prst="rect">
            <a:avLst/>
          </a:prstGeom>
          <a:ln>
            <a:noFill/>
          </a:ln>
        </p:spPr>
        <p:style>
          <a:lnRef idx="2">
            <a:schemeClr val="dk1"/>
          </a:lnRef>
          <a:fillRef idx="1">
            <a:schemeClr val="lt1"/>
          </a:fillRef>
          <a:effectRef idx="0">
            <a:schemeClr val="dk1"/>
          </a:effectRef>
          <a:fontRef idx="minor">
            <a:schemeClr val="dk1"/>
          </a:fontRef>
        </p:style>
        <p:txBody>
          <a:bodyPr rtlCol="1" anchor="ctr"/>
          <a:lstStyle/>
          <a:p>
            <a:pPr algn="ctr"/>
            <a:r>
              <a:rPr lang="en-US" sz="1200" dirty="0" smtClean="0"/>
              <a:t>FD4</a:t>
            </a:r>
            <a:endParaRPr lang="ar-SA" sz="1200" dirty="0"/>
          </a:p>
        </p:txBody>
      </p:sp>
      <p:sp>
        <p:nvSpPr>
          <p:cNvPr id="36" name="Rectangle 35"/>
          <p:cNvSpPr/>
          <p:nvPr/>
        </p:nvSpPr>
        <p:spPr>
          <a:xfrm>
            <a:off x="762000" y="4038600"/>
            <a:ext cx="7696200" cy="5334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lvl="0">
              <a:buFont typeface="Arial" pitchFamily="34" charset="0"/>
              <a:buChar char="•"/>
            </a:pPr>
            <a:r>
              <a:rPr lang="en-US" b="1" dirty="0" smtClean="0"/>
              <a:t>Describe and illustrate the process of normalization to produce 3NF relations.</a:t>
            </a:r>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Example5</a:t>
            </a:r>
            <a:endParaRPr lang="ar-SA" dirty="0"/>
          </a:p>
        </p:txBody>
      </p:sp>
      <p:graphicFrame>
        <p:nvGraphicFramePr>
          <p:cNvPr id="4" name="Content Placeholder 3"/>
          <p:cNvGraphicFramePr>
            <a:graphicFrameLocks noGrp="1"/>
          </p:cNvGraphicFramePr>
          <p:nvPr>
            <p:ph idx="1"/>
          </p:nvPr>
        </p:nvGraphicFramePr>
        <p:xfrm>
          <a:off x="457200" y="2209800"/>
          <a:ext cx="8229600" cy="457200"/>
        </p:xfrm>
        <a:graphic>
          <a:graphicData uri="http://schemas.openxmlformats.org/drawingml/2006/table">
            <a:tbl>
              <a:tblPr rtl="1" firstRow="1" bandRow="1">
                <a:tableStyleId>{5940675A-B579-460E-94D1-54222C63F5DA}</a:tableStyleId>
              </a:tblPr>
              <a:tblGrid>
                <a:gridCol w="620888"/>
                <a:gridCol w="891824"/>
                <a:gridCol w="1230488"/>
                <a:gridCol w="948266"/>
                <a:gridCol w="787400"/>
                <a:gridCol w="609600"/>
                <a:gridCol w="1174046"/>
                <a:gridCol w="1123244"/>
                <a:gridCol w="843844"/>
              </a:tblGrid>
              <a:tr h="370840">
                <a:tc>
                  <a:txBody>
                    <a:bodyPr/>
                    <a:lstStyle/>
                    <a:p>
                      <a:pPr rtl="1"/>
                      <a:r>
                        <a:rPr lang="en-US" sz="1200" dirty="0" smtClean="0"/>
                        <a:t>Grade</a:t>
                      </a:r>
                      <a:endParaRPr lang="ar-SA" sz="1200" dirty="0"/>
                    </a:p>
                  </a:txBody>
                  <a:tcPr/>
                </a:tc>
                <a:tc>
                  <a:txBody>
                    <a:bodyPr/>
                    <a:lstStyle/>
                    <a:p>
                      <a:pPr rtl="1"/>
                      <a:r>
                        <a:rPr lang="en-US" sz="1200" dirty="0" err="1" smtClean="0"/>
                        <a:t>Instructor_Location</a:t>
                      </a:r>
                      <a:endParaRPr lang="ar-SA" sz="1200" dirty="0"/>
                    </a:p>
                  </a:txBody>
                  <a:tcPr/>
                </a:tc>
                <a:tc>
                  <a:txBody>
                    <a:bodyPr/>
                    <a:lstStyle/>
                    <a:p>
                      <a:pPr rtl="1"/>
                      <a:r>
                        <a:rPr lang="en-US" sz="1200" dirty="0" err="1" smtClean="0"/>
                        <a:t>InstructorName</a:t>
                      </a:r>
                      <a:endParaRPr lang="ar-SA" sz="1200" dirty="0"/>
                    </a:p>
                  </a:txBody>
                  <a:tcPr/>
                </a:tc>
                <a:tc>
                  <a:txBody>
                    <a:bodyPr/>
                    <a:lstStyle/>
                    <a:p>
                      <a:pPr rtl="1"/>
                      <a:r>
                        <a:rPr lang="en-US" sz="1200" dirty="0" err="1" smtClean="0"/>
                        <a:t>CourseTitle</a:t>
                      </a:r>
                      <a:endParaRPr lang="ar-SA" sz="1200" dirty="0"/>
                    </a:p>
                  </a:txBody>
                  <a:tcPr/>
                </a:tc>
                <a:tc>
                  <a:txBody>
                    <a:bodyPr/>
                    <a:lstStyle/>
                    <a:p>
                      <a:pPr rtl="1"/>
                      <a:r>
                        <a:rPr lang="en-US" sz="1200" u="sng" dirty="0" err="1" smtClean="0"/>
                        <a:t>CourseID</a:t>
                      </a:r>
                      <a:endParaRPr lang="ar-SA" sz="1200" u="sng" dirty="0"/>
                    </a:p>
                  </a:txBody>
                  <a:tcPr/>
                </a:tc>
                <a:tc>
                  <a:txBody>
                    <a:bodyPr/>
                    <a:lstStyle/>
                    <a:p>
                      <a:pPr rtl="1"/>
                      <a:r>
                        <a:rPr lang="en-US" sz="1200" dirty="0" smtClean="0"/>
                        <a:t>Major</a:t>
                      </a:r>
                      <a:endParaRPr lang="ar-SA" sz="1200" dirty="0"/>
                    </a:p>
                  </a:txBody>
                  <a:tcPr/>
                </a:tc>
                <a:tc>
                  <a:txBody>
                    <a:bodyPr/>
                    <a:lstStyle/>
                    <a:p>
                      <a:pPr rtl="1"/>
                      <a:r>
                        <a:rPr lang="en-US" sz="1200" dirty="0" err="1" smtClean="0"/>
                        <a:t>CampusAddress</a:t>
                      </a:r>
                      <a:endParaRPr lang="ar-SA" sz="1200" dirty="0"/>
                    </a:p>
                  </a:txBody>
                  <a:tcPr/>
                </a:tc>
                <a:tc>
                  <a:txBody>
                    <a:bodyPr/>
                    <a:lstStyle/>
                    <a:p>
                      <a:pPr rtl="1"/>
                      <a:r>
                        <a:rPr lang="en-US" sz="1200" dirty="0" err="1" smtClean="0"/>
                        <a:t>StudentName</a:t>
                      </a:r>
                      <a:endParaRPr lang="ar-SA" sz="1200" dirty="0"/>
                    </a:p>
                  </a:txBody>
                  <a:tcPr/>
                </a:tc>
                <a:tc>
                  <a:txBody>
                    <a:bodyPr/>
                    <a:lstStyle/>
                    <a:p>
                      <a:pPr rtl="1"/>
                      <a:r>
                        <a:rPr lang="en-US" sz="1200" u="sng" dirty="0" err="1" smtClean="0"/>
                        <a:t>StudentID</a:t>
                      </a:r>
                      <a:endParaRPr lang="ar-SA" sz="1200" u="sng" dirty="0"/>
                    </a:p>
                  </a:txBody>
                  <a:tcPr/>
                </a:tc>
              </a:tr>
            </a:tbl>
          </a:graphicData>
        </a:graphic>
      </p:graphicFrame>
      <p:sp>
        <p:nvSpPr>
          <p:cNvPr id="5" name="Rectangle 4"/>
          <p:cNvSpPr/>
          <p:nvPr/>
        </p:nvSpPr>
        <p:spPr>
          <a:xfrm>
            <a:off x="457200" y="3733800"/>
            <a:ext cx="8153400" cy="609600"/>
          </a:xfrm>
          <a:prstGeom prst="rect">
            <a:avLst/>
          </a:prstGeom>
          <a:ln>
            <a:noFill/>
          </a:ln>
        </p:spPr>
        <p:style>
          <a:lnRef idx="2">
            <a:schemeClr val="dk1"/>
          </a:lnRef>
          <a:fillRef idx="1">
            <a:schemeClr val="lt1"/>
          </a:fillRef>
          <a:effectRef idx="0">
            <a:schemeClr val="dk1"/>
          </a:effectRef>
          <a:fontRef idx="minor">
            <a:schemeClr val="dk1"/>
          </a:fontRef>
        </p:style>
        <p:txBody>
          <a:bodyPr rtlCol="1" anchor="ctr"/>
          <a:lstStyle/>
          <a:p>
            <a:r>
              <a:rPr lang="en-US" dirty="0" smtClean="0"/>
              <a:t>Put this relation in the 3NF.</a:t>
            </a:r>
            <a:endParaRPr lang="ar-SA" dirty="0"/>
          </a:p>
        </p:txBody>
      </p:sp>
      <p:cxnSp>
        <p:nvCxnSpPr>
          <p:cNvPr id="10" name="Straight Connector 9"/>
          <p:cNvCxnSpPr/>
          <p:nvPr/>
        </p:nvCxnSpPr>
        <p:spPr>
          <a:xfrm>
            <a:off x="838200" y="1905000"/>
            <a:ext cx="3124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38200" y="19050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905000" y="19050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962400" y="19050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971800" y="19050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648200" y="1905000"/>
            <a:ext cx="297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648200" y="19050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620000" y="19050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553200" y="19050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486400" y="19050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38200" y="3048000"/>
            <a:ext cx="762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38200" y="28194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572000" y="28194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8458200" y="2743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705600" y="2971800"/>
            <a:ext cx="99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705600" y="27432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7696200" y="27432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Example1</a:t>
            </a:r>
            <a:br>
              <a:rPr lang="en-US" b="1" dirty="0" smtClean="0"/>
            </a:br>
            <a:r>
              <a:rPr lang="en-US" sz="2700" b="1" dirty="0" smtClean="0"/>
              <a:t>Step 1</a:t>
            </a:r>
            <a:endParaRPr lang="en-US" sz="2700" dirty="0"/>
          </a:p>
        </p:txBody>
      </p:sp>
      <p:sp>
        <p:nvSpPr>
          <p:cNvPr id="3" name="Content Placeholder 2"/>
          <p:cNvSpPr>
            <a:spLocks noGrp="1"/>
          </p:cNvSpPr>
          <p:nvPr>
            <p:ph idx="1"/>
          </p:nvPr>
        </p:nvSpPr>
        <p:spPr>
          <a:xfrm>
            <a:off x="457200" y="1143000"/>
            <a:ext cx="8229600" cy="4983163"/>
          </a:xfrm>
        </p:spPr>
        <p:txBody>
          <a:bodyPr>
            <a:normAutofit/>
          </a:bodyPr>
          <a:lstStyle/>
          <a:p>
            <a:r>
              <a:rPr lang="en-US" sz="2400" dirty="0"/>
              <a:t>Identify a </a:t>
            </a:r>
            <a:r>
              <a:rPr lang="en-US" sz="2400" b="1" dirty="0"/>
              <a:t>key</a:t>
            </a:r>
            <a:r>
              <a:rPr lang="en-US" sz="2400" dirty="0"/>
              <a:t> for the </a:t>
            </a:r>
            <a:r>
              <a:rPr lang="en-US" sz="2400" dirty="0" smtClean="0"/>
              <a:t>table.</a:t>
            </a:r>
          </a:p>
          <a:p>
            <a:r>
              <a:rPr lang="en-US" sz="2400" dirty="0"/>
              <a:t>Remove duplicate </a:t>
            </a:r>
            <a:r>
              <a:rPr lang="en-US" sz="2400" dirty="0" smtClean="0"/>
              <a:t>data</a:t>
            </a:r>
          </a:p>
          <a:p>
            <a:endParaRPr lang="en-US" dirty="0" smtClean="0"/>
          </a:p>
        </p:txBody>
      </p:sp>
      <p:pic>
        <p:nvPicPr>
          <p:cNvPr id="1026"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7698" t="40570" r="35920" b="17368"/>
          <a:stretch/>
        </p:blipFill>
        <p:spPr bwMode="auto">
          <a:xfrm>
            <a:off x="533400" y="1981200"/>
            <a:ext cx="8229600" cy="45997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61042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Step </a:t>
            </a:r>
            <a:r>
              <a:rPr lang="en-US" b="1" dirty="0" smtClean="0"/>
              <a:t>2</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r>
              <a:rPr lang="en-US" sz="2400" dirty="0"/>
              <a:t>Transform a table of unnormalised data into first normal form (1NF). any repeating attributes to a new table. A repeating attribute is a data field within the UNF relation that may occur with multiple values for a single value of the key. The process is as </a:t>
            </a:r>
            <a:r>
              <a:rPr lang="en-US" sz="2400" dirty="0" smtClean="0"/>
              <a:t>follows:</a:t>
            </a:r>
          </a:p>
          <a:p>
            <a:pPr lvl="1"/>
            <a:r>
              <a:rPr lang="en-US" sz="2000" dirty="0" smtClean="0"/>
              <a:t>Identify </a:t>
            </a:r>
            <a:r>
              <a:rPr lang="en-US" sz="2000" dirty="0"/>
              <a:t>repeating attributes.</a:t>
            </a:r>
          </a:p>
          <a:p>
            <a:pPr lvl="1"/>
            <a:r>
              <a:rPr lang="en-US" sz="2000" dirty="0"/>
              <a:t>Remove these repeating attributes to a new table together with a </a:t>
            </a:r>
            <a:r>
              <a:rPr lang="en-US" sz="2000" b="1" dirty="0"/>
              <a:t>copy</a:t>
            </a:r>
            <a:r>
              <a:rPr lang="en-US" sz="2000" dirty="0"/>
              <a:t> of the key from the UNF table.</a:t>
            </a:r>
          </a:p>
          <a:p>
            <a:pPr lvl="1"/>
            <a:r>
              <a:rPr lang="en-US" sz="2000" dirty="0"/>
              <a:t>Assign a key to the new table </a:t>
            </a:r>
            <a:r>
              <a:rPr lang="en-US" sz="2000" dirty="0" smtClean="0"/>
              <a:t>. </a:t>
            </a:r>
            <a:r>
              <a:rPr lang="en-US" sz="2000" dirty="0"/>
              <a:t>The key from the original unnormalised table </a:t>
            </a:r>
            <a:r>
              <a:rPr lang="en-US" sz="2000" b="1" dirty="0"/>
              <a:t>always</a:t>
            </a:r>
            <a:r>
              <a:rPr lang="en-US" sz="2000" dirty="0"/>
              <a:t> becomes </a:t>
            </a:r>
            <a:r>
              <a:rPr lang="en-US" sz="2000" b="1" dirty="0"/>
              <a:t>part</a:t>
            </a:r>
            <a:r>
              <a:rPr lang="en-US" sz="2000" dirty="0"/>
              <a:t> of the key of the new table. A </a:t>
            </a:r>
            <a:r>
              <a:rPr lang="en-US" sz="2000" b="1" dirty="0"/>
              <a:t>compound key</a:t>
            </a:r>
            <a:r>
              <a:rPr lang="en-US" sz="2000" dirty="0"/>
              <a:t> is created. The value for this key must be unique for each entity occurrence</a:t>
            </a:r>
            <a:r>
              <a:rPr lang="en-US" sz="2000" dirty="0" smtClean="0"/>
              <a:t>.</a:t>
            </a:r>
            <a:r>
              <a:rPr lang="en-US" sz="2400" dirty="0"/>
              <a:t/>
            </a:r>
            <a:br>
              <a:rPr lang="en-US" sz="2400" dirty="0"/>
            </a:br>
            <a:endParaRPr lang="en-US" sz="2400" dirty="0"/>
          </a:p>
          <a:p>
            <a:endParaRPr lang="en-US" sz="2400" dirty="0"/>
          </a:p>
        </p:txBody>
      </p:sp>
    </p:spTree>
    <p:extLst>
      <p:ext uri="{BB962C8B-B14F-4D97-AF65-F5344CB8AC3E}">
        <p14:creationId xmlns="" xmlns:p14="http://schemas.microsoft.com/office/powerpoint/2010/main" val="1035588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the previous table the Project Title, Project  Manager, Project  Budget are repeating. That is, there is potential for more than one occurrence of these attributes for each project code. These are the repeating attributes and have been to a new table together with a copy of the original key (</a:t>
            </a:r>
            <a:r>
              <a:rPr lang="en-US" dirty="0" err="1" smtClean="0"/>
              <a:t>ie</a:t>
            </a:r>
            <a:r>
              <a:rPr lang="en-US" dirty="0" smtClean="0"/>
              <a:t>: Project Code).</a:t>
            </a:r>
          </a:p>
          <a:p>
            <a:endParaRPr lang="en-US" dirty="0"/>
          </a:p>
        </p:txBody>
      </p:sp>
    </p:spTree>
    <p:extLst>
      <p:ext uri="{BB962C8B-B14F-4D97-AF65-F5344CB8AC3E}">
        <p14:creationId xmlns="" xmlns:p14="http://schemas.microsoft.com/office/powerpoint/2010/main" val="59684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dirty="0"/>
              <a:t>1NF Tables: Repeating Attributes </a:t>
            </a:r>
            <a:r>
              <a:rPr lang="en-US" b="1" dirty="0" smtClean="0"/>
              <a:t>Removed</a:t>
            </a:r>
            <a:endParaRPr lang="en-US" dirty="0"/>
          </a:p>
        </p:txBody>
      </p:sp>
      <p:sp>
        <p:nvSpPr>
          <p:cNvPr id="3" name="Content Placeholder 2"/>
          <p:cNvSpPr>
            <a:spLocks noGrp="1"/>
          </p:cNvSpPr>
          <p:nvPr>
            <p:ph idx="1"/>
          </p:nvPr>
        </p:nvSpPr>
        <p:spPr/>
        <p:txBody>
          <a:bodyPr/>
          <a:lstStyle/>
          <a:p>
            <a:pPr marL="0" indent="0">
              <a:buNone/>
            </a:pPr>
            <a:r>
              <a:rPr lang="en-US" dirty="0" smtClean="0"/>
              <a:t/>
            </a:r>
            <a:br>
              <a:rPr lang="en-US" dirty="0" smtClean="0"/>
            </a:br>
            <a:endParaRPr lang="en-US" dirty="0"/>
          </a:p>
        </p:txBody>
      </p:sp>
      <p:pic>
        <p:nvPicPr>
          <p:cNvPr id="2050"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6286" t="25198" r="1946" b="25794"/>
          <a:stretch/>
        </p:blipFill>
        <p:spPr bwMode="auto">
          <a:xfrm>
            <a:off x="331189" y="1371600"/>
            <a:ext cx="8584211" cy="457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66459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Step </a:t>
            </a:r>
            <a:r>
              <a:rPr lang="en-US" b="1" dirty="0" smtClean="0"/>
              <a:t>3</a:t>
            </a:r>
            <a:endParaRPr lang="en-US"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US" dirty="0"/>
              <a:t>Transform 1NF data into second normal form (2NF). Remove any -key attributes (partial Dependencies) that only depend on part of the table key to a new </a:t>
            </a:r>
            <a:r>
              <a:rPr lang="en-US" dirty="0" smtClean="0"/>
              <a:t>table. What </a:t>
            </a:r>
            <a:r>
              <a:rPr lang="en-US" dirty="0"/>
              <a:t>has to be determined "is field A dependent upon field B or vice versa?" This means: "Given a value for A, do we then have only one possible value for B, and vice versa?" If the answer is yes, A and B should be put into a new relation with A becoming the primary key. A should be left in the original relation and marked as a foreign key.</a:t>
            </a:r>
          </a:p>
          <a:p>
            <a:r>
              <a:rPr lang="en-US" dirty="0"/>
              <a:t>Ignore tables with (a) a simple key or (b) with no non-key attributes (these go straight to 2NF with no conversion).</a:t>
            </a:r>
          </a:p>
          <a:p>
            <a:r>
              <a:rPr lang="en-US" dirty="0"/>
              <a:t>The process is as follows:</a:t>
            </a:r>
          </a:p>
          <a:p>
            <a:r>
              <a:rPr lang="en-US" dirty="0"/>
              <a:t>Take each non-key attribute in turn and ask the question: is this attribute dependent on </a:t>
            </a:r>
            <a:r>
              <a:rPr lang="en-US" b="1" dirty="0"/>
              <a:t>one part</a:t>
            </a:r>
            <a:r>
              <a:rPr lang="en-US" dirty="0"/>
              <a:t> of the key?</a:t>
            </a:r>
          </a:p>
          <a:p>
            <a:r>
              <a:rPr lang="en-US" dirty="0"/>
              <a:t>If yes, remove the attribute to a new table with a </a:t>
            </a:r>
            <a:r>
              <a:rPr lang="en-US" b="1" dirty="0"/>
              <a:t>copy</a:t>
            </a:r>
            <a:r>
              <a:rPr lang="en-US" dirty="0"/>
              <a:t> of the </a:t>
            </a:r>
            <a:r>
              <a:rPr lang="en-US" b="1" dirty="0"/>
              <a:t>part</a:t>
            </a:r>
            <a:r>
              <a:rPr lang="en-US" dirty="0"/>
              <a:t> of the key it is dependent upon. The key it is dependent upon becomes the key in the new table. Underline the key in this new table.</a:t>
            </a:r>
          </a:p>
          <a:p>
            <a:r>
              <a:rPr lang="en-US" dirty="0"/>
              <a:t>If no, check against other part of the key and repeat above process</a:t>
            </a:r>
          </a:p>
          <a:p>
            <a:r>
              <a:rPr lang="en-US" dirty="0"/>
              <a:t>If still no, </a:t>
            </a:r>
            <a:r>
              <a:rPr lang="en-US" dirty="0" err="1"/>
              <a:t>ie</a:t>
            </a:r>
            <a:r>
              <a:rPr lang="en-US" dirty="0"/>
              <a:t>: not dependent on either part of the key, keep attribute in current table.</a:t>
            </a:r>
          </a:p>
          <a:p>
            <a:endParaRPr lang="en-US" dirty="0"/>
          </a:p>
        </p:txBody>
      </p:sp>
    </p:spTree>
    <p:extLst>
      <p:ext uri="{BB962C8B-B14F-4D97-AF65-F5344CB8AC3E}">
        <p14:creationId xmlns="" xmlns:p14="http://schemas.microsoft.com/office/powerpoint/2010/main" val="1616622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a:t>The first table went straight to 2NF as it has a simple key (Project Code).</a:t>
            </a:r>
          </a:p>
          <a:p>
            <a:r>
              <a:rPr lang="en-US" sz="2400" dirty="0"/>
              <a:t>Employee name, Department No and Department Name are dependent upon Employee No only. Therefore, they were moved to a new table with Employee No being the key.</a:t>
            </a:r>
          </a:p>
          <a:p>
            <a:r>
              <a:rPr lang="en-US" sz="2400" dirty="0"/>
              <a:t>However, Hourly Rate is dependent upon both Project Code and Employee No as an employee may have a different hourly rate depending upon which project they are working on. Therefore it remained in the original table.</a:t>
            </a:r>
          </a:p>
          <a:p>
            <a:endParaRPr lang="en-US" sz="2400" dirty="0"/>
          </a:p>
        </p:txBody>
      </p:sp>
    </p:spTree>
    <p:extLst>
      <p:ext uri="{BB962C8B-B14F-4D97-AF65-F5344CB8AC3E}">
        <p14:creationId xmlns="" xmlns:p14="http://schemas.microsoft.com/office/powerpoint/2010/main" val="3636550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dirty="0"/>
              <a:t>2NF Tables: Partial Key Dependencies </a:t>
            </a:r>
            <a:r>
              <a:rPr lang="en-US" sz="2800" b="1" dirty="0" smtClean="0"/>
              <a:t>Removed</a:t>
            </a:r>
            <a:endParaRPr lang="en-US" sz="2800" dirty="0"/>
          </a:p>
        </p:txBody>
      </p:sp>
      <p:pic>
        <p:nvPicPr>
          <p:cNvPr id="3074" name="Picture 2"/>
          <p:cNvPicPr>
            <a:picLocks noGrp="1" noChangeAspect="1" noChangeArrowheads="1"/>
          </p:cNvPicPr>
          <p:nvPr>
            <p:ph idx="1"/>
          </p:nvPr>
        </p:nvPicPr>
        <p:blipFill rotWithShape="1">
          <a:blip r:embed="rId2" cstate="print">
            <a:extLst>
              <a:ext uri="{28A0092B-C50C-407E-A947-70E740481C1C}">
                <a14:useLocalDpi xmlns="" xmlns:a14="http://schemas.microsoft.com/office/drawing/2010/main" val="0"/>
              </a:ext>
            </a:extLst>
          </a:blip>
          <a:srcRect l="16330" t="20702" r="2524" b="26297"/>
          <a:stretch/>
        </p:blipFill>
        <p:spPr bwMode="auto">
          <a:xfrm>
            <a:off x="159912" y="1143000"/>
            <a:ext cx="8831688" cy="457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883933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a:t>Step </a:t>
            </a:r>
            <a:r>
              <a:rPr lang="en-US" b="1" dirty="0" smtClean="0"/>
              <a:t>4</a:t>
            </a:r>
            <a:endParaRPr lang="en-US"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r>
              <a:rPr lang="en-US" sz="3400" dirty="0"/>
              <a:t>data in second normal form (2NF) into third normal form (3NF).Remove to a new table any non-key attributes that are more dependent on other non-key attributes than the table key.</a:t>
            </a:r>
          </a:p>
          <a:p>
            <a:r>
              <a:rPr lang="en-US" sz="3400" dirty="0" smtClean="0"/>
              <a:t>Ignore </a:t>
            </a:r>
            <a:r>
              <a:rPr lang="en-US" sz="3400" dirty="0"/>
              <a:t>tables with zero or only one non-key attribute (these go straight to 3NF with no conversion).</a:t>
            </a:r>
          </a:p>
          <a:p>
            <a:r>
              <a:rPr lang="en-US" sz="3400" dirty="0"/>
              <a:t>The process is as follows: If a non-key attribute is more dependent on another non-key attribute than the table key:</a:t>
            </a:r>
          </a:p>
          <a:p>
            <a:r>
              <a:rPr lang="en-US" sz="3400" dirty="0"/>
              <a:t>Move the </a:t>
            </a:r>
            <a:r>
              <a:rPr lang="en-US" sz="3400" b="1" dirty="0"/>
              <a:t>dependent</a:t>
            </a:r>
            <a:r>
              <a:rPr lang="en-US" sz="3400" dirty="0"/>
              <a:t> attribute, together with a </a:t>
            </a:r>
            <a:r>
              <a:rPr lang="en-US" sz="3400" b="1" dirty="0"/>
              <a:t>copy</a:t>
            </a:r>
            <a:r>
              <a:rPr lang="en-US" sz="3400" dirty="0"/>
              <a:t> of the non-key attribute upon which it is dependent, to a new table.</a:t>
            </a:r>
          </a:p>
          <a:p>
            <a:r>
              <a:rPr lang="en-US" sz="3400" dirty="0"/>
              <a:t>Make the non-key attribute, upon which it is dependent, the key in the new table. Underline the key in this new table.</a:t>
            </a:r>
          </a:p>
          <a:p>
            <a:r>
              <a:rPr lang="en-US" sz="3400" b="1" dirty="0"/>
              <a:t>Leave</a:t>
            </a:r>
            <a:r>
              <a:rPr lang="en-US" sz="3400" dirty="0"/>
              <a:t> the non-key attribute, upon which it is dependent, in the original table and mark it a </a:t>
            </a:r>
            <a:r>
              <a:rPr lang="en-US" sz="3400" b="1" dirty="0"/>
              <a:t>foreign key</a:t>
            </a:r>
            <a:r>
              <a:rPr lang="en-US" sz="3400" dirty="0"/>
              <a:t> (*).</a:t>
            </a:r>
          </a:p>
          <a:p>
            <a:endParaRPr lang="en-US" dirty="0"/>
          </a:p>
        </p:txBody>
      </p:sp>
    </p:spTree>
    <p:extLst>
      <p:ext uri="{BB962C8B-B14F-4D97-AF65-F5344CB8AC3E}">
        <p14:creationId xmlns="" xmlns:p14="http://schemas.microsoft.com/office/powerpoint/2010/main" val="3935714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632</Words>
  <Application>Microsoft Office PowerPoint</Application>
  <PresentationFormat>On-screen Show (4:3)</PresentationFormat>
  <Paragraphs>191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Examples of normalization</vt:lpstr>
      <vt:lpstr>Example1 Step 1</vt:lpstr>
      <vt:lpstr>Step 2</vt:lpstr>
      <vt:lpstr>Slide 4</vt:lpstr>
      <vt:lpstr>1NF Tables: Repeating Attributes Removed</vt:lpstr>
      <vt:lpstr>Step 3</vt:lpstr>
      <vt:lpstr>Slide 7</vt:lpstr>
      <vt:lpstr>2NF Tables: Partial Key Dependencies Removed</vt:lpstr>
      <vt:lpstr>Step 4</vt:lpstr>
      <vt:lpstr>Slide 10</vt:lpstr>
      <vt:lpstr>3NF Tables: Non-Key Dependencies Removed</vt:lpstr>
      <vt:lpstr>Summary of Normalization Rules </vt:lpstr>
      <vt:lpstr>Example2 UNF</vt:lpstr>
      <vt:lpstr>1NF</vt:lpstr>
      <vt:lpstr>2NF</vt:lpstr>
      <vt:lpstr>3NF</vt:lpstr>
      <vt:lpstr>Example3</vt:lpstr>
      <vt:lpstr>Example4</vt:lpstr>
      <vt:lpstr>Example5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normalization</dc:title>
  <dc:creator>USER</dc:creator>
  <cp:lastModifiedBy>balqrashi</cp:lastModifiedBy>
  <cp:revision>11</cp:revision>
  <dcterms:created xsi:type="dcterms:W3CDTF">2017-11-20T19:38:09Z</dcterms:created>
  <dcterms:modified xsi:type="dcterms:W3CDTF">2017-11-23T07:18:35Z</dcterms:modified>
</cp:coreProperties>
</file>