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5D868-14C9-4AB9-A416-0FF4DA08768C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1C1C-B29D-485D-A84F-CBF91FA9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8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5D868-14C9-4AB9-A416-0FF4DA08768C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1C1C-B29D-485D-A84F-CBF91FA9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2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5D868-14C9-4AB9-A416-0FF4DA08768C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1C1C-B29D-485D-A84F-CBF91FA9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2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5D868-14C9-4AB9-A416-0FF4DA08768C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1C1C-B29D-485D-A84F-CBF91FA9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2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5D868-14C9-4AB9-A416-0FF4DA08768C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1C1C-B29D-485D-A84F-CBF91FA9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6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5D868-14C9-4AB9-A416-0FF4DA08768C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1C1C-B29D-485D-A84F-CBF91FA9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5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5D868-14C9-4AB9-A416-0FF4DA08768C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1C1C-B29D-485D-A84F-CBF91FA9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5D868-14C9-4AB9-A416-0FF4DA08768C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1C1C-B29D-485D-A84F-CBF91FA9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3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5D868-14C9-4AB9-A416-0FF4DA08768C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1C1C-B29D-485D-A84F-CBF91FA9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9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5D868-14C9-4AB9-A416-0FF4DA08768C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1C1C-B29D-485D-A84F-CBF91FA9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5D868-14C9-4AB9-A416-0FF4DA08768C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1C1C-B29D-485D-A84F-CBF91FA9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1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5D868-14C9-4AB9-A416-0FF4DA08768C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01C1C-B29D-485D-A84F-CBF91FA9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809470" y="1558977"/>
            <a:ext cx="9863528" cy="397239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61024" y="321252"/>
            <a:ext cx="1763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Exercise 1</a:t>
            </a:r>
            <a:endParaRPr lang="en-U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336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26438" y="231311"/>
            <a:ext cx="1359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Solution</a:t>
            </a:r>
            <a:endParaRPr lang="en-US" sz="2400" b="1" dirty="0">
              <a:solidFill>
                <a:srgbClr val="0070C0"/>
              </a:solidFill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95036" y="869514"/>
                <a:ext cx="11662184" cy="13149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dvPSA88C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dvP4C4E74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dvP4C4E74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dvP4C4E74"/>
                      </a:rPr>
                      <m:t>)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AdvP4C4E74"/>
                  </a:rPr>
                  <a:t> 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AdvPSA88A"/>
                  </a:rPr>
                  <a:t>is the original baseband spectrum,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dvPSA88A"/>
                      </a:rPr>
                      <m:t>𝑋𝑠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dvPSA88A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dvPSA88A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dvPSA88A"/>
                      </a:rPr>
                      <m:t>)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AdvPSA88A"/>
                  </a:rPr>
                  <a:t> is its sampled signal spectrum, consisting of the original baseband spectrum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dvPSA88C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dvP4C4E74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dvP4C4E74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dvP4C4E74"/>
                      </a:rPr>
                      <m:t>)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AdvP4C4E74"/>
                  </a:rPr>
                  <a:t> 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AdvPSA88A"/>
                  </a:rPr>
                  <a:t> and its replicas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dvPSA88C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dvP4C4E74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dvP4C4E74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dvP4C4E74"/>
                      </a:rPr>
                      <m:t>±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dvP4C4E74"/>
                      </a:rPr>
                      <m:t>𝑛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dvP4C4E74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dvP4C4E74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dvP4C4E74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dvP4C4E74"/>
                      </a:rPr>
                      <m:t>)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AdvPSA88A"/>
                  </a:rPr>
                  <a:t>.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</a:pP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AdvPSA88A"/>
                  </a:rPr>
                  <a:t> 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</a:pP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AdvPSA88A"/>
                  </a:rPr>
                  <a:t>The sampled signal spectrum in Equation: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dvPSA88C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dvPSA88C"/>
                      </a:rPr>
                      <m:t> =</m:t>
                    </m:r>
                    <m:f>
                      <m:fPr>
                        <m:type m:val="skw"/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dvP4C4E51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dvP4C4E51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dvP4C4E51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dvP4C4E51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dvP4C4E51"/>
                              </a:rPr>
                              <m:t>𝑠</m:t>
                            </m:r>
                          </m:sub>
                        </m:sSub>
                      </m:den>
                    </m:f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036" y="869514"/>
                <a:ext cx="11662184" cy="1314912"/>
              </a:xfrm>
              <a:prstGeom prst="rect">
                <a:avLst/>
              </a:prstGeom>
              <a:blipFill>
                <a:blip r:embed="rId2"/>
                <a:stretch>
                  <a:fillRect l="-470" t="-2326" r="-627" b="-66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079374" y="2483636"/>
            <a:ext cx="2969926" cy="837263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5126438" y="2483636"/>
            <a:ext cx="5005079" cy="934778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586990" y="2951025"/>
            <a:ext cx="314794" cy="181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5"/>
          <a:stretch>
            <a:fillRect/>
          </a:stretch>
        </p:blipFill>
        <p:spPr>
          <a:xfrm>
            <a:off x="1416532" y="3320899"/>
            <a:ext cx="9721159" cy="306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911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070547" y="1549785"/>
            <a:ext cx="10396927" cy="35168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61024" y="321252"/>
            <a:ext cx="1763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Exercise </a:t>
            </a:r>
            <a:r>
              <a:rPr lang="en-US" sz="2400" b="1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en-U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656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26438" y="231311"/>
            <a:ext cx="1359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Solution</a:t>
            </a:r>
            <a:endParaRPr lang="en-US" sz="2400" b="1" dirty="0">
              <a:solidFill>
                <a:srgbClr val="0070C0"/>
              </a:solidFill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35076" y="1004558"/>
                <a:ext cx="11557252" cy="6850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AdvPSA88A"/>
                  </a:rPr>
                  <a:t>If an analog signal with a frequency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dvPSA88A"/>
                      </a:rPr>
                      <m:t>𝑓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AdvPSA88A"/>
                  </a:rPr>
                  <a:t> is under-sampled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dvPSA88A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dvPSA88A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dvPSA88A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dvPSA88A"/>
                      </a:rPr>
                      <m:t>&lt;2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dvPSA88A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dvPSA88A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dvPSA88A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AdvPSA88A"/>
                  </a:rPr>
                  <a:t> ), the aliasing frequency component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dvPSA88A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dvPSA88A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dvPSA88A"/>
                          </a:rPr>
                          <m:t>𝑎𝑙𝑖𝑎𝑠</m:t>
                        </m:r>
                      </m:sub>
                    </m:sSub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AdvPSA88A"/>
                  </a:rPr>
                  <a:t> in the baseband is given by the following expression: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76" y="1004558"/>
                <a:ext cx="11557252" cy="685059"/>
              </a:xfrm>
              <a:prstGeom prst="rect">
                <a:avLst/>
              </a:prstGeom>
              <a:blipFill>
                <a:blip r:embed="rId2"/>
                <a:stretch>
                  <a:fillRect l="-422" t="-4464" b="-11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4821294" y="1440957"/>
            <a:ext cx="1519546" cy="49732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1025577" y="2374675"/>
            <a:ext cx="9512508" cy="393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773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815714" y="1455856"/>
            <a:ext cx="9557479" cy="349089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61024" y="321252"/>
            <a:ext cx="1763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Exercise </a:t>
            </a:r>
            <a:r>
              <a:rPr lang="en-US" sz="2400" b="1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en-U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267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959916" y="1730036"/>
            <a:ext cx="5290982" cy="25121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126438" y="231311"/>
            <a:ext cx="1359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Solution</a:t>
            </a:r>
            <a:endParaRPr lang="en-US" sz="2400" b="1" dirty="0">
              <a:solidFill>
                <a:srgbClr val="0070C0"/>
              </a:solidFill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744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61024" y="321252"/>
            <a:ext cx="1763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Exercise </a:t>
            </a:r>
            <a:r>
              <a:rPr lang="en-US" sz="2400" b="1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en-U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9908" y="1019974"/>
            <a:ext cx="11372538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the analog signal to be quantized (unipolar quantization with 32 levels) has a sinusoidal waveform, where its range lies from 0 v to 10 v. Determine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15000"/>
              </a:lnSpc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bits of the ADC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685800" marR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Quantization step (resolution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Quantization level, binary code, and quantization error when the analog </a:t>
            </a:r>
            <a:endParaRPr lang="en-US" sz="2400" dirty="0" smtClean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voltage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6.5 v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Quantization level, binary code, and quantization error when the analog voltage is 2 v.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553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26438" y="231311"/>
            <a:ext cx="1359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Solution</a:t>
            </a:r>
            <a:endParaRPr lang="en-US" sz="2400" b="1" dirty="0">
              <a:solidFill>
                <a:srgbClr val="0070C0"/>
              </a:solidFill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0" y="692976"/>
                <a:ext cx="12087069" cy="5045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1. </a:t>
                </a:r>
                <a:r>
                  <a:rPr lang="en-US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Number of bits: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=32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𝑙𝑒𝑣𝑒𝑙𝑠</m:t>
                    </m:r>
                  </m:oMath>
                </a14:m>
                <a:r>
                  <a:rPr lang="en-US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=5</m:t>
                    </m:r>
                  </m:oMath>
                </a14:m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r>
                  <a:rPr lang="en-US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2. Quantization step: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Δ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𝑚𝑎𝑥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𝑚𝑖𝑛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10−0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32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=0.3125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𝑣𝑜𝑙𝑡𝑠</m:t>
                    </m:r>
                  </m:oMath>
                </a14:m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15000"/>
                  </a:lnSpc>
                </a:pPr>
                <a:r>
                  <a:rPr lang="en-US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3. Quantization level when the analogue voltage is 6.5 v, and its binary code.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=6.5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index: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𝑟𝑜𝑢𝑛𝑑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sub>
                        </m:s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𝑚𝑖𝑛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Δ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𝑟𝑜𝑢𝑛𝑑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6.5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0.3125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)=21</m:t>
                    </m:r>
                  </m:oMath>
                </a14:m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r>
                  <a:rPr lang="en-US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Quantization level: 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𝑚𝑖𝑛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Δ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=0+21×0.3125=6.5625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𝑣𝑜𝑙𝑡𝑠</m:t>
                    </m:r>
                  </m:oMath>
                </a14:m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𝑏𝑖𝑛𝑎𝑟𝑦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𝑐𝑜𝑑𝑒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 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(21)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=10101</m:t>
                    </m:r>
                  </m:oMath>
                </a14:m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Quantization error: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=6.5−6.5625=−0.0625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𝑣𝑜𝑙𝑡𝑠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4. Quantization level when the analogue voltage is 2 v, and its binary code.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index: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𝑟𝑜𝑢𝑛𝑑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sub>
                        </m:s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𝑚𝑖𝑛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Δ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𝑟𝑜𝑢𝑛𝑑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0.3125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)=6</m:t>
                    </m:r>
                  </m:oMath>
                </a14:m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Quantization level: 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𝑚𝑖𝑛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Δ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=0+6×0.3125=1.875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𝑣𝑜𝑙𝑡𝑠</m:t>
                    </m:r>
                  </m:oMath>
                </a14:m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𝑏𝑖𝑛𝑎𝑟𝑦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𝑐𝑜𝑑𝑒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 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(6)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=01100</m:t>
                    </m:r>
                  </m:oMath>
                </a14:m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Quantization error: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=2−1.875=0.25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𝑣𝑜𝑙𝑡𝑠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92976"/>
                <a:ext cx="12087069" cy="5045997"/>
              </a:xfrm>
              <a:prstGeom prst="rect">
                <a:avLst/>
              </a:prstGeom>
              <a:blipFill>
                <a:blip r:embed="rId2"/>
                <a:stretch>
                  <a:fillRect l="-403" t="-605" b="-7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3317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157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AdvP4C4E51</vt:lpstr>
      <vt:lpstr>AdvP4C4E74</vt:lpstr>
      <vt:lpstr>AdvPSA88A</vt:lpstr>
      <vt:lpstr>AdvPSA88C</vt:lpstr>
      <vt:lpstr>Arial</vt:lpstr>
      <vt:lpstr>Calibri</vt:lpstr>
      <vt:lpstr>Calibri Light</vt:lpstr>
      <vt:lpstr>Cambria Math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2018-09-20T09:46:41Z</dcterms:created>
  <dcterms:modified xsi:type="dcterms:W3CDTF">2018-09-20T10:05:35Z</dcterms:modified>
</cp:coreProperties>
</file>