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custDataLst>
    <p:tags r:id="rId10"/>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98C5"/>
    <a:srgbClr val="D00000"/>
    <a:srgbClr val="CC0000"/>
    <a:srgbClr val="CA0000"/>
    <a:srgbClr val="CD0000"/>
    <a:srgbClr val="CB0201"/>
    <a:srgbClr val="CB0100"/>
    <a:srgbClr val="CD0201"/>
    <a:srgbClr val="5EE4B7"/>
    <a:srgbClr val="16CD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Title 1"/>
          <p:cNvSpPr>
            <a:spLocks noGrp="1"/>
          </p:cNvSpPr>
          <p:nvPr>
            <p:ph type="ctrTitle"/>
          </p:nvPr>
        </p:nvSpPr>
        <p:spPr>
          <a:xfrm>
            <a:off x="1028700" y="1803405"/>
            <a:ext cx="70866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028700" y="3632201"/>
            <a:ext cx="70866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5932171" y="4314328"/>
            <a:ext cx="2183130" cy="374642"/>
          </a:xfrm>
        </p:spPr>
        <p:txBody>
          <a:bodyPr/>
          <a:lstStyle/>
          <a:p>
            <a:fld id="{FB55F58C-23E8-4A3E-9197-11AAE79BA3C9}" type="datetimeFigureOut">
              <a:rPr lang="ar-SA" smtClean="0"/>
              <a:t>24/07/1436</a:t>
            </a:fld>
            <a:endParaRPr lang="ar-SA"/>
          </a:p>
        </p:txBody>
      </p:sp>
      <p:sp>
        <p:nvSpPr>
          <p:cNvPr id="5" name="Footer Placeholder 4"/>
          <p:cNvSpPr>
            <a:spLocks noGrp="1"/>
          </p:cNvSpPr>
          <p:nvPr>
            <p:ph type="ftr" sz="quarter" idx="11"/>
          </p:nvPr>
        </p:nvSpPr>
        <p:spPr>
          <a:xfrm>
            <a:off x="1028700" y="4323846"/>
            <a:ext cx="4800600" cy="365125"/>
          </a:xfrm>
        </p:spPr>
        <p:txBody>
          <a:bodyPr/>
          <a:lstStyle/>
          <a:p>
            <a:endParaRPr lang="ar-SA"/>
          </a:p>
        </p:txBody>
      </p:sp>
      <p:sp>
        <p:nvSpPr>
          <p:cNvPr id="6" name="Slide Number Placeholder 5"/>
          <p:cNvSpPr>
            <a:spLocks noGrp="1"/>
          </p:cNvSpPr>
          <p:nvPr>
            <p:ph type="sldNum" sz="quarter" idx="12"/>
          </p:nvPr>
        </p:nvSpPr>
        <p:spPr>
          <a:xfrm>
            <a:off x="6057900" y="1430867"/>
            <a:ext cx="2057400" cy="365125"/>
          </a:xfrm>
        </p:spPr>
        <p:txBody>
          <a:bodyPr/>
          <a:lstStyle/>
          <a:p>
            <a:fld id="{50276714-8BAF-43EC-B9DD-5F16090BB981}"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33" y="4697361"/>
            <a:ext cx="8116526"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1295" y="941440"/>
            <a:ext cx="811638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en-US" dirty="0"/>
          </a:p>
        </p:txBody>
      </p:sp>
      <p:sp>
        <p:nvSpPr>
          <p:cNvPr id="4" name="Text Placeholder 3"/>
          <p:cNvSpPr>
            <a:spLocks noGrp="1"/>
          </p:cNvSpPr>
          <p:nvPr>
            <p:ph type="body" sz="half" idx="2"/>
          </p:nvPr>
        </p:nvSpPr>
        <p:spPr>
          <a:xfrm>
            <a:off x="514350" y="5516716"/>
            <a:ext cx="81153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Title 1"/>
          <p:cNvSpPr>
            <a:spLocks noGrp="1"/>
          </p:cNvSpPr>
          <p:nvPr>
            <p:ph type="title"/>
          </p:nvPr>
        </p:nvSpPr>
        <p:spPr>
          <a:xfrm>
            <a:off x="514350" y="753533"/>
            <a:ext cx="81153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768350" y="3649134"/>
            <a:ext cx="7597887"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5860839" y="381001"/>
            <a:ext cx="2183130" cy="365125"/>
          </a:xfrm>
        </p:spPr>
        <p:txBody>
          <a:bodyPr/>
          <a:lstStyle>
            <a:lvl1pPr algn="r">
              <a:defRPr/>
            </a:lvl1p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a:xfrm>
            <a:off x="514350" y="379942"/>
            <a:ext cx="5243619" cy="365125"/>
          </a:xfrm>
        </p:spPr>
        <p:txBody>
          <a:bodyPr/>
          <a:lstStyle/>
          <a:p>
            <a:endParaRPr lang="ar-SA"/>
          </a:p>
        </p:txBody>
      </p:sp>
      <p:sp>
        <p:nvSpPr>
          <p:cNvPr id="7" name="Slide Number Placeholder 6"/>
          <p:cNvSpPr>
            <a:spLocks noGrp="1"/>
          </p:cNvSpPr>
          <p:nvPr>
            <p:ph type="sldNum" sz="quarter" idx="12"/>
          </p:nvPr>
        </p:nvSpPr>
        <p:spPr>
          <a:xfrm>
            <a:off x="8146839" y="381001"/>
            <a:ext cx="482811" cy="365125"/>
          </a:xfrm>
        </p:spPr>
        <p:txBody>
          <a:bodyPr/>
          <a:lstStyle/>
          <a:p>
            <a:fld id="{50276714-8BAF-43EC-B9DD-5F16090BB981}"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Title 1"/>
          <p:cNvSpPr>
            <a:spLocks noGrp="1"/>
          </p:cNvSpPr>
          <p:nvPr>
            <p:ph type="title"/>
          </p:nvPr>
        </p:nvSpPr>
        <p:spPr>
          <a:xfrm>
            <a:off x="768351" y="753534"/>
            <a:ext cx="7613650"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977899" y="3365557"/>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768351" y="3959863"/>
            <a:ext cx="7613650"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5860839" y="381001"/>
            <a:ext cx="2183130" cy="365125"/>
          </a:xfrm>
        </p:spPr>
        <p:txBody>
          <a:bodyPr/>
          <a:lstStyle>
            <a:lvl1pPr algn="r">
              <a:defRPr/>
            </a:lvl1p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a:xfrm>
            <a:off x="514350" y="379942"/>
            <a:ext cx="5243619" cy="365125"/>
          </a:xfrm>
        </p:spPr>
        <p:txBody>
          <a:bodyPr/>
          <a:lstStyle/>
          <a:p>
            <a:endParaRPr lang="ar-SA"/>
          </a:p>
        </p:txBody>
      </p:sp>
      <p:sp>
        <p:nvSpPr>
          <p:cNvPr id="7" name="Slide Number Placeholder 6"/>
          <p:cNvSpPr>
            <a:spLocks noGrp="1"/>
          </p:cNvSpPr>
          <p:nvPr>
            <p:ph type="sldNum" sz="quarter" idx="12"/>
          </p:nvPr>
        </p:nvSpPr>
        <p:spPr>
          <a:xfrm>
            <a:off x="8146839" y="381001"/>
            <a:ext cx="482811" cy="365125"/>
          </a:xfrm>
        </p:spPr>
        <p:txBody>
          <a:bodyPr/>
          <a:lstStyle/>
          <a:p>
            <a:fld id="{50276714-8BAF-43EC-B9DD-5F16090BB981}" type="slidenum">
              <a:rPr lang="ar-SA" smtClean="0"/>
              <a:t>‹#›</a:t>
            </a:fld>
            <a:endParaRPr lang="ar-SA"/>
          </a:p>
        </p:txBody>
      </p:sp>
      <p:sp>
        <p:nvSpPr>
          <p:cNvPr id="9" name="TextBox 8"/>
          <p:cNvSpPr txBox="1"/>
          <p:nvPr/>
        </p:nvSpPr>
        <p:spPr>
          <a:xfrm>
            <a:off x="357188" y="93345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8238173" y="270129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Title 1"/>
          <p:cNvSpPr>
            <a:spLocks noGrp="1"/>
          </p:cNvSpPr>
          <p:nvPr>
            <p:ph type="title"/>
          </p:nvPr>
        </p:nvSpPr>
        <p:spPr>
          <a:xfrm>
            <a:off x="768371" y="1124702"/>
            <a:ext cx="7609640"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768350" y="3648316"/>
            <a:ext cx="7608491"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5860839" y="378884"/>
            <a:ext cx="2183130" cy="365125"/>
          </a:xfrm>
        </p:spPr>
        <p:txBody>
          <a:bodyPr/>
          <a:lstStyle>
            <a:lvl1pPr algn="r">
              <a:defRPr/>
            </a:lvl1p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a:xfrm>
            <a:off x="514350" y="378884"/>
            <a:ext cx="5243619" cy="365125"/>
          </a:xfrm>
        </p:spPr>
        <p:txBody>
          <a:bodyPr/>
          <a:lstStyle/>
          <a:p>
            <a:endParaRPr lang="ar-SA"/>
          </a:p>
        </p:txBody>
      </p:sp>
      <p:sp>
        <p:nvSpPr>
          <p:cNvPr id="7" name="Slide Number Placeholder 6"/>
          <p:cNvSpPr>
            <a:spLocks noGrp="1"/>
          </p:cNvSpPr>
          <p:nvPr>
            <p:ph type="sldNum" sz="quarter" idx="12"/>
          </p:nvPr>
        </p:nvSpPr>
        <p:spPr>
          <a:xfrm>
            <a:off x="8146839" y="381001"/>
            <a:ext cx="482811" cy="365125"/>
          </a:xfrm>
        </p:spPr>
        <p:txBody>
          <a:bodyPr/>
          <a:lstStyle/>
          <a:p>
            <a:fld id="{50276714-8BAF-43EC-B9DD-5F16090BB981}" type="slidenum">
              <a:rPr lang="ar-SA" smtClean="0"/>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45794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514350" y="2202080"/>
            <a:ext cx="2592324"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514349" y="2904565"/>
            <a:ext cx="2592324"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3276600" y="2201333"/>
            <a:ext cx="2592324"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3275144" y="2904067"/>
            <a:ext cx="2592324"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6038850" y="2192866"/>
            <a:ext cx="2592324"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6038851" y="2904565"/>
            <a:ext cx="2592324"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FB55F58C-23E8-4A3E-9197-11AAE79BA3C9}" type="datetimeFigureOut">
              <a:rPr lang="ar-SA" smtClean="0"/>
              <a:t>24/07/1436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171701" y="762000"/>
            <a:ext cx="645794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516463" y="4191001"/>
            <a:ext cx="2588687"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516463" y="2362200"/>
            <a:ext cx="258868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الرمز لإضافة صورة</a:t>
            </a:r>
            <a:endParaRPr lang="en-US" dirty="0"/>
          </a:p>
        </p:txBody>
      </p:sp>
      <p:sp>
        <p:nvSpPr>
          <p:cNvPr id="21" name="Text Placeholder 3"/>
          <p:cNvSpPr>
            <a:spLocks noGrp="1"/>
          </p:cNvSpPr>
          <p:nvPr>
            <p:ph type="body" sz="half" idx="18"/>
          </p:nvPr>
        </p:nvSpPr>
        <p:spPr>
          <a:xfrm>
            <a:off x="516463" y="4873765"/>
            <a:ext cx="2588687"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3280698" y="4191001"/>
            <a:ext cx="2586701"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3280697" y="2362200"/>
            <a:ext cx="258670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الرمز لإضافة صورة</a:t>
            </a:r>
            <a:endParaRPr lang="en-US" dirty="0"/>
          </a:p>
        </p:txBody>
      </p:sp>
      <p:sp>
        <p:nvSpPr>
          <p:cNvPr id="24" name="Text Placeholder 3"/>
          <p:cNvSpPr>
            <a:spLocks noGrp="1"/>
          </p:cNvSpPr>
          <p:nvPr>
            <p:ph type="body" sz="half" idx="19"/>
          </p:nvPr>
        </p:nvSpPr>
        <p:spPr>
          <a:xfrm>
            <a:off x="3280699" y="4873764"/>
            <a:ext cx="2586701"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6037299" y="4191001"/>
            <a:ext cx="259235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6037391" y="2362200"/>
            <a:ext cx="2585909"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الرمز لإضافة صورة</a:t>
            </a:r>
            <a:endParaRPr lang="en-US" dirty="0"/>
          </a:p>
        </p:txBody>
      </p:sp>
      <p:sp>
        <p:nvSpPr>
          <p:cNvPr id="27" name="Text Placeholder 3"/>
          <p:cNvSpPr>
            <a:spLocks noGrp="1"/>
          </p:cNvSpPr>
          <p:nvPr>
            <p:ph type="body" sz="half" idx="20"/>
          </p:nvPr>
        </p:nvSpPr>
        <p:spPr>
          <a:xfrm>
            <a:off x="6037299" y="4873762"/>
            <a:ext cx="2589334"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FB55F58C-23E8-4A3E-9197-11AAE79BA3C9}" type="datetimeFigureOut">
              <a:rPr lang="ar-SA" smtClean="0"/>
              <a:t>24/07/1436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514350" y="2194560"/>
            <a:ext cx="8115300" cy="40241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B55F58C-23E8-4A3E-9197-11AAE79BA3C9}"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Vertical Title 1"/>
          <p:cNvSpPr>
            <a:spLocks noGrp="1"/>
          </p:cNvSpPr>
          <p:nvPr>
            <p:ph type="title" orient="vert"/>
          </p:nvPr>
        </p:nvSpPr>
        <p:spPr>
          <a:xfrm>
            <a:off x="7086600" y="745067"/>
            <a:ext cx="154305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768350" y="745068"/>
            <a:ext cx="6153151" cy="39031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5860839" y="379942"/>
            <a:ext cx="2183130" cy="365125"/>
          </a:xfrm>
        </p:spPr>
        <p:txBody>
          <a:bodyPr/>
          <a:lstStyle>
            <a:lvl1pPr algn="r">
              <a:defRPr/>
            </a:lvl1pPr>
          </a:lstStyle>
          <a:p>
            <a:fld id="{FB55F58C-23E8-4A3E-9197-11AAE79BA3C9}" type="datetimeFigureOut">
              <a:rPr lang="ar-SA" smtClean="0"/>
              <a:t>24/07/1436</a:t>
            </a:fld>
            <a:endParaRPr lang="ar-SA"/>
          </a:p>
        </p:txBody>
      </p:sp>
      <p:sp>
        <p:nvSpPr>
          <p:cNvPr id="5" name="Footer Placeholder 4"/>
          <p:cNvSpPr>
            <a:spLocks noGrp="1"/>
          </p:cNvSpPr>
          <p:nvPr>
            <p:ph type="ftr" sz="quarter" idx="11"/>
          </p:nvPr>
        </p:nvSpPr>
        <p:spPr>
          <a:xfrm>
            <a:off x="514350" y="381001"/>
            <a:ext cx="5243619" cy="365125"/>
          </a:xfrm>
        </p:spPr>
        <p:txBody>
          <a:bodyPr/>
          <a:lstStyle/>
          <a:p>
            <a:endParaRPr lang="ar-SA"/>
          </a:p>
        </p:txBody>
      </p:sp>
      <p:sp>
        <p:nvSpPr>
          <p:cNvPr id="6" name="Slide Number Placeholder 5"/>
          <p:cNvSpPr>
            <a:spLocks noGrp="1"/>
          </p:cNvSpPr>
          <p:nvPr>
            <p:ph type="sldNum" sz="quarter" idx="12"/>
          </p:nvPr>
        </p:nvSpPr>
        <p:spPr>
          <a:xfrm>
            <a:off x="8146839" y="381001"/>
            <a:ext cx="482811" cy="365125"/>
          </a:xfrm>
        </p:spPr>
        <p:txBody>
          <a:bodyPr/>
          <a:lstStyle/>
          <a:p>
            <a:fld id="{50276714-8BAF-43EC-B9DD-5F16090BB981}"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FB55F58C-23E8-4A3E-9197-11AAE79BA3C9}" type="datetimeFigureOut">
              <a:rPr lang="ar-SA" smtClean="0"/>
              <a:t>24/07/1436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9144000" cy="2482850"/>
          </a:xfrm>
          <a:prstGeom prst="rect">
            <a:avLst/>
          </a:prstGeom>
        </p:spPr>
      </p:pic>
      <p:sp>
        <p:nvSpPr>
          <p:cNvPr id="2" name="Title 1"/>
          <p:cNvSpPr>
            <a:spLocks noGrp="1"/>
          </p:cNvSpPr>
          <p:nvPr>
            <p:ph type="title"/>
          </p:nvPr>
        </p:nvSpPr>
        <p:spPr>
          <a:xfrm>
            <a:off x="514351" y="753534"/>
            <a:ext cx="81152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8350" y="3641726"/>
            <a:ext cx="786765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5860839" y="381001"/>
            <a:ext cx="2183130" cy="365125"/>
          </a:xfrm>
        </p:spPr>
        <p:txBody>
          <a:bodyPr/>
          <a:lstStyle>
            <a:lvl1pPr algn="r">
              <a:defRPr/>
            </a:lvl1pPr>
          </a:lstStyle>
          <a:p>
            <a:fld id="{FB55F58C-23E8-4A3E-9197-11AAE79BA3C9}" type="datetimeFigureOut">
              <a:rPr lang="ar-SA" smtClean="0"/>
              <a:t>24/07/1436</a:t>
            </a:fld>
            <a:endParaRPr lang="ar-SA"/>
          </a:p>
        </p:txBody>
      </p:sp>
      <p:sp>
        <p:nvSpPr>
          <p:cNvPr id="5" name="Footer Placeholder 4"/>
          <p:cNvSpPr>
            <a:spLocks noGrp="1"/>
          </p:cNvSpPr>
          <p:nvPr>
            <p:ph type="ftr" sz="quarter" idx="11"/>
          </p:nvPr>
        </p:nvSpPr>
        <p:spPr>
          <a:xfrm>
            <a:off x="514350" y="381002"/>
            <a:ext cx="5243619" cy="364065"/>
          </a:xfrm>
        </p:spPr>
        <p:txBody>
          <a:bodyPr/>
          <a:lstStyle/>
          <a:p>
            <a:endParaRPr lang="ar-SA"/>
          </a:p>
        </p:txBody>
      </p:sp>
      <p:sp>
        <p:nvSpPr>
          <p:cNvPr id="6" name="Slide Number Placeholder 5"/>
          <p:cNvSpPr>
            <a:spLocks noGrp="1"/>
          </p:cNvSpPr>
          <p:nvPr>
            <p:ph type="sldNum" sz="quarter" idx="12"/>
          </p:nvPr>
        </p:nvSpPr>
        <p:spPr>
          <a:xfrm>
            <a:off x="8146839" y="381001"/>
            <a:ext cx="482811" cy="365125"/>
          </a:xfrm>
        </p:spPr>
        <p:txBody>
          <a:bodyPr/>
          <a:lstStyle/>
          <a:p>
            <a:fld id="{50276714-8BAF-43EC-B9DD-5F16090BB981}"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514350" y="2194560"/>
            <a:ext cx="40005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29150" y="2194560"/>
            <a:ext cx="40005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45795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7" y="2183802"/>
            <a:ext cx="3809993"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514351" y="3132667"/>
            <a:ext cx="3983831"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800600" y="2183802"/>
            <a:ext cx="382905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29150" y="3132667"/>
            <a:ext cx="4000500"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B55F58C-23E8-4A3E-9197-11AAE79BA3C9}" type="datetimeFigureOut">
              <a:rPr lang="ar-SA" smtClean="0"/>
              <a:t>24/07/1436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B55F58C-23E8-4A3E-9197-11AAE79BA3C9}" type="datetimeFigureOut">
              <a:rPr lang="ar-SA" smtClean="0"/>
              <a:t>24/07/1436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5F58C-23E8-4A3E-9197-11AAE79BA3C9}" type="datetimeFigureOut">
              <a:rPr lang="ar-SA" smtClean="0"/>
              <a:t>24/07/1436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50" y="1524000"/>
            <a:ext cx="30861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3746686" y="746760"/>
            <a:ext cx="4882964" cy="5471925"/>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14350" y="3124200"/>
            <a:ext cx="30861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50" y="1524000"/>
            <a:ext cx="515493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895928" y="751242"/>
            <a:ext cx="273372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en-US" dirty="0"/>
          </a:p>
        </p:txBody>
      </p:sp>
      <p:sp>
        <p:nvSpPr>
          <p:cNvPr id="4" name="Text Placeholder 3"/>
          <p:cNvSpPr>
            <a:spLocks noGrp="1"/>
          </p:cNvSpPr>
          <p:nvPr>
            <p:ph type="body" sz="half" idx="2"/>
          </p:nvPr>
        </p:nvSpPr>
        <p:spPr>
          <a:xfrm>
            <a:off x="514350" y="3124200"/>
            <a:ext cx="515493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B55F58C-23E8-4A3E-9197-11AAE79BA3C9}" type="datetimeFigureOut">
              <a:rPr lang="ar-SA" smtClean="0"/>
              <a:t>24/07/1436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0276714-8BAF-43EC-B9DD-5F16090BB981}"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441450"/>
          </a:xfrm>
          <a:prstGeom prst="rect">
            <a:avLst/>
          </a:prstGeom>
        </p:spPr>
      </p:pic>
      <p:sp>
        <p:nvSpPr>
          <p:cNvPr id="2" name="Title Placeholder 1"/>
          <p:cNvSpPr>
            <a:spLocks noGrp="1"/>
          </p:cNvSpPr>
          <p:nvPr>
            <p:ph type="title"/>
          </p:nvPr>
        </p:nvSpPr>
        <p:spPr>
          <a:xfrm>
            <a:off x="2171700" y="764373"/>
            <a:ext cx="645795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14350" y="2194561"/>
            <a:ext cx="8115300" cy="402412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446520" y="6356351"/>
            <a:ext cx="218313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B55F58C-23E8-4A3E-9197-11AAE79BA3C9}" type="datetimeFigureOut">
              <a:rPr lang="ar-SA" smtClean="0"/>
              <a:t>24/07/1436</a:t>
            </a:fld>
            <a:endParaRPr lang="ar-SA"/>
          </a:p>
        </p:txBody>
      </p:sp>
      <p:sp>
        <p:nvSpPr>
          <p:cNvPr id="5" name="Footer Placeholder 4"/>
          <p:cNvSpPr>
            <a:spLocks noGrp="1"/>
          </p:cNvSpPr>
          <p:nvPr>
            <p:ph type="ftr" sz="quarter" idx="3"/>
          </p:nvPr>
        </p:nvSpPr>
        <p:spPr>
          <a:xfrm>
            <a:off x="514350" y="6355846"/>
            <a:ext cx="58293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6572250" y="381001"/>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0276714-8BAF-43EC-B9DD-5F16090BB981}"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28700" y="214290"/>
            <a:ext cx="7086600" cy="6000792"/>
          </a:xfrm>
        </p:spPr>
        <p:txBody>
          <a:bodyPr anchor="t">
            <a:normAutofit/>
          </a:bodyPr>
          <a:lstStyle/>
          <a:p>
            <a:pPr algn="ctr"/>
            <a:r>
              <a:rPr lang="ar-SA" sz="3200" b="1" dirty="0" smtClean="0"/>
              <a:t/>
            </a:r>
            <a:br>
              <a:rPr lang="ar-SA" sz="3200" b="1" dirty="0" smtClean="0"/>
            </a:br>
            <a:r>
              <a:rPr lang="ar-SA" sz="3200" b="1" dirty="0" smtClean="0"/>
              <a:t/>
            </a:r>
            <a:br>
              <a:rPr lang="ar-SA" sz="3200" b="1" dirty="0" smtClean="0"/>
            </a:br>
            <a:r>
              <a:rPr lang="ar-SA" sz="3200" b="1" dirty="0" smtClean="0">
                <a:solidFill>
                  <a:srgbClr val="FFFF00"/>
                </a:solidFill>
              </a:rPr>
              <a:t>بسم الله الرحمن الرحيم</a:t>
            </a:r>
            <a:br>
              <a:rPr lang="ar-SA" sz="3200" b="1" dirty="0" smtClean="0">
                <a:solidFill>
                  <a:srgbClr val="FFFF00"/>
                </a:solidFill>
              </a:rPr>
            </a:br>
            <a:r>
              <a:rPr lang="ar-SA" sz="3200" b="1" dirty="0" smtClean="0">
                <a:solidFill>
                  <a:srgbClr val="FFFF00"/>
                </a:solidFill>
              </a:rPr>
              <a:t>:</a:t>
            </a:r>
            <a:br>
              <a:rPr lang="ar-SA" sz="3200" b="1" dirty="0" smtClean="0">
                <a:solidFill>
                  <a:srgbClr val="FFFF00"/>
                </a:solidFill>
              </a:rPr>
            </a:br>
            <a:r>
              <a:rPr lang="ar-SA" sz="3200" b="1" dirty="0" smtClean="0">
                <a:solidFill>
                  <a:srgbClr val="FFFF00"/>
                </a:solidFill>
              </a:rPr>
              <a:t>:</a:t>
            </a:r>
            <a:br>
              <a:rPr lang="ar-SA" sz="3200" b="1" dirty="0" smtClean="0">
                <a:solidFill>
                  <a:srgbClr val="FFFF00"/>
                </a:solidFill>
              </a:rPr>
            </a:br>
            <a:r>
              <a:rPr lang="ar-SA" sz="3200" b="1" dirty="0" smtClean="0">
                <a:solidFill>
                  <a:srgbClr val="FFFF00"/>
                </a:solidFill>
              </a:rPr>
              <a:t>:</a:t>
            </a:r>
            <a:br>
              <a:rPr lang="ar-SA" sz="3200" b="1" dirty="0" smtClean="0">
                <a:solidFill>
                  <a:srgbClr val="FFFF00"/>
                </a:solidFill>
              </a:rPr>
            </a:br>
            <a:r>
              <a:rPr lang="ar-SA" sz="3200" b="1" dirty="0" smtClean="0">
                <a:solidFill>
                  <a:srgbClr val="FFFF00"/>
                </a:solidFill>
              </a:rPr>
              <a:t>تسويق الفعاليات</a:t>
            </a:r>
            <a:endParaRPr lang="ar-SA" sz="3200" b="1" dirty="0">
              <a:solidFill>
                <a:srgbClr val="FFFF00"/>
              </a:solidFill>
            </a:endParaRPr>
          </a:p>
        </p:txBody>
      </p:sp>
      <p:sp>
        <p:nvSpPr>
          <p:cNvPr id="5" name="عنوان فرعي 4"/>
          <p:cNvSpPr>
            <a:spLocks noGrp="1"/>
          </p:cNvSpPr>
          <p:nvPr>
            <p:ph type="subTitle" idx="1"/>
          </p:nvPr>
        </p:nvSpPr>
        <p:spPr>
          <a:xfrm>
            <a:off x="785786" y="5857892"/>
            <a:ext cx="571504" cy="642942"/>
          </a:xfrm>
        </p:spPr>
        <p:txBody>
          <a:bodyPr/>
          <a:lstStyle/>
          <a:p>
            <a:endParaRPr lang="ar-SA" dirty="0"/>
          </a:p>
        </p:txBody>
      </p:sp>
      <p:sp>
        <p:nvSpPr>
          <p:cNvPr id="7" name="عنوان فرعي 2"/>
          <p:cNvSpPr txBox="1">
            <a:spLocks/>
          </p:cNvSpPr>
          <p:nvPr/>
        </p:nvSpPr>
        <p:spPr>
          <a:xfrm>
            <a:off x="1857356" y="6172200"/>
            <a:ext cx="7086600" cy="685800"/>
          </a:xfrm>
          <a:prstGeom prst="rect">
            <a:avLst/>
          </a:prstGeom>
        </p:spPr>
        <p:txBody>
          <a:bodyPr vert="horz" lIns="91440" tIns="45720" rIns="91440" bIns="45720" rtlCol="0">
            <a:normAutofit/>
          </a:bodyPr>
          <a:lstStyle/>
          <a:p>
            <a:pPr marL="0" marR="0" lvl="0" indent="0" algn="l"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ar-SA" sz="2000" b="0" i="0" u="none" strike="noStrike" kern="1200" cap="none" spc="0" normalizeH="0" baseline="0" noProof="0" dirty="0">
              <a:ln>
                <a:noFill/>
              </a:ln>
              <a:solidFill>
                <a:schemeClr val="tx1"/>
              </a:solidFill>
              <a:effectLst/>
              <a:uLnTx/>
              <a:uFillTx/>
              <a:latin typeface="+mn-lt"/>
              <a:ea typeface="+mn-ea"/>
              <a:cs typeface="+mn-cs"/>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475656" y="1124744"/>
            <a:ext cx="7086600" cy="3429024"/>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D0201"/>
            </a:glow>
            <a:softEdge rad="63500"/>
          </a:effectLst>
        </p:spPr>
        <p:style>
          <a:lnRef idx="0">
            <a:scrgbClr r="0" g="0" b="0"/>
          </a:lnRef>
          <a:fillRef idx="1003">
            <a:schemeClr val="dk1"/>
          </a:fillRef>
          <a:effectRef idx="0">
            <a:scrgbClr r="0" g="0" b="0"/>
          </a:effectRef>
          <a:fontRef idx="major"/>
        </p:style>
        <p:txBody>
          <a:bodyPr anchor="t">
            <a:normAutofit/>
          </a:bodyPr>
          <a:lstStyle/>
          <a:p>
            <a:pPr algn="r"/>
            <a:r>
              <a:rPr lang="ar-SA" sz="2800" b="1" spc="60" dirty="0" smtClean="0">
                <a:solidFill>
                  <a:srgbClr val="FFFF00"/>
                </a:solidFill>
                <a:cs typeface="+mn-cs"/>
              </a:rPr>
              <a:t>الفهرسة :- </a:t>
            </a:r>
            <a:r>
              <a:rPr lang="ar-SA" sz="2800" spc="60" dirty="0" smtClean="0">
                <a:cs typeface="+mn-cs"/>
              </a:rPr>
              <a:t/>
            </a:r>
            <a:br>
              <a:rPr lang="ar-SA" sz="2800" spc="60" dirty="0" smtClean="0">
                <a:cs typeface="+mn-cs"/>
              </a:rPr>
            </a:br>
            <a:r>
              <a:rPr lang="ar-SA" sz="2800" spc="60" dirty="0" smtClean="0">
                <a:cs typeface="+mn-cs"/>
              </a:rPr>
              <a:t>- أهمية التسويق</a:t>
            </a:r>
            <a:br>
              <a:rPr lang="ar-SA" sz="2800" spc="60" dirty="0" smtClean="0">
                <a:cs typeface="+mn-cs"/>
              </a:rPr>
            </a:br>
            <a:r>
              <a:rPr lang="ar-SA" sz="2800" spc="60" dirty="0" smtClean="0">
                <a:cs typeface="+mn-cs"/>
              </a:rPr>
              <a:t>- تحليل السوق </a:t>
            </a:r>
            <a:br>
              <a:rPr lang="ar-SA" sz="2800" spc="60" dirty="0" smtClean="0">
                <a:cs typeface="+mn-cs"/>
              </a:rPr>
            </a:br>
            <a:r>
              <a:rPr lang="ar-SA" sz="2800" spc="60" dirty="0" smtClean="0">
                <a:cs typeface="+mn-cs"/>
              </a:rPr>
              <a:t>- تحديد الفئات المستهدفة</a:t>
            </a:r>
            <a:br>
              <a:rPr lang="ar-SA" sz="2800" spc="60" dirty="0" smtClean="0">
                <a:cs typeface="+mn-cs"/>
              </a:rPr>
            </a:br>
            <a:r>
              <a:rPr lang="ar-SA" sz="2800" spc="60" dirty="0" smtClean="0">
                <a:cs typeface="+mn-cs"/>
              </a:rPr>
              <a:t>- صياغة الرسالة الإعلانية</a:t>
            </a:r>
            <a:br>
              <a:rPr lang="ar-SA" sz="2800" spc="60" dirty="0" smtClean="0">
                <a:cs typeface="+mn-cs"/>
              </a:rPr>
            </a:br>
            <a:r>
              <a:rPr lang="ar-SA" sz="2800" spc="60" dirty="0" smtClean="0">
                <a:cs typeface="+mn-cs"/>
              </a:rPr>
              <a:t>- أساليب التسويق لخدمات الحفلات والمؤتمرات</a:t>
            </a:r>
            <a:br>
              <a:rPr lang="ar-SA" sz="2800" spc="60" dirty="0" smtClean="0">
                <a:cs typeface="+mn-cs"/>
              </a:rPr>
            </a:br>
            <a:r>
              <a:rPr lang="ar-SA" sz="2800" spc="60" dirty="0" smtClean="0">
                <a:cs typeface="+mn-cs"/>
              </a:rPr>
              <a:t>- العوامل التي تراعى عند إعداد خطة تسويقية </a:t>
            </a:r>
            <a:endParaRPr lang="ar-SA" sz="2800" spc="60" dirty="0">
              <a:cs typeface="+mn-cs"/>
            </a:endParaRPr>
          </a:p>
        </p:txBody>
      </p:sp>
      <p:sp>
        <p:nvSpPr>
          <p:cNvPr id="5" name="عنوان فرعي 4"/>
          <p:cNvSpPr>
            <a:spLocks noGrp="1"/>
          </p:cNvSpPr>
          <p:nvPr>
            <p:ph type="subTitle" idx="1"/>
          </p:nvPr>
        </p:nvSpPr>
        <p:spPr>
          <a:xfrm>
            <a:off x="0" y="5643578"/>
            <a:ext cx="714348" cy="685800"/>
          </a:xfrm>
        </p:spPr>
        <p:txBody>
          <a:bodyPr/>
          <a:lstStyle/>
          <a:p>
            <a:endParaRPr lang="ar-SA"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500166" y="1071546"/>
            <a:ext cx="7086600" cy="3271335"/>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B0100"/>
            </a:glow>
            <a:softEdge rad="63500"/>
          </a:effectLst>
        </p:spPr>
        <p:style>
          <a:lnRef idx="0">
            <a:scrgbClr r="0" g="0" b="0"/>
          </a:lnRef>
          <a:fillRef idx="1003">
            <a:schemeClr val="dk1"/>
          </a:fillRef>
          <a:effectRef idx="0">
            <a:scrgbClr r="0" g="0" b="0"/>
          </a:effectRef>
          <a:fontRef idx="major"/>
        </p:style>
        <p:txBody>
          <a:bodyPr anchor="t">
            <a:normAutofit fontScale="90000"/>
          </a:bodyPr>
          <a:lstStyle/>
          <a:p>
            <a:pPr algn="r"/>
            <a:r>
              <a:rPr lang="ar-SA" sz="2800" b="1" spc="60" dirty="0" smtClean="0">
                <a:solidFill>
                  <a:srgbClr val="FFFF00"/>
                </a:solidFill>
                <a:effectLst>
                  <a:outerShdw blurRad="38100" dist="38100" dir="2700000" algn="tl">
                    <a:srgbClr val="000000">
                      <a:alpha val="43137"/>
                    </a:srgbClr>
                  </a:outerShdw>
                </a:effectLst>
                <a:cs typeface="+mn-cs"/>
              </a:rPr>
              <a:t>أهمية التسويق بشكل عام :-</a:t>
            </a:r>
            <a:r>
              <a:rPr lang="ar-SA" sz="2800" b="1" spc="60" dirty="0" smtClean="0">
                <a:effectLst>
                  <a:outerShdw blurRad="38100" dist="38100" dir="2700000" algn="tl">
                    <a:srgbClr val="000000">
                      <a:alpha val="43137"/>
                    </a:srgbClr>
                  </a:outerShdw>
                </a:effectLst>
                <a:cs typeface="+mn-cs"/>
              </a:rPr>
              <a:t/>
            </a:r>
            <a:br>
              <a:rPr lang="ar-SA" sz="2800" b="1" spc="60" dirty="0" smtClean="0">
                <a:effectLst>
                  <a:outerShdw blurRad="38100" dist="38100" dir="2700000" algn="tl">
                    <a:srgbClr val="000000">
                      <a:alpha val="43137"/>
                    </a:srgbClr>
                  </a:outerShdw>
                </a:effectLst>
                <a:cs typeface="+mn-cs"/>
              </a:rPr>
            </a:br>
            <a:r>
              <a:rPr lang="ar-SA" sz="2800" spc="60" dirty="0" smtClean="0">
                <a:effectLst>
                  <a:outerShdw blurRad="38100" dist="38100" dir="2700000" algn="tl">
                    <a:srgbClr val="000000">
                      <a:alpha val="43137"/>
                    </a:srgbClr>
                  </a:outerShdw>
                </a:effectLst>
                <a:cs typeface="+mn-cs"/>
              </a:rPr>
              <a:t/>
            </a:r>
            <a:br>
              <a:rPr lang="ar-SA" sz="2800" spc="60" dirty="0" smtClean="0">
                <a:effectLst>
                  <a:outerShdw blurRad="38100" dist="38100" dir="2700000" algn="tl">
                    <a:srgbClr val="000000">
                      <a:alpha val="43137"/>
                    </a:srgbClr>
                  </a:outerShdw>
                </a:effectLst>
                <a:cs typeface="+mn-cs"/>
              </a:rPr>
            </a:br>
            <a:r>
              <a:rPr lang="ar-SA" sz="2800" spc="60" dirty="0" smtClean="0">
                <a:effectLst>
                  <a:outerShdw blurRad="38100" dist="38100" dir="2700000" algn="tl">
                    <a:srgbClr val="000000">
                      <a:alpha val="43137"/>
                    </a:srgbClr>
                  </a:outerShdw>
                </a:effectLst>
                <a:cs typeface="+mn-cs"/>
              </a:rPr>
              <a:t>لقد أثبتت الدراسات أن 35% من العاملين يرتبطون بالتسويق</a:t>
            </a:r>
            <a:br>
              <a:rPr lang="ar-SA" sz="2800" spc="60" dirty="0" smtClean="0">
                <a:effectLst>
                  <a:outerShdw blurRad="38100" dist="38100" dir="2700000" algn="tl">
                    <a:srgbClr val="000000">
                      <a:alpha val="43137"/>
                    </a:srgbClr>
                  </a:outerShdw>
                </a:effectLst>
                <a:cs typeface="+mn-cs"/>
              </a:rPr>
            </a:br>
            <a:r>
              <a:rPr lang="ar-SA" sz="2800" spc="60" dirty="0" smtClean="0">
                <a:effectLst>
                  <a:outerShdw blurRad="38100" dist="38100" dir="2700000" algn="tl">
                    <a:srgbClr val="000000">
                      <a:alpha val="43137"/>
                    </a:srgbClr>
                  </a:outerShdw>
                </a:effectLst>
                <a:cs typeface="+mn-cs"/>
              </a:rPr>
              <a:t>وأن 50% من الإنفاق الخاص بالشركة ينفق على التسويق ووسطاء التوزيع وان أكثر من 50% من سعر المنتج يدفعه الزبون بدلاً لكلفة التسويق. إن التسويق كمفهوم وممارسة لم يعد مجرد نشاط من نشاطات منظمات الأعمال التقليدية وإنما أصبح يحتل مكانة بارزة في الحياة الاقتصادية لأي مجتمع فلم نجد نشاطاً إلا والتسويق يشكل شريانه الحيوي .</a:t>
            </a:r>
            <a:endParaRPr lang="ar-SA" sz="28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0" y="5643578"/>
            <a:ext cx="857224" cy="685800"/>
          </a:xfrm>
        </p:spPr>
        <p:txBody>
          <a:bodyPr/>
          <a:lstStyle/>
          <a:p>
            <a:endParaRPr lang="ar-SA"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214414" y="928670"/>
            <a:ext cx="7686704" cy="3786214"/>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B0201"/>
            </a:glow>
            <a:softEdge rad="63500"/>
          </a:effectLst>
        </p:spPr>
        <p:style>
          <a:lnRef idx="0">
            <a:scrgbClr r="0" g="0" b="0"/>
          </a:lnRef>
          <a:fillRef idx="1003">
            <a:schemeClr val="dk1"/>
          </a:fillRef>
          <a:effectRef idx="0">
            <a:scrgbClr r="0" g="0" b="0"/>
          </a:effectRef>
          <a:fontRef idx="major"/>
        </p:style>
        <p:txBody>
          <a:bodyPr anchor="t">
            <a:noAutofit/>
          </a:bodyPr>
          <a:lstStyle/>
          <a:p>
            <a:pPr algn="r"/>
            <a:r>
              <a:rPr lang="ar-SA" sz="2500" b="1" spc="60" dirty="0" smtClean="0">
                <a:solidFill>
                  <a:srgbClr val="FFFF00"/>
                </a:solidFill>
                <a:effectLst>
                  <a:outerShdw blurRad="38100" dist="38100" dir="2700000" algn="tl">
                    <a:srgbClr val="000000">
                      <a:alpha val="43137"/>
                    </a:srgbClr>
                  </a:outerShdw>
                </a:effectLst>
                <a:cs typeface="+mn-cs"/>
              </a:rPr>
              <a:t>تحليل السوق :- </a:t>
            </a:r>
            <a:r>
              <a:rPr lang="ar-SA" sz="2500" spc="60" dirty="0" smtClean="0">
                <a:effectLst>
                  <a:outerShdw blurRad="38100" dist="38100" dir="2700000" algn="tl">
                    <a:srgbClr val="000000">
                      <a:alpha val="43137"/>
                    </a:srgbClr>
                  </a:outerShdw>
                </a:effectLst>
                <a:cs typeface="+mn-cs"/>
              </a:rPr>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ينبغي إجراء دراسة لسوق الفعاليات والمؤتمرات ويتطلب ذلك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الإجابة على عدة أسئلة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1- من هم العملاء المتوقعين ؟ رجال أعمال - باحثين – سياح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2- ما هي صفات ورغبات العملاء ؟ الهوايات, الاتجاهات,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3- أين يأتي العملاء ؟ وتمثل مكان مجيء العملاء وتحليل للمنطقة الجغرافية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4- متى يأتي العملاء ؟ تحليل لأوقات ومواسم المجيء والمغادرة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5- لماذا يأتي العملاء ؟ أسباب القدوم للفندق .</a:t>
            </a:r>
            <a:br>
              <a:rPr lang="ar-SA" sz="2500" spc="60" dirty="0" smtClean="0">
                <a:effectLst>
                  <a:outerShdw blurRad="38100" dist="38100" dir="2700000" algn="tl">
                    <a:srgbClr val="000000">
                      <a:alpha val="43137"/>
                    </a:srgbClr>
                  </a:outerShdw>
                </a:effectLst>
                <a:cs typeface="+mn-cs"/>
              </a:rPr>
            </a:br>
            <a:endParaRPr lang="ar-SA" sz="25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214282" y="5643578"/>
            <a:ext cx="428628" cy="1214422"/>
          </a:xfrm>
        </p:spPr>
        <p:txBody>
          <a:bodyPr/>
          <a:lstStyle/>
          <a:p>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571604" y="857232"/>
            <a:ext cx="7372352" cy="2786082"/>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D0000"/>
            </a:glow>
            <a:softEdge rad="63500"/>
          </a:effectLst>
        </p:spPr>
        <p:style>
          <a:lnRef idx="0">
            <a:scrgbClr r="0" g="0" b="0"/>
          </a:lnRef>
          <a:fillRef idx="1003">
            <a:schemeClr val="dk1"/>
          </a:fillRef>
          <a:effectRef idx="0">
            <a:scrgbClr r="0" g="0" b="0"/>
          </a:effectRef>
          <a:fontRef idx="major"/>
        </p:style>
        <p:txBody>
          <a:bodyPr anchor="t">
            <a:normAutofit/>
          </a:bodyPr>
          <a:lstStyle/>
          <a:p>
            <a:pPr algn="r"/>
            <a:r>
              <a:rPr lang="ar-SA" sz="2500" b="1" spc="60" dirty="0" smtClean="0">
                <a:solidFill>
                  <a:srgbClr val="FFFF00"/>
                </a:solidFill>
                <a:effectLst>
                  <a:outerShdw blurRad="38100" dist="38100" dir="2700000" algn="tl">
                    <a:srgbClr val="000000">
                      <a:alpha val="43137"/>
                    </a:srgbClr>
                  </a:outerShdw>
                </a:effectLst>
                <a:cs typeface="+mn-cs"/>
              </a:rPr>
              <a:t>تحديد الفئات المستهدفة :- </a:t>
            </a:r>
            <a:r>
              <a:rPr lang="ar-SA" sz="2500" spc="60" dirty="0" smtClean="0">
                <a:effectLst>
                  <a:outerShdw blurRad="38100" dist="38100" dir="2700000" algn="tl">
                    <a:srgbClr val="000000">
                      <a:alpha val="43137"/>
                    </a:srgbClr>
                  </a:outerShdw>
                </a:effectLst>
                <a:cs typeface="+mn-cs"/>
              </a:rPr>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وتعد خطوة لبدء تجميع المعلومات والبيانات للإلمام باتجاهات وميول العملاء وتحديد احتياجاتهم وذلك لصياغة خطة التسويق بما يتناسب مع الفئات المستهدفة وتحديد المجالات التي يتم التركيز بهدف التأثير على رغبات ودوافع العملاء وتوجيهم نحو الاستعانة بخدمات المنشأة في تنظيم</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وإقامة الحفلات والمؤتمرات </a:t>
            </a:r>
            <a:endParaRPr lang="ar-SA" sz="25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214282" y="6000768"/>
            <a:ext cx="714380" cy="685800"/>
          </a:xfrm>
        </p:spPr>
        <p:txBody>
          <a:bodyPr/>
          <a:lstStyle/>
          <a:p>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643042" y="1142984"/>
            <a:ext cx="7086600" cy="3143272"/>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D0000"/>
            </a:glow>
            <a:softEdge rad="63500"/>
          </a:effectLst>
        </p:spPr>
        <p:style>
          <a:lnRef idx="0">
            <a:scrgbClr r="0" g="0" b="0"/>
          </a:lnRef>
          <a:fillRef idx="1003">
            <a:schemeClr val="dk1"/>
          </a:fillRef>
          <a:effectRef idx="0">
            <a:scrgbClr r="0" g="0" b="0"/>
          </a:effectRef>
          <a:fontRef idx="major"/>
        </p:style>
        <p:txBody>
          <a:bodyPr anchor="t">
            <a:normAutofit/>
          </a:bodyPr>
          <a:lstStyle/>
          <a:p>
            <a:pPr algn="r"/>
            <a:r>
              <a:rPr lang="ar-SA" sz="2500" b="1" spc="60" dirty="0" smtClean="0">
                <a:solidFill>
                  <a:srgbClr val="FFFF00"/>
                </a:solidFill>
                <a:effectLst>
                  <a:outerShdw blurRad="38100" dist="38100" dir="2700000" algn="tl">
                    <a:srgbClr val="000000">
                      <a:alpha val="43137"/>
                    </a:srgbClr>
                  </a:outerShdw>
                </a:effectLst>
                <a:cs typeface="+mn-cs"/>
              </a:rPr>
              <a:t>صياغة الرسالة الإعلانية :- </a:t>
            </a:r>
            <a:r>
              <a:rPr lang="ar-SA" sz="2500" spc="60" dirty="0" smtClean="0">
                <a:effectLst>
                  <a:outerShdw blurRad="38100" dist="38100" dir="2700000" algn="tl">
                    <a:srgbClr val="000000">
                      <a:alpha val="43137"/>
                    </a:srgbClr>
                  </a:outerShdw>
                </a:effectLst>
                <a:cs typeface="+mn-cs"/>
              </a:rPr>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ويتطلب ذلك ما يلي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1- إعداد ميزانية لتنفيذ الرسالة الإعلانية</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2- صياغة أهداف الرسالة الإعلانية بوضوح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3- تحديد أسلوب الإعلان والدعاية المناسب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4- حصر الموارد والإمكانيات المستخدمة في الإعلان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5- توقيت استخدام الرسالة الإعلانية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6- وضع أسس وقواعد لقياس كفاءة وفعالية الرسالة الإعلانية </a:t>
            </a:r>
            <a:endParaRPr lang="ar-SA" sz="25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214282" y="5643578"/>
            <a:ext cx="928694" cy="685800"/>
          </a:xfrm>
        </p:spPr>
        <p:txBody>
          <a:bodyPr/>
          <a:lstStyle/>
          <a:p>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500166" y="928670"/>
            <a:ext cx="7443790" cy="3286148"/>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CA0000"/>
            </a:glow>
            <a:softEdge rad="63500"/>
          </a:effectLst>
        </p:spPr>
        <p:style>
          <a:lnRef idx="0">
            <a:scrgbClr r="0" g="0" b="0"/>
          </a:lnRef>
          <a:fillRef idx="1003">
            <a:schemeClr val="dk1"/>
          </a:fillRef>
          <a:effectRef idx="0">
            <a:scrgbClr r="0" g="0" b="0"/>
          </a:effectRef>
          <a:fontRef idx="major"/>
        </p:style>
        <p:txBody>
          <a:bodyPr anchor="t">
            <a:normAutofit/>
          </a:bodyPr>
          <a:lstStyle/>
          <a:p>
            <a:pPr algn="r"/>
            <a:r>
              <a:rPr lang="ar-SA" sz="2500" b="1" spc="60" dirty="0" smtClean="0">
                <a:solidFill>
                  <a:srgbClr val="FFFF00"/>
                </a:solidFill>
                <a:effectLst>
                  <a:outerShdw blurRad="38100" dist="38100" dir="2700000" algn="tl">
                    <a:srgbClr val="000000">
                      <a:alpha val="43137"/>
                    </a:srgbClr>
                  </a:outerShdw>
                </a:effectLst>
                <a:cs typeface="+mn-cs"/>
              </a:rPr>
              <a:t>أساليب التسويق لخدمات الحفلات والمؤتمرات :- </a:t>
            </a:r>
            <a:r>
              <a:rPr lang="ar-SA" sz="2500" spc="60" dirty="0" smtClean="0">
                <a:effectLst>
                  <a:outerShdw blurRad="38100" dist="38100" dir="2700000" algn="tl">
                    <a:srgbClr val="000000">
                      <a:alpha val="43137"/>
                    </a:srgbClr>
                  </a:outerShdw>
                </a:effectLst>
                <a:cs typeface="+mn-cs"/>
              </a:rPr>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1- الاتصال المباشر وإجراء المقابلات الشخصية التي توضح الخدمات المتاحة والعروض المقدمة عند إقامة الحفل أو المؤتمر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2- الإعلان الذي يتطلب الإتفاق مع جهات متخصصة في تصميم الإعلانات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3- تنشيط المبيعات من خلال المعارض أو الكتالوجات أو الهدايا التذكارية التي توضح شكل القاعات وتجهيزاتها .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4- تنمية العلاقات العامة مع العملاء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5- الدعاية في الصحف والمجلات للفت الأنظار والانتباه .</a:t>
            </a:r>
            <a:endParaRPr lang="ar-SA" sz="25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0" y="5715016"/>
            <a:ext cx="1285852" cy="1142984"/>
          </a:xfrm>
        </p:spPr>
        <p:txBody>
          <a:bodyPr/>
          <a:lstStyle/>
          <a:p>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857224" y="857232"/>
            <a:ext cx="7872418" cy="4357718"/>
          </a:xfrm>
          <a:gradFill flip="none" rotWithShape="1">
            <a:gsLst>
              <a:gs pos="0">
                <a:schemeClr val="dk1">
                  <a:tint val="93000"/>
                  <a:shade val="98000"/>
                  <a:satMod val="150000"/>
                  <a:lumMod val="102000"/>
                </a:schemeClr>
              </a:gs>
              <a:gs pos="50000">
                <a:schemeClr val="dk1">
                  <a:tint val="98000"/>
                  <a:shade val="90000"/>
                  <a:satMod val="130000"/>
                  <a:lumMod val="103000"/>
                </a:schemeClr>
              </a:gs>
              <a:gs pos="100000">
                <a:schemeClr val="dk1">
                  <a:shade val="63000"/>
                  <a:satMod val="120000"/>
                </a:schemeClr>
              </a:gs>
            </a:gsLst>
            <a:lin ang="13500000" scaled="1"/>
            <a:tileRect/>
          </a:gradFill>
          <a:effectLst>
            <a:glow rad="63500">
              <a:srgbClr val="D00000"/>
            </a:glow>
            <a:softEdge rad="63500"/>
          </a:effectLst>
        </p:spPr>
        <p:style>
          <a:lnRef idx="0">
            <a:scrgbClr r="0" g="0" b="0"/>
          </a:lnRef>
          <a:fillRef idx="1003">
            <a:schemeClr val="dk1"/>
          </a:fillRef>
          <a:effectRef idx="0">
            <a:scrgbClr r="0" g="0" b="0"/>
          </a:effectRef>
          <a:fontRef idx="major"/>
        </p:style>
        <p:txBody>
          <a:bodyPr anchor="t">
            <a:noAutofit/>
          </a:bodyPr>
          <a:lstStyle/>
          <a:p>
            <a:pPr algn="r"/>
            <a:r>
              <a:rPr lang="ar-SA" sz="2500" b="1" spc="60" dirty="0" smtClean="0">
                <a:solidFill>
                  <a:srgbClr val="FFFF00"/>
                </a:solidFill>
                <a:cs typeface="+mn-cs"/>
              </a:rPr>
              <a:t>العوامل التي </a:t>
            </a:r>
            <a:r>
              <a:rPr lang="ar-SA" sz="2400" b="1" spc="60" dirty="0">
                <a:solidFill>
                  <a:srgbClr val="FFFF00"/>
                </a:solidFill>
              </a:rPr>
              <a:t>تراعى</a:t>
            </a:r>
            <a:r>
              <a:rPr lang="ar-SA" sz="2500" b="1" spc="60" dirty="0" smtClean="0">
                <a:solidFill>
                  <a:srgbClr val="FFFF00"/>
                </a:solidFill>
                <a:cs typeface="+mn-cs"/>
              </a:rPr>
              <a:t> عند إعداد خطة التسويق :-</a:t>
            </a:r>
            <a:r>
              <a:rPr lang="ar-SA" sz="2500" spc="60" dirty="0" smtClean="0">
                <a:effectLst>
                  <a:outerShdw blurRad="38100" dist="38100" dir="2700000" algn="tl">
                    <a:srgbClr val="000000">
                      <a:alpha val="43137"/>
                    </a:srgbClr>
                  </a:outerShdw>
                </a:effectLst>
                <a:cs typeface="+mn-cs"/>
              </a:rPr>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1- يراعى أن تكون الخطة واقعية تعكس حالة الفعالية وتهدف لتحقيق الأهداف .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2- يجب وضع خطة بديلة للخطة الأساسية لأن حال السوق متغير ويصعب التنبؤ </a:t>
            </a:r>
            <a:r>
              <a:rPr lang="ar-SA" sz="2500" spc="60" dirty="0" err="1" smtClean="0">
                <a:effectLst>
                  <a:outerShdw blurRad="38100" dist="38100" dir="2700000" algn="tl">
                    <a:srgbClr val="000000">
                      <a:alpha val="43137"/>
                    </a:srgbClr>
                  </a:outerShdw>
                </a:effectLst>
                <a:cs typeface="+mn-cs"/>
              </a:rPr>
              <a:t>به</a:t>
            </a:r>
            <a:r>
              <a:rPr lang="ar-SA" sz="2500" spc="60" dirty="0" smtClean="0">
                <a:effectLst>
                  <a:outerShdw blurRad="38100" dist="38100" dir="2700000" algn="tl">
                    <a:srgbClr val="000000">
                      <a:alpha val="43137"/>
                    </a:srgbClr>
                  </a:outerShdw>
                </a:effectLst>
                <a:cs typeface="+mn-cs"/>
              </a:rPr>
              <a:t> خاصة إذا وجد منافسين جدد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3- تصميم الخطة على أساس الاحتياجات الواقعية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4- أن تتسم الخطة بالمرونة الكافية لإجراء تغيير </a:t>
            </a:r>
            <a:r>
              <a:rPr lang="ar-SA" sz="2500" spc="60" dirty="0" err="1" smtClean="0">
                <a:effectLst>
                  <a:outerShdw blurRad="38100" dist="38100" dir="2700000" algn="tl">
                    <a:srgbClr val="000000">
                      <a:alpha val="43137"/>
                    </a:srgbClr>
                  </a:outerShdw>
                </a:effectLst>
                <a:cs typeface="+mn-cs"/>
              </a:rPr>
              <a:t>بها</a:t>
            </a:r>
            <a:r>
              <a:rPr lang="ar-SA" sz="2500" spc="60" dirty="0" smtClean="0">
                <a:effectLst>
                  <a:outerShdw blurRad="38100" dist="38100" dir="2700000" algn="tl">
                    <a:srgbClr val="000000">
                      <a:alpha val="43137"/>
                    </a:srgbClr>
                  </a:outerShdw>
                </a:effectLst>
                <a:cs typeface="+mn-cs"/>
              </a:rPr>
              <a:t> تبعاً لما يستجد من أحوال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5- تحديد المسؤوليات لكل الأقسام بدقة لأن الخطة تعتمد على تضافر كافة الأقسام المختلفة .</a:t>
            </a:r>
            <a:br>
              <a:rPr lang="ar-SA" sz="2500" spc="60" dirty="0" smtClean="0">
                <a:effectLst>
                  <a:outerShdw blurRad="38100" dist="38100" dir="2700000" algn="tl">
                    <a:srgbClr val="000000">
                      <a:alpha val="43137"/>
                    </a:srgbClr>
                  </a:outerShdw>
                </a:effectLst>
                <a:cs typeface="+mn-cs"/>
              </a:rPr>
            </a:br>
            <a:r>
              <a:rPr lang="ar-SA" sz="2500" spc="60" dirty="0" smtClean="0">
                <a:effectLst>
                  <a:outerShdw blurRad="38100" dist="38100" dir="2700000" algn="tl">
                    <a:srgbClr val="000000">
                      <a:alpha val="43137"/>
                    </a:srgbClr>
                  </a:outerShdw>
                </a:effectLst>
                <a:cs typeface="+mn-cs"/>
              </a:rPr>
              <a:t>6- ينبغي عرض الخطة على جميع الأقسام والعاملين للإلمام </a:t>
            </a:r>
            <a:r>
              <a:rPr lang="ar-SA" sz="2500" spc="60" dirty="0" err="1" smtClean="0">
                <a:effectLst>
                  <a:outerShdw blurRad="38100" dist="38100" dir="2700000" algn="tl">
                    <a:srgbClr val="000000">
                      <a:alpha val="43137"/>
                    </a:srgbClr>
                  </a:outerShdw>
                </a:effectLst>
                <a:cs typeface="+mn-cs"/>
              </a:rPr>
              <a:t>بها</a:t>
            </a:r>
            <a:r>
              <a:rPr lang="ar-SA" sz="2500" spc="60" dirty="0" smtClean="0">
                <a:effectLst>
                  <a:outerShdw blurRad="38100" dist="38100" dir="2700000" algn="tl">
                    <a:srgbClr val="000000">
                      <a:alpha val="43137"/>
                    </a:srgbClr>
                  </a:outerShdw>
                </a:effectLst>
                <a:cs typeface="+mn-cs"/>
              </a:rPr>
              <a:t> وتنفيذها بدقة .</a:t>
            </a:r>
            <a:endParaRPr lang="ar-SA" sz="2500" spc="60" dirty="0">
              <a:effectLst>
                <a:outerShdw blurRad="38100" dist="38100" dir="2700000" algn="tl">
                  <a:srgbClr val="000000">
                    <a:alpha val="43137"/>
                  </a:srgbClr>
                </a:outerShdw>
              </a:effectLst>
              <a:cs typeface="+mn-cs"/>
            </a:endParaRPr>
          </a:p>
        </p:txBody>
      </p:sp>
      <p:sp>
        <p:nvSpPr>
          <p:cNvPr id="5" name="عنوان فرعي 4"/>
          <p:cNvSpPr>
            <a:spLocks noGrp="1"/>
          </p:cNvSpPr>
          <p:nvPr>
            <p:ph type="subTitle" idx="1"/>
          </p:nvPr>
        </p:nvSpPr>
        <p:spPr>
          <a:xfrm>
            <a:off x="428596" y="5500678"/>
            <a:ext cx="857256" cy="1357322"/>
          </a:xfrm>
        </p:spPr>
        <p:txBody>
          <a:bodyPr/>
          <a:lstStyle/>
          <a:p>
            <a:endParaRPr lang="ar-SA"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سمة2">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
  <TotalTime>396</TotalTime>
  <Words>32</Words>
  <Application>Microsoft Office PowerPoint</Application>
  <PresentationFormat>On-screen Show (4:3)</PresentationFormat>
  <Paragraphs>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سمة2</vt:lpstr>
      <vt:lpstr>  بسم الله الرحمن الرحيم : : : تسويق الفعاليات</vt:lpstr>
      <vt:lpstr>الفهرسة :-  - أهمية التسويق - تحليل السوق  - تحديد الفئات المستهدفة - صياغة الرسالة الإعلانية - أساليب التسويق لخدمات الحفلات والمؤتمرات - العوامل التي تراعى عند إعداد خطة تسويقية </vt:lpstr>
      <vt:lpstr>أهمية التسويق بشكل عام :-  لقد أثبتت الدراسات أن 35% من العاملين يرتبطون بالتسويق وأن 50% من الإنفاق الخاص بالشركة ينفق على التسويق ووسطاء التوزيع وان أكثر من 50% من سعر المنتج يدفعه الزبون بدلاً لكلفة التسويق. إن التسويق كمفهوم وممارسة لم يعد مجرد نشاط من نشاطات منظمات الأعمال التقليدية وإنما أصبح يحتل مكانة بارزة في الحياة الاقتصادية لأي مجتمع فلم نجد نشاطاً إلا والتسويق يشكل شريانه الحيوي .</vt:lpstr>
      <vt:lpstr>تحليل السوق :-  ينبغي إجراء دراسة لسوق الفعاليات والمؤتمرات ويتطلب ذلك  الإجابة على عدة أسئلة :- 1- من هم العملاء المتوقعين ؟ رجال أعمال - باحثين – سياح ........ 2- ما هي صفات ورغبات العملاء ؟ الهوايات, الاتجاهات, ..... 3- أين يأتي العملاء ؟ وتمثل مكان مجيء العملاء وتحليل للمنطقة الجغرافية . 4- متى يأتي العملاء ؟ تحليل لأوقات ومواسم المجيء والمغادرة  . 5- لماذا يأتي العملاء ؟ أسباب القدوم للفندق . </vt:lpstr>
      <vt:lpstr>تحديد الفئات المستهدفة :-  وتعد خطوة لبدء تجميع المعلومات والبيانات للإلمام باتجاهات وميول العملاء وتحديد احتياجاتهم وذلك لصياغة خطة التسويق بما يتناسب مع الفئات المستهدفة وتحديد المجالات التي يتم التركيز بهدف التأثير على رغبات ودوافع العملاء وتوجيهم نحو الاستعانة بخدمات المنشأة في تنظيم وإقامة الحفلات والمؤتمرات </vt:lpstr>
      <vt:lpstr>صياغة الرسالة الإعلانية :-  ويتطلب ذلك ما يلي :- 1- إعداد ميزانية لتنفيذ الرسالة الإعلانية 2- صياغة أهداف الرسالة الإعلانية بوضوح  3- تحديد أسلوب الإعلان والدعاية المناسب  4- حصر الموارد والإمكانيات المستخدمة في الإعلان  5- توقيت استخدام الرسالة الإعلانية  6- وضع أسس وقواعد لقياس كفاءة وفعالية الرسالة الإعلانية </vt:lpstr>
      <vt:lpstr>أساليب التسويق لخدمات الحفلات والمؤتمرات :-  1- الاتصال المباشر وإجراء المقابلات الشخصية التي توضح الخدمات المتاحة والعروض المقدمة عند إقامة الحفل أو المؤتمر . 2- الإعلان الذي يتطلب الإتفاق مع جهات متخصصة في تصميم الإعلانات . 3- تنشيط المبيعات من خلال المعارض أو الكتالوجات أو الهدايا التذكارية التي توضح شكل القاعات وتجهيزاتها .  4- تنمية العلاقات العامة مع العملاء . 5- الدعاية في الصحف والمجلات للفت الأنظار والانتباه .</vt:lpstr>
      <vt:lpstr>العوامل التي تراعى عند إعداد خطة التسويق :- 1- يراعى أن تكون الخطة واقعية تعكس حالة الفعالية وتهدف لتحقيق الأهداف .  2- يجب وضع خطة بديلة للخطة الأساسية لأن حال السوق متغير ويصعب التنبؤ به خاصة إذا وجد منافسين جدد . 3- تصميم الخطة على أساس الاحتياجات الواقعية . 4- أن تتسم الخطة بالمرونة الكافية لإجراء تغيير بها تبعاً لما يستجد من أحوال . 5- تحديد المسؤوليات لكل الأقسام بدقة لأن الخطة تعتمد على تضافر كافة الأقسام المختلفة . 6- ينبغي عرض الخطة على جميع الأقسام والعاملين للإلمام بها وتنفيذها بدقة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 : : تسويق الفعاليات</dc:title>
  <dc:creator>ASUS</dc:creator>
  <cp:lastModifiedBy>User</cp:lastModifiedBy>
  <cp:revision>24</cp:revision>
  <dcterms:created xsi:type="dcterms:W3CDTF">2015-04-13T21:25:01Z</dcterms:created>
  <dcterms:modified xsi:type="dcterms:W3CDTF">2015-05-12T09:47:43Z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7EA311C0-87BE-4A24-8D61-C6D3DA61ACB8</vt:lpwstr>
  </property>
  <property fmtid="{D5CDD505-2E9C-101B-9397-08002B2CF9AE}" pid="3" name="ArticulatePath">
    <vt:lpwstr>تسويق الفعاليات</vt:lpwstr>
  </property>
</Properties>
</file>