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20" r:id="rId1"/>
  </p:sldMasterIdLst>
  <p:sldIdLst>
    <p:sldId id="256" r:id="rId2"/>
    <p:sldId id="287" r:id="rId3"/>
    <p:sldId id="288" r:id="rId4"/>
    <p:sldId id="257" r:id="rId5"/>
    <p:sldId id="258" r:id="rId6"/>
    <p:sldId id="259" r:id="rId7"/>
    <p:sldId id="260" r:id="rId8"/>
    <p:sldId id="261" r:id="rId9"/>
    <p:sldId id="262" r:id="rId10"/>
    <p:sldId id="263" r:id="rId11"/>
    <p:sldId id="264" r:id="rId12"/>
    <p:sldId id="265" r:id="rId13"/>
    <p:sldId id="266" r:id="rId14"/>
    <p:sldId id="267" r:id="rId1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70" d="100"/>
          <a:sy n="70" d="100"/>
        </p:scale>
        <p:origin x="-116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2"/>
      </p:bgRef>
    </p:bg>
    <p:spTree>
      <p:nvGrpSpPr>
        <p:cNvPr id="1" name=""/>
        <p:cNvGrpSpPr/>
        <p:nvPr/>
      </p:nvGrpSpPr>
      <p:grpSpPr>
        <a:xfrm>
          <a:off x="0" y="0"/>
          <a:ext cx="0" cy="0"/>
          <a:chOff x="0" y="0"/>
          <a:chExt cx="0" cy="0"/>
        </a:xfrm>
      </p:grpSpPr>
      <p:sp>
        <p:nvSpPr>
          <p:cNvPr id="15" name="مستطيل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مستطيل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عنوان فرعي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p:txBody>
          <a:bodyPr/>
          <a:lstStyle/>
          <a:p>
            <a:fld id="{F4D95E19-496D-4484-B04A-406E6068DA96}" type="datetimeFigureOut">
              <a:rPr lang="ar-SA" smtClean="0"/>
              <a:pPr/>
              <a:t>08/10/21</a:t>
            </a:fld>
            <a:endParaRPr lang="ar-SA"/>
          </a:p>
        </p:txBody>
      </p:sp>
      <p:sp>
        <p:nvSpPr>
          <p:cNvPr id="17" name="عنصر نائب للتذييل 16"/>
          <p:cNvSpPr>
            <a:spLocks noGrp="1"/>
          </p:cNvSpPr>
          <p:nvPr>
            <p:ph type="ftr" sz="quarter" idx="11"/>
          </p:nvPr>
        </p:nvSpPr>
        <p:spPr/>
        <p:txBody>
          <a:bodyPr/>
          <a:lstStyle/>
          <a:p>
            <a:endParaRPr lang="ar-SA"/>
          </a:p>
        </p:txBody>
      </p:sp>
      <p:sp>
        <p:nvSpPr>
          <p:cNvPr id="7" name="رابط مستقيم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مستطيل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شكل بيضاوي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شكل بيضاوي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عنصر نائب لرقم الشريحة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94614AA-003A-4117-AE36-0AEE0FDB7B6D}" type="slidenum">
              <a:rPr lang="ar-SA" smtClean="0"/>
              <a:pPr/>
              <a:t>‹#›</a:t>
            </a:fld>
            <a:endParaRPr lang="ar-SA"/>
          </a:p>
        </p:txBody>
      </p:sp>
      <p:sp>
        <p:nvSpPr>
          <p:cNvPr id="8" name="عنوان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F4D95E19-496D-4484-B04A-406E6068DA96}" type="datetimeFigureOut">
              <a:rPr lang="ar-SA" smtClean="0"/>
              <a:pPr/>
              <a:t>08/10/21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694614AA-003A-4117-AE36-0AEE0FDB7B6D}"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bg>
      <p:bgRef idx="1001">
        <a:schemeClr val="bg2"/>
      </p:bgRef>
    </p:bg>
    <p:spTree>
      <p:nvGrpSpPr>
        <p:cNvPr id="1" name=""/>
        <p:cNvGrpSpPr/>
        <p:nvPr/>
      </p:nvGrpSpPr>
      <p:grpSpPr>
        <a:xfrm>
          <a:off x="0" y="0"/>
          <a:ext cx="0" cy="0"/>
          <a:chOff x="0" y="0"/>
          <a:chExt cx="0" cy="0"/>
        </a:xfrm>
      </p:grpSpPr>
      <p:sp>
        <p:nvSpPr>
          <p:cNvPr id="7" name="مستطيل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مستطيل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مستطيل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مستطيل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مستطيل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مستطيل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رابط مستقيم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شكل بيضاوي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شكل بيضاوي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a:off x="6915912" y="3009901"/>
            <a:ext cx="457200" cy="441325"/>
          </a:xfrm>
        </p:spPr>
        <p:txBody>
          <a:bodyPr/>
          <a:lstStyle/>
          <a:p>
            <a:fld id="{694614AA-003A-4117-AE36-0AEE0FDB7B6D}" type="slidenum">
              <a:rPr lang="ar-SA" smtClean="0"/>
              <a:pPr/>
              <a:t>‹#›</a:t>
            </a:fld>
            <a:endParaRPr lang="ar-SA"/>
          </a:p>
        </p:txBody>
      </p:sp>
      <p:sp>
        <p:nvSpPr>
          <p:cNvPr id="3" name="عنصر نائب للعنوان العمودي 2"/>
          <p:cNvSpPr>
            <a:spLocks noGrp="1"/>
          </p:cNvSpPr>
          <p:nvPr>
            <p:ph type="body" orient="vert" idx="1"/>
          </p:nvPr>
        </p:nvSpPr>
        <p:spPr>
          <a:xfrm>
            <a:off x="304800" y="304800"/>
            <a:ext cx="6553200" cy="5821366"/>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F4D95E19-496D-4484-B04A-406E6068DA96}" type="datetimeFigureOut">
              <a:rPr lang="ar-SA" smtClean="0"/>
              <a:pPr/>
              <a:t>08/10/21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2" name="عنوان عمودي 1"/>
          <p:cNvSpPr>
            <a:spLocks noGrp="1"/>
          </p:cNvSpPr>
          <p:nvPr>
            <p:ph type="title" orient="vert"/>
          </p:nvPr>
        </p:nvSpPr>
        <p:spPr>
          <a:xfrm>
            <a:off x="7391400" y="304801"/>
            <a:ext cx="1447800" cy="5851525"/>
          </a:xfrm>
        </p:spPr>
        <p:txBody>
          <a:bodyPr vert="eaVert"/>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solidFill>
                  <a:schemeClr val="accent3">
                    <a:shade val="75000"/>
                  </a:schemeClr>
                </a:solidFill>
              </a:defRPr>
            </a:lvl1p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F4D95E19-496D-4484-B04A-406E6068DA96}" type="datetimeFigureOut">
              <a:rPr lang="ar-SA" smtClean="0"/>
              <a:pPr/>
              <a:t>08/10/21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a:xfrm>
            <a:off x="4361688" y="1026372"/>
            <a:ext cx="457200" cy="441325"/>
          </a:xfrm>
        </p:spPr>
        <p:txBody>
          <a:bodyPr/>
          <a:lstStyle/>
          <a:p>
            <a:fld id="{694614AA-003A-4117-AE36-0AEE0FDB7B6D}" type="slidenum">
              <a:rPr lang="ar-SA" smtClean="0"/>
              <a:pPr/>
              <a:t>‹#›</a:t>
            </a:fld>
            <a:endParaRPr lang="ar-SA"/>
          </a:p>
        </p:txBody>
      </p:sp>
      <p:sp>
        <p:nvSpPr>
          <p:cNvPr id="8" name="عنصر نائب للمحتوى 7"/>
          <p:cNvSpPr>
            <a:spLocks noGrp="1"/>
          </p:cNvSpPr>
          <p:nvPr>
            <p:ph sz="quarter" idx="1"/>
          </p:nvPr>
        </p:nvSpPr>
        <p:spPr>
          <a:xfrm>
            <a:off x="301752" y="1527048"/>
            <a:ext cx="850392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1"/>
      </p:bgRef>
    </p:bg>
    <p:spTree>
      <p:nvGrpSpPr>
        <p:cNvPr id="1" name=""/>
        <p:cNvGrpSpPr/>
        <p:nvPr/>
      </p:nvGrpSpPr>
      <p:grpSpPr>
        <a:xfrm>
          <a:off x="0" y="0"/>
          <a:ext cx="0" cy="0"/>
          <a:chOff x="0" y="0"/>
          <a:chExt cx="0" cy="0"/>
        </a:xfrm>
      </p:grpSpPr>
      <p:sp>
        <p:nvSpPr>
          <p:cNvPr id="17" name="مستطيل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مستطيل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مستطيل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عنصر نائب للنص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13" name="مستطيل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مستطيل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عنصر نائب للتذييل 4"/>
          <p:cNvSpPr>
            <a:spLocks noGrp="1"/>
          </p:cNvSpPr>
          <p:nvPr>
            <p:ph type="ftr" sz="quarter" idx="11"/>
          </p:nvPr>
        </p:nvSpPr>
        <p:spPr/>
        <p:txBody>
          <a:bodyPr/>
          <a:lstStyle/>
          <a:p>
            <a:endParaRPr lang="ar-SA"/>
          </a:p>
        </p:txBody>
      </p:sp>
      <p:sp>
        <p:nvSpPr>
          <p:cNvPr id="4" name="عنصر نائب للتاريخ 3"/>
          <p:cNvSpPr>
            <a:spLocks noGrp="1"/>
          </p:cNvSpPr>
          <p:nvPr>
            <p:ph type="dt" sz="half" idx="10"/>
          </p:nvPr>
        </p:nvSpPr>
        <p:spPr/>
        <p:txBody>
          <a:bodyPr/>
          <a:lstStyle/>
          <a:p>
            <a:fld id="{F4D95E19-496D-4484-B04A-406E6068DA96}" type="datetimeFigureOut">
              <a:rPr lang="ar-SA" smtClean="0"/>
              <a:pPr/>
              <a:t>08/10/21</a:t>
            </a:fld>
            <a:endParaRPr lang="ar-SA"/>
          </a:p>
        </p:txBody>
      </p:sp>
      <p:sp>
        <p:nvSpPr>
          <p:cNvPr id="8" name="رابط مستقيم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شكل بيضاوي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شكل بيضاوي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94614AA-003A-4117-AE36-0AEE0FDB7B6D}" type="slidenum">
              <a:rPr lang="ar-SA" smtClean="0"/>
              <a:pPr/>
              <a:t>‹#›</a:t>
            </a:fld>
            <a:endParaRPr lang="ar-SA"/>
          </a:p>
        </p:txBody>
      </p:sp>
      <p:sp>
        <p:nvSpPr>
          <p:cNvPr id="2" name="عنوان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301752" y="228600"/>
            <a:ext cx="8534400" cy="758952"/>
          </a:xfrm>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a:xfrm>
            <a:off x="5791200" y="6409944"/>
            <a:ext cx="3044952" cy="365760"/>
          </a:xfrm>
        </p:spPr>
        <p:txBody>
          <a:bodyPr/>
          <a:lstStyle/>
          <a:p>
            <a:fld id="{F4D95E19-496D-4484-B04A-406E6068DA96}" type="datetimeFigureOut">
              <a:rPr lang="ar-SA" smtClean="0"/>
              <a:pPr/>
              <a:t>08/10/21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694614AA-003A-4117-AE36-0AEE0FDB7B6D}" type="slidenum">
              <a:rPr lang="ar-SA" smtClean="0"/>
              <a:pPr/>
              <a:t>‹#›</a:t>
            </a:fld>
            <a:endParaRPr lang="ar-SA"/>
          </a:p>
        </p:txBody>
      </p:sp>
      <p:sp>
        <p:nvSpPr>
          <p:cNvPr id="8" name="رابط مستقيم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عنصر نائب للمحتوى 9"/>
          <p:cNvSpPr>
            <a:spLocks noGrp="1"/>
          </p:cNvSpPr>
          <p:nvPr>
            <p:ph sz="half" idx="1"/>
          </p:nvPr>
        </p:nvSpPr>
        <p:spPr>
          <a:xfrm>
            <a:off x="301752" y="1371600"/>
            <a:ext cx="4038600" cy="4681728"/>
          </a:xfrm>
        </p:spPr>
        <p:txBody>
          <a:bodyPr/>
          <a:lstStyle>
            <a:lvl1pPr>
              <a:defRPr sz="2500"/>
            </a:lvl1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محتوى 11"/>
          <p:cNvSpPr>
            <a:spLocks noGrp="1"/>
          </p:cNvSpPr>
          <p:nvPr>
            <p:ph sz="half" idx="2"/>
          </p:nvPr>
        </p:nvSpPr>
        <p:spPr>
          <a:xfrm>
            <a:off x="4800600" y="1371600"/>
            <a:ext cx="4038600" cy="4681728"/>
          </a:xfrm>
        </p:spPr>
        <p:txBody>
          <a:bodyPr/>
          <a:lstStyle>
            <a:lvl1pPr>
              <a:defRPr sz="2500"/>
            </a:lvl1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1">
        <a:schemeClr val="bg2"/>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مستطيل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مستطيل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مستطيل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مستطيل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مستطيل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عنصر نائب للنص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7" name="عنصر نائب للتاريخ 6"/>
          <p:cNvSpPr>
            <a:spLocks noGrp="1"/>
          </p:cNvSpPr>
          <p:nvPr>
            <p:ph type="dt" sz="half" idx="10"/>
          </p:nvPr>
        </p:nvSpPr>
        <p:spPr/>
        <p:txBody>
          <a:bodyPr/>
          <a:lstStyle/>
          <a:p>
            <a:fld id="{F4D95E19-496D-4484-B04A-406E6068DA96}" type="datetimeFigureOut">
              <a:rPr lang="ar-SA" smtClean="0"/>
              <a:pPr/>
              <a:t>08/10/21</a:t>
            </a:fld>
            <a:endParaRPr lang="ar-SA"/>
          </a:p>
        </p:txBody>
      </p:sp>
      <p:sp>
        <p:nvSpPr>
          <p:cNvPr id="8" name="عنصر نائب للتذييل 7"/>
          <p:cNvSpPr>
            <a:spLocks noGrp="1"/>
          </p:cNvSpPr>
          <p:nvPr>
            <p:ph type="ftr" sz="quarter" idx="11"/>
          </p:nvPr>
        </p:nvSpPr>
        <p:spPr>
          <a:xfrm>
            <a:off x="304800" y="6409944"/>
            <a:ext cx="3581400" cy="365760"/>
          </a:xfrm>
        </p:spPr>
        <p:txBody>
          <a:bodyPr/>
          <a:lstStyle/>
          <a:p>
            <a:endParaRPr lang="ar-SA"/>
          </a:p>
        </p:txBody>
      </p:sp>
      <p:sp>
        <p:nvSpPr>
          <p:cNvPr id="15" name="رابط مستقيم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عنصر نائب للمحتوى 23"/>
          <p:cNvSpPr>
            <a:spLocks noGrp="1"/>
          </p:cNvSpPr>
          <p:nvPr>
            <p:ph sz="quarter" idx="2"/>
          </p:nvPr>
        </p:nvSpPr>
        <p:spPr>
          <a:xfrm>
            <a:off x="301752" y="2471383"/>
            <a:ext cx="4041648" cy="3818404"/>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6" name="عنصر نائب للمحتوى 25"/>
          <p:cNvSpPr>
            <a:spLocks noGrp="1"/>
          </p:cNvSpPr>
          <p:nvPr>
            <p:ph sz="quarter" idx="4"/>
          </p:nvPr>
        </p:nvSpPr>
        <p:spPr>
          <a:xfrm>
            <a:off x="4800600" y="2471383"/>
            <a:ext cx="4038600" cy="382219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شكل بيضاوي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شكل بيضاوي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عنصر نائب لرقم الشريحة 8"/>
          <p:cNvSpPr>
            <a:spLocks noGrp="1"/>
          </p:cNvSpPr>
          <p:nvPr>
            <p:ph type="sldNum" sz="quarter" idx="12"/>
          </p:nvPr>
        </p:nvSpPr>
        <p:spPr>
          <a:xfrm>
            <a:off x="4343400" y="1042416"/>
            <a:ext cx="457200" cy="441325"/>
          </a:xfrm>
        </p:spPr>
        <p:txBody>
          <a:bodyPr/>
          <a:lstStyle>
            <a:lvl1pPr algn="ctr">
              <a:defRPr/>
            </a:lvl1pPr>
          </a:lstStyle>
          <a:p>
            <a:fld id="{694614AA-003A-4117-AE36-0AEE0FDB7B6D}" type="slidenum">
              <a:rPr lang="ar-SA" smtClean="0"/>
              <a:pPr/>
              <a:t>‹#›</a:t>
            </a:fld>
            <a:endParaRPr lang="ar-SA"/>
          </a:p>
        </p:txBody>
      </p:sp>
      <p:sp>
        <p:nvSpPr>
          <p:cNvPr id="23" name="عنوان 22"/>
          <p:cNvSpPr>
            <a:spLocks noGrp="1"/>
          </p:cNvSpPr>
          <p:nvPr>
            <p:ph type="title"/>
          </p:nvPr>
        </p:nvSpPr>
        <p:spPr/>
        <p:txBody>
          <a:bodyPr rtlCol="0" anchor="b" anchorCtr="0"/>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F4D95E19-496D-4484-B04A-406E6068DA96}" type="datetimeFigureOut">
              <a:rPr lang="ar-SA" smtClean="0"/>
              <a:pPr/>
              <a:t>08/10/21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a:xfrm>
            <a:off x="4343400" y="1036020"/>
            <a:ext cx="457200" cy="441325"/>
          </a:xfrm>
        </p:spPr>
        <p:txBody>
          <a:bodyPr/>
          <a:lstStyle/>
          <a:p>
            <a:fld id="{694614AA-003A-4117-AE36-0AEE0FDB7B6D}"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7" name="مستطيل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مستطيل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مستطيل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مستطيل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مستطيل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مستطيل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عنصر نائب للتاريخ 1"/>
          <p:cNvSpPr>
            <a:spLocks noGrp="1"/>
          </p:cNvSpPr>
          <p:nvPr>
            <p:ph type="dt" sz="half" idx="10"/>
          </p:nvPr>
        </p:nvSpPr>
        <p:spPr/>
        <p:txBody>
          <a:bodyPr/>
          <a:lstStyle/>
          <a:p>
            <a:fld id="{F4D95E19-496D-4484-B04A-406E6068DA96}" type="datetimeFigureOut">
              <a:rPr lang="ar-SA" smtClean="0"/>
              <a:pPr/>
              <a:t>08/10/21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a:xfrm>
            <a:off x="4267200" y="6324600"/>
            <a:ext cx="609600" cy="441324"/>
          </a:xfrm>
        </p:spPr>
        <p:txBody>
          <a:bodyPr/>
          <a:lstStyle>
            <a:lvl1pPr>
              <a:defRPr>
                <a:solidFill>
                  <a:srgbClr val="FFFFFF"/>
                </a:solidFill>
              </a:defRPr>
            </a:lvl1pPr>
          </a:lstStyle>
          <a:p>
            <a:fld id="{694614AA-003A-4117-AE36-0AEE0FDB7B6D}"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9" name="مستطيل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مستطيل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مستطيل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مستطيل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مستطيل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رابط مستقيم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عنصر نائب للمحتوى 19"/>
          <p:cNvSpPr>
            <a:spLocks noGrp="1"/>
          </p:cNvSpPr>
          <p:nvPr>
            <p:ph sz="quarter" idx="1"/>
          </p:nvPr>
        </p:nvSpPr>
        <p:spPr>
          <a:xfrm>
            <a:off x="3124200" y="685800"/>
            <a:ext cx="5638800" cy="5410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شكل بيضاوي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شكل بيضاوي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عنصر نائب لرقم الشريحة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694614AA-003A-4117-AE36-0AEE0FDB7B6D}" type="slidenum">
              <a:rPr lang="ar-SA" smtClean="0"/>
              <a:pPr/>
              <a:t>‹#›</a:t>
            </a:fld>
            <a:endParaRPr lang="ar-SA"/>
          </a:p>
        </p:txBody>
      </p:sp>
      <p:sp>
        <p:nvSpPr>
          <p:cNvPr id="21" name="مستطيل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عنصر نائب للتاريخ 4"/>
          <p:cNvSpPr>
            <a:spLocks noGrp="1"/>
          </p:cNvSpPr>
          <p:nvPr>
            <p:ph type="dt" sz="half" idx="10"/>
          </p:nvPr>
        </p:nvSpPr>
        <p:spPr/>
        <p:txBody>
          <a:bodyPr/>
          <a:lstStyle/>
          <a:p>
            <a:fld id="{F4D95E19-496D-4484-B04A-406E6068DA96}" type="datetimeFigureOut">
              <a:rPr lang="ar-SA" smtClean="0"/>
              <a:pPr/>
              <a:t>08/10/21</a:t>
            </a:fld>
            <a:endParaRPr lang="ar-SA"/>
          </a:p>
        </p:txBody>
      </p:sp>
      <p:sp>
        <p:nvSpPr>
          <p:cNvPr id="6" name="عنصر نائب للتذييل 5"/>
          <p:cNvSpPr>
            <a:spLocks noGrp="1"/>
          </p:cNvSpPr>
          <p:nvPr>
            <p:ph type="ftr" sz="quarter" idx="11"/>
          </p:nvPr>
        </p:nvSpPr>
        <p:spPr>
          <a:xfrm>
            <a:off x="301752" y="6410848"/>
            <a:ext cx="3383280" cy="365760"/>
          </a:xfrm>
        </p:spPr>
        <p:txBody>
          <a:bodyPr/>
          <a:lstStyle/>
          <a:p>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1" name="رابط مستقيم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مستطيل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مستطيل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مستطيل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مستطيل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شكل بيضاوي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شكل بيضاوي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عنصر نائب لرقم الشريحة 6"/>
          <p:cNvSpPr>
            <a:spLocks noGrp="1"/>
          </p:cNvSpPr>
          <p:nvPr>
            <p:ph type="sldNum" sz="quarter" idx="12"/>
          </p:nvPr>
        </p:nvSpPr>
        <p:spPr>
          <a:xfrm>
            <a:off x="1371600" y="312738"/>
            <a:ext cx="457200" cy="441325"/>
          </a:xfrm>
        </p:spPr>
        <p:txBody>
          <a:bodyPr/>
          <a:lstStyle/>
          <a:p>
            <a:fld id="{694614AA-003A-4117-AE36-0AEE0FDB7B6D}" type="slidenum">
              <a:rPr lang="ar-SA" smtClean="0"/>
              <a:pPr/>
              <a:t>‹#›</a:t>
            </a:fld>
            <a:endParaRPr lang="ar-SA"/>
          </a:p>
        </p:txBody>
      </p:sp>
      <p:sp>
        <p:nvSpPr>
          <p:cNvPr id="2" name="عنوان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3000375" y="609600"/>
            <a:ext cx="5867400" cy="4267200"/>
          </a:xfrm>
        </p:spPr>
        <p:txBody>
          <a:bodyPr/>
          <a:lstStyle>
            <a:lvl1pPr marL="0" indent="0">
              <a:buNone/>
              <a:defRPr sz="3200"/>
            </a:lvl1pPr>
          </a:lstStyle>
          <a:p>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22" name="مستطيل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عنصر نائب للتاريخ 4"/>
          <p:cNvSpPr>
            <a:spLocks noGrp="1"/>
          </p:cNvSpPr>
          <p:nvPr>
            <p:ph type="dt" sz="half" idx="10"/>
          </p:nvPr>
        </p:nvSpPr>
        <p:spPr>
          <a:xfrm>
            <a:off x="5788152" y="6404984"/>
            <a:ext cx="3044952" cy="365760"/>
          </a:xfrm>
        </p:spPr>
        <p:txBody>
          <a:bodyPr/>
          <a:lstStyle/>
          <a:p>
            <a:fld id="{F4D95E19-496D-4484-B04A-406E6068DA96}" type="datetimeFigureOut">
              <a:rPr lang="ar-SA" smtClean="0"/>
              <a:pPr/>
              <a:t>08/10/21</a:t>
            </a:fld>
            <a:endParaRPr lang="ar-SA"/>
          </a:p>
        </p:txBody>
      </p:sp>
      <p:sp>
        <p:nvSpPr>
          <p:cNvPr id="6" name="عنصر نائب للتذييل 5"/>
          <p:cNvSpPr>
            <a:spLocks noGrp="1"/>
          </p:cNvSpPr>
          <p:nvPr>
            <p:ph type="ftr" sz="quarter" idx="11"/>
          </p:nvPr>
        </p:nvSpPr>
        <p:spPr>
          <a:xfrm>
            <a:off x="301752" y="6410848"/>
            <a:ext cx="3584448" cy="365760"/>
          </a:xfrm>
        </p:spPr>
        <p:txBody>
          <a:bodyPr/>
          <a:lstStyle/>
          <a:p>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مستطيل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مستطيل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عنصر نائب للتاريخ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F4D95E19-496D-4484-B04A-406E6068DA96}" type="datetimeFigureOut">
              <a:rPr lang="ar-SA" smtClean="0"/>
              <a:pPr/>
              <a:t>08/10/21</a:t>
            </a:fld>
            <a:endParaRPr lang="ar-SA"/>
          </a:p>
        </p:txBody>
      </p:sp>
      <p:sp>
        <p:nvSpPr>
          <p:cNvPr id="3" name="عنصر نائب للتذييل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ar-SA"/>
          </a:p>
        </p:txBody>
      </p:sp>
      <p:sp>
        <p:nvSpPr>
          <p:cNvPr id="8" name="مستطيل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رابط مستقيم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شكل بيضاوي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شكل بيضاوي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عنصر نائب لرقم الشريحة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694614AA-003A-4117-AE36-0AEE0FDB7B6D}" type="slidenum">
              <a:rPr lang="ar-SA" smtClean="0"/>
              <a:pPr/>
              <a:t>‹#›</a:t>
            </a:fld>
            <a:endParaRPr lang="ar-SA"/>
          </a:p>
        </p:txBody>
      </p:sp>
      <p:sp>
        <p:nvSpPr>
          <p:cNvPr id="22" name="عنصر نائب للعنوان 21"/>
          <p:cNvSpPr>
            <a:spLocks noGrp="1"/>
          </p:cNvSpPr>
          <p:nvPr>
            <p:ph type="title"/>
          </p:nvPr>
        </p:nvSpPr>
        <p:spPr>
          <a:xfrm>
            <a:off x="301752" y="228600"/>
            <a:ext cx="8534400" cy="758952"/>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rtl="1"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r" rtl="1"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r" rtl="1"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r" rtl="1"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r" rtl="1"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r" rtl="1"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r" rtl="1"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r" rtl="1"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C:\Users\HP\Downloads\فخار تيماء2.jpg"/>
          <p:cNvPicPr>
            <a:picLocks noChangeAspect="1" noChangeArrowheads="1"/>
          </p:cNvPicPr>
          <p:nvPr/>
        </p:nvPicPr>
        <p:blipFill>
          <a:blip r:embed="rId2">
            <a:lum bright="49000" contrast="-53000"/>
          </a:blip>
          <a:srcRect l="10840"/>
          <a:stretch>
            <a:fillRect/>
          </a:stretch>
        </p:blipFill>
        <p:spPr bwMode="auto">
          <a:xfrm>
            <a:off x="142844" y="214290"/>
            <a:ext cx="8786874" cy="6357982"/>
          </a:xfrm>
          <a:prstGeom prst="rect">
            <a:avLst/>
          </a:prstGeom>
          <a:noFill/>
        </p:spPr>
      </p:pic>
      <p:sp>
        <p:nvSpPr>
          <p:cNvPr id="3" name="عنوان فرعي 2"/>
          <p:cNvSpPr>
            <a:spLocks noGrp="1"/>
          </p:cNvSpPr>
          <p:nvPr>
            <p:ph type="subTitle" idx="1"/>
          </p:nvPr>
        </p:nvSpPr>
        <p:spPr/>
        <p:txBody>
          <a:bodyPr>
            <a:normAutofit/>
          </a:bodyPr>
          <a:lstStyle/>
          <a:p>
            <a:r>
              <a:rPr lang="ar-SA" sz="2800" dirty="0" smtClean="0"/>
              <a:t>دورة تدريبية</a:t>
            </a:r>
          </a:p>
          <a:p>
            <a:r>
              <a:rPr lang="ar-SA" sz="2800" dirty="0" smtClean="0"/>
              <a:t>د</a:t>
            </a:r>
            <a:r>
              <a:rPr lang="ar-SA" sz="2800" dirty="0" smtClean="0"/>
              <a:t>/ حميد المزروع </a:t>
            </a:r>
            <a:endParaRPr lang="ar-SA" sz="2800" dirty="0"/>
          </a:p>
        </p:txBody>
      </p:sp>
      <p:sp>
        <p:nvSpPr>
          <p:cNvPr id="2" name="عنوان 1"/>
          <p:cNvSpPr>
            <a:spLocks noGrp="1"/>
          </p:cNvSpPr>
          <p:nvPr>
            <p:ph type="ctrTitle"/>
          </p:nvPr>
        </p:nvSpPr>
        <p:spPr/>
        <p:txBody>
          <a:bodyPr>
            <a:normAutofit fontScale="90000"/>
          </a:bodyPr>
          <a:lstStyle/>
          <a:p>
            <a:r>
              <a:rPr lang="ar-SA" sz="7200" b="1" dirty="0" smtClean="0"/>
              <a:t>التصنيف والتحليل الفني </a:t>
            </a:r>
            <a:r>
              <a:rPr lang="ar-SA" sz="7200" b="1" dirty="0" err="1" smtClean="0"/>
              <a:t>للمعثورات</a:t>
            </a:r>
            <a:r>
              <a:rPr lang="ar-SA" sz="7200" b="1" dirty="0" smtClean="0"/>
              <a:t> </a:t>
            </a:r>
            <a:r>
              <a:rPr lang="ar-SA" sz="7200" b="1" dirty="0" err="1" smtClean="0"/>
              <a:t>الاثريه</a:t>
            </a:r>
            <a:r>
              <a:rPr lang="ar-SA" sz="7200" b="1" dirty="0" smtClean="0"/>
              <a:t> </a:t>
            </a:r>
            <a:endParaRPr lang="ar-SA" sz="72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p:txBody>
          <a:bodyPr/>
          <a:lstStyle/>
          <a:p>
            <a:pPr>
              <a:buNone/>
            </a:pPr>
            <a:endParaRPr lang="ar-SA" dirty="0" smtClean="0"/>
          </a:p>
          <a:p>
            <a:endParaRPr lang="ar-SA" dirty="0" smtClean="0"/>
          </a:p>
          <a:p>
            <a:r>
              <a:rPr lang="ar-SA" dirty="0" smtClean="0"/>
              <a:t>4-3: يساعد الباحث علي  أدارة وتنسيق البيانات الإحصائية التي يحتاج البحث إلي رصدها علي المواد تحت الدراسة ، خاصة القطع الفخارية التي غالبا ما يكشف عنها بكميات كبيرة  ،مما يوفر تفصيلا وعمقا أضافيا لمعالجة المواد الأثرية .</a:t>
            </a:r>
            <a:endParaRPr lang="en-US" dirty="0" smtClean="0"/>
          </a:p>
          <a:p>
            <a:pPr>
              <a:buNone/>
            </a:pPr>
            <a:endParaRPr lang="ar-SA"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p:txBody>
          <a:bodyPr/>
          <a:lstStyle/>
          <a:p>
            <a:r>
              <a:rPr lang="ar-SA" dirty="0" smtClean="0"/>
              <a:t>ولعل من أهم الخطوات الإجرائية السابقة للتصنيف  العلمي  إخضاع المواد الأثرية  أو ما يعرف  بعينة الدراسة إلي المنهج الوصفي  </a:t>
            </a:r>
            <a:r>
              <a:rPr lang="ar-SA" dirty="0" err="1" smtClean="0"/>
              <a:t>ألممنهج</a:t>
            </a:r>
            <a:r>
              <a:rPr lang="ar-SA" dirty="0" smtClean="0"/>
              <a:t> والذي  من خلاله يتم توثيق الوصف الدقيق لخواص  الخامة  وما يرتبط  </a:t>
            </a:r>
            <a:r>
              <a:rPr lang="ar-SA" dirty="0" err="1" smtClean="0"/>
              <a:t>بها</a:t>
            </a:r>
            <a:r>
              <a:rPr lang="ar-SA" dirty="0" smtClean="0"/>
              <a:t> من مكونات إلي جانب اللون  أو  ما يعرف  بالمظاهر الفيزيائية للمنتج الأثري ، والهدف من ذلك ،هو تمكين الباحثين والتعرف بشكل قريب علي نوع الأثر وتحديد موضوعة . ويأتي بعد ذلك الوصف الدقيق لمعالم المنتج أو القطعة الأثرية . أخدين بعين الاعتبار الشكل الخارجي في حالة الأعمال الفنية.</a:t>
            </a:r>
            <a:endParaRPr lang="en-US" dirty="0" smtClean="0"/>
          </a:p>
          <a:p>
            <a:pPr>
              <a:buNone/>
            </a:pPr>
            <a:endParaRPr lang="ar-SA"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dirty="0" smtClean="0"/>
              <a:t>٥-  مراحل التصنيف :الفرز وفق ما يلي :</a:t>
            </a:r>
            <a:endParaRPr lang="ar-SA" dirty="0"/>
          </a:p>
        </p:txBody>
      </p:sp>
      <p:sp>
        <p:nvSpPr>
          <p:cNvPr id="3" name="عنصر نائب للمحتوى 2"/>
          <p:cNvSpPr>
            <a:spLocks noGrp="1"/>
          </p:cNvSpPr>
          <p:nvPr>
            <p:ph sz="quarter" idx="1"/>
          </p:nvPr>
        </p:nvSpPr>
        <p:spPr/>
        <p:txBody>
          <a:bodyPr/>
          <a:lstStyle/>
          <a:p>
            <a:r>
              <a:rPr lang="ar-SA" dirty="0" smtClean="0"/>
              <a:t>٥-١: المجاميع:  ( </a:t>
            </a:r>
            <a:r>
              <a:rPr lang="en-US" dirty="0" smtClean="0"/>
              <a:t>Groups</a:t>
            </a:r>
            <a:r>
              <a:rPr lang="ar-SA" dirty="0" smtClean="0"/>
              <a:t>).</a:t>
            </a:r>
          </a:p>
          <a:p>
            <a:endParaRPr lang="ar-SA" dirty="0" smtClean="0"/>
          </a:p>
          <a:p>
            <a:endParaRPr lang="ar-SA" dirty="0" smtClean="0"/>
          </a:p>
          <a:p>
            <a:pPr>
              <a:buNone/>
            </a:pPr>
            <a:endParaRPr lang="en-US" dirty="0" smtClean="0"/>
          </a:p>
          <a:p>
            <a:r>
              <a:rPr lang="ar-SA" dirty="0" smtClean="0"/>
              <a:t>٥-٢:  الأنواع الأساسية( </a:t>
            </a:r>
            <a:r>
              <a:rPr lang="en-US" dirty="0" smtClean="0"/>
              <a:t>Main Type</a:t>
            </a:r>
            <a:r>
              <a:rPr lang="ar-SA" dirty="0" smtClean="0"/>
              <a:t>).</a:t>
            </a:r>
            <a:endParaRPr lang="en-US" dirty="0" smtClean="0"/>
          </a:p>
          <a:p>
            <a:endParaRPr lang="ar-SA"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p:txBody>
          <a:bodyPr/>
          <a:lstStyle/>
          <a:p>
            <a:r>
              <a:rPr lang="ar-SA" dirty="0" smtClean="0"/>
              <a:t>٥-٣ : الأنواع الفرعية :(</a:t>
            </a:r>
            <a:r>
              <a:rPr lang="en-US" dirty="0" smtClean="0"/>
              <a:t>Sub-Type</a:t>
            </a:r>
            <a:r>
              <a:rPr lang="ar-SA" dirty="0" smtClean="0"/>
              <a:t> )</a:t>
            </a:r>
            <a:endParaRPr lang="en-US" dirty="0" smtClean="0"/>
          </a:p>
          <a:p>
            <a:pPr>
              <a:buNone/>
            </a:pPr>
            <a:r>
              <a:rPr lang="ar-SA" dirty="0" smtClean="0"/>
              <a:t> ويعرف التصنيف الفرعي بالتصنيف ألتتابعي النمطي ، وغالبا ما يكشف  عن نتائج  الدراسة التحليلية لهذة التشكيلة  من  المواد الاثرية  عن التطور الفني والزمني الذي مرت بة هذة المواد  ،وفقا  لتطور الورشة الفنية التي  أنتجت فيها .</a:t>
            </a:r>
          </a:p>
          <a:p>
            <a:pPr>
              <a:buNone/>
            </a:pPr>
            <a:endParaRPr lang="ar-SA" dirty="0" smtClean="0"/>
          </a:p>
          <a:p>
            <a:pPr>
              <a:buNone/>
            </a:pPr>
            <a:endParaRPr lang="en-US" dirty="0" smtClean="0"/>
          </a:p>
          <a:p>
            <a:r>
              <a:rPr lang="ar-SA" dirty="0" smtClean="0"/>
              <a:t>٥-٤: أخري متباينة : ( مادة أثرية لا تشترك مع المواد الأخري بأي من السمات وبذلك تقدم  بشكل منفصل كنوع مستقلة ) .</a:t>
            </a:r>
            <a:endParaRPr lang="en-US" dirty="0" smtClean="0"/>
          </a:p>
          <a:p>
            <a:endParaRPr lang="ar-SA"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dirty="0" smtClean="0">
                <a:solidFill>
                  <a:schemeClr val="tx1"/>
                </a:solidFill>
              </a:rPr>
              <a:t>٦- نماذج التصنيف</a:t>
            </a:r>
            <a:endParaRPr lang="ar-SA" dirty="0">
              <a:solidFill>
                <a:schemeClr val="tx1"/>
              </a:solidFill>
            </a:endParaRPr>
          </a:p>
        </p:txBody>
      </p:sp>
      <p:sp>
        <p:nvSpPr>
          <p:cNvPr id="3" name="عنصر نائب للمحتوى 2"/>
          <p:cNvSpPr>
            <a:spLocks noGrp="1"/>
          </p:cNvSpPr>
          <p:nvPr>
            <p:ph sz="quarter" idx="1"/>
          </p:nvPr>
        </p:nvSpPr>
        <p:spPr/>
        <p:txBody>
          <a:bodyPr/>
          <a:lstStyle/>
          <a:p>
            <a:r>
              <a:rPr lang="ar-SA" dirty="0" smtClean="0"/>
              <a:t>النموذج ( </a:t>
            </a:r>
            <a:r>
              <a:rPr lang="en-US" dirty="0" smtClean="0"/>
              <a:t>Form</a:t>
            </a:r>
            <a:r>
              <a:rPr lang="ar-SA" dirty="0" smtClean="0"/>
              <a:t>) .</a:t>
            </a:r>
            <a:endParaRPr lang="en-US" dirty="0" smtClean="0"/>
          </a:p>
          <a:p>
            <a:pPr>
              <a:buNone/>
            </a:pPr>
            <a:endParaRPr lang="en-US" dirty="0" smtClean="0"/>
          </a:p>
          <a:p>
            <a:r>
              <a:rPr lang="ar-SA" dirty="0" smtClean="0"/>
              <a:t>٧- التصنيف العملي :</a:t>
            </a:r>
          </a:p>
          <a:p>
            <a:pPr>
              <a:buNone/>
            </a:pPr>
            <a:endParaRPr lang="en-US" dirty="0" smtClean="0"/>
          </a:p>
          <a:p>
            <a:endParaRPr lang="ar-SA"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solidFill>
                  <a:schemeClr val="tx1"/>
                </a:solidFill>
              </a:rPr>
              <a:t>الهدف العام</a:t>
            </a:r>
            <a:endParaRPr lang="ar-SA" dirty="0">
              <a:solidFill>
                <a:schemeClr val="tx1"/>
              </a:solidFill>
            </a:endParaRPr>
          </a:p>
        </p:txBody>
      </p:sp>
      <p:sp>
        <p:nvSpPr>
          <p:cNvPr id="3" name="عنصر نائب للمحتوى 2"/>
          <p:cNvSpPr>
            <a:spLocks noGrp="1"/>
          </p:cNvSpPr>
          <p:nvPr>
            <p:ph sz="quarter" idx="1"/>
          </p:nvPr>
        </p:nvSpPr>
        <p:spPr/>
        <p:txBody>
          <a:bodyPr/>
          <a:lstStyle/>
          <a:p>
            <a:endParaRPr lang="ar-SA" dirty="0" smtClean="0"/>
          </a:p>
          <a:p>
            <a:endParaRPr lang="ar-SA" dirty="0" smtClean="0"/>
          </a:p>
          <a:p>
            <a:endParaRPr lang="ar-SA" dirty="0" smtClean="0"/>
          </a:p>
          <a:p>
            <a:r>
              <a:rPr lang="ar-SA" sz="3200" dirty="0" smtClean="0"/>
              <a:t>التعرف على المعايير الأساسية في عملية التصنيف الأثري.</a:t>
            </a:r>
            <a:endParaRPr lang="ar-SA" sz="3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solidFill>
                  <a:schemeClr val="tx1"/>
                </a:solidFill>
              </a:rPr>
              <a:t>الأهداف الخاصة</a:t>
            </a:r>
            <a:endParaRPr lang="ar-SA" dirty="0">
              <a:solidFill>
                <a:schemeClr val="tx1"/>
              </a:solidFill>
            </a:endParaRPr>
          </a:p>
        </p:txBody>
      </p:sp>
      <p:sp>
        <p:nvSpPr>
          <p:cNvPr id="3" name="عنصر نائب للمحتوى 2"/>
          <p:cNvSpPr>
            <a:spLocks noGrp="1"/>
          </p:cNvSpPr>
          <p:nvPr>
            <p:ph sz="quarter" idx="1"/>
          </p:nvPr>
        </p:nvSpPr>
        <p:spPr/>
        <p:txBody>
          <a:bodyPr>
            <a:normAutofit/>
          </a:bodyPr>
          <a:lstStyle/>
          <a:p>
            <a:endParaRPr lang="ar-SA" dirty="0" smtClean="0"/>
          </a:p>
          <a:p>
            <a:r>
              <a:rPr lang="ar-SA" sz="3200" dirty="0" smtClean="0"/>
              <a:t>يتوقع في نهاية الدورة أن يتعرف الحضور على ما يلي</a:t>
            </a:r>
          </a:p>
          <a:p>
            <a:pPr>
              <a:buNone/>
            </a:pPr>
            <a:endParaRPr lang="ar-SA" sz="2400" dirty="0" smtClean="0"/>
          </a:p>
          <a:p>
            <a:r>
              <a:rPr lang="ar-SA" dirty="0" smtClean="0"/>
              <a:t>1-تعريف التصنيف.</a:t>
            </a:r>
          </a:p>
          <a:p>
            <a:r>
              <a:rPr lang="ar-SA" dirty="0" smtClean="0"/>
              <a:t>2-أهمية التصنيف .</a:t>
            </a:r>
          </a:p>
          <a:p>
            <a:r>
              <a:rPr lang="ar-SA" dirty="0" smtClean="0"/>
              <a:t>3-تطوير معايير التصنيف.</a:t>
            </a:r>
          </a:p>
          <a:p>
            <a:r>
              <a:rPr lang="ar-SA" dirty="0" smtClean="0"/>
              <a:t>4-التطبيق العملي لتصنيف المواد الأثرية.</a:t>
            </a:r>
          </a:p>
          <a:p>
            <a:endParaRPr lang="ar-SA"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endParaRPr lang="ar-SA" sz="4400" dirty="0">
              <a:solidFill>
                <a:schemeClr val="tx1"/>
              </a:solidFill>
            </a:endParaRPr>
          </a:p>
        </p:txBody>
      </p:sp>
      <p:sp>
        <p:nvSpPr>
          <p:cNvPr id="3" name="عنصر نائب للمحتوى 2"/>
          <p:cNvSpPr>
            <a:spLocks noGrp="1"/>
          </p:cNvSpPr>
          <p:nvPr>
            <p:ph sz="quarter" idx="1"/>
          </p:nvPr>
        </p:nvSpPr>
        <p:spPr/>
        <p:txBody>
          <a:bodyPr/>
          <a:lstStyle/>
          <a:p>
            <a:pPr algn="ctr">
              <a:buNone/>
            </a:pPr>
            <a:endParaRPr lang="ar-SA" dirty="0" smtClean="0"/>
          </a:p>
          <a:p>
            <a:pPr algn="ctr">
              <a:buNone/>
            </a:pPr>
            <a:endParaRPr lang="ar-SA" dirty="0" smtClean="0"/>
          </a:p>
          <a:p>
            <a:pPr algn="ctr">
              <a:buNone/>
            </a:pPr>
            <a:r>
              <a:rPr lang="ar-SA" sz="4800" dirty="0" smtClean="0"/>
              <a:t> تعريف الآثار </a:t>
            </a:r>
            <a:endParaRPr lang="ar-SA" sz="4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dirty="0" smtClean="0">
                <a:solidFill>
                  <a:schemeClr val="tx1"/>
                </a:solidFill>
              </a:rPr>
              <a:t>١-التصنيف:( </a:t>
            </a:r>
            <a:r>
              <a:rPr lang="en-US" dirty="0" smtClean="0">
                <a:solidFill>
                  <a:schemeClr val="tx1"/>
                </a:solidFill>
              </a:rPr>
              <a:t>Typology</a:t>
            </a:r>
            <a:r>
              <a:rPr lang="ar-SA" dirty="0" smtClean="0">
                <a:solidFill>
                  <a:schemeClr val="tx1"/>
                </a:solidFill>
              </a:rPr>
              <a:t>). </a:t>
            </a:r>
            <a:endParaRPr lang="ar-SA" dirty="0">
              <a:solidFill>
                <a:schemeClr val="tx1"/>
              </a:solidFill>
            </a:endParaRPr>
          </a:p>
        </p:txBody>
      </p:sp>
      <p:sp>
        <p:nvSpPr>
          <p:cNvPr id="3" name="عنصر نائب للمحتوى 2"/>
          <p:cNvSpPr>
            <a:spLocks noGrp="1"/>
          </p:cNvSpPr>
          <p:nvPr>
            <p:ph sz="quarter" idx="1"/>
          </p:nvPr>
        </p:nvSpPr>
        <p:spPr/>
        <p:txBody>
          <a:bodyPr/>
          <a:lstStyle/>
          <a:p>
            <a:pPr>
              <a:buNone/>
            </a:pPr>
            <a:endParaRPr lang="ar-SA" dirty="0" smtClean="0"/>
          </a:p>
          <a:p>
            <a:pPr>
              <a:buNone/>
            </a:pPr>
            <a:endParaRPr lang="ar-SA" dirty="0" smtClean="0"/>
          </a:p>
          <a:p>
            <a:pPr>
              <a:buNone/>
            </a:pPr>
            <a:r>
              <a:rPr lang="ar-SA" sz="3600" dirty="0" smtClean="0"/>
              <a:t>التصنيف هو فرز أو تقسيم المواد الأثرية بناء علي مظاهرها الفيزيائية   وسماتها المشتركة. </a:t>
            </a:r>
            <a:endParaRPr lang="en-US" sz="3600" dirty="0" smtClean="0"/>
          </a:p>
          <a:p>
            <a:pPr>
              <a:buNone/>
            </a:pPr>
            <a:endParaRPr lang="ar-SA"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dirty="0" smtClean="0">
                <a:solidFill>
                  <a:schemeClr val="tx1"/>
                </a:solidFill>
              </a:rPr>
              <a:t> ٢- تطوير معايير التصنيف: </a:t>
            </a:r>
            <a:endParaRPr lang="ar-SA" dirty="0">
              <a:solidFill>
                <a:schemeClr val="tx1"/>
              </a:solidFill>
            </a:endParaRPr>
          </a:p>
        </p:txBody>
      </p:sp>
      <p:sp>
        <p:nvSpPr>
          <p:cNvPr id="3" name="عنصر نائب للمحتوى 2"/>
          <p:cNvSpPr>
            <a:spLocks noGrp="1"/>
          </p:cNvSpPr>
          <p:nvPr>
            <p:ph sz="quarter" idx="1"/>
          </p:nvPr>
        </p:nvSpPr>
        <p:spPr/>
        <p:txBody>
          <a:bodyPr/>
          <a:lstStyle/>
          <a:p>
            <a:pPr>
              <a:buNone/>
            </a:pPr>
            <a:r>
              <a:rPr lang="ar-SA" dirty="0" smtClean="0"/>
              <a:t> تختلف معايير التصنيف وطريقة  تطبيقها بتنوع  المواد الأثرية وأهداف  دراستها، سواء كانت مواد ثابتة أو  منقولة ، لذلك يحتاج الباحث الي تحديد المعايير الفنية  الأساسية والثانوية   للمواد  الأثرية  حسب أهميتها  في رصد  السمات الشكلية  والأسلوبية المشتركة أو السائدة علي المواد الأثرية، وقد يشمل ذلك التقنية المُستخدمة في أنتاج المادة الأثرية، ولذلك تختلف نماذج التصنيف بإختلاف المعايير المطورة  والمناسبة لطبيعة المنتج الأثري، علي سبيل المثال :-</a:t>
            </a:r>
            <a:endParaRPr lang="en-US" dirty="0" smtClean="0"/>
          </a:p>
          <a:p>
            <a:pPr>
              <a:buNone/>
            </a:pPr>
            <a:endParaRPr lang="ar-SA"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p:txBody>
          <a:bodyPr/>
          <a:lstStyle/>
          <a:p>
            <a:r>
              <a:rPr lang="ar-SA" dirty="0" smtClean="0"/>
              <a:t>أ: تصنيف العمارة.</a:t>
            </a:r>
            <a:endParaRPr lang="en-US" dirty="0" smtClean="0"/>
          </a:p>
          <a:p>
            <a:r>
              <a:rPr lang="ar-SA" dirty="0" smtClean="0"/>
              <a:t>ب: تصنيف الفنون.</a:t>
            </a:r>
            <a:endParaRPr lang="en-US" dirty="0" smtClean="0"/>
          </a:p>
          <a:p>
            <a:r>
              <a:rPr lang="ar-SA" dirty="0" smtClean="0"/>
              <a:t>ج: تصنيف الفخار.</a:t>
            </a:r>
            <a:endParaRPr lang="en-US" dirty="0" smtClean="0"/>
          </a:p>
          <a:p>
            <a:r>
              <a:rPr lang="ar-SA" smtClean="0"/>
              <a:t>د: تصنيف </a:t>
            </a:r>
            <a:r>
              <a:rPr lang="ar-SA" dirty="0" smtClean="0"/>
              <a:t>المواد الأخرى : مثل تلك المدرجة تحت ما يعرف </a:t>
            </a:r>
            <a:r>
              <a:rPr lang="ar-SA" smtClean="0"/>
              <a:t>بمواد                                 الصناعات </a:t>
            </a:r>
            <a:r>
              <a:rPr lang="ar-SA" dirty="0" smtClean="0"/>
              <a:t>التقليدية  التي تشترك  ببعض السمات أو الخصائص  وكذلك  الوظائف.</a:t>
            </a:r>
            <a:endParaRPr lang="en-US" dirty="0" smtClean="0"/>
          </a:p>
          <a:p>
            <a:pPr>
              <a:buNone/>
            </a:pPr>
            <a:endParaRPr lang="ar-SA"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dirty="0" smtClean="0">
                <a:solidFill>
                  <a:schemeClr val="tx1"/>
                </a:solidFill>
              </a:rPr>
              <a:t>٣- أهم المعايير :</a:t>
            </a:r>
            <a:endParaRPr lang="ar-SA" dirty="0">
              <a:solidFill>
                <a:schemeClr val="tx1"/>
              </a:solidFill>
            </a:endParaRPr>
          </a:p>
        </p:txBody>
      </p:sp>
      <p:sp>
        <p:nvSpPr>
          <p:cNvPr id="3" name="عنصر نائب للمحتوى 2"/>
          <p:cNvSpPr>
            <a:spLocks noGrp="1"/>
          </p:cNvSpPr>
          <p:nvPr>
            <p:ph sz="quarter" idx="1"/>
          </p:nvPr>
        </p:nvSpPr>
        <p:spPr/>
        <p:txBody>
          <a:bodyPr/>
          <a:lstStyle/>
          <a:p>
            <a:r>
              <a:rPr lang="ar-SA" dirty="0" smtClean="0"/>
              <a:t>٣-١: تصنيف الفخار: الشكل والبنية (</a:t>
            </a:r>
            <a:r>
              <a:rPr lang="en-US" dirty="0" smtClean="0"/>
              <a:t>morphology</a:t>
            </a:r>
            <a:r>
              <a:rPr lang="ar-SA" dirty="0" smtClean="0"/>
              <a:t>) ، الزخارف وأخري. </a:t>
            </a:r>
            <a:endParaRPr lang="en-US" dirty="0" smtClean="0"/>
          </a:p>
          <a:p>
            <a:r>
              <a:rPr lang="ar-SA" dirty="0" smtClean="0"/>
              <a:t>٣-٢ تصنيف العمارة :التصميم ، العناصر المعمارية، الزخارف  وأخري </a:t>
            </a:r>
            <a:endParaRPr lang="en-US" dirty="0" smtClean="0"/>
          </a:p>
          <a:p>
            <a:r>
              <a:rPr lang="ar-SA" dirty="0" smtClean="0"/>
              <a:t> ٣-٣: تصيف الفنون : الأساليب  ،المواضيع ، الزخارف، اللون ، التقنيه و الخامة. </a:t>
            </a:r>
          </a:p>
          <a:p>
            <a:endParaRPr lang="ar-SA" dirty="0" smtClean="0"/>
          </a:p>
          <a:p>
            <a:pPr>
              <a:buNone/>
            </a:pPr>
            <a:r>
              <a:rPr lang="ar-SA" dirty="0" smtClean="0"/>
              <a:t> تجدر الإشارة بأن تحديد المعايير  الأساسية والثانوية يرتبط بنوع المادة الأثرية .</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dirty="0" smtClean="0">
                <a:solidFill>
                  <a:schemeClr val="tx1"/>
                </a:solidFill>
              </a:rPr>
              <a:t>٤- أهمية التصنيف الأثري :</a:t>
            </a:r>
            <a:endParaRPr lang="ar-SA" dirty="0">
              <a:solidFill>
                <a:schemeClr val="tx1"/>
              </a:solidFill>
            </a:endParaRPr>
          </a:p>
        </p:txBody>
      </p:sp>
      <p:sp>
        <p:nvSpPr>
          <p:cNvPr id="3" name="عنصر نائب للمحتوى 2"/>
          <p:cNvSpPr>
            <a:spLocks noGrp="1"/>
          </p:cNvSpPr>
          <p:nvPr>
            <p:ph sz="quarter" idx="1"/>
          </p:nvPr>
        </p:nvSpPr>
        <p:spPr/>
        <p:txBody>
          <a:bodyPr/>
          <a:lstStyle/>
          <a:p>
            <a:r>
              <a:rPr lang="ar-SA" dirty="0" smtClean="0"/>
              <a:t>٤- ١: يعتبر التصنيف من أساسيات  الدراسات الأثرية،  حيث يساهم  في رصد السمات الفنية والمعالم الشكلية  للمواد الأثرية  ،والتي بدورها تساعد الباحثين علي تحديد  نوع الأثر وهوية الورشة أو المدرسة الفنية التي يمكن أن ينتمي اليها المنتج الأثري . </a:t>
            </a:r>
          </a:p>
          <a:p>
            <a:pPr>
              <a:buNone/>
            </a:pPr>
            <a:r>
              <a:rPr lang="ar-SA" dirty="0" smtClean="0"/>
              <a:t>  </a:t>
            </a:r>
            <a:endParaRPr lang="en-US" dirty="0" smtClean="0"/>
          </a:p>
          <a:p>
            <a:r>
              <a:rPr lang="ar-SA" dirty="0" smtClean="0"/>
              <a:t>٤-٢: يساعد الباحثين في تطوير المنهج العلمي المناسب للدراسة التحليلية وتسهيل رصد النتائج  الفنية والحضارية للأنواع المتشابهة من المواد </a:t>
            </a:r>
            <a:r>
              <a:rPr lang="ar-SA" dirty="0" err="1" smtClean="0"/>
              <a:t>و</a:t>
            </a:r>
            <a:r>
              <a:rPr lang="ar-SA" dirty="0" smtClean="0"/>
              <a:t> الخاضعة للتصنيف   ،كما  يساهم  في تنسيق المحتوي التحليلي والفكري  بشكل علمي،ويعزز  من ربط أجزاء البحث ، و تجنب تكرار أعادة  عرض الدراسة التحليلية والمقارنة . </a:t>
            </a:r>
            <a:endParaRPr lang="en-US" dirty="0" smtClean="0"/>
          </a:p>
          <a:p>
            <a:pPr>
              <a:buNone/>
            </a:pPr>
            <a:endParaRPr lang="ar-SA"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مدني">
  <a:themeElements>
    <a:clrScheme name="مدني">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مدني">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مدني">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117</TotalTime>
  <Words>135</Words>
  <Application>Microsoft Office PowerPoint</Application>
  <PresentationFormat>عرض على الشاشة (3:4)‏</PresentationFormat>
  <Paragraphs>58</Paragraphs>
  <Slides>14</Slides>
  <Notes>0</Notes>
  <HiddenSlides>0</HiddenSlides>
  <MMClips>0</MMClips>
  <ScaleCrop>false</ScaleCrop>
  <HeadingPairs>
    <vt:vector size="4" baseType="variant">
      <vt:variant>
        <vt:lpstr>سمة</vt:lpstr>
      </vt:variant>
      <vt:variant>
        <vt:i4>1</vt:i4>
      </vt:variant>
      <vt:variant>
        <vt:lpstr>عناوين الشرائح</vt:lpstr>
      </vt:variant>
      <vt:variant>
        <vt:i4>14</vt:i4>
      </vt:variant>
    </vt:vector>
  </HeadingPairs>
  <TitlesOfParts>
    <vt:vector size="15" baseType="lpstr">
      <vt:lpstr>مدني</vt:lpstr>
      <vt:lpstr>التصنيف والتحليل الفني للمعثورات الاثريه </vt:lpstr>
      <vt:lpstr>الهدف العام</vt:lpstr>
      <vt:lpstr>الأهداف الخاصة</vt:lpstr>
      <vt:lpstr>الشريحة 4</vt:lpstr>
      <vt:lpstr>١-التصنيف:( Typology). </vt:lpstr>
      <vt:lpstr> ٢- تطوير معايير التصنيف: </vt:lpstr>
      <vt:lpstr>الشريحة 7</vt:lpstr>
      <vt:lpstr>٣- أهم المعايير :</vt:lpstr>
      <vt:lpstr>٤- أهمية التصنيف الأثري :</vt:lpstr>
      <vt:lpstr>الشريحة 10</vt:lpstr>
      <vt:lpstr>الشريحة 11</vt:lpstr>
      <vt:lpstr>٥-  مراحل التصنيف :الفرز وفق ما يلي :</vt:lpstr>
      <vt:lpstr>الشريحة 13</vt:lpstr>
      <vt:lpstr>٦- نماذج التصنيف</vt:lpstr>
    </vt:vector>
  </TitlesOfParts>
  <Company>OFFICE2007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تصنيف الآثار</dc:title>
  <dc:creator>abumada</dc:creator>
  <cp:lastModifiedBy>abumada</cp:lastModifiedBy>
  <cp:revision>18</cp:revision>
  <dcterms:created xsi:type="dcterms:W3CDTF">2000-12-31T21:11:04Z</dcterms:created>
  <dcterms:modified xsi:type="dcterms:W3CDTF">2000-12-31T21:06:22Z</dcterms:modified>
</cp:coreProperties>
</file>