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autoCompressPictures="0">
  <p:sldMasterIdLst>
    <p:sldMasterId id="2147483840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010" autoAdjust="0"/>
    <p:restoredTop sz="94660"/>
  </p:normalViewPr>
  <p:slideViewPr>
    <p:cSldViewPr snapToGrid="0">
      <p:cViewPr varScale="1">
        <p:scale>
          <a:sx n="68" d="100"/>
          <a:sy n="68" d="100"/>
        </p:scale>
        <p:origin x="3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r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r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10/27/18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10/27/18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10/27/18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10/27/18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10/27/18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10/27/18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10/27/18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10/27/18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10/27/18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r" defTabSz="914400" rtl="1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r" defTabSz="914400" rtl="1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r" defTabSz="914400" rtl="1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r" defTabSz="914400" rtl="1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r" defTabSz="914400" rtl="1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DAC3BAA-D0A8-469C-A9AF-3F3ABAB7B7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تصميم الاستبانات</a:t>
            </a:r>
            <a:endParaRPr lang="en-US" dirty="0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3CB0A74C-1CEE-410B-A103-5B8CBB8A0C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/>
              <a:t>من كتاب المقاييس والاختبارات</a:t>
            </a:r>
          </a:p>
          <a:p>
            <a:r>
              <a:rPr lang="ar-SA" dirty="0" err="1"/>
              <a:t>د.إيهاب</a:t>
            </a:r>
            <a:r>
              <a:rPr lang="ar-SA" dirty="0"/>
              <a:t> عيسى</a:t>
            </a:r>
          </a:p>
        </p:txBody>
      </p:sp>
    </p:spTree>
    <p:extLst>
      <p:ext uri="{BB962C8B-B14F-4D97-AF65-F5344CB8AC3E}">
        <p14:creationId xmlns:p14="http://schemas.microsoft.com/office/powerpoint/2010/main" val="3311911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465ECA6-3B03-44F7-B588-C61270847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شروط الاستبيان الجيد</a:t>
            </a:r>
            <a:endParaRPr lang="en-US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37BCE05-6FC1-4050-89C6-5F4A248AF8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أن يعالج الاستبيان مشكلة مهمه تسهم نتائجها في تقدم البحث.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أن تكون تعليمات الاستبيان بالصفحة الأولى أي صفحة الغلاف حول كيفية الإجابة عن الأسئلة سهلة و واضحه 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أن تكون الأسئلة مرتبة ترتيبا سيكولوجيا جيدا.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أن يكون مختصرا بقدر ما تسمح به المشكلة المدروسة قصيرة.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أن تكون العبارات سهلة في مستوى من يستجيب له.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يجب ألا يثير الاستبيان انفعالات المستجيبين حتى لا يدفعهم إلى الكذب في الإجابات.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877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DE24B37-6356-437A-9D31-5BBBF89C8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صفحة تعليمات الاستبيان</a:t>
            </a:r>
            <a:endParaRPr lang="en-US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F2A591B-59EC-4E76-AAE0-C42A41A08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شرح  هدف الاستبيان واهميته.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تطمين المستجيب بأن بياناته واجاباته ستعامل بسرية تامة ولن تستخدم الا في البحث العلمي وخاصة إذا كان الموضوع حساس.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ترك الحرية للمستجيب في كتابة اسمه 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حث المستجيب على الإجابة عن جميع فقرات الاستبيان 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أن يكتب الباحث اسمه في نهاية صفحة التعليمات مع توجيه الشكر للمستجيب على تعاونه.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ان يوضح الباحث  اسم الجهة التابع لها او التي يعمل بها.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336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94D5310-C0E9-4CC0-AB91-E56DFB52A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خطوات تصميم الاستبانة</a:t>
            </a:r>
            <a:endParaRPr lang="en-US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9B937D2-A755-4304-90B3-848400433F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ar-SA" dirty="0"/>
              <a:t> </a:t>
            </a: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تحديد أهداف الاستبانة والمحاور الرئيسية التي سيتناولها.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صياغة عبارات الاستبانة صياغة واضحة ودقيقة وتدور حول أهدافها المحددة.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عرض الاستبانة على مجموعة من المحكمين ثم تعديل المطلوب.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تجريب الاستبانة بشكل أولي على عدد بسيط من العينة ثم إجراء التعديلات اللازمة.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تطبيق الاستبانة على العينة الأساسية.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تحليل النتائج.</a:t>
            </a:r>
            <a:endParaRPr lang="en-US" sz="24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7722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61C36A8-EE28-463F-9A49-6D94F9A46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القواعد الأساسية لتصميم الاستبانة</a:t>
            </a:r>
            <a:endParaRPr lang="en-US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738087A-0D3B-4374-A406-8F5398A7E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2400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أ- الشكل العام للاستبانة: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خلو الاستبانة من الأخطاء الاملائية والنحوية.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وضوح تعليمات الاستبانة.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ترقيم صفحات وبنود الاستبانة 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تناسب حجم الخ مع مستوى المستجيب.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تناسب بنود الاستبانة مع  المستوى التعليمي والثقافي للمستجيبين.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تناسب عدد البنود مع الزمن المتاح للإجابة.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تجميع البنود التي تتناول موضوعا واحد في محور واحد.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التركيز على وضع البنود الهامة والاساسية في مقدمة الاستبانة.</a:t>
            </a:r>
          </a:p>
          <a:p>
            <a:pPr marL="457200" indent="-457200">
              <a:buFont typeface="+mj-lt"/>
              <a:buAutoNum type="arabicPeriod"/>
            </a:pPr>
            <a:endParaRPr lang="ar-SA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869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354A9E5-FD32-4022-B868-C58C2764C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القواعد الأساسية لتصميم الاستبانة</a:t>
            </a:r>
            <a:endParaRPr lang="en-US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884BD1A-5EA2-4E0E-8E58-BD8E91839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01858"/>
            <a:ext cx="7315200" cy="5182890"/>
          </a:xfrm>
        </p:spPr>
        <p:txBody>
          <a:bodyPr>
            <a:normAutofit fontScale="92500"/>
          </a:bodyPr>
          <a:lstStyle/>
          <a:p>
            <a:r>
              <a:rPr lang="ar-SA" sz="2400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ب- صياغة البنود: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ارتباط جميع بنود الاستبانة مع موضوع واهداف الاستبانة.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وضوح ودقة العبارات المستخدمة.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تجنب العبارات المنفية.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تجنب العبارات التي تتضمن أكثر من فكرة.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تجنب استخدام المصطلحات العلمية التي يصعب فهمها من قبل العينة.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تجنب البدائل الغير مناسبة.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تجنب الإشارة إلى الماضي والاكتفاء بالتركيز على الواقع 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تجنب استخدام بعض الكلمات الموجهة أو التعميمات مثل: كل، جميع، دائما، مطلقا...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تجنب استخدام بعض الكلمات المخصصة مثل: نادرا، من المحتمل، معظم، يمكن.......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722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AB7A8C0-2B76-4628-8E79-433A4268F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القواعد الأساسية لتصميم الاستبانة</a:t>
            </a:r>
            <a:endParaRPr lang="en-US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028225A-2880-497B-900D-AC5E42C8B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2400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ج- ترتيب بنود الاستبانة: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البدء بالعبارات أو الأسئلة المتعلقة بالمعلومات الأولية او الشخصية (</a:t>
            </a:r>
            <a:r>
              <a:rPr lang="ar-SA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الاسم،العمل</a:t>
            </a: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، السكن....*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ترتيب العبارات ترتيبا منقيا فلا يجوز أن ينتقل المستجيب من موضوع لأخر ثم يعود اليه مره أخرى.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ترتيب العبارات من السهولة الى الصعوبة أو الأسئلة السهلة التي تثير حماس المستجيب.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ترتيب العبارات الموجبة والسالبة  ترتيبا عشوائيا.</a:t>
            </a:r>
          </a:p>
          <a:p>
            <a:pPr marL="457200" indent="-457200">
              <a:buFont typeface="+mj-lt"/>
              <a:buAutoNum type="arabicPeriod"/>
            </a:pP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292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4DB56F-3D15-463C-8226-5A13BC583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أساليب تطبيق الاستبانات</a:t>
            </a:r>
            <a:endParaRPr lang="en-US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576D64E-077E-4F21-9348-FD0DE66CA9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أ- الاتصال المباشر:</a:t>
            </a:r>
          </a:p>
          <a:p>
            <a:r>
              <a:rPr lang="ar-SA" sz="24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مزاياه: 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دراسة انفعالات المستجيبين وتعبيراتهم الحسية واللفظية 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يستطيع توضيح المقصود من العبارات في حال أثير أسئلة عن بنود الاستبانة. 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يشجع الطلاب على الاستجابة وحل الاستبانة مما يقلل الهدر الناتج عن اهمال عدد من البنود.</a:t>
            </a:r>
          </a:p>
          <a:p>
            <a:pPr marL="0" indent="0">
              <a:buNone/>
            </a:pPr>
            <a:r>
              <a:rPr lang="ar-SA" sz="24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عيوبه:</a:t>
            </a:r>
          </a:p>
          <a:p>
            <a:pPr marL="0" indent="0">
              <a:buNone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 الوقت والجهد والتكلفة المادية العالية .</a:t>
            </a:r>
            <a:endParaRPr lang="en-US" sz="24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389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495EB8D-5576-4FDC-9B60-55736479E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أساليب تطبيق الاستبانات</a:t>
            </a:r>
            <a:endParaRPr lang="en-US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3A804A6-0DDB-4A3E-952D-3AC4859153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ب-  الاتصال غير المباشر:</a:t>
            </a:r>
          </a:p>
          <a:p>
            <a:r>
              <a:rPr lang="ar-SA" sz="24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مزاياه: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إمكانية الاتصال بأعداد كبيرة من المستجيبون في انحاء العالم بسهولة .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توفير كثير من الجهد والمال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ar-S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ar-SA" sz="24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عيوبه:</a:t>
            </a:r>
          </a:p>
          <a:p>
            <a:pPr marL="0" indent="0">
              <a:buNone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يشعر المستجيبون أحيانا بعدم الجدية في الإجابات أو اهمال عدد من البنود.</a:t>
            </a:r>
            <a:endParaRPr lang="en-US" sz="24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303576"/>
      </p:ext>
    </p:extLst>
  </p:cSld>
  <p:clrMapOvr>
    <a:masterClrMapping/>
  </p:clrMapOvr>
</p:sld>
</file>

<file path=ppt/theme/theme1.xml><?xml version="1.0" encoding="utf-8"?>
<a:theme xmlns:a="http://schemas.openxmlformats.org/drawingml/2006/main" name="إطار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إطار</Template>
  <TotalTime>69</TotalTime>
  <Words>573</Words>
  <Application>Microsoft Office PowerPoint</Application>
  <PresentationFormat>شاشة عريضة</PresentationFormat>
  <Paragraphs>67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4" baseType="lpstr">
      <vt:lpstr>Calibri</vt:lpstr>
      <vt:lpstr>Corbel</vt:lpstr>
      <vt:lpstr>Tahoma</vt:lpstr>
      <vt:lpstr>Wingdings 2</vt:lpstr>
      <vt:lpstr>إطار</vt:lpstr>
      <vt:lpstr>تصميم الاستبانات</vt:lpstr>
      <vt:lpstr>شروط الاستبيان الجيد</vt:lpstr>
      <vt:lpstr>صفحة تعليمات الاستبيان</vt:lpstr>
      <vt:lpstr>خطوات تصميم الاستبانة</vt:lpstr>
      <vt:lpstr>القواعد الأساسية لتصميم الاستبانة</vt:lpstr>
      <vt:lpstr>القواعد الأساسية لتصميم الاستبانة</vt:lpstr>
      <vt:lpstr>القواعد الأساسية لتصميم الاستبانة</vt:lpstr>
      <vt:lpstr>أساليب تطبيق الاستبانات</vt:lpstr>
      <vt:lpstr>أساليب تطبيق الاستبانات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تصميم الاستبانات</dc:title>
  <dc:creator>MAJIDAH</dc:creator>
  <cp:lastModifiedBy>MAJIDAH</cp:lastModifiedBy>
  <cp:revision>9</cp:revision>
  <dcterms:created xsi:type="dcterms:W3CDTF">2018-10-27T18:20:29Z</dcterms:created>
  <dcterms:modified xsi:type="dcterms:W3CDTF">2018-10-27T19:29:41Z</dcterms:modified>
</cp:coreProperties>
</file>