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241F7B-B476-414F-849A-413B8EBB8CCE}"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1564654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41F7B-B476-414F-849A-413B8EBB8CCE}"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1136608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41F7B-B476-414F-849A-413B8EBB8CCE}"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396686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41F7B-B476-414F-849A-413B8EBB8CCE}"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241112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41F7B-B476-414F-849A-413B8EBB8CCE}"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303746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241F7B-B476-414F-849A-413B8EBB8CCE}"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399471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241F7B-B476-414F-849A-413B8EBB8CCE}"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321016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241F7B-B476-414F-849A-413B8EBB8CCE}"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20605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41F7B-B476-414F-849A-413B8EBB8CCE}"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3372734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41F7B-B476-414F-849A-413B8EBB8CCE}"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724466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41F7B-B476-414F-849A-413B8EBB8CCE}"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DB5CB-3AC7-480C-8008-C74ECC5D8BA7}" type="slidenum">
              <a:rPr lang="en-US" smtClean="0"/>
              <a:t>‹#›</a:t>
            </a:fld>
            <a:endParaRPr lang="en-US"/>
          </a:p>
        </p:txBody>
      </p:sp>
    </p:spTree>
    <p:extLst>
      <p:ext uri="{BB962C8B-B14F-4D97-AF65-F5344CB8AC3E}">
        <p14:creationId xmlns:p14="http://schemas.microsoft.com/office/powerpoint/2010/main" val="121121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41F7B-B476-414F-849A-413B8EBB8CCE}" type="datetimeFigureOut">
              <a:rPr lang="en-US" smtClean="0"/>
              <a:t>11/18/2019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DB5CB-3AC7-480C-8008-C74ECC5D8BA7}" type="slidenum">
              <a:rPr lang="en-US" smtClean="0"/>
              <a:t>‹#›</a:t>
            </a:fld>
            <a:endParaRPr lang="en-US"/>
          </a:p>
        </p:txBody>
      </p:sp>
    </p:spTree>
    <p:extLst>
      <p:ext uri="{BB962C8B-B14F-4D97-AF65-F5344CB8AC3E}">
        <p14:creationId xmlns:p14="http://schemas.microsoft.com/office/powerpoint/2010/main" val="1851775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solidFill>
                  <a:srgbClr val="0070C0"/>
                </a:solidFill>
              </a:rPr>
              <a:t>تسليع الجمال</a:t>
            </a:r>
            <a:endParaRPr lang="en-US" dirty="0">
              <a:solidFill>
                <a:srgbClr val="0070C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2338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الصالات الرياضية</a:t>
            </a:r>
            <a:endParaRPr lang="en-US" dirty="0"/>
          </a:p>
        </p:txBody>
      </p:sp>
      <p:sp>
        <p:nvSpPr>
          <p:cNvPr id="3" name="Content Placeholder 2"/>
          <p:cNvSpPr>
            <a:spLocks noGrp="1"/>
          </p:cNvSpPr>
          <p:nvPr>
            <p:ph idx="1"/>
          </p:nvPr>
        </p:nvSpPr>
        <p:spPr/>
        <p:txBody>
          <a:bodyPr/>
          <a:lstStyle/>
          <a:p>
            <a:pPr algn="r" rtl="1"/>
            <a:r>
              <a:rPr lang="ar-SA" dirty="0" smtClean="0">
                <a:solidFill>
                  <a:srgbClr val="C00000"/>
                </a:solidFill>
              </a:rPr>
              <a:t>الصالات الرياضية الرجالية في </a:t>
            </a:r>
            <a:r>
              <a:rPr lang="ar-SA" dirty="0">
                <a:solidFill>
                  <a:srgbClr val="C00000"/>
                </a:solidFill>
              </a:rPr>
              <a:t>انتشار متزايد  في مدينة </a:t>
            </a:r>
            <a:r>
              <a:rPr lang="ar-SA" dirty="0" smtClean="0">
                <a:solidFill>
                  <a:srgbClr val="C00000"/>
                </a:solidFill>
              </a:rPr>
              <a:t>الرياض وبقية </a:t>
            </a:r>
            <a:r>
              <a:rPr lang="ar-SA" dirty="0">
                <a:solidFill>
                  <a:srgbClr val="C00000"/>
                </a:solidFill>
              </a:rPr>
              <a:t>مدن المملكة العربية </a:t>
            </a:r>
            <a:r>
              <a:rPr lang="ar-SA" dirty="0" smtClean="0">
                <a:solidFill>
                  <a:srgbClr val="C00000"/>
                </a:solidFill>
              </a:rPr>
              <a:t>السعودية. </a:t>
            </a:r>
            <a:r>
              <a:rPr lang="ar-SA" dirty="0" smtClean="0">
                <a:solidFill>
                  <a:srgbClr val="7030A0"/>
                </a:solidFill>
              </a:rPr>
              <a:t>في 1435هـ  كان عدد الصالات الرياضية الرجالية في مدينة الرياض143صالة.</a:t>
            </a:r>
            <a:r>
              <a:rPr lang="ar-SA" dirty="0" smtClean="0">
                <a:solidFill>
                  <a:srgbClr val="C00000"/>
                </a:solidFill>
              </a:rPr>
              <a:t> وهذا يدل </a:t>
            </a:r>
            <a:r>
              <a:rPr lang="ar-SA" dirty="0">
                <a:solidFill>
                  <a:srgbClr val="C00000"/>
                </a:solidFill>
              </a:rPr>
              <a:t>على انتشار ممارسة تمارين اللياقة البدنية بين قطاعات واسعة في المجتمع السعودي. </a:t>
            </a:r>
            <a:endParaRPr lang="ar-SA" dirty="0" smtClean="0">
              <a:solidFill>
                <a:srgbClr val="C00000"/>
              </a:solidFill>
            </a:endParaRPr>
          </a:p>
          <a:p>
            <a:pPr algn="r" rtl="1"/>
            <a:endParaRPr lang="ar-SA" dirty="0" smtClean="0">
              <a:solidFill>
                <a:srgbClr val="C00000"/>
              </a:solidFill>
            </a:endParaRPr>
          </a:p>
          <a:p>
            <a:pPr algn="r" rtl="1"/>
            <a:r>
              <a:rPr lang="ar-SA" dirty="0" smtClean="0">
                <a:solidFill>
                  <a:srgbClr val="0070C0"/>
                </a:solidFill>
              </a:rPr>
              <a:t>الصالات مجهزة </a:t>
            </a:r>
            <a:r>
              <a:rPr lang="ar-SA" dirty="0">
                <a:solidFill>
                  <a:srgbClr val="0070C0"/>
                </a:solidFill>
              </a:rPr>
              <a:t>بالأجهزة الضرورية لممارسة تمارين اللياقة البدنية، </a:t>
            </a:r>
            <a:r>
              <a:rPr lang="ar-SA" dirty="0" smtClean="0">
                <a:solidFill>
                  <a:srgbClr val="0070C0"/>
                </a:solidFill>
              </a:rPr>
              <a:t>ما </a:t>
            </a:r>
            <a:r>
              <a:rPr lang="ar-SA" dirty="0">
                <a:solidFill>
                  <a:srgbClr val="0070C0"/>
                </a:solidFill>
              </a:rPr>
              <a:t>تقدمه </a:t>
            </a:r>
            <a:r>
              <a:rPr lang="ar-SA" dirty="0" smtClean="0">
                <a:solidFill>
                  <a:srgbClr val="0070C0"/>
                </a:solidFill>
              </a:rPr>
              <a:t>من </a:t>
            </a:r>
            <a:r>
              <a:rPr lang="ar-SA" dirty="0">
                <a:solidFill>
                  <a:srgbClr val="0070C0"/>
                </a:solidFill>
              </a:rPr>
              <a:t>خدمات ينال رضا المشتركين.</a:t>
            </a:r>
            <a:endParaRPr lang="en-US" dirty="0">
              <a:solidFill>
                <a:srgbClr val="0070C0"/>
              </a:solidFill>
            </a:endParaRPr>
          </a:p>
        </p:txBody>
      </p:sp>
    </p:spTree>
    <p:extLst>
      <p:ext uri="{BB962C8B-B14F-4D97-AF65-F5344CB8AC3E}">
        <p14:creationId xmlns:p14="http://schemas.microsoft.com/office/powerpoint/2010/main" val="1099211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rtl="1"/>
            <a:endParaRPr lang="ar-SA" dirty="0" smtClean="0"/>
          </a:p>
          <a:p>
            <a:pPr algn="r" rtl="1"/>
            <a:r>
              <a:rPr lang="ar-SA" dirty="0" smtClean="0">
                <a:solidFill>
                  <a:srgbClr val="FF0000"/>
                </a:solidFill>
              </a:rPr>
              <a:t>أهم دوافع الاشتراك في الصالات في </a:t>
            </a:r>
            <a:r>
              <a:rPr lang="ar-SA" dirty="0" smtClean="0"/>
              <a:t>:</a:t>
            </a:r>
          </a:p>
          <a:p>
            <a:pPr algn="r" rtl="1"/>
            <a:r>
              <a:rPr lang="ar-SA" dirty="0" smtClean="0">
                <a:solidFill>
                  <a:srgbClr val="00B050"/>
                </a:solidFill>
              </a:rPr>
              <a:t>الرغبة </a:t>
            </a:r>
            <a:r>
              <a:rPr lang="ar-SA" dirty="0">
                <a:solidFill>
                  <a:srgbClr val="00B050"/>
                </a:solidFill>
              </a:rPr>
              <a:t>في الحفاظ على صحة </a:t>
            </a:r>
            <a:r>
              <a:rPr lang="ar-SA" dirty="0" smtClean="0">
                <a:solidFill>
                  <a:srgbClr val="00B050"/>
                </a:solidFill>
              </a:rPr>
              <a:t>جيدة</a:t>
            </a:r>
            <a:r>
              <a:rPr lang="ar-SA" dirty="0" smtClean="0"/>
              <a:t>، </a:t>
            </a:r>
            <a:r>
              <a:rPr lang="ar-SA" dirty="0">
                <a:solidFill>
                  <a:srgbClr val="7030A0"/>
                </a:solidFill>
              </a:rPr>
              <a:t>ولتحسين شكل الجسم</a:t>
            </a:r>
            <a:r>
              <a:rPr lang="ar-SA" dirty="0"/>
              <a:t>،</a:t>
            </a:r>
            <a:r>
              <a:rPr lang="ar-SA" b="1" dirty="0"/>
              <a:t> </a:t>
            </a:r>
            <a:r>
              <a:rPr lang="ar-SA" b="1" dirty="0">
                <a:solidFill>
                  <a:srgbClr val="00B0F0"/>
                </a:solidFill>
              </a:rPr>
              <a:t>و</a:t>
            </a:r>
            <a:r>
              <a:rPr lang="ar-SA" dirty="0">
                <a:solidFill>
                  <a:srgbClr val="00B0F0"/>
                </a:solidFill>
              </a:rPr>
              <a:t>لزيادة قوة الجسم</a:t>
            </a:r>
            <a:r>
              <a:rPr lang="ar-SA" dirty="0" smtClean="0"/>
              <a:t>، </a:t>
            </a:r>
            <a:r>
              <a:rPr lang="ar-SA" dirty="0">
                <a:solidFill>
                  <a:srgbClr val="C00000"/>
                </a:solidFill>
              </a:rPr>
              <a:t>ولتقوية العضلات، </a:t>
            </a:r>
            <a:r>
              <a:rPr lang="ar-SA" dirty="0" smtClean="0">
                <a:solidFill>
                  <a:srgbClr val="7030A0"/>
                </a:solidFill>
              </a:rPr>
              <a:t>وللتخلص </a:t>
            </a:r>
            <a:r>
              <a:rPr lang="ar-SA" dirty="0">
                <a:solidFill>
                  <a:srgbClr val="7030A0"/>
                </a:solidFill>
              </a:rPr>
              <a:t>من الدهون</a:t>
            </a:r>
            <a:r>
              <a:rPr lang="ar-SA" dirty="0">
                <a:solidFill>
                  <a:srgbClr val="C00000"/>
                </a:solidFill>
              </a:rPr>
              <a:t>، </a:t>
            </a:r>
            <a:r>
              <a:rPr lang="ar-SA" dirty="0">
                <a:solidFill>
                  <a:srgbClr val="0070C0"/>
                </a:solidFill>
              </a:rPr>
              <a:t>وللتخلص من البطن الزائد، </a:t>
            </a:r>
            <a:r>
              <a:rPr lang="ar-SA" dirty="0" smtClean="0">
                <a:solidFill>
                  <a:srgbClr val="7030A0"/>
                </a:solidFill>
              </a:rPr>
              <a:t>لإنقاص </a:t>
            </a:r>
            <a:r>
              <a:rPr lang="ar-SA" dirty="0">
                <a:solidFill>
                  <a:srgbClr val="7030A0"/>
                </a:solidFill>
              </a:rPr>
              <a:t>الوزن، </a:t>
            </a:r>
            <a:r>
              <a:rPr lang="ar-SA" dirty="0" smtClean="0">
                <a:solidFill>
                  <a:srgbClr val="00B0F0"/>
                </a:solidFill>
              </a:rPr>
              <a:t>والرغبة </a:t>
            </a:r>
            <a:r>
              <a:rPr lang="ar-SA" dirty="0">
                <a:solidFill>
                  <a:srgbClr val="00B0F0"/>
                </a:solidFill>
              </a:rPr>
              <a:t>في الظهور للآخرين بمظهر أفضل، </a:t>
            </a:r>
            <a:r>
              <a:rPr lang="ar-SA" dirty="0" smtClean="0">
                <a:solidFill>
                  <a:srgbClr val="C00000"/>
                </a:solidFill>
              </a:rPr>
              <a:t>لتكبير </a:t>
            </a:r>
            <a:r>
              <a:rPr lang="ar-SA" dirty="0">
                <a:solidFill>
                  <a:srgbClr val="C00000"/>
                </a:solidFill>
              </a:rPr>
              <a:t>وتضخيم العضلات، </a:t>
            </a:r>
            <a:r>
              <a:rPr lang="ar-SA" dirty="0">
                <a:solidFill>
                  <a:srgbClr val="00B050"/>
                </a:solidFill>
              </a:rPr>
              <a:t>أنا لست مرتاحا لجسمي الحالي</a:t>
            </a:r>
            <a:r>
              <a:rPr lang="ar-SA" dirty="0"/>
              <a:t>، لأني جسمي يجعلني أشعر بالحرج أمام الآخرين، </a:t>
            </a:r>
            <a:r>
              <a:rPr lang="ar-SA" dirty="0">
                <a:solidFill>
                  <a:srgbClr val="7030A0"/>
                </a:solidFill>
              </a:rPr>
              <a:t>لأني مقبل على الزواج</a:t>
            </a:r>
            <a:r>
              <a:rPr lang="ar-SA" dirty="0"/>
              <a:t>، </a:t>
            </a:r>
            <a:r>
              <a:rPr lang="ar-SA" dirty="0" smtClean="0">
                <a:solidFill>
                  <a:srgbClr val="0070C0"/>
                </a:solidFill>
              </a:rPr>
              <a:t>لأني </a:t>
            </a:r>
            <a:r>
              <a:rPr lang="ar-SA" dirty="0">
                <a:solidFill>
                  <a:srgbClr val="0070C0"/>
                </a:solidFill>
              </a:rPr>
              <a:t>سألتحق بوظيفة جديدة</a:t>
            </a:r>
            <a:r>
              <a:rPr lang="ar-SA" dirty="0" smtClean="0">
                <a:solidFill>
                  <a:srgbClr val="0070C0"/>
                </a:solidFill>
              </a:rPr>
              <a:t>.</a:t>
            </a:r>
          </a:p>
          <a:p>
            <a:pPr algn="r" rtl="1"/>
            <a:r>
              <a:rPr lang="ar-SA" dirty="0" smtClean="0">
                <a:solidFill>
                  <a:srgbClr val="0070C0"/>
                </a:solidFill>
              </a:rPr>
              <a:t>يلتحق الراغب في ممارسة التمارين الرياضية في الصالات بعد تسديد الرسوم المقررة من ادارة الصالة وهي متباينة القيمة.</a:t>
            </a:r>
          </a:p>
          <a:p>
            <a:pPr algn="ctr" rtl="1"/>
            <a:r>
              <a:rPr lang="ar-SA" dirty="0" smtClean="0">
                <a:solidFill>
                  <a:srgbClr val="C00000"/>
                </a:solidFill>
              </a:rPr>
              <a:t>الجسد المثالي سلعة تباع وتشتري</a:t>
            </a:r>
            <a:endParaRPr lang="en-US" dirty="0" smtClean="0">
              <a:solidFill>
                <a:srgbClr val="C00000"/>
              </a:solidFill>
            </a:endParaRPr>
          </a:p>
          <a:p>
            <a:pPr algn="r" rtl="1"/>
            <a:r>
              <a:rPr lang="ar-SA" dirty="0" smtClean="0">
                <a:solidFill>
                  <a:srgbClr val="0070C0"/>
                </a:solidFill>
              </a:rPr>
              <a:t> </a:t>
            </a:r>
            <a:endParaRPr lang="en-US" dirty="0">
              <a:solidFill>
                <a:srgbClr val="0070C0"/>
              </a:solidFill>
            </a:endParaRPr>
          </a:p>
          <a:p>
            <a:pPr algn="r" rtl="1"/>
            <a:endParaRPr lang="en-US" dirty="0"/>
          </a:p>
        </p:txBody>
      </p:sp>
    </p:spTree>
    <p:extLst>
      <p:ext uri="{BB962C8B-B14F-4D97-AF65-F5344CB8AC3E}">
        <p14:creationId xmlns:p14="http://schemas.microsoft.com/office/powerpoint/2010/main" val="2342141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248" y="1825625"/>
            <a:ext cx="3263503" cy="4351338"/>
          </a:xfrm>
        </p:spPr>
      </p:pic>
    </p:spTree>
    <p:extLst>
      <p:ext uri="{BB962C8B-B14F-4D97-AF65-F5344CB8AC3E}">
        <p14:creationId xmlns:p14="http://schemas.microsoft.com/office/powerpoint/2010/main" val="735138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00B0F0"/>
                </a:solidFill>
              </a:rPr>
              <a:t>3/ مستحضرات التجميل</a:t>
            </a:r>
          </a:p>
        </p:txBody>
      </p:sp>
      <p:sp>
        <p:nvSpPr>
          <p:cNvPr id="3" name="Content Placeholder 2"/>
          <p:cNvSpPr>
            <a:spLocks noGrp="1"/>
          </p:cNvSpPr>
          <p:nvPr>
            <p:ph idx="1"/>
          </p:nvPr>
        </p:nvSpPr>
        <p:spPr/>
        <p:txBody>
          <a:bodyPr/>
          <a:lstStyle/>
          <a:p>
            <a:pPr algn="r"/>
            <a:endParaRPr lang="ar-SA" dirty="0" smtClean="0"/>
          </a:p>
          <a:p>
            <a:pPr algn="r"/>
            <a:r>
              <a:rPr lang="ar-SA" dirty="0" smtClean="0">
                <a:solidFill>
                  <a:srgbClr val="C00000"/>
                </a:solidFill>
              </a:rPr>
              <a:t>تُعرف إدارة الغذاء والدواء في الولايات المتحدة مستحضرات التجميل بأنها «مواد يقصد تطبيقها على جسم الإنسان من أجل التطهير أو التجميل أو تعزيز الجاذبية أو تغيير المظهر دون التأثير على بنية الجسم أو وظائفه ". </a:t>
            </a:r>
            <a:r>
              <a:rPr lang="ar-SA" dirty="0" smtClean="0">
                <a:solidFill>
                  <a:srgbClr val="0070C0"/>
                </a:solidFill>
              </a:rPr>
              <a:t>يشمل هذا التعريف الواسع أي مادة مخصصة للاستخدام كمكون لمنتج مستحضرات التجميل</a:t>
            </a:r>
            <a:r>
              <a:rPr lang="ar-SA" dirty="0" smtClean="0"/>
              <a:t>. </a:t>
            </a:r>
            <a:endParaRPr lang="en-US" dirty="0"/>
          </a:p>
        </p:txBody>
      </p:sp>
    </p:spTree>
    <p:extLst>
      <p:ext uri="{BB962C8B-B14F-4D97-AF65-F5344CB8AC3E}">
        <p14:creationId xmlns:p14="http://schemas.microsoft.com/office/powerpoint/2010/main" val="4010100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51609" y="1617806"/>
            <a:ext cx="10515600" cy="4351338"/>
          </a:xfrm>
        </p:spPr>
        <p:txBody>
          <a:bodyPr>
            <a:normAutofit fontScale="70000" lnSpcReduction="20000"/>
          </a:bodyPr>
          <a:lstStyle/>
          <a:p>
            <a:pPr algn="r"/>
            <a:endParaRPr lang="ar-SA" dirty="0" smtClean="0"/>
          </a:p>
          <a:p>
            <a:pPr algn="r"/>
            <a:r>
              <a:rPr lang="ar-SA" sz="3400" dirty="0" smtClean="0">
                <a:solidFill>
                  <a:srgbClr val="7030A0"/>
                </a:solidFill>
              </a:rPr>
              <a:t>ظهراتجاه </a:t>
            </a:r>
            <a:r>
              <a:rPr lang="ar-SA" sz="3400" dirty="0">
                <a:solidFill>
                  <a:srgbClr val="7030A0"/>
                </a:solidFill>
              </a:rPr>
              <a:t>متزايد نحو تبييض وتفتيح البشرة بين النساء غير البيض في كثير من أنحاء العالم. يمكن أن تعزى ظاهرة تبييض وتفتيح البشرة إلى العديد من العوامل منها: </a:t>
            </a:r>
          </a:p>
          <a:p>
            <a:pPr algn="r"/>
            <a:endParaRPr lang="ar-SA" dirty="0" smtClean="0">
              <a:solidFill>
                <a:srgbClr val="7030A0"/>
              </a:solidFill>
            </a:endParaRPr>
          </a:p>
          <a:p>
            <a:pPr algn="r" rtl="1"/>
            <a:r>
              <a:rPr lang="ar-SA" sz="3400" dirty="0">
                <a:solidFill>
                  <a:srgbClr val="FF0000"/>
                </a:solidFill>
              </a:rPr>
              <a:t>1/ عولمة اعلانات مستحضرات التجميل</a:t>
            </a:r>
          </a:p>
          <a:p>
            <a:pPr algn="r" rtl="1"/>
            <a:endParaRPr lang="ar-SA" dirty="0" smtClean="0">
              <a:solidFill>
                <a:srgbClr val="FF0000"/>
              </a:solidFill>
            </a:endParaRPr>
          </a:p>
          <a:p>
            <a:pPr lvl="8" algn="r"/>
            <a:r>
              <a:rPr lang="ar-SA" sz="3400" dirty="0">
                <a:solidFill>
                  <a:srgbClr val="00B0F0"/>
                </a:solidFill>
              </a:rPr>
              <a:t>2/ عولمة نوع من الجمال نموذجه المثالي إمرأة بيضاء </a:t>
            </a:r>
          </a:p>
          <a:p>
            <a:pPr algn="r"/>
            <a:endParaRPr lang="ar-SA" dirty="0" smtClean="0">
              <a:solidFill>
                <a:srgbClr val="0070C0"/>
              </a:solidFill>
            </a:endParaRPr>
          </a:p>
          <a:p>
            <a:pPr algn="r"/>
            <a:r>
              <a:rPr lang="ar-SA" dirty="0" smtClean="0"/>
              <a:t> 3</a:t>
            </a:r>
            <a:r>
              <a:rPr lang="ar-SA" dirty="0" smtClean="0">
                <a:solidFill>
                  <a:srgbClr val="00B050"/>
                </a:solidFill>
              </a:rPr>
              <a:t>/ </a:t>
            </a:r>
            <a:r>
              <a:rPr lang="ar-SA" sz="3400" dirty="0">
                <a:solidFill>
                  <a:srgbClr val="00B050"/>
                </a:solidFill>
              </a:rPr>
              <a:t>امكانية إجراء بعض التغييرات في جسم الإنسان من خلال الجراحات التجميلية وخدمات التجميل.</a:t>
            </a:r>
          </a:p>
          <a:p>
            <a:pPr algn="r"/>
            <a:endParaRPr lang="ar-SA" dirty="0">
              <a:solidFill>
                <a:srgbClr val="00B050"/>
              </a:solidFill>
            </a:endParaRPr>
          </a:p>
          <a:p>
            <a:pPr algn="r"/>
            <a:endParaRPr lang="ar-SA" dirty="0" smtClean="0">
              <a:solidFill>
                <a:srgbClr val="00B050"/>
              </a:solidFill>
            </a:endParaRPr>
          </a:p>
          <a:p>
            <a:pPr algn="r"/>
            <a:r>
              <a:rPr lang="ar-SA" dirty="0" smtClean="0"/>
              <a:t> </a:t>
            </a:r>
            <a:endParaRPr lang="en-US" dirty="0"/>
          </a:p>
        </p:txBody>
      </p:sp>
    </p:spTree>
    <p:extLst>
      <p:ext uri="{BB962C8B-B14F-4D97-AF65-F5344CB8AC3E}">
        <p14:creationId xmlns:p14="http://schemas.microsoft.com/office/powerpoint/2010/main" val="1264267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00B0F0"/>
                </a:solidFill>
              </a:rPr>
              <a:t>بماذا تعد اعلانات مستحضرات التجميل</a:t>
            </a:r>
            <a:br>
              <a:rPr lang="ar-SA" dirty="0" smtClean="0">
                <a:solidFill>
                  <a:srgbClr val="00B0F0"/>
                </a:solidFill>
              </a:rPr>
            </a:br>
            <a:r>
              <a:rPr lang="ar-SA" dirty="0" smtClean="0">
                <a:solidFill>
                  <a:srgbClr val="00B0F0"/>
                </a:solidFill>
              </a:rPr>
              <a:t>في السودان مثلا؟</a:t>
            </a:r>
            <a:endParaRPr lang="en-US" dirty="0">
              <a:solidFill>
                <a:srgbClr val="00B0F0"/>
              </a:solidFill>
            </a:endParaRPr>
          </a:p>
        </p:txBody>
      </p:sp>
      <p:sp>
        <p:nvSpPr>
          <p:cNvPr id="3" name="Content Placeholder 2"/>
          <p:cNvSpPr>
            <a:spLocks noGrp="1"/>
          </p:cNvSpPr>
          <p:nvPr>
            <p:ph idx="1"/>
          </p:nvPr>
        </p:nvSpPr>
        <p:spPr/>
        <p:txBody>
          <a:bodyPr>
            <a:normAutofit/>
          </a:bodyPr>
          <a:lstStyle/>
          <a:p>
            <a:pPr algn="r"/>
            <a:r>
              <a:rPr lang="ar-SA" dirty="0" smtClean="0">
                <a:solidFill>
                  <a:srgbClr val="00B0F0"/>
                </a:solidFill>
              </a:rPr>
              <a:t>البشرة: </a:t>
            </a:r>
            <a:r>
              <a:rPr lang="ar-SA" dirty="0" smtClean="0">
                <a:solidFill>
                  <a:srgbClr val="7030A0"/>
                </a:solidFill>
              </a:rPr>
              <a:t>تبييض البشرة ، إزالة النقاط ، إزالة النمش ، إزالة علامات تمدد الجلد ، إزالة الحروق ، إزالة الجروح ، إزالة البقع الداكنة ، تقشير الجلد ، شد الجلد ، إعادة تأهيل الجلد، تبييض الجسم ، إزالة خشونة الجلد ، السيطرة على الجلد والطفح الجلدي.</a:t>
            </a:r>
          </a:p>
          <a:p>
            <a:pPr algn="r"/>
            <a:r>
              <a:rPr lang="ar-SA" dirty="0" smtClean="0">
                <a:solidFill>
                  <a:srgbClr val="C00000"/>
                </a:solidFill>
              </a:rPr>
              <a:t>الوجه: </a:t>
            </a:r>
            <a:r>
              <a:rPr lang="ar-SA" dirty="0" smtClean="0">
                <a:solidFill>
                  <a:srgbClr val="00B0F0"/>
                </a:solidFill>
              </a:rPr>
              <a:t>تبييض الوجه ، إزالة حب الشباب ، تشديد تجاعيد الوجه ، تسمين الوجه ، تبييض اللون الأسود حول العينين ، زيادة سماكة الحواجب ، زيادة سماكة رمش العين.</a:t>
            </a:r>
          </a:p>
          <a:p>
            <a:pPr algn="r"/>
            <a:r>
              <a:rPr lang="ar-SA" dirty="0" smtClean="0">
                <a:solidFill>
                  <a:srgbClr val="00B050"/>
                </a:solidFill>
              </a:rPr>
              <a:t>الشعر:</a:t>
            </a:r>
            <a:r>
              <a:rPr lang="ar-SA" dirty="0" smtClean="0"/>
              <a:t> </a:t>
            </a:r>
            <a:r>
              <a:rPr lang="ar-SA" dirty="0" smtClean="0">
                <a:solidFill>
                  <a:srgbClr val="C00000"/>
                </a:solidFill>
              </a:rPr>
              <a:t>حل جميع مشاكل الشعر ، حماية الشعر من الترسبات، إطالة الشعر، وزيادة سمك الشعر ، وعلاج الثعلبة ، واستقامة الشعر الطبيعية ، واستقامة الشعر بالكيراتين ، ايقاف نمو الشعر غير المرغوب فيه، وإزالة قشرة الرأس ، وتقوية جذور الشعر ، علاج الشعر التالف ، زيادة سواد الشعر ، زيادة لمعان الشعر، إعادة بناء الشعر. </a:t>
            </a:r>
          </a:p>
          <a:p>
            <a:pPr algn="r"/>
            <a:r>
              <a:rPr lang="ar-SA" dirty="0" smtClean="0"/>
              <a:t>.                              </a:t>
            </a:r>
            <a:r>
              <a:rPr lang="ar-SA" dirty="0" smtClean="0">
                <a:solidFill>
                  <a:srgbClr val="00B050"/>
                </a:solidFill>
              </a:rPr>
              <a:t>المظهر المثالي سلعة تباع وتشترى</a:t>
            </a:r>
          </a:p>
          <a:p>
            <a:pPr algn="r"/>
            <a:endParaRPr lang="en-US" dirty="0" smtClean="0"/>
          </a:p>
          <a:p>
            <a:pPr algn="r"/>
            <a:endParaRPr lang="en-US" dirty="0"/>
          </a:p>
        </p:txBody>
      </p:sp>
    </p:spTree>
    <p:extLst>
      <p:ext uri="{BB962C8B-B14F-4D97-AF65-F5344CB8AC3E}">
        <p14:creationId xmlns:p14="http://schemas.microsoft.com/office/powerpoint/2010/main" val="2542076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248" y="1825625"/>
            <a:ext cx="3263503" cy="4351338"/>
          </a:xfrm>
        </p:spPr>
      </p:pic>
    </p:spTree>
    <p:extLst>
      <p:ext uri="{BB962C8B-B14F-4D97-AF65-F5344CB8AC3E}">
        <p14:creationId xmlns:p14="http://schemas.microsoft.com/office/powerpoint/2010/main" val="3985959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7030A0"/>
                </a:solidFill>
              </a:rPr>
              <a:t>4/ عمليات التجميل</a:t>
            </a:r>
            <a:endParaRPr lang="en-US" dirty="0">
              <a:solidFill>
                <a:srgbClr val="7030A0"/>
              </a:solidFill>
            </a:endParaRPr>
          </a:p>
        </p:txBody>
      </p:sp>
      <p:sp>
        <p:nvSpPr>
          <p:cNvPr id="3" name="Content Placeholder 2"/>
          <p:cNvSpPr>
            <a:spLocks noGrp="1"/>
          </p:cNvSpPr>
          <p:nvPr>
            <p:ph idx="1"/>
          </p:nvPr>
        </p:nvSpPr>
        <p:spPr/>
        <p:txBody>
          <a:bodyPr/>
          <a:lstStyle/>
          <a:p>
            <a:pPr algn="r"/>
            <a:endParaRPr lang="ar-SA" dirty="0" smtClean="0"/>
          </a:p>
          <a:p>
            <a:pPr algn="r"/>
            <a:r>
              <a:rPr lang="ar-SA" dirty="0" smtClean="0">
                <a:solidFill>
                  <a:srgbClr val="00B0F0"/>
                </a:solidFill>
              </a:rPr>
              <a:t>تعرّف عمليات التجميل على أنها: عمليات </a:t>
            </a:r>
            <a:r>
              <a:rPr lang="ar-SA" dirty="0">
                <a:solidFill>
                  <a:srgbClr val="00B0F0"/>
                </a:solidFill>
              </a:rPr>
              <a:t>تتضمن أساليب تهدف إلي تعزيز المظهر عن طريق تقنيات جراحية وطبية وتهتم علي وجه التحديد بالحفاظ علي المظهر الطبيعي أو استعادته أو تعزيزه ليتجاوز الحد المتوسط نحو نموذج جمالي ما</a:t>
            </a:r>
            <a:r>
              <a:rPr lang="ar-SA" dirty="0" smtClean="0">
                <a:solidFill>
                  <a:srgbClr val="00B0F0"/>
                </a:solidFill>
              </a:rPr>
              <a:t>. </a:t>
            </a:r>
          </a:p>
          <a:p>
            <a:pPr algn="r"/>
            <a:r>
              <a:rPr lang="ar-SA" dirty="0" smtClean="0">
                <a:solidFill>
                  <a:srgbClr val="00B050"/>
                </a:solidFill>
              </a:rPr>
              <a:t>وعبر </a:t>
            </a:r>
            <a:r>
              <a:rPr lang="ar-SA" dirty="0">
                <a:solidFill>
                  <a:srgbClr val="00B050"/>
                </a:solidFill>
              </a:rPr>
              <a:t>التاريخ البشري لجأت جميع الثقافات إلي تعزيز الجمال عن طريق العديد من الممارسات مثل الوشم، صفائح الشفاه، تسويد الأسنان، مد الرقاب وثني القدم لتصغيرها عند الصينيين. ومنذ وقت ليس بالقريب وفي عام 600 قبل الميلاد نجح جراح هندوسي في إنشاء أنف بديل  لأنف مفقود مستخدما جزءا من خد </a:t>
            </a:r>
            <a:r>
              <a:rPr lang="ar-SA" dirty="0" smtClean="0">
                <a:solidFill>
                  <a:srgbClr val="00B050"/>
                </a:solidFill>
              </a:rPr>
              <a:t>المريض.</a:t>
            </a:r>
            <a:endParaRPr lang="en-US" dirty="0">
              <a:solidFill>
                <a:srgbClr val="00B050"/>
              </a:solidFill>
            </a:endParaRPr>
          </a:p>
          <a:p>
            <a:pPr algn="r"/>
            <a:endParaRPr lang="en-US" dirty="0"/>
          </a:p>
        </p:txBody>
      </p:sp>
    </p:spTree>
    <p:extLst>
      <p:ext uri="{BB962C8B-B14F-4D97-AF65-F5344CB8AC3E}">
        <p14:creationId xmlns:p14="http://schemas.microsoft.com/office/powerpoint/2010/main" val="3767208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smtClean="0">
                <a:solidFill>
                  <a:srgbClr val="C00000"/>
                </a:solidFill>
              </a:rPr>
              <a:t>انتشار </a:t>
            </a:r>
            <a:r>
              <a:rPr lang="ar-SA" dirty="0">
                <a:solidFill>
                  <a:srgbClr val="C00000"/>
                </a:solidFill>
              </a:rPr>
              <a:t>عمليات التجميل بدأ في المجتمعات الغربية إلا أنه شمل العديد من المجتمعات خاصة تلك التي تتوفر فيها الخدمات الطبية الحديثة المتقدمة. </a:t>
            </a:r>
            <a:endParaRPr lang="ar-SA" dirty="0" smtClean="0">
              <a:solidFill>
                <a:srgbClr val="C00000"/>
              </a:solidFill>
            </a:endParaRPr>
          </a:p>
          <a:p>
            <a:pPr algn="r" rtl="1"/>
            <a:r>
              <a:rPr lang="ar-SA" dirty="0" smtClean="0">
                <a:solidFill>
                  <a:srgbClr val="00B0F0"/>
                </a:solidFill>
              </a:rPr>
              <a:t>من </a:t>
            </a:r>
            <a:r>
              <a:rPr lang="ar-SA" dirty="0">
                <a:solidFill>
                  <a:srgbClr val="00B0F0"/>
                </a:solidFill>
              </a:rPr>
              <a:t>هذه المجتمعات المجتمع العربي السعودي حيث أشارت </a:t>
            </a:r>
            <a:r>
              <a:rPr lang="ar-SA" dirty="0" smtClean="0">
                <a:solidFill>
                  <a:srgbClr val="00B0F0"/>
                </a:solidFill>
              </a:rPr>
              <a:t>إحصاءات الكتاب الاحصائي السنوي لوزارة الصحة </a:t>
            </a:r>
            <a:r>
              <a:rPr lang="ar-SA" dirty="0">
                <a:solidFill>
                  <a:srgbClr val="00B0F0"/>
                </a:solidFill>
              </a:rPr>
              <a:t>إلي أنه </a:t>
            </a:r>
            <a:r>
              <a:rPr lang="ar-SA" dirty="0" smtClean="0">
                <a:solidFill>
                  <a:srgbClr val="00B0F0"/>
                </a:solidFill>
              </a:rPr>
              <a:t>في عام </a:t>
            </a:r>
            <a:r>
              <a:rPr lang="ar-SA" dirty="0" smtClean="0">
                <a:solidFill>
                  <a:srgbClr val="FF0000"/>
                </a:solidFill>
              </a:rPr>
              <a:t>2018</a:t>
            </a:r>
            <a:r>
              <a:rPr lang="ar-SA" dirty="0" smtClean="0">
                <a:solidFill>
                  <a:srgbClr val="00B0F0"/>
                </a:solidFill>
              </a:rPr>
              <a:t> </a:t>
            </a:r>
            <a:r>
              <a:rPr lang="ar-SA" dirty="0" smtClean="0"/>
              <a:t>اجريت في المملكة</a:t>
            </a:r>
            <a:r>
              <a:rPr lang="ar-SA" dirty="0" smtClean="0">
                <a:solidFill>
                  <a:srgbClr val="00B050"/>
                </a:solidFill>
              </a:rPr>
              <a:t>140928</a:t>
            </a:r>
            <a:r>
              <a:rPr lang="ar-SA" dirty="0" smtClean="0"/>
              <a:t>عملية تجميل </a:t>
            </a:r>
            <a:r>
              <a:rPr lang="ar-SA" dirty="0" smtClean="0">
                <a:solidFill>
                  <a:srgbClr val="7030A0"/>
                </a:solidFill>
              </a:rPr>
              <a:t>منها  11204 في مستشفيات وزارة الصحة</a:t>
            </a:r>
            <a:r>
              <a:rPr lang="ar-SA" dirty="0" smtClean="0"/>
              <a:t>،</a:t>
            </a:r>
            <a:r>
              <a:rPr lang="ar-SA" dirty="0" smtClean="0">
                <a:solidFill>
                  <a:srgbClr val="FF0000"/>
                </a:solidFill>
              </a:rPr>
              <a:t>12934 في جهات حكومية اخرى </a:t>
            </a:r>
            <a:r>
              <a:rPr lang="ar-SA" dirty="0" smtClean="0"/>
              <a:t>و17790 في مستشفيات القطاع الخاص.</a:t>
            </a:r>
            <a:endParaRPr lang="en-US" dirty="0"/>
          </a:p>
        </p:txBody>
      </p:sp>
    </p:spTree>
    <p:extLst>
      <p:ext uri="{BB962C8B-B14F-4D97-AF65-F5344CB8AC3E}">
        <p14:creationId xmlns:p14="http://schemas.microsoft.com/office/powerpoint/2010/main" val="2797640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0070C0"/>
                </a:solidFill>
              </a:rPr>
              <a:t>عمليات التجميل الاكثر انتشارا</a:t>
            </a:r>
            <a:endParaRPr lang="en-US" dirty="0">
              <a:solidFill>
                <a:srgbClr val="0070C0"/>
              </a:solidFill>
            </a:endParaRPr>
          </a:p>
        </p:txBody>
      </p:sp>
      <p:sp>
        <p:nvSpPr>
          <p:cNvPr id="3" name="Content Placeholder 2"/>
          <p:cNvSpPr>
            <a:spLocks noGrp="1"/>
          </p:cNvSpPr>
          <p:nvPr>
            <p:ph idx="1"/>
          </p:nvPr>
        </p:nvSpPr>
        <p:spPr/>
        <p:txBody>
          <a:bodyPr/>
          <a:lstStyle/>
          <a:p>
            <a:pPr algn="r"/>
            <a:endParaRPr lang="ar-SA" dirty="0" smtClean="0"/>
          </a:p>
          <a:p>
            <a:pPr algn="r"/>
            <a:r>
              <a:rPr lang="ar-SA" dirty="0" smtClean="0">
                <a:solidFill>
                  <a:srgbClr val="7030A0"/>
                </a:solidFill>
              </a:rPr>
              <a:t>أكثر عمليات التجميل انتشارا من غير ترتيب هي</a:t>
            </a:r>
            <a:r>
              <a:rPr lang="ar-SA" dirty="0" smtClean="0"/>
              <a:t>: شفط الدهون، </a:t>
            </a:r>
            <a:r>
              <a:rPr lang="ar-SA" dirty="0" smtClean="0">
                <a:solidFill>
                  <a:srgbClr val="00B0F0"/>
                </a:solidFill>
              </a:rPr>
              <a:t>تجميل الانف</a:t>
            </a:r>
            <a:r>
              <a:rPr lang="ar-SA" dirty="0" smtClean="0">
                <a:solidFill>
                  <a:srgbClr val="C00000"/>
                </a:solidFill>
              </a:rPr>
              <a:t>،شد البطن</a:t>
            </a:r>
            <a:r>
              <a:rPr lang="ar-SA" dirty="0" smtClean="0"/>
              <a:t>، إزالة التجاعيد،</a:t>
            </a:r>
            <a:r>
              <a:rPr lang="ar-SA" dirty="0" smtClean="0">
                <a:solidFill>
                  <a:srgbClr val="C00000"/>
                </a:solidFill>
              </a:rPr>
              <a:t>عمليات الجفن</a:t>
            </a:r>
            <a:r>
              <a:rPr lang="ar-SA" dirty="0" smtClean="0"/>
              <a:t>، زراعة الشعر، </a:t>
            </a:r>
            <a:r>
              <a:rPr lang="ar-SA" dirty="0" smtClean="0">
                <a:solidFill>
                  <a:srgbClr val="00B0F0"/>
                </a:solidFill>
              </a:rPr>
              <a:t>تجميل الاسنان</a:t>
            </a:r>
            <a:r>
              <a:rPr lang="ar-SA" dirty="0" smtClean="0"/>
              <a:t>، </a:t>
            </a:r>
            <a:r>
              <a:rPr lang="ar-SA" dirty="0" smtClean="0">
                <a:solidFill>
                  <a:srgbClr val="7030A0"/>
                </a:solidFill>
              </a:rPr>
              <a:t>إزالة آثار الحوادث</a:t>
            </a:r>
            <a:r>
              <a:rPr lang="ar-SA" dirty="0" smtClean="0"/>
              <a:t>، قص وتكميم المعدة، </a:t>
            </a:r>
            <a:r>
              <a:rPr lang="ar-SA" dirty="0" smtClean="0">
                <a:solidFill>
                  <a:srgbClr val="C00000"/>
                </a:solidFill>
              </a:rPr>
              <a:t>تكبير وتصغير اجزاء معينة من الجسم</a:t>
            </a:r>
            <a:r>
              <a:rPr lang="ar-SA" dirty="0" smtClean="0"/>
              <a:t>.</a:t>
            </a:r>
          </a:p>
          <a:p>
            <a:pPr algn="r"/>
            <a:r>
              <a:rPr lang="ar-SA" dirty="0" smtClean="0">
                <a:solidFill>
                  <a:srgbClr val="00B050"/>
                </a:solidFill>
              </a:rPr>
              <a:t>تتابين تكلفة عمليات التجميل وفقا لنوع العملية، المستشفي والطبيب الذي يجريها.</a:t>
            </a:r>
            <a:endParaRPr lang="ar-SA" dirty="0"/>
          </a:p>
          <a:p>
            <a:pPr algn="r"/>
            <a:endParaRPr lang="ar-SA" dirty="0" smtClean="0"/>
          </a:p>
          <a:p>
            <a:pPr algn="ctr"/>
            <a:r>
              <a:rPr lang="ar-SA" dirty="0" smtClean="0">
                <a:solidFill>
                  <a:srgbClr val="7030A0"/>
                </a:solidFill>
              </a:rPr>
              <a:t>مرة اخرى المظهر المثالي سلعة تباع وتشتري</a:t>
            </a:r>
            <a:endParaRPr lang="en-US" dirty="0">
              <a:solidFill>
                <a:srgbClr val="7030A0"/>
              </a:solidFill>
            </a:endParaRPr>
          </a:p>
        </p:txBody>
      </p:sp>
    </p:spTree>
    <p:extLst>
      <p:ext uri="{BB962C8B-B14F-4D97-AF65-F5344CB8AC3E}">
        <p14:creationId xmlns:p14="http://schemas.microsoft.com/office/powerpoint/2010/main" val="324458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C00000"/>
                </a:solidFill>
              </a:rPr>
              <a:t>ما هو التسليع؟</a:t>
            </a:r>
            <a:endParaRPr lang="en-US" dirty="0">
              <a:solidFill>
                <a:srgbClr val="C00000"/>
              </a:solidFill>
            </a:endParaRPr>
          </a:p>
        </p:txBody>
      </p:sp>
      <p:sp>
        <p:nvSpPr>
          <p:cNvPr id="3" name="Content Placeholder 2"/>
          <p:cNvSpPr>
            <a:spLocks noGrp="1"/>
          </p:cNvSpPr>
          <p:nvPr>
            <p:ph idx="1"/>
          </p:nvPr>
        </p:nvSpPr>
        <p:spPr/>
        <p:txBody>
          <a:bodyPr/>
          <a:lstStyle/>
          <a:p>
            <a:pPr algn="ctr"/>
            <a:endParaRPr lang="ar-SA" dirty="0" smtClean="0"/>
          </a:p>
          <a:p>
            <a:pPr algn="r"/>
            <a:r>
              <a:rPr lang="ar-SA" dirty="0" smtClean="0">
                <a:solidFill>
                  <a:srgbClr val="7030A0"/>
                </a:solidFill>
              </a:rPr>
              <a:t>ضمن النظام الاقتصادي الرأسمالي ، يعني التسليع تحويل المنتجات والخدمات والأفكار والأفراد إلى سلع أو أشياء </a:t>
            </a:r>
            <a:r>
              <a:rPr lang="ar-SA" dirty="0" smtClean="0">
                <a:solidFill>
                  <a:srgbClr val="7030A0"/>
                </a:solidFill>
              </a:rPr>
              <a:t>تجارية. السلعة </a:t>
            </a:r>
            <a:r>
              <a:rPr lang="ar-SA" dirty="0" smtClean="0">
                <a:solidFill>
                  <a:srgbClr val="7030A0"/>
                </a:solidFill>
              </a:rPr>
              <a:t>في أبسط صورها "أي شيء معد للتبادل" أو أي شيء ذي قيمة اقتصادية.</a:t>
            </a:r>
          </a:p>
          <a:p>
            <a:pPr algn="r"/>
            <a:r>
              <a:rPr lang="ar-SA" dirty="0" smtClean="0">
                <a:solidFill>
                  <a:srgbClr val="0070C0"/>
                </a:solidFill>
              </a:rPr>
              <a:t>غالبًا ما يتم انتقاد التسليع على أساس أنه لا ينبغي معاملة بعض الأشياء كسلع أساسية - مثل المياه والتعليم والبيانات والمعلومات والمعرفة والحياة البشرية والحياة الحيوانية.</a:t>
            </a:r>
          </a:p>
          <a:p>
            <a:pPr algn="r"/>
            <a:r>
              <a:rPr lang="ar-SA" dirty="0" smtClean="0"/>
              <a:t> </a:t>
            </a:r>
            <a:r>
              <a:rPr lang="ar-SA" dirty="0" smtClean="0">
                <a:solidFill>
                  <a:srgbClr val="00B050"/>
                </a:solidFill>
              </a:rPr>
              <a:t>تسعى هذه المساهمة الى توضيح كيف أن جسد الانسان عامة وما يمكن أن يتميز به من خصائص جمالية والجمال خاصة قد أصبح سلعة تباع وتشترى.</a:t>
            </a:r>
            <a:endParaRPr lang="ar-SA" dirty="0">
              <a:solidFill>
                <a:srgbClr val="00B050"/>
              </a:solidFill>
            </a:endParaRPr>
          </a:p>
          <a:p>
            <a:pPr algn="r"/>
            <a:endParaRPr lang="en-US" dirty="0"/>
          </a:p>
        </p:txBody>
      </p:sp>
    </p:spTree>
    <p:extLst>
      <p:ext uri="{BB962C8B-B14F-4D97-AF65-F5344CB8AC3E}">
        <p14:creationId xmlns:p14="http://schemas.microsoft.com/office/powerpoint/2010/main" val="1384106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248" y="1825625"/>
            <a:ext cx="3263503" cy="4351338"/>
          </a:xfrm>
        </p:spPr>
      </p:pic>
    </p:spTree>
    <p:extLst>
      <p:ext uri="{BB962C8B-B14F-4D97-AF65-F5344CB8AC3E}">
        <p14:creationId xmlns:p14="http://schemas.microsoft.com/office/powerpoint/2010/main" val="2682980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endParaRPr lang="ar-SA" dirty="0" smtClean="0"/>
          </a:p>
        </p:txBody>
      </p:sp>
      <p:pic>
        <p:nvPicPr>
          <p:cNvPr id="4" name="Picture 3"/>
          <p:cNvPicPr>
            <a:picLocks noChangeAspect="1"/>
          </p:cNvPicPr>
          <p:nvPr/>
        </p:nvPicPr>
        <p:blipFill>
          <a:blip r:embed="rId2"/>
          <a:stretch>
            <a:fillRect/>
          </a:stretch>
        </p:blipFill>
        <p:spPr>
          <a:xfrm>
            <a:off x="5470813" y="2915443"/>
            <a:ext cx="1491096" cy="1978675"/>
          </a:xfrm>
          <a:prstGeom prst="rect">
            <a:avLst/>
          </a:prstGeom>
        </p:spPr>
      </p:pic>
      <p:pic>
        <p:nvPicPr>
          <p:cNvPr id="5" name="Picture 4"/>
          <p:cNvPicPr>
            <a:picLocks noChangeAspect="1"/>
          </p:cNvPicPr>
          <p:nvPr/>
        </p:nvPicPr>
        <p:blipFill>
          <a:blip r:embed="rId3"/>
          <a:stretch>
            <a:fillRect/>
          </a:stretch>
        </p:blipFill>
        <p:spPr>
          <a:xfrm>
            <a:off x="1787236" y="2915443"/>
            <a:ext cx="2440998" cy="2051411"/>
          </a:xfrm>
          <a:prstGeom prst="rect">
            <a:avLst/>
          </a:prstGeom>
        </p:spPr>
      </p:pic>
    </p:spTree>
    <p:extLst>
      <p:ext uri="{BB962C8B-B14F-4D97-AF65-F5344CB8AC3E}">
        <p14:creationId xmlns:p14="http://schemas.microsoft.com/office/powerpoint/2010/main" val="232974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7030A0"/>
                </a:solidFill>
              </a:rPr>
              <a:t>ماهو الجمال؟</a:t>
            </a:r>
            <a:endParaRPr lang="en-US" dirty="0">
              <a:solidFill>
                <a:srgbClr val="7030A0"/>
              </a:solidFill>
            </a:endParaRPr>
          </a:p>
        </p:txBody>
      </p:sp>
      <p:sp>
        <p:nvSpPr>
          <p:cNvPr id="3" name="Content Placeholder 2"/>
          <p:cNvSpPr>
            <a:spLocks noGrp="1"/>
          </p:cNvSpPr>
          <p:nvPr>
            <p:ph idx="1"/>
          </p:nvPr>
        </p:nvSpPr>
        <p:spPr/>
        <p:txBody>
          <a:bodyPr>
            <a:normAutofit lnSpcReduction="10000"/>
          </a:bodyPr>
          <a:lstStyle/>
          <a:p>
            <a:pPr algn="r"/>
            <a:r>
              <a:rPr lang="ar-SA" dirty="0" smtClean="0">
                <a:solidFill>
                  <a:srgbClr val="00B0F0"/>
                </a:solidFill>
              </a:rPr>
              <a:t>الجمال هو خاصية أو سمة يتميز </a:t>
            </a:r>
            <a:r>
              <a:rPr lang="ar-SA" dirty="0">
                <a:solidFill>
                  <a:srgbClr val="00B0F0"/>
                </a:solidFill>
              </a:rPr>
              <a:t>بها كائن </a:t>
            </a:r>
            <a:r>
              <a:rPr lang="ar-SA" dirty="0" smtClean="0">
                <a:solidFill>
                  <a:srgbClr val="00B0F0"/>
                </a:solidFill>
              </a:rPr>
              <a:t>أو فكرة أو شخص أو مكان يوفر تجربة إدراكية من المتعة أو الرضا. </a:t>
            </a:r>
          </a:p>
          <a:p>
            <a:pPr algn="r"/>
            <a:endParaRPr lang="ar-SA" dirty="0" smtClean="0"/>
          </a:p>
          <a:p>
            <a:pPr algn="r"/>
            <a:r>
              <a:rPr lang="ar-SA" dirty="0" smtClean="0">
                <a:solidFill>
                  <a:srgbClr val="00B050"/>
                </a:solidFill>
              </a:rPr>
              <a:t>يتم دراسة الجمال كجزء من الجماليات والثقافة وعلم النفس الاجتماعي والفلسفة وعلم الاجتماع. </a:t>
            </a:r>
          </a:p>
          <a:p>
            <a:pPr algn="r"/>
            <a:endParaRPr lang="ar-SA" dirty="0" smtClean="0"/>
          </a:p>
          <a:p>
            <a:pPr algn="r"/>
            <a:r>
              <a:rPr lang="ar-SA" dirty="0" smtClean="0">
                <a:solidFill>
                  <a:srgbClr val="C00000"/>
                </a:solidFill>
              </a:rPr>
              <a:t>"الجمال المثالي" هو كيان يحظى بالإعجاب ، أو يمتلك ميزات تنسب على نطاق واسع إلى الجمال في ثقافة معينة. وعكس الجمال القبح.</a:t>
            </a:r>
          </a:p>
          <a:p>
            <a:pPr algn="r"/>
            <a:r>
              <a:rPr lang="ar-SA" dirty="0" smtClean="0">
                <a:solidFill>
                  <a:srgbClr val="7030A0"/>
                </a:solidFill>
              </a:rPr>
              <a:t>الاهتمام بالجمال والتجميل قديم قدم المجتمع البشري وقد رصدت العديد من الممارسات لتدخل البشر لجعل ملامح أجسادهم  تبدو ما يعتقدون أنه أجمل مما كانت عليه.</a:t>
            </a:r>
          </a:p>
          <a:p>
            <a:pPr algn="r"/>
            <a:endParaRPr lang="en-US" dirty="0">
              <a:solidFill>
                <a:srgbClr val="C00000"/>
              </a:solidFill>
            </a:endParaRPr>
          </a:p>
        </p:txBody>
      </p:sp>
    </p:spTree>
    <p:extLst>
      <p:ext uri="{BB962C8B-B14F-4D97-AF65-F5344CB8AC3E}">
        <p14:creationId xmlns:p14="http://schemas.microsoft.com/office/powerpoint/2010/main" val="3716891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0070C0"/>
                </a:solidFill>
              </a:rPr>
              <a:t>عدم الرضا الجسدي</a:t>
            </a:r>
            <a:endParaRPr lang="en-US" dirty="0">
              <a:solidFill>
                <a:srgbClr val="0070C0"/>
              </a:solidFill>
            </a:endParaRPr>
          </a:p>
        </p:txBody>
      </p:sp>
      <p:sp>
        <p:nvSpPr>
          <p:cNvPr id="3" name="Content Placeholder 2"/>
          <p:cNvSpPr>
            <a:spLocks noGrp="1"/>
          </p:cNvSpPr>
          <p:nvPr>
            <p:ph idx="1"/>
          </p:nvPr>
        </p:nvSpPr>
        <p:spPr/>
        <p:txBody>
          <a:bodyPr/>
          <a:lstStyle/>
          <a:p>
            <a:pPr algn="r"/>
            <a:r>
              <a:rPr lang="ar-SA" dirty="0" smtClean="0">
                <a:solidFill>
                  <a:srgbClr val="C00000"/>
                </a:solidFill>
              </a:rPr>
              <a:t>عملت عدة عوامل على خلق عدم الرضا الجسدي للرجال والنساء على حد سواء لكن النساء هن الأكثر تأثرا بهذه العوامل وهي:</a:t>
            </a:r>
          </a:p>
          <a:p>
            <a:pPr algn="r"/>
            <a:r>
              <a:rPr lang="ar-SA" dirty="0" smtClean="0">
                <a:solidFill>
                  <a:srgbClr val="7030A0"/>
                </a:solidFill>
              </a:rPr>
              <a:t>1/ التطورات في الطب وتكنولوجيا العمليات الجراحية</a:t>
            </a:r>
          </a:p>
          <a:p>
            <a:pPr algn="r"/>
            <a:r>
              <a:rPr lang="ar-SA" dirty="0" smtClean="0">
                <a:solidFill>
                  <a:srgbClr val="00B0F0"/>
                </a:solidFill>
              </a:rPr>
              <a:t>2/ شركات مستحضرات التجميل </a:t>
            </a:r>
          </a:p>
          <a:p>
            <a:pPr algn="r"/>
            <a:r>
              <a:rPr lang="ar-SA" dirty="0" smtClean="0"/>
              <a:t> </a:t>
            </a:r>
            <a:r>
              <a:rPr lang="ar-SA" dirty="0" smtClean="0">
                <a:solidFill>
                  <a:srgbClr val="002060"/>
                </a:solidFill>
              </a:rPr>
              <a:t>3/ العولمة وما قادت اليه من اتصال وتواصل عبر وسائل الإعلام ووسائل التواصل الاجتماعي الحديثة.</a:t>
            </a:r>
          </a:p>
          <a:p>
            <a:pPr algn="r"/>
            <a:r>
              <a:rPr lang="ar-SA" dirty="0" smtClean="0">
                <a:solidFill>
                  <a:srgbClr val="002060"/>
                </a:solidFill>
              </a:rPr>
              <a:t>4/ تغير قيم ومعايير الجمال البشري في المجتمع</a:t>
            </a:r>
          </a:p>
          <a:p>
            <a:pPr algn="r"/>
            <a:r>
              <a:rPr lang="ar-SA" dirty="0" smtClean="0">
                <a:solidFill>
                  <a:srgbClr val="002060"/>
                </a:solidFill>
              </a:rPr>
              <a:t> </a:t>
            </a:r>
            <a:r>
              <a:rPr lang="ar-SA" dirty="0" smtClean="0">
                <a:solidFill>
                  <a:srgbClr val="00B050"/>
                </a:solidFill>
              </a:rPr>
              <a:t>هذه العوامل مجتمعة أدت الى إنتاج الشعور بالنقص وعدم الرضا الجسدي للعديد من النساء والرجال وخلقت في نفس الوقت  الرغبة في شراء سلعة "الجمال المثالي".</a:t>
            </a:r>
            <a:endParaRPr lang="en-US" dirty="0">
              <a:solidFill>
                <a:srgbClr val="00B050"/>
              </a:solidFill>
            </a:endParaRPr>
          </a:p>
        </p:txBody>
      </p:sp>
    </p:spTree>
    <p:extLst>
      <p:ext uri="{BB962C8B-B14F-4D97-AF65-F5344CB8AC3E}">
        <p14:creationId xmlns:p14="http://schemas.microsoft.com/office/powerpoint/2010/main" val="3273958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00B050"/>
                </a:solidFill>
              </a:rPr>
              <a:t>الجمال بين البائع والمشتري</a:t>
            </a:r>
            <a:endParaRPr lang="en-US" dirty="0">
              <a:solidFill>
                <a:srgbClr val="00B050"/>
              </a:solidFill>
            </a:endParaRPr>
          </a:p>
        </p:txBody>
      </p:sp>
      <p:sp>
        <p:nvSpPr>
          <p:cNvPr id="3" name="Content Placeholder 2"/>
          <p:cNvSpPr>
            <a:spLocks noGrp="1"/>
          </p:cNvSpPr>
          <p:nvPr>
            <p:ph idx="1"/>
          </p:nvPr>
        </p:nvSpPr>
        <p:spPr/>
        <p:txBody>
          <a:bodyPr/>
          <a:lstStyle/>
          <a:p>
            <a:pPr algn="r"/>
            <a:r>
              <a:rPr lang="ar-SA" dirty="0" smtClean="0"/>
              <a:t>فيما يلي نعرض لأهم وسائل الحصول على سلعة الجمال وهي:</a:t>
            </a:r>
          </a:p>
          <a:p>
            <a:pPr algn="r"/>
            <a:r>
              <a:rPr lang="ar-SA" dirty="0" smtClean="0">
                <a:solidFill>
                  <a:srgbClr val="C00000"/>
                </a:solidFill>
              </a:rPr>
              <a:t>1/ الحمية الغذائية</a:t>
            </a:r>
          </a:p>
          <a:p>
            <a:pPr algn="r"/>
            <a:r>
              <a:rPr lang="ar-SA" dirty="0" smtClean="0">
                <a:solidFill>
                  <a:srgbClr val="7030A0"/>
                </a:solidFill>
              </a:rPr>
              <a:t>2/ التمارين الرياضية</a:t>
            </a:r>
          </a:p>
          <a:p>
            <a:pPr algn="r"/>
            <a:r>
              <a:rPr lang="ar-SA" dirty="0" smtClean="0">
                <a:solidFill>
                  <a:srgbClr val="00B0F0"/>
                </a:solidFill>
              </a:rPr>
              <a:t>3/ مستحضرات التجميل</a:t>
            </a:r>
          </a:p>
          <a:p>
            <a:pPr algn="r"/>
            <a:r>
              <a:rPr lang="ar-SA" dirty="0" smtClean="0">
                <a:solidFill>
                  <a:srgbClr val="FF0000"/>
                </a:solidFill>
              </a:rPr>
              <a:t>4/ عمليات التجميل</a:t>
            </a:r>
          </a:p>
          <a:p>
            <a:pPr algn="r"/>
            <a:endParaRPr lang="en-US" dirty="0">
              <a:solidFill>
                <a:srgbClr val="FF0000"/>
              </a:solidFill>
            </a:endParaRPr>
          </a:p>
        </p:txBody>
      </p:sp>
    </p:spTree>
    <p:extLst>
      <p:ext uri="{BB962C8B-B14F-4D97-AF65-F5344CB8AC3E}">
        <p14:creationId xmlns:p14="http://schemas.microsoft.com/office/powerpoint/2010/main" val="78520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lvl="0" indent="-228600" algn="ctr">
              <a:spcBef>
                <a:spcPts val="1000"/>
              </a:spcBef>
            </a:pPr>
            <a:r>
              <a:rPr lang="ar-SA" dirty="0">
                <a:solidFill>
                  <a:srgbClr val="C00000"/>
                </a:solidFill>
              </a:rPr>
              <a:t>1/ الحمية الغذائية</a:t>
            </a:r>
          </a:p>
        </p:txBody>
      </p:sp>
      <p:sp>
        <p:nvSpPr>
          <p:cNvPr id="3" name="Content Placeholder 2"/>
          <p:cNvSpPr>
            <a:spLocks noGrp="1"/>
          </p:cNvSpPr>
          <p:nvPr>
            <p:ph idx="1"/>
          </p:nvPr>
        </p:nvSpPr>
        <p:spPr/>
        <p:txBody>
          <a:bodyPr>
            <a:normAutofit fontScale="92500" lnSpcReduction="20000"/>
          </a:bodyPr>
          <a:lstStyle/>
          <a:p>
            <a:pPr marL="0" marR="0" algn="r" rtl="1">
              <a:lnSpc>
                <a:spcPct val="150000"/>
              </a:lnSpc>
              <a:spcBef>
                <a:spcPts val="0"/>
              </a:spcBef>
              <a:spcAft>
                <a:spcPts val="1000"/>
              </a:spcAft>
            </a:pPr>
            <a:r>
              <a:rPr lang="ar-SA"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عرّفها  </a:t>
            </a:r>
            <a:r>
              <a:rPr lang="en-US" dirty="0" smtClean="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a:t>
            </a:r>
            <a:r>
              <a:rPr lang="en-US" dirty="0" err="1" smtClean="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thefreedictionary</a:t>
            </a:r>
            <a:r>
              <a:rPr lang="en-US" dirty="0" smtClean="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 </a:t>
            </a:r>
            <a:r>
              <a:rPr lang="ar-SA" dirty="0">
                <a:solidFill>
                  <a:srgbClr val="0070C0"/>
                </a:solidFill>
                <a:latin typeface="Times New Roman" panose="02020603050405020304" pitchFamily="18" charset="0"/>
                <a:ea typeface="Calibri" panose="020F0502020204030204" pitchFamily="34" charset="0"/>
              </a:rPr>
              <a:t> أنها الاختيار المنتظم لمجموعة من الأطعمة لأسباب طبية، أو من اجل فقدان الوزن، أو لدوافع تجميلية.</a:t>
            </a:r>
            <a:endParaRPr lang="en-US" sz="1800" dirty="0" smtClean="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p>
            <a:pPr algn="r"/>
            <a:r>
              <a:rPr lang="ar-SA" dirty="0" smtClean="0">
                <a:solidFill>
                  <a:srgbClr val="00B050"/>
                </a:solidFill>
              </a:rPr>
              <a:t>من </a:t>
            </a:r>
            <a:r>
              <a:rPr lang="ar-SA" dirty="0">
                <a:solidFill>
                  <a:srgbClr val="00B050"/>
                </a:solidFill>
              </a:rPr>
              <a:t>جوانب التغير الاجتماعي في المجتمع السعودي التغير في القيم المرتبطة بوزن جسم الإنسان خاصة بين الإناث، حيث تتجه هذه القيم إلى تفضيل الأجساد النحيلة والتقليل من قيمة الأجساد ذات الوزن الطبيعي والوزن الزائد</a:t>
            </a:r>
            <a:r>
              <a:rPr lang="ar-SA" dirty="0" smtClean="0">
                <a:solidFill>
                  <a:srgbClr val="00B050"/>
                </a:solidFill>
              </a:rPr>
              <a:t>.</a:t>
            </a:r>
          </a:p>
          <a:p>
            <a:pPr algn="r"/>
            <a:r>
              <a:rPr lang="ar-SA" dirty="0" smtClean="0"/>
              <a:t> </a:t>
            </a:r>
            <a:r>
              <a:rPr lang="ar-SA" dirty="0">
                <a:solidFill>
                  <a:srgbClr val="7030A0"/>
                </a:solidFill>
              </a:rPr>
              <a:t>يعد هذا التغير جزءاً من عملية اجتماعية كونية روجت لها العديد من العوامل مثل وسائل الإعلام بأنواعها، وشركات الملبوسات وشركات إنتاج أغذية الحمية</a:t>
            </a:r>
            <a:r>
              <a:rPr lang="ar-SA" dirty="0" smtClean="0">
                <a:solidFill>
                  <a:srgbClr val="7030A0"/>
                </a:solidFill>
              </a:rPr>
              <a:t>.</a:t>
            </a:r>
          </a:p>
          <a:p>
            <a:pPr algn="r"/>
            <a:r>
              <a:rPr lang="ar-SA" dirty="0" smtClean="0">
                <a:solidFill>
                  <a:srgbClr val="C00000"/>
                </a:solidFill>
              </a:rPr>
              <a:t>الحمية </a:t>
            </a:r>
            <a:r>
              <a:rPr lang="ar-SA" dirty="0">
                <a:solidFill>
                  <a:srgbClr val="C00000"/>
                </a:solidFill>
              </a:rPr>
              <a:t>الغذائية ممارسة واسعة الانتشار </a:t>
            </a:r>
            <a:r>
              <a:rPr lang="ar-SA" dirty="0" smtClean="0">
                <a:solidFill>
                  <a:srgbClr val="C00000"/>
                </a:solidFill>
              </a:rPr>
              <a:t>في معظم المجتمعات، </a:t>
            </a:r>
            <a:r>
              <a:rPr lang="ar-SA" dirty="0">
                <a:solidFill>
                  <a:srgbClr val="C00000"/>
                </a:solidFill>
              </a:rPr>
              <a:t>وأن أكثر أنواع الحمية ممارسة هي الحمية الغذائية </a:t>
            </a:r>
            <a:r>
              <a:rPr lang="ar-SA" dirty="0" smtClean="0">
                <a:solidFill>
                  <a:srgbClr val="C00000"/>
                </a:solidFill>
              </a:rPr>
              <a:t>الاختيارية.</a:t>
            </a:r>
          </a:p>
          <a:p>
            <a:pPr algn="r"/>
            <a:r>
              <a:rPr lang="ar-SA" dirty="0" smtClean="0">
                <a:solidFill>
                  <a:srgbClr val="00B050"/>
                </a:solidFill>
              </a:rPr>
              <a:t>أهم </a:t>
            </a:r>
            <a:r>
              <a:rPr lang="ar-SA" dirty="0">
                <a:solidFill>
                  <a:srgbClr val="00B050"/>
                </a:solidFill>
              </a:rPr>
              <a:t>دوافع ممارسة الحمية الغذائية </a:t>
            </a:r>
            <a:r>
              <a:rPr lang="ar-SA" dirty="0" smtClean="0">
                <a:solidFill>
                  <a:srgbClr val="00B050"/>
                </a:solidFill>
              </a:rPr>
              <a:t>هي: </a:t>
            </a:r>
            <a:r>
              <a:rPr lang="ar-SA" dirty="0">
                <a:solidFill>
                  <a:srgbClr val="00B0F0"/>
                </a:solidFill>
              </a:rPr>
              <a:t>الوقاية من الأمراض المزمنة</a:t>
            </a:r>
            <a:r>
              <a:rPr lang="ar-SA" dirty="0" smtClean="0">
                <a:solidFill>
                  <a:srgbClr val="00B0F0"/>
                </a:solidFill>
              </a:rPr>
              <a:t>،</a:t>
            </a:r>
            <a:r>
              <a:rPr lang="ar-SA" dirty="0" smtClean="0">
                <a:solidFill>
                  <a:srgbClr val="C00000"/>
                </a:solidFill>
              </a:rPr>
              <a:t>، </a:t>
            </a:r>
            <a:r>
              <a:rPr lang="ar-SA" dirty="0">
                <a:solidFill>
                  <a:srgbClr val="C00000"/>
                </a:solidFill>
              </a:rPr>
              <a:t>والمحافظة علي الوزن</a:t>
            </a:r>
            <a:r>
              <a:rPr lang="ar-SA" dirty="0" smtClean="0">
                <a:solidFill>
                  <a:srgbClr val="C00000"/>
                </a:solidFill>
              </a:rPr>
              <a:t>.</a:t>
            </a:r>
            <a:r>
              <a:rPr lang="ar-SA" dirty="0">
                <a:solidFill>
                  <a:srgbClr val="7030A0"/>
                </a:solidFill>
              </a:rPr>
              <a:t> إنقاص الوزن</a:t>
            </a:r>
            <a:endParaRPr lang="en-US" dirty="0">
              <a:solidFill>
                <a:srgbClr val="C00000"/>
              </a:solidFill>
            </a:endParaRPr>
          </a:p>
        </p:txBody>
      </p:sp>
    </p:spTree>
    <p:extLst>
      <p:ext uri="{BB962C8B-B14F-4D97-AF65-F5344CB8AC3E}">
        <p14:creationId xmlns:p14="http://schemas.microsoft.com/office/powerpoint/2010/main" val="1447027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أنواع الحمية</a:t>
            </a:r>
            <a:endParaRPr lang="en-US" dirty="0"/>
          </a:p>
        </p:txBody>
      </p:sp>
      <p:sp>
        <p:nvSpPr>
          <p:cNvPr id="3" name="Content Placeholder 2"/>
          <p:cNvSpPr>
            <a:spLocks noGrp="1"/>
          </p:cNvSpPr>
          <p:nvPr>
            <p:ph idx="1"/>
          </p:nvPr>
        </p:nvSpPr>
        <p:spPr/>
        <p:txBody>
          <a:bodyPr/>
          <a:lstStyle/>
          <a:p>
            <a:pPr algn="r" rtl="1"/>
            <a:r>
              <a:rPr lang="ar-SA" dirty="0" smtClean="0"/>
              <a:t> 1</a:t>
            </a:r>
            <a:r>
              <a:rPr lang="ar-SA" dirty="0" smtClean="0">
                <a:solidFill>
                  <a:srgbClr val="7030A0"/>
                </a:solidFill>
              </a:rPr>
              <a:t>/ حمية غذائية اختيارية: هنا يحدد الشخص بنفسه أنواع وكميات الطعام التي يتناولها وتلك التي يتجنبها. هنا قد يضطر الشخص الى شراء أنواع معينة من الغذاء من أجل الحصول على الوزن المثالي.</a:t>
            </a:r>
          </a:p>
          <a:p>
            <a:pPr algn="r" rtl="1"/>
            <a:r>
              <a:rPr lang="ar-SA" dirty="0" smtClean="0"/>
              <a:t>2</a:t>
            </a:r>
            <a:r>
              <a:rPr lang="ar-SA" dirty="0" smtClean="0">
                <a:solidFill>
                  <a:srgbClr val="00B0F0"/>
                </a:solidFill>
              </a:rPr>
              <a:t>/ حمية غذائية طبية أو برعاية أخصائي تغذية: هنا يراجع الشخص الراغب في هذا النوع من الحميات الاطباء واخصائي التغذية لتحديد الحمية المناسبة. هنا اضافة الى تكلفة الغذاء الموصوف يدفع الشخص تكلفة رسوم العيادات ومراجعة الاطباء وأخصائي التغذية أملا في الحصول على الوزن المثالي.</a:t>
            </a:r>
          </a:p>
          <a:p>
            <a:pPr algn="r" rtl="1"/>
            <a:endParaRPr lang="ar-SA" dirty="0"/>
          </a:p>
          <a:p>
            <a:pPr algn="ctr" rtl="1"/>
            <a:r>
              <a:rPr lang="ar-SA" dirty="0" smtClean="0">
                <a:solidFill>
                  <a:srgbClr val="C00000"/>
                </a:solidFill>
              </a:rPr>
              <a:t>الوزن المثالي سلعة تباع وتشتري</a:t>
            </a:r>
            <a:endParaRPr lang="en-US" dirty="0">
              <a:solidFill>
                <a:srgbClr val="C00000"/>
              </a:solidFill>
            </a:endParaRPr>
          </a:p>
        </p:txBody>
      </p:sp>
    </p:spTree>
    <p:extLst>
      <p:ext uri="{BB962C8B-B14F-4D97-AF65-F5344CB8AC3E}">
        <p14:creationId xmlns:p14="http://schemas.microsoft.com/office/powerpoint/2010/main" val="2083593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248" y="1825625"/>
            <a:ext cx="3263503" cy="4351338"/>
          </a:xfrm>
        </p:spPr>
      </p:pic>
    </p:spTree>
    <p:extLst>
      <p:ext uri="{BB962C8B-B14F-4D97-AF65-F5344CB8AC3E}">
        <p14:creationId xmlns:p14="http://schemas.microsoft.com/office/powerpoint/2010/main" val="344328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7030A0"/>
                </a:solidFill>
              </a:rPr>
              <a:t>2/ التمارين الرياضية</a:t>
            </a:r>
          </a:p>
        </p:txBody>
      </p:sp>
      <p:sp>
        <p:nvSpPr>
          <p:cNvPr id="3" name="Content Placeholder 2"/>
          <p:cNvSpPr>
            <a:spLocks noGrp="1"/>
          </p:cNvSpPr>
          <p:nvPr>
            <p:ph idx="1"/>
          </p:nvPr>
        </p:nvSpPr>
        <p:spPr/>
        <p:txBody>
          <a:bodyPr/>
          <a:lstStyle/>
          <a:p>
            <a:pPr algn="r"/>
            <a:r>
              <a:rPr lang="ar-SA" dirty="0" smtClean="0">
                <a:solidFill>
                  <a:srgbClr val="C00000"/>
                </a:solidFill>
              </a:rPr>
              <a:t>التمارين الرياضية من الوسائل الناجعة في الحصول على الوزن والشكل المثالي للجسد وهي على عدة أنواع منها:</a:t>
            </a:r>
          </a:p>
          <a:p>
            <a:pPr algn="r"/>
            <a:r>
              <a:rPr lang="ar-SA" dirty="0" smtClean="0">
                <a:solidFill>
                  <a:srgbClr val="00B050"/>
                </a:solidFill>
              </a:rPr>
              <a:t>1/ تمارين رياضية داخل المنزل من غير استخدام الأجهزة</a:t>
            </a:r>
          </a:p>
          <a:p>
            <a:pPr algn="r"/>
            <a:r>
              <a:rPr lang="ar-SA" dirty="0" smtClean="0">
                <a:solidFill>
                  <a:srgbClr val="002060"/>
                </a:solidFill>
              </a:rPr>
              <a:t>2/ تمارين رياضية داخل المنزل باستخدام الاجهزة (شراء الاجهزة المرغوبة)</a:t>
            </a:r>
          </a:p>
          <a:p>
            <a:pPr algn="r" rtl="1"/>
            <a:r>
              <a:rPr lang="ar-SA" dirty="0" smtClean="0">
                <a:solidFill>
                  <a:srgbClr val="0070C0"/>
                </a:solidFill>
              </a:rPr>
              <a:t>3/ تمارين رياضية خارج المنزل من غير استخدام الأجهزة (المشي مثلا)</a:t>
            </a:r>
          </a:p>
          <a:p>
            <a:pPr algn="r" rtl="1"/>
            <a:r>
              <a:rPr lang="ar-SA" dirty="0" smtClean="0">
                <a:solidFill>
                  <a:srgbClr val="7030A0"/>
                </a:solidFill>
              </a:rPr>
              <a:t>4/ تمارين رياضية خارج المنزل في أماكن متخصصة (الصالات الرياضية </a:t>
            </a:r>
            <a:r>
              <a:rPr lang="en-US" dirty="0" smtClean="0">
                <a:solidFill>
                  <a:srgbClr val="7030A0"/>
                </a:solidFill>
              </a:rPr>
              <a:t> Gym</a:t>
            </a:r>
            <a:r>
              <a:rPr lang="ar-SA" dirty="0" smtClean="0">
                <a:solidFill>
                  <a:srgbClr val="7030A0"/>
                </a:solidFill>
              </a:rPr>
              <a:t>)</a:t>
            </a:r>
          </a:p>
          <a:p>
            <a:pPr algn="r" rtl="1"/>
            <a:endParaRPr lang="en-US" dirty="0"/>
          </a:p>
        </p:txBody>
      </p:sp>
    </p:spTree>
    <p:extLst>
      <p:ext uri="{BB962C8B-B14F-4D97-AF65-F5344CB8AC3E}">
        <p14:creationId xmlns:p14="http://schemas.microsoft.com/office/powerpoint/2010/main" val="2082651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4674</TotalTime>
  <Words>1250</Words>
  <Application>Microsoft Office PowerPoint</Application>
  <PresentationFormat>Widescreen</PresentationFormat>
  <Paragraphs>84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تسليع الجمال</vt:lpstr>
      <vt:lpstr>ما هو التسليع؟</vt:lpstr>
      <vt:lpstr>ماهو الجمال؟</vt:lpstr>
      <vt:lpstr>عدم الرضا الجسدي</vt:lpstr>
      <vt:lpstr>الجمال بين البائع والمشتري</vt:lpstr>
      <vt:lpstr>1/ الحمية الغذائية</vt:lpstr>
      <vt:lpstr>أنواع الحمية</vt:lpstr>
      <vt:lpstr>PowerPoint Presentation</vt:lpstr>
      <vt:lpstr>2/ التمارين الرياضية</vt:lpstr>
      <vt:lpstr>الصالات الرياضية</vt:lpstr>
      <vt:lpstr>PowerPoint Presentation</vt:lpstr>
      <vt:lpstr>PowerPoint Presentation</vt:lpstr>
      <vt:lpstr>3/ مستحضرات التجميل</vt:lpstr>
      <vt:lpstr>PowerPoint Presentation</vt:lpstr>
      <vt:lpstr>بماذا تعد اعلانات مستحضرات التجميل في السودان مثلا؟</vt:lpstr>
      <vt:lpstr>PowerPoint Presentation</vt:lpstr>
      <vt:lpstr>4/ عمليات التجميل</vt:lpstr>
      <vt:lpstr>PowerPoint Presentation</vt:lpstr>
      <vt:lpstr>عمليات التجميل الاكثر انتشارا</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تسليع الجمال</dc:title>
  <dc:creator>Omar Ahmad</dc:creator>
  <cp:lastModifiedBy>Omar Ahmad</cp:lastModifiedBy>
  <cp:revision>48</cp:revision>
  <dcterms:created xsi:type="dcterms:W3CDTF">2019-11-11T04:40:08Z</dcterms:created>
  <dcterms:modified xsi:type="dcterms:W3CDTF">2019-11-18T07:16:02Z</dcterms:modified>
</cp:coreProperties>
</file>