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7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9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5C449A-4DC6-4AAA-AEEE-28738E13579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256E522-632D-4EF1-990B-12B8E31B817F}">
      <dgm:prSet phldrT="[نص]"/>
      <dgm:spPr/>
      <dgm:t>
        <a:bodyPr/>
        <a:lstStyle/>
        <a:p>
          <a:pPr rtl="1"/>
          <a:r>
            <a:rPr lang="ar-SA" dirty="0" smtClean="0"/>
            <a:t>المجتمعات الديمقراطية </a:t>
          </a:r>
          <a:endParaRPr lang="ar-SA" dirty="0"/>
        </a:p>
      </dgm:t>
    </dgm:pt>
    <dgm:pt modelId="{4B92738C-9E7E-4991-B4D7-3C73FE87B5E3}" type="parTrans" cxnId="{A7A7FF14-073D-4147-9DB0-C75015727F8E}">
      <dgm:prSet/>
      <dgm:spPr/>
      <dgm:t>
        <a:bodyPr/>
        <a:lstStyle/>
        <a:p>
          <a:pPr rtl="1"/>
          <a:endParaRPr lang="ar-SA"/>
        </a:p>
      </dgm:t>
    </dgm:pt>
    <dgm:pt modelId="{B6F8B00F-786E-4543-895C-5F89367D1792}" type="sibTrans" cxnId="{A7A7FF14-073D-4147-9DB0-C75015727F8E}">
      <dgm:prSet/>
      <dgm:spPr/>
      <dgm:t>
        <a:bodyPr/>
        <a:lstStyle/>
        <a:p>
          <a:pPr rtl="1"/>
          <a:endParaRPr lang="ar-SA"/>
        </a:p>
      </dgm:t>
    </dgm:pt>
    <dgm:pt modelId="{371745E7-372A-4799-B63F-7F16A2E58E1D}">
      <dgm:prSet phldrT="[نص]" custT="1"/>
      <dgm:spPr/>
      <dgm:t>
        <a:bodyPr/>
        <a:lstStyle/>
        <a:p>
          <a:pPr rtl="1"/>
          <a:r>
            <a:rPr lang="ar-SA" sz="1800" b="1" dirty="0" smtClean="0"/>
            <a:t>تقوم على مصطلحان رئيسان : </a:t>
          </a:r>
        </a:p>
        <a:p>
          <a:pPr rtl="1"/>
          <a:r>
            <a:rPr lang="ar-SA" sz="1800" b="1" dirty="0" smtClean="0"/>
            <a:t>1- مجتمع السوق </a:t>
          </a:r>
        </a:p>
        <a:p>
          <a:pPr rtl="1"/>
          <a:r>
            <a:rPr lang="ar-SA" sz="1800" b="1" dirty="0" smtClean="0"/>
            <a:t>2- مبدأ المشاركة </a:t>
          </a:r>
          <a:endParaRPr lang="ar-SA" sz="1800" b="1" dirty="0"/>
        </a:p>
      </dgm:t>
    </dgm:pt>
    <dgm:pt modelId="{76976E8B-0DF9-4ADD-BA4D-0D6804881A0E}" type="parTrans" cxnId="{21CF6C46-2412-486C-BC88-C4E85637C336}">
      <dgm:prSet/>
      <dgm:spPr/>
      <dgm:t>
        <a:bodyPr/>
        <a:lstStyle/>
        <a:p>
          <a:pPr rtl="1"/>
          <a:endParaRPr lang="ar-SA"/>
        </a:p>
      </dgm:t>
    </dgm:pt>
    <dgm:pt modelId="{F7C207AD-FA9C-445F-A59F-99B258E19674}" type="sibTrans" cxnId="{21CF6C46-2412-486C-BC88-C4E85637C336}">
      <dgm:prSet/>
      <dgm:spPr/>
      <dgm:t>
        <a:bodyPr/>
        <a:lstStyle/>
        <a:p>
          <a:pPr rtl="1"/>
          <a:endParaRPr lang="ar-SA"/>
        </a:p>
      </dgm:t>
    </dgm:pt>
    <dgm:pt modelId="{7CC03EF0-55DE-4E37-8980-1A5E37D366DA}">
      <dgm:prSet phldrT="[نص]"/>
      <dgm:spPr/>
      <dgm:t>
        <a:bodyPr/>
        <a:lstStyle/>
        <a:p>
          <a:pPr rtl="1"/>
          <a:r>
            <a:rPr lang="ar-SA" dirty="0" smtClean="0"/>
            <a:t>المجتمعات الشمولية </a:t>
          </a:r>
          <a:endParaRPr lang="ar-SA" dirty="0"/>
        </a:p>
      </dgm:t>
    </dgm:pt>
    <dgm:pt modelId="{0A8AE1B2-B054-4039-AB39-AAB38E45C83C}" type="parTrans" cxnId="{9BA69C44-54CA-4F02-9CBC-A1E69786B2E2}">
      <dgm:prSet/>
      <dgm:spPr/>
      <dgm:t>
        <a:bodyPr/>
        <a:lstStyle/>
        <a:p>
          <a:pPr rtl="1"/>
          <a:endParaRPr lang="ar-SA"/>
        </a:p>
      </dgm:t>
    </dgm:pt>
    <dgm:pt modelId="{4E8B1891-A670-490B-BCD0-166B68273F0F}" type="sibTrans" cxnId="{9BA69C44-54CA-4F02-9CBC-A1E69786B2E2}">
      <dgm:prSet/>
      <dgm:spPr/>
      <dgm:t>
        <a:bodyPr/>
        <a:lstStyle/>
        <a:p>
          <a:pPr rtl="1"/>
          <a:endParaRPr lang="ar-SA"/>
        </a:p>
      </dgm:t>
    </dgm:pt>
    <dgm:pt modelId="{546DB20A-BDD1-4928-97E5-C9F3231CC050}">
      <dgm:prSet phldrT="[نص]" custT="1"/>
      <dgm:spPr/>
      <dgm:t>
        <a:bodyPr/>
        <a:lstStyle/>
        <a:p>
          <a:pPr algn="r" rtl="1"/>
          <a:r>
            <a:rPr lang="ar-SA" sz="1800" b="1" dirty="0" smtClean="0"/>
            <a:t>تعتمد على محورين :</a:t>
          </a:r>
        </a:p>
        <a:p>
          <a:pPr algn="r" rtl="1"/>
          <a:r>
            <a:rPr lang="ar-SA" sz="1800" b="1" dirty="0" smtClean="0"/>
            <a:t>1- موقف </a:t>
          </a:r>
          <a:r>
            <a:rPr lang="ar-SA" sz="1800" b="1" dirty="0" smtClean="0"/>
            <a:t>الأنظمة </a:t>
          </a:r>
          <a:r>
            <a:rPr lang="ar-SA" sz="1800" b="1" dirty="0" smtClean="0"/>
            <a:t>الشمولية من حق المواطن في </a:t>
          </a:r>
          <a:r>
            <a:rPr lang="ar-SA" sz="1800" b="1" dirty="0" smtClean="0"/>
            <a:t>إنشاء </a:t>
          </a:r>
          <a:r>
            <a:rPr lang="ar-SA" sz="1800" b="1" dirty="0" smtClean="0"/>
            <a:t>و تملك الوسيلة </a:t>
          </a:r>
          <a:r>
            <a:rPr lang="ar-SA" sz="1800" b="1" dirty="0" smtClean="0"/>
            <a:t>الإعلامية </a:t>
          </a:r>
          <a:endParaRPr lang="ar-SA" sz="1800" b="1" dirty="0" smtClean="0"/>
        </a:p>
        <a:p>
          <a:pPr algn="r" rtl="1"/>
          <a:r>
            <a:rPr lang="ar-SA" sz="1800" b="1" dirty="0" smtClean="0"/>
            <a:t>2- موقف هذه </a:t>
          </a:r>
          <a:r>
            <a:rPr lang="ar-SA" sz="1800" b="1" dirty="0" smtClean="0"/>
            <a:t>الأنظمة </a:t>
          </a:r>
          <a:r>
            <a:rPr lang="ar-SA" sz="1800" b="1" dirty="0" smtClean="0"/>
            <a:t>من طبيعة الممارسة </a:t>
          </a:r>
          <a:r>
            <a:rPr lang="ar-SA" sz="1800" b="1" dirty="0" smtClean="0"/>
            <a:t>الإعلامية </a:t>
          </a:r>
          <a:r>
            <a:rPr lang="ar-SA" sz="1800" b="1" dirty="0" smtClean="0"/>
            <a:t>و الرقابة عليها </a:t>
          </a:r>
          <a:endParaRPr lang="ar-SA" sz="1800" b="1" dirty="0"/>
        </a:p>
      </dgm:t>
    </dgm:pt>
    <dgm:pt modelId="{D03F903D-13DB-4D0B-9B22-B64F9E641F4E}" type="parTrans" cxnId="{30149008-B529-4221-95BB-A316C9120DBE}">
      <dgm:prSet/>
      <dgm:spPr/>
      <dgm:t>
        <a:bodyPr/>
        <a:lstStyle/>
        <a:p>
          <a:pPr rtl="1"/>
          <a:endParaRPr lang="ar-SA"/>
        </a:p>
      </dgm:t>
    </dgm:pt>
    <dgm:pt modelId="{5A547F9F-429A-4F1B-8FAF-411DBAF04E69}" type="sibTrans" cxnId="{30149008-B529-4221-95BB-A316C9120DBE}">
      <dgm:prSet/>
      <dgm:spPr/>
      <dgm:t>
        <a:bodyPr/>
        <a:lstStyle/>
        <a:p>
          <a:pPr rtl="1"/>
          <a:endParaRPr lang="ar-SA"/>
        </a:p>
      </dgm:t>
    </dgm:pt>
    <dgm:pt modelId="{BA480EB5-8929-4237-9576-C59EFE8ADF5D}">
      <dgm:prSet phldrT="[نص]" custT="1"/>
      <dgm:spPr/>
      <dgm:t>
        <a:bodyPr/>
        <a:lstStyle/>
        <a:p>
          <a:pPr algn="r" rtl="1"/>
          <a:r>
            <a:rPr lang="ar-SA" sz="1800" b="1" dirty="0" smtClean="0"/>
            <a:t>المجتمعات التي تحكمها </a:t>
          </a:r>
          <a:r>
            <a:rPr lang="ar-SA" sz="1800" b="1" dirty="0" smtClean="0"/>
            <a:t>الأنظمة </a:t>
          </a:r>
          <a:r>
            <a:rPr lang="ar-SA" sz="1800" b="1" dirty="0" smtClean="0"/>
            <a:t>الشمولية تسمى بالعالم الثالث </a:t>
          </a:r>
          <a:r>
            <a:rPr lang="ar-SA" sz="1800" b="1" dirty="0" smtClean="0"/>
            <a:t>.</a:t>
          </a:r>
          <a:endParaRPr lang="ar-SA" sz="1800" b="1" dirty="0" smtClean="0"/>
        </a:p>
      </dgm:t>
    </dgm:pt>
    <dgm:pt modelId="{184F927A-3501-47DD-A08A-E396816E38B2}" type="parTrans" cxnId="{E08AFAB1-0942-49F7-956D-CDBC77E163E1}">
      <dgm:prSet/>
      <dgm:spPr/>
      <dgm:t>
        <a:bodyPr/>
        <a:lstStyle/>
        <a:p>
          <a:pPr rtl="1"/>
          <a:endParaRPr lang="ar-SA"/>
        </a:p>
      </dgm:t>
    </dgm:pt>
    <dgm:pt modelId="{FC676929-D51E-41EC-B4D6-223D98F3312B}" type="sibTrans" cxnId="{E08AFAB1-0942-49F7-956D-CDBC77E163E1}">
      <dgm:prSet/>
      <dgm:spPr/>
      <dgm:t>
        <a:bodyPr/>
        <a:lstStyle/>
        <a:p>
          <a:pPr rtl="1"/>
          <a:endParaRPr lang="ar-SA"/>
        </a:p>
      </dgm:t>
    </dgm:pt>
    <dgm:pt modelId="{2DAB85CA-BD72-4B06-883F-9645E6B01E05}">
      <dgm:prSet phldrT="[نص]" custT="1"/>
      <dgm:spPr/>
      <dgm:t>
        <a:bodyPr/>
        <a:lstStyle/>
        <a:p>
          <a:pPr algn="r" rtl="1"/>
          <a:r>
            <a:rPr lang="ar-SA" sz="1800" b="1" dirty="0" smtClean="0"/>
            <a:t>   </a:t>
          </a:r>
          <a:r>
            <a:rPr lang="ar-SA" sz="1800" b="1" u="sng" dirty="0" smtClean="0">
              <a:solidFill>
                <a:srgbClr val="FF0000"/>
              </a:solidFill>
            </a:rPr>
            <a:t>موقف المجتمعات الشمولية من أنظمة وسائل </a:t>
          </a:r>
          <a:r>
            <a:rPr lang="ar-SA" sz="1800" b="1" u="sng" dirty="0" err="1" smtClean="0">
              <a:solidFill>
                <a:srgbClr val="FF0000"/>
              </a:solidFill>
            </a:rPr>
            <a:t>الاعلام</a:t>
          </a:r>
          <a:r>
            <a:rPr lang="ar-SA" sz="1800" b="1" u="sng" dirty="0" smtClean="0">
              <a:solidFill>
                <a:srgbClr val="FF0000"/>
              </a:solidFill>
            </a:rPr>
            <a:t> :</a:t>
          </a:r>
        </a:p>
        <a:p>
          <a:pPr algn="r" rtl="1"/>
          <a:r>
            <a:rPr lang="ar-SA" sz="1800" b="1" dirty="0" smtClean="0"/>
            <a:t>1- </a:t>
          </a:r>
          <a:r>
            <a:rPr lang="ar-SA" sz="1800" b="1" dirty="0" smtClean="0"/>
            <a:t>عدم السماح للمواطنين بتملك الوسيلة </a:t>
          </a:r>
          <a:r>
            <a:rPr lang="ar-SA" sz="1800" b="1" dirty="0" smtClean="0"/>
            <a:t>الإعلامية </a:t>
          </a:r>
          <a:endParaRPr lang="ar-SA" sz="1800" b="1" dirty="0" smtClean="0"/>
        </a:p>
        <a:p>
          <a:pPr algn="r" rtl="1"/>
          <a:r>
            <a:rPr lang="ar-SA" sz="1800" b="1" dirty="0" smtClean="0"/>
            <a:t>2- السماح للمواطنين بتملك وسائل </a:t>
          </a:r>
          <a:r>
            <a:rPr lang="ar-SA" sz="1800" b="1" dirty="0" smtClean="0"/>
            <a:t>الإعلام </a:t>
          </a:r>
          <a:r>
            <a:rPr lang="ar-SA" sz="1800" b="1" dirty="0" smtClean="0"/>
            <a:t>المطبوعة (الصحف </a:t>
          </a:r>
          <a:r>
            <a:rPr lang="ar-SA" sz="1800" b="1" dirty="0" err="1" smtClean="0"/>
            <a:t>و</a:t>
          </a:r>
          <a:r>
            <a:rPr lang="ar-SA" sz="1800" b="1" dirty="0" smtClean="0"/>
            <a:t> المجلات) </a:t>
          </a:r>
        </a:p>
        <a:p>
          <a:pPr algn="r" rtl="1"/>
          <a:r>
            <a:rPr lang="ar-SA" sz="1800" b="1" dirty="0" smtClean="0"/>
            <a:t>3- السماح </a:t>
          </a:r>
          <a:r>
            <a:rPr lang="ar-SA" sz="1800" b="1" dirty="0" smtClean="0"/>
            <a:t>للمواطنين </a:t>
          </a:r>
          <a:r>
            <a:rPr lang="ar-SA" sz="1800" b="1" dirty="0" smtClean="0"/>
            <a:t>بتملك وسائل </a:t>
          </a:r>
          <a:r>
            <a:rPr lang="ar-SA" sz="1800" b="1" dirty="0" smtClean="0"/>
            <a:t>الإعلام </a:t>
          </a:r>
          <a:r>
            <a:rPr lang="ar-SA" sz="1800" b="1" dirty="0" smtClean="0"/>
            <a:t>المطبوعة مع بقاء </a:t>
          </a:r>
          <a:r>
            <a:rPr lang="ar-SA" sz="1800" b="1" dirty="0" smtClean="0"/>
            <a:t>الإذاعة والتلفزيون </a:t>
          </a:r>
          <a:r>
            <a:rPr lang="ar-SA" sz="1800" b="1" dirty="0" smtClean="0"/>
            <a:t>تحت سيطرة النظام </a:t>
          </a:r>
          <a:endParaRPr lang="ar-SA" sz="1800" b="1" dirty="0"/>
        </a:p>
      </dgm:t>
    </dgm:pt>
    <dgm:pt modelId="{104B30B2-1370-4DAA-BA16-3888E2AEF13B}" type="parTrans" cxnId="{BABD1D4F-4395-4A50-B1F8-07B82DD3FB0C}">
      <dgm:prSet/>
      <dgm:spPr/>
      <dgm:t>
        <a:bodyPr/>
        <a:lstStyle/>
        <a:p>
          <a:pPr rtl="1"/>
          <a:endParaRPr lang="ar-SA"/>
        </a:p>
      </dgm:t>
    </dgm:pt>
    <dgm:pt modelId="{4FFA1460-65F1-4903-A395-DE9D1B9041BF}" type="sibTrans" cxnId="{BABD1D4F-4395-4A50-B1F8-07B82DD3FB0C}">
      <dgm:prSet/>
      <dgm:spPr/>
      <dgm:t>
        <a:bodyPr/>
        <a:lstStyle/>
        <a:p>
          <a:pPr rtl="1"/>
          <a:endParaRPr lang="ar-SA"/>
        </a:p>
      </dgm:t>
    </dgm:pt>
    <dgm:pt modelId="{5CEF18C6-4318-4815-8E58-E4FEADE9E9D7}">
      <dgm:prSet phldrT="[نص]" custT="1"/>
      <dgm:spPr/>
      <dgm:t>
        <a:bodyPr/>
        <a:lstStyle/>
        <a:p>
          <a:pPr algn="r" rtl="1"/>
          <a:r>
            <a:rPr lang="ar-SA" sz="1800" b="1" dirty="0" smtClean="0"/>
            <a:t>مجتمع السوق اشتقت منه بعض المفاهيم </a:t>
          </a:r>
          <a:r>
            <a:rPr lang="ar-SA" sz="1800" b="1" dirty="0" smtClean="0"/>
            <a:t>الإعلامية </a:t>
          </a:r>
          <a:r>
            <a:rPr lang="ar-SA" sz="1800" b="1" dirty="0" smtClean="0"/>
            <a:t>( السياسات </a:t>
          </a:r>
          <a:r>
            <a:rPr lang="ar-SA" sz="1800" b="1" dirty="0" err="1" smtClean="0"/>
            <a:t>الليبراليه</a:t>
          </a:r>
          <a:r>
            <a:rPr lang="ar-SA" sz="1800" b="1" dirty="0" smtClean="0"/>
            <a:t> ) حرية تملك الفرد لوسائل التعبير المختلفة </a:t>
          </a:r>
        </a:p>
        <a:p>
          <a:pPr algn="r" rtl="1"/>
          <a:r>
            <a:rPr lang="ar-SA" sz="1800" b="1" dirty="0" smtClean="0"/>
            <a:t>( الملكية الشخصية – الملكية المختلطة )</a:t>
          </a:r>
        </a:p>
        <a:p>
          <a:pPr algn="r" rtl="1"/>
          <a:r>
            <a:rPr lang="ar-SA" sz="1800" b="1" dirty="0" smtClean="0"/>
            <a:t>* مبدأ </a:t>
          </a:r>
          <a:r>
            <a:rPr lang="ar-SA" sz="1800" b="1" dirty="0" smtClean="0"/>
            <a:t>المشاركة ظهرت </a:t>
          </a:r>
          <a:r>
            <a:rPr lang="ar-SA" sz="1800" b="1" dirty="0" smtClean="0"/>
            <a:t>مفاهيم إعلامية </a:t>
          </a:r>
          <a:r>
            <a:rPr lang="ar-SA" sz="1800" b="1" dirty="0" smtClean="0"/>
            <a:t>مرتبطة بوظائف وسائل </a:t>
          </a:r>
          <a:r>
            <a:rPr lang="ar-SA" sz="1800" b="1" dirty="0" smtClean="0"/>
            <a:t>الإعلام </a:t>
          </a:r>
          <a:r>
            <a:rPr lang="ar-SA" sz="1800" b="1" dirty="0" smtClean="0"/>
            <a:t>في المجتمعات </a:t>
          </a:r>
          <a:r>
            <a:rPr lang="ar-SA" sz="1800" b="1" dirty="0" smtClean="0"/>
            <a:t>الديمقراطية </a:t>
          </a:r>
          <a:r>
            <a:rPr lang="ar-SA" sz="1800" b="1" dirty="0" smtClean="0"/>
            <a:t>( مراقبة وسائل </a:t>
          </a:r>
          <a:r>
            <a:rPr lang="ar-SA" sz="1800" b="1" dirty="0" smtClean="0"/>
            <a:t>الإعلام </a:t>
          </a:r>
          <a:r>
            <a:rPr lang="ar-SA" sz="1800" b="1" dirty="0" smtClean="0"/>
            <a:t>للحكومة – التنشئة السياسية – حرية مزاولة مهنة النشر </a:t>
          </a:r>
          <a:r>
            <a:rPr lang="ar-SA" sz="1800" b="1" dirty="0" err="1" smtClean="0"/>
            <a:t>و</a:t>
          </a:r>
          <a:r>
            <a:rPr lang="ar-SA" sz="1800" b="1" dirty="0" smtClean="0"/>
            <a:t> التوزيع بدون </a:t>
          </a:r>
          <a:r>
            <a:rPr lang="ar-SA" sz="1800" b="1" dirty="0" err="1" smtClean="0"/>
            <a:t>اذن</a:t>
          </a:r>
          <a:r>
            <a:rPr lang="ar-SA" sz="1800" b="1" dirty="0" smtClean="0"/>
            <a:t> مسبق – حرية </a:t>
          </a:r>
          <a:r>
            <a:rPr lang="ar-SA" sz="1800" b="1" dirty="0" smtClean="0"/>
            <a:t>الإعلامي </a:t>
          </a:r>
          <a:r>
            <a:rPr lang="ar-SA" sz="1800" b="1" dirty="0" smtClean="0"/>
            <a:t>في حصوله على المعلومات والاتصال بمصادرها    </a:t>
          </a:r>
          <a:endParaRPr lang="ar-SA" sz="1800" b="1" dirty="0"/>
        </a:p>
      </dgm:t>
    </dgm:pt>
    <dgm:pt modelId="{740EE655-D0CF-4ACF-9E99-68CC321B7ECD}" type="sibTrans" cxnId="{9B2A1451-8925-4795-AFC6-A334F0C7CA57}">
      <dgm:prSet/>
      <dgm:spPr/>
      <dgm:t>
        <a:bodyPr/>
        <a:lstStyle/>
        <a:p>
          <a:pPr rtl="1"/>
          <a:endParaRPr lang="ar-SA"/>
        </a:p>
      </dgm:t>
    </dgm:pt>
    <dgm:pt modelId="{876992D6-2E2C-47C7-903C-C903DC51A359}" type="parTrans" cxnId="{9B2A1451-8925-4795-AFC6-A334F0C7CA57}">
      <dgm:prSet/>
      <dgm:spPr/>
      <dgm:t>
        <a:bodyPr/>
        <a:lstStyle/>
        <a:p>
          <a:pPr rtl="1"/>
          <a:endParaRPr lang="ar-SA"/>
        </a:p>
      </dgm:t>
    </dgm:pt>
    <dgm:pt modelId="{31A55EEF-D883-48A9-A057-40BF993FC08E}" type="pres">
      <dgm:prSet presAssocID="{265C449A-4DC6-4AAA-AEEE-28738E13579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7FC2CC60-3404-4413-9F2A-9A4FBAD4B226}" type="pres">
      <dgm:prSet presAssocID="{8256E522-632D-4EF1-990B-12B8E31B817F}" presName="root" presStyleCnt="0"/>
      <dgm:spPr/>
    </dgm:pt>
    <dgm:pt modelId="{7813342A-7C69-4B68-831D-CF3509559A17}" type="pres">
      <dgm:prSet presAssocID="{8256E522-632D-4EF1-990B-12B8E31B817F}" presName="rootComposite" presStyleCnt="0"/>
      <dgm:spPr/>
    </dgm:pt>
    <dgm:pt modelId="{D3C4D34B-CAFC-4945-AA5F-1B819D503710}" type="pres">
      <dgm:prSet presAssocID="{8256E522-632D-4EF1-990B-12B8E31B817F}" presName="rootText" presStyleLbl="node1" presStyleIdx="0" presStyleCnt="2" custScaleX="209382" custScaleY="176882"/>
      <dgm:spPr/>
      <dgm:t>
        <a:bodyPr/>
        <a:lstStyle/>
        <a:p>
          <a:pPr rtl="1"/>
          <a:endParaRPr lang="ar-SA"/>
        </a:p>
      </dgm:t>
    </dgm:pt>
    <dgm:pt modelId="{F230697D-0B8D-4968-B220-B18988E51449}" type="pres">
      <dgm:prSet presAssocID="{8256E522-632D-4EF1-990B-12B8E31B817F}" presName="rootConnector" presStyleLbl="node1" presStyleIdx="0" presStyleCnt="2"/>
      <dgm:spPr/>
      <dgm:t>
        <a:bodyPr/>
        <a:lstStyle/>
        <a:p>
          <a:pPr rtl="1"/>
          <a:endParaRPr lang="ar-SA"/>
        </a:p>
      </dgm:t>
    </dgm:pt>
    <dgm:pt modelId="{4644E705-E765-4C74-937D-1019818BE2E2}" type="pres">
      <dgm:prSet presAssocID="{8256E522-632D-4EF1-990B-12B8E31B817F}" presName="childShape" presStyleCnt="0"/>
      <dgm:spPr/>
    </dgm:pt>
    <dgm:pt modelId="{12869060-B5FC-4DED-880E-C83EB708BD70}" type="pres">
      <dgm:prSet presAssocID="{76976E8B-0DF9-4ADD-BA4D-0D6804881A0E}" presName="Name13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D6DE52B8-A462-425C-8C74-45864890EEF4}" type="pres">
      <dgm:prSet presAssocID="{371745E7-372A-4799-B63F-7F16A2E58E1D}" presName="childText" presStyleLbl="bgAcc1" presStyleIdx="0" presStyleCnt="5" custScaleX="287612" custScaleY="30075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F25DD3B-B0E1-4628-89B4-1AA9134FB059}" type="pres">
      <dgm:prSet presAssocID="{876992D6-2E2C-47C7-903C-C903DC51A359}" presName="Name13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633213D8-2F80-41C4-B101-D8319F91D5A5}" type="pres">
      <dgm:prSet presAssocID="{5CEF18C6-4318-4815-8E58-E4FEADE9E9D7}" presName="childText" presStyleLbl="bgAcc1" presStyleIdx="1" presStyleCnt="5" custScaleX="466744" custScaleY="869483" custLinFactNeighborX="-4350" custLinFactNeighborY="1034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21EE028-60DF-4839-A5B3-D99BF85E01C3}" type="pres">
      <dgm:prSet presAssocID="{7CC03EF0-55DE-4E37-8980-1A5E37D366DA}" presName="root" presStyleCnt="0"/>
      <dgm:spPr/>
    </dgm:pt>
    <dgm:pt modelId="{CE75638B-D216-4A08-9CE5-578D3E0315D9}" type="pres">
      <dgm:prSet presAssocID="{7CC03EF0-55DE-4E37-8980-1A5E37D366DA}" presName="rootComposite" presStyleCnt="0"/>
      <dgm:spPr/>
    </dgm:pt>
    <dgm:pt modelId="{16D24B1F-1DC8-4A53-AE71-0C523F47BB07}" type="pres">
      <dgm:prSet presAssocID="{7CC03EF0-55DE-4E37-8980-1A5E37D366DA}" presName="rootText" presStyleLbl="node1" presStyleIdx="1" presStyleCnt="2" custScaleX="217965" custScaleY="160203" custLinFactNeighborX="10343" custLinFactNeighborY="-1385"/>
      <dgm:spPr/>
      <dgm:t>
        <a:bodyPr/>
        <a:lstStyle/>
        <a:p>
          <a:pPr rtl="1"/>
          <a:endParaRPr lang="ar-SA"/>
        </a:p>
      </dgm:t>
    </dgm:pt>
    <dgm:pt modelId="{FEF2DBAB-DD2A-41DC-B30D-D1AFBCDB4871}" type="pres">
      <dgm:prSet presAssocID="{7CC03EF0-55DE-4E37-8980-1A5E37D366DA}" presName="rootConnector" presStyleLbl="node1" presStyleIdx="1" presStyleCnt="2"/>
      <dgm:spPr/>
      <dgm:t>
        <a:bodyPr/>
        <a:lstStyle/>
        <a:p>
          <a:pPr rtl="1"/>
          <a:endParaRPr lang="ar-SA"/>
        </a:p>
      </dgm:t>
    </dgm:pt>
    <dgm:pt modelId="{14A1EE9F-ED0F-4321-A144-F1A627CD6638}" type="pres">
      <dgm:prSet presAssocID="{7CC03EF0-55DE-4E37-8980-1A5E37D366DA}" presName="childShape" presStyleCnt="0"/>
      <dgm:spPr/>
    </dgm:pt>
    <dgm:pt modelId="{BD79D264-B763-49C1-9198-D961EA2E654B}" type="pres">
      <dgm:prSet presAssocID="{D03F903D-13DB-4D0B-9B22-B64F9E641F4E}" presName="Name13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21ED9FB6-AF61-4354-AE7C-44F4946F81C3}" type="pres">
      <dgm:prSet presAssocID="{546DB20A-BDD1-4928-97E5-C9F3231CC050}" presName="childText" presStyleLbl="bgAcc1" presStyleIdx="2" presStyleCnt="5" custScaleX="559438" custScaleY="345811" custLinFactX="56168" custLinFactNeighborX="100000" custLinFactNeighborY="-1258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C142D47-331E-43B5-819A-D1C6BF392DD7}" type="pres">
      <dgm:prSet presAssocID="{184F927A-3501-47DD-A08A-E396816E38B2}" presName="Name13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7260A8EE-62A9-44E9-AD18-068AA5CE508E}" type="pres">
      <dgm:prSet presAssocID="{BA480EB5-8929-4237-9576-C59EFE8ADF5D}" presName="childText" presStyleLbl="bgAcc1" presStyleIdx="3" presStyleCnt="5" custScaleX="595702" custScaleY="188745" custLinFactX="16622" custLinFactNeighborX="100000" custLinFactNeighborY="-375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B60CA71-A8E1-4B99-BF2C-44C6E3AADA1D}" type="pres">
      <dgm:prSet presAssocID="{104B30B2-1370-4DAA-BA16-3888E2AEF13B}" presName="Name13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5095791A-5D94-416B-A70E-4BCFF2AEE20C}" type="pres">
      <dgm:prSet presAssocID="{2DAB85CA-BD72-4B06-883F-9645E6B01E05}" presName="childText" presStyleLbl="bgAcc1" presStyleIdx="4" presStyleCnt="5" custScaleX="730249" custScaleY="490391" custLinFactNeighborX="328" custLinFactNeighborY="1376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30149008-B529-4221-95BB-A316C9120DBE}" srcId="{7CC03EF0-55DE-4E37-8980-1A5E37D366DA}" destId="{546DB20A-BDD1-4928-97E5-C9F3231CC050}" srcOrd="0" destOrd="0" parTransId="{D03F903D-13DB-4D0B-9B22-B64F9E641F4E}" sibTransId="{5A547F9F-429A-4F1B-8FAF-411DBAF04E69}"/>
    <dgm:cxn modelId="{C064563B-C837-46BF-A2D8-475CE3FD1D0F}" type="presOf" srcId="{265C449A-4DC6-4AAA-AEEE-28738E13579D}" destId="{31A55EEF-D883-48A9-A057-40BF993FC08E}" srcOrd="0" destOrd="0" presId="urn:microsoft.com/office/officeart/2005/8/layout/hierarchy3"/>
    <dgm:cxn modelId="{A7A7FF14-073D-4147-9DB0-C75015727F8E}" srcId="{265C449A-4DC6-4AAA-AEEE-28738E13579D}" destId="{8256E522-632D-4EF1-990B-12B8E31B817F}" srcOrd="0" destOrd="0" parTransId="{4B92738C-9E7E-4991-B4D7-3C73FE87B5E3}" sibTransId="{B6F8B00F-786E-4543-895C-5F89367D1792}"/>
    <dgm:cxn modelId="{5AFD1BFF-013A-4AEA-898F-31FB10FCA890}" type="presOf" srcId="{76976E8B-0DF9-4ADD-BA4D-0D6804881A0E}" destId="{12869060-B5FC-4DED-880E-C83EB708BD70}" srcOrd="0" destOrd="0" presId="urn:microsoft.com/office/officeart/2005/8/layout/hierarchy3"/>
    <dgm:cxn modelId="{22658E04-7F1B-46E5-96D9-BA1D79E08B88}" type="presOf" srcId="{104B30B2-1370-4DAA-BA16-3888E2AEF13B}" destId="{FB60CA71-A8E1-4B99-BF2C-44C6E3AADA1D}" srcOrd="0" destOrd="0" presId="urn:microsoft.com/office/officeart/2005/8/layout/hierarchy3"/>
    <dgm:cxn modelId="{DB083C66-D29B-482E-BCDA-C8EE804668BF}" type="presOf" srcId="{BA480EB5-8929-4237-9576-C59EFE8ADF5D}" destId="{7260A8EE-62A9-44E9-AD18-068AA5CE508E}" srcOrd="0" destOrd="0" presId="urn:microsoft.com/office/officeart/2005/8/layout/hierarchy3"/>
    <dgm:cxn modelId="{E08AFAB1-0942-49F7-956D-CDBC77E163E1}" srcId="{7CC03EF0-55DE-4E37-8980-1A5E37D366DA}" destId="{BA480EB5-8929-4237-9576-C59EFE8ADF5D}" srcOrd="1" destOrd="0" parTransId="{184F927A-3501-47DD-A08A-E396816E38B2}" sibTransId="{FC676929-D51E-41EC-B4D6-223D98F3312B}"/>
    <dgm:cxn modelId="{8C4683BD-2D60-43DC-8514-BFC47973565E}" type="presOf" srcId="{371745E7-372A-4799-B63F-7F16A2E58E1D}" destId="{D6DE52B8-A462-425C-8C74-45864890EEF4}" srcOrd="0" destOrd="0" presId="urn:microsoft.com/office/officeart/2005/8/layout/hierarchy3"/>
    <dgm:cxn modelId="{72FD2E6F-0444-4444-8EB8-69BA5EB2D2B6}" type="presOf" srcId="{2DAB85CA-BD72-4B06-883F-9645E6B01E05}" destId="{5095791A-5D94-416B-A70E-4BCFF2AEE20C}" srcOrd="0" destOrd="0" presId="urn:microsoft.com/office/officeart/2005/8/layout/hierarchy3"/>
    <dgm:cxn modelId="{F12696E7-EEE9-473E-9C6B-688A48557BD7}" type="presOf" srcId="{876992D6-2E2C-47C7-903C-C903DC51A359}" destId="{BF25DD3B-B0E1-4628-89B4-1AA9134FB059}" srcOrd="0" destOrd="0" presId="urn:microsoft.com/office/officeart/2005/8/layout/hierarchy3"/>
    <dgm:cxn modelId="{9BA69C44-54CA-4F02-9CBC-A1E69786B2E2}" srcId="{265C449A-4DC6-4AAA-AEEE-28738E13579D}" destId="{7CC03EF0-55DE-4E37-8980-1A5E37D366DA}" srcOrd="1" destOrd="0" parTransId="{0A8AE1B2-B054-4039-AB39-AAB38E45C83C}" sibTransId="{4E8B1891-A670-490B-BCD0-166B68273F0F}"/>
    <dgm:cxn modelId="{4BA72B0B-59B3-4688-A715-4F6E043C3741}" type="presOf" srcId="{7CC03EF0-55DE-4E37-8980-1A5E37D366DA}" destId="{FEF2DBAB-DD2A-41DC-B30D-D1AFBCDB4871}" srcOrd="1" destOrd="0" presId="urn:microsoft.com/office/officeart/2005/8/layout/hierarchy3"/>
    <dgm:cxn modelId="{6B0429B0-A7D5-4D59-B2CF-787DF243CBF6}" type="presOf" srcId="{8256E522-632D-4EF1-990B-12B8E31B817F}" destId="{F230697D-0B8D-4968-B220-B18988E51449}" srcOrd="1" destOrd="0" presId="urn:microsoft.com/office/officeart/2005/8/layout/hierarchy3"/>
    <dgm:cxn modelId="{0164F064-65AE-4565-85D9-44203A860F39}" type="presOf" srcId="{5CEF18C6-4318-4815-8E58-E4FEADE9E9D7}" destId="{633213D8-2F80-41C4-B101-D8319F91D5A5}" srcOrd="0" destOrd="0" presId="urn:microsoft.com/office/officeart/2005/8/layout/hierarchy3"/>
    <dgm:cxn modelId="{CA827442-BFB5-4509-8C96-D3FFBA6DC180}" type="presOf" srcId="{8256E522-632D-4EF1-990B-12B8E31B817F}" destId="{D3C4D34B-CAFC-4945-AA5F-1B819D503710}" srcOrd="0" destOrd="0" presId="urn:microsoft.com/office/officeart/2005/8/layout/hierarchy3"/>
    <dgm:cxn modelId="{323900D7-6814-4787-BBE7-1653AB16525F}" type="presOf" srcId="{184F927A-3501-47DD-A08A-E396816E38B2}" destId="{8C142D47-331E-43B5-819A-D1C6BF392DD7}" srcOrd="0" destOrd="0" presId="urn:microsoft.com/office/officeart/2005/8/layout/hierarchy3"/>
    <dgm:cxn modelId="{21CF6C46-2412-486C-BC88-C4E85637C336}" srcId="{8256E522-632D-4EF1-990B-12B8E31B817F}" destId="{371745E7-372A-4799-B63F-7F16A2E58E1D}" srcOrd="0" destOrd="0" parTransId="{76976E8B-0DF9-4ADD-BA4D-0D6804881A0E}" sibTransId="{F7C207AD-FA9C-445F-A59F-99B258E19674}"/>
    <dgm:cxn modelId="{C05AA5A4-B504-4345-881F-3A71CB0F008F}" type="presOf" srcId="{D03F903D-13DB-4D0B-9B22-B64F9E641F4E}" destId="{BD79D264-B763-49C1-9198-D961EA2E654B}" srcOrd="0" destOrd="0" presId="urn:microsoft.com/office/officeart/2005/8/layout/hierarchy3"/>
    <dgm:cxn modelId="{51B80C49-FF85-4491-BD9E-43B5A5D53D83}" type="presOf" srcId="{7CC03EF0-55DE-4E37-8980-1A5E37D366DA}" destId="{16D24B1F-1DC8-4A53-AE71-0C523F47BB07}" srcOrd="0" destOrd="0" presId="urn:microsoft.com/office/officeart/2005/8/layout/hierarchy3"/>
    <dgm:cxn modelId="{9B2A1451-8925-4795-AFC6-A334F0C7CA57}" srcId="{8256E522-632D-4EF1-990B-12B8E31B817F}" destId="{5CEF18C6-4318-4815-8E58-E4FEADE9E9D7}" srcOrd="1" destOrd="0" parTransId="{876992D6-2E2C-47C7-903C-C903DC51A359}" sibTransId="{740EE655-D0CF-4ACF-9E99-68CC321B7ECD}"/>
    <dgm:cxn modelId="{BABD1D4F-4395-4A50-B1F8-07B82DD3FB0C}" srcId="{7CC03EF0-55DE-4E37-8980-1A5E37D366DA}" destId="{2DAB85CA-BD72-4B06-883F-9645E6B01E05}" srcOrd="2" destOrd="0" parTransId="{104B30B2-1370-4DAA-BA16-3888E2AEF13B}" sibTransId="{4FFA1460-65F1-4903-A395-DE9D1B9041BF}"/>
    <dgm:cxn modelId="{BC8C9954-309E-44B7-83FA-7B3A07C79075}" type="presOf" srcId="{546DB20A-BDD1-4928-97E5-C9F3231CC050}" destId="{21ED9FB6-AF61-4354-AE7C-44F4946F81C3}" srcOrd="0" destOrd="0" presId="urn:microsoft.com/office/officeart/2005/8/layout/hierarchy3"/>
    <dgm:cxn modelId="{7792055D-B857-434F-9AD1-B9F4B4EEF5FE}" type="presParOf" srcId="{31A55EEF-D883-48A9-A057-40BF993FC08E}" destId="{7FC2CC60-3404-4413-9F2A-9A4FBAD4B226}" srcOrd="0" destOrd="0" presId="urn:microsoft.com/office/officeart/2005/8/layout/hierarchy3"/>
    <dgm:cxn modelId="{06D21664-B319-4BF6-894B-C1CCD74BDABE}" type="presParOf" srcId="{7FC2CC60-3404-4413-9F2A-9A4FBAD4B226}" destId="{7813342A-7C69-4B68-831D-CF3509559A17}" srcOrd="0" destOrd="0" presId="urn:microsoft.com/office/officeart/2005/8/layout/hierarchy3"/>
    <dgm:cxn modelId="{5A4AD26A-BAA7-4929-B462-F8344740D9FB}" type="presParOf" srcId="{7813342A-7C69-4B68-831D-CF3509559A17}" destId="{D3C4D34B-CAFC-4945-AA5F-1B819D503710}" srcOrd="0" destOrd="0" presId="urn:microsoft.com/office/officeart/2005/8/layout/hierarchy3"/>
    <dgm:cxn modelId="{1618B6AF-C482-4975-9B43-78A132AD7434}" type="presParOf" srcId="{7813342A-7C69-4B68-831D-CF3509559A17}" destId="{F230697D-0B8D-4968-B220-B18988E51449}" srcOrd="1" destOrd="0" presId="urn:microsoft.com/office/officeart/2005/8/layout/hierarchy3"/>
    <dgm:cxn modelId="{87962002-0C34-4CA5-9439-EB548A45F3CD}" type="presParOf" srcId="{7FC2CC60-3404-4413-9F2A-9A4FBAD4B226}" destId="{4644E705-E765-4C74-937D-1019818BE2E2}" srcOrd="1" destOrd="0" presId="urn:microsoft.com/office/officeart/2005/8/layout/hierarchy3"/>
    <dgm:cxn modelId="{C4942225-E1FC-45A5-AEB1-37BB4A6D766D}" type="presParOf" srcId="{4644E705-E765-4C74-937D-1019818BE2E2}" destId="{12869060-B5FC-4DED-880E-C83EB708BD70}" srcOrd="0" destOrd="0" presId="urn:microsoft.com/office/officeart/2005/8/layout/hierarchy3"/>
    <dgm:cxn modelId="{7312493E-EBD2-48C7-BC40-7ACBD003B3A9}" type="presParOf" srcId="{4644E705-E765-4C74-937D-1019818BE2E2}" destId="{D6DE52B8-A462-425C-8C74-45864890EEF4}" srcOrd="1" destOrd="0" presId="urn:microsoft.com/office/officeart/2005/8/layout/hierarchy3"/>
    <dgm:cxn modelId="{7A0EA0FA-538C-4DAA-A9D6-4FFE6CA83AAE}" type="presParOf" srcId="{4644E705-E765-4C74-937D-1019818BE2E2}" destId="{BF25DD3B-B0E1-4628-89B4-1AA9134FB059}" srcOrd="2" destOrd="0" presId="urn:microsoft.com/office/officeart/2005/8/layout/hierarchy3"/>
    <dgm:cxn modelId="{804D75CB-C540-40C2-8109-EF6381CAADF8}" type="presParOf" srcId="{4644E705-E765-4C74-937D-1019818BE2E2}" destId="{633213D8-2F80-41C4-B101-D8319F91D5A5}" srcOrd="3" destOrd="0" presId="urn:microsoft.com/office/officeart/2005/8/layout/hierarchy3"/>
    <dgm:cxn modelId="{19373D17-FA20-4B1D-A054-570BC6DBE8A0}" type="presParOf" srcId="{31A55EEF-D883-48A9-A057-40BF993FC08E}" destId="{421EE028-60DF-4839-A5B3-D99BF85E01C3}" srcOrd="1" destOrd="0" presId="urn:microsoft.com/office/officeart/2005/8/layout/hierarchy3"/>
    <dgm:cxn modelId="{FDBA483E-E45D-43C7-BDD6-DA2EA04B4AB4}" type="presParOf" srcId="{421EE028-60DF-4839-A5B3-D99BF85E01C3}" destId="{CE75638B-D216-4A08-9CE5-578D3E0315D9}" srcOrd="0" destOrd="0" presId="urn:microsoft.com/office/officeart/2005/8/layout/hierarchy3"/>
    <dgm:cxn modelId="{CB7332AE-2818-4EE1-9154-6C647198AAB5}" type="presParOf" srcId="{CE75638B-D216-4A08-9CE5-578D3E0315D9}" destId="{16D24B1F-1DC8-4A53-AE71-0C523F47BB07}" srcOrd="0" destOrd="0" presId="urn:microsoft.com/office/officeart/2005/8/layout/hierarchy3"/>
    <dgm:cxn modelId="{83A4DC33-A255-4FF5-9079-9ED62BA602EF}" type="presParOf" srcId="{CE75638B-D216-4A08-9CE5-578D3E0315D9}" destId="{FEF2DBAB-DD2A-41DC-B30D-D1AFBCDB4871}" srcOrd="1" destOrd="0" presId="urn:microsoft.com/office/officeart/2005/8/layout/hierarchy3"/>
    <dgm:cxn modelId="{37FF697E-9A97-4A44-9A52-4DA033C12989}" type="presParOf" srcId="{421EE028-60DF-4839-A5B3-D99BF85E01C3}" destId="{14A1EE9F-ED0F-4321-A144-F1A627CD6638}" srcOrd="1" destOrd="0" presId="urn:microsoft.com/office/officeart/2005/8/layout/hierarchy3"/>
    <dgm:cxn modelId="{16B89E08-B090-462E-BD8A-4AF68D32CBAD}" type="presParOf" srcId="{14A1EE9F-ED0F-4321-A144-F1A627CD6638}" destId="{BD79D264-B763-49C1-9198-D961EA2E654B}" srcOrd="0" destOrd="0" presId="urn:microsoft.com/office/officeart/2005/8/layout/hierarchy3"/>
    <dgm:cxn modelId="{056A6EE4-913A-492D-A026-6C57C1475B45}" type="presParOf" srcId="{14A1EE9F-ED0F-4321-A144-F1A627CD6638}" destId="{21ED9FB6-AF61-4354-AE7C-44F4946F81C3}" srcOrd="1" destOrd="0" presId="urn:microsoft.com/office/officeart/2005/8/layout/hierarchy3"/>
    <dgm:cxn modelId="{202C9C87-FF9D-4ABD-89D9-FEF324A4AE3B}" type="presParOf" srcId="{14A1EE9F-ED0F-4321-A144-F1A627CD6638}" destId="{8C142D47-331E-43B5-819A-D1C6BF392DD7}" srcOrd="2" destOrd="0" presId="urn:microsoft.com/office/officeart/2005/8/layout/hierarchy3"/>
    <dgm:cxn modelId="{167ABD02-DBF3-42A0-B9D4-04CAEFF87F5B}" type="presParOf" srcId="{14A1EE9F-ED0F-4321-A144-F1A627CD6638}" destId="{7260A8EE-62A9-44E9-AD18-068AA5CE508E}" srcOrd="3" destOrd="0" presId="urn:microsoft.com/office/officeart/2005/8/layout/hierarchy3"/>
    <dgm:cxn modelId="{DBA7BEEC-D8A5-407B-8C9D-6826188CADD5}" type="presParOf" srcId="{14A1EE9F-ED0F-4321-A144-F1A627CD6638}" destId="{FB60CA71-A8E1-4B99-BF2C-44C6E3AADA1D}" srcOrd="4" destOrd="0" presId="urn:microsoft.com/office/officeart/2005/8/layout/hierarchy3"/>
    <dgm:cxn modelId="{460DBBD3-12AB-4363-AF6D-5C88C4DB119C}" type="presParOf" srcId="{14A1EE9F-ED0F-4321-A144-F1A627CD6638}" destId="{5095791A-5D94-416B-A70E-4BCFF2AEE20C}" srcOrd="5" destOrd="0" presId="urn:microsoft.com/office/officeart/2005/8/layout/hierarchy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57891D-F56B-48FE-BA41-4638BBFED16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E7944830-60E5-4A4C-9398-33648730248C}">
      <dgm:prSet phldrT="[نص]"/>
      <dgm:spPr/>
      <dgm:t>
        <a:bodyPr/>
        <a:lstStyle/>
        <a:p>
          <a:pPr rtl="1"/>
          <a:r>
            <a:rPr lang="ar-SA" dirty="0" smtClean="0"/>
            <a:t>المجتمع الإسلامي </a:t>
          </a:r>
          <a:endParaRPr lang="ar-SA" dirty="0"/>
        </a:p>
      </dgm:t>
    </dgm:pt>
    <dgm:pt modelId="{E5380BC0-7F5E-49B4-9FBA-5229020CFB31}" type="parTrans" cxnId="{2A20B57C-449E-4C01-AEDD-6C0567EA8EF8}">
      <dgm:prSet/>
      <dgm:spPr/>
      <dgm:t>
        <a:bodyPr/>
        <a:lstStyle/>
        <a:p>
          <a:pPr rtl="1"/>
          <a:endParaRPr lang="ar-SA"/>
        </a:p>
      </dgm:t>
    </dgm:pt>
    <dgm:pt modelId="{869910C0-1608-44D4-B8F8-A1412D02ABFF}" type="sibTrans" cxnId="{2A20B57C-449E-4C01-AEDD-6C0567EA8EF8}">
      <dgm:prSet/>
      <dgm:spPr/>
      <dgm:t>
        <a:bodyPr/>
        <a:lstStyle/>
        <a:p>
          <a:pPr rtl="1"/>
          <a:endParaRPr lang="ar-SA"/>
        </a:p>
      </dgm:t>
    </dgm:pt>
    <dgm:pt modelId="{670412A0-1C8D-4C18-9CD0-9A5336707EA6}">
      <dgm:prSet phldrT="[نص]" custT="1"/>
      <dgm:spPr/>
      <dgm:t>
        <a:bodyPr/>
        <a:lstStyle/>
        <a:p>
          <a:pPr algn="r" rtl="1"/>
          <a:r>
            <a:rPr lang="ar-SA" sz="1800" b="1" dirty="0" smtClean="0"/>
            <a:t>أنظمة </a:t>
          </a:r>
          <a:r>
            <a:rPr lang="ar-SA" sz="1800" b="1" dirty="0" smtClean="0"/>
            <a:t>الإعلام </a:t>
          </a:r>
          <a:r>
            <a:rPr lang="ar-SA" sz="1800" b="1" dirty="0" smtClean="0"/>
            <a:t>في المجتمعات الشمولية والديمقراطية هي </a:t>
          </a:r>
          <a:r>
            <a:rPr lang="ar-SA" sz="1800" b="1" dirty="0" smtClean="0"/>
            <a:t>إفرازات </a:t>
          </a:r>
          <a:r>
            <a:rPr lang="ar-SA" sz="1800" b="1" dirty="0" smtClean="0"/>
            <a:t>وانعكاسات </a:t>
          </a:r>
          <a:r>
            <a:rPr lang="ar-SA" sz="1800" b="1" dirty="0" smtClean="0"/>
            <a:t>لأسس </a:t>
          </a:r>
          <a:r>
            <a:rPr lang="ar-SA" sz="1800" b="1" dirty="0" smtClean="0"/>
            <a:t>نظرية </a:t>
          </a:r>
          <a:r>
            <a:rPr lang="ar-SA" sz="1800" b="1" dirty="0" err="1" smtClean="0"/>
            <a:t>و</a:t>
          </a:r>
          <a:r>
            <a:rPr lang="ar-SA" sz="1800" b="1" dirty="0" smtClean="0"/>
            <a:t> فلسفية قامت عليها </a:t>
          </a:r>
        </a:p>
        <a:p>
          <a:pPr algn="r" rtl="1"/>
          <a:r>
            <a:rPr lang="ar-SA" sz="1800" b="1" dirty="0" smtClean="0"/>
            <a:t>بينما النظام </a:t>
          </a:r>
          <a:r>
            <a:rPr lang="ar-SA" sz="1800" b="1" dirty="0" smtClean="0"/>
            <a:t>الإعلامي </a:t>
          </a:r>
          <a:r>
            <a:rPr lang="ar-SA" sz="1800" b="1" dirty="0" smtClean="0"/>
            <a:t>في المجتمع </a:t>
          </a:r>
          <a:r>
            <a:rPr lang="ar-SA" sz="1800" b="1" dirty="0" smtClean="0"/>
            <a:t>الإسلامي </a:t>
          </a:r>
          <a:r>
            <a:rPr lang="ar-SA" sz="1800" b="1" dirty="0" smtClean="0"/>
            <a:t>قائم على </a:t>
          </a:r>
          <a:r>
            <a:rPr lang="ar-SA" sz="1800" b="1" dirty="0" smtClean="0"/>
            <a:t>مبادئ </a:t>
          </a:r>
          <a:r>
            <a:rPr lang="ar-SA" sz="1800" b="1" dirty="0" smtClean="0"/>
            <a:t>وتعاليم </a:t>
          </a:r>
          <a:r>
            <a:rPr lang="ar-SA" sz="1800" b="1" dirty="0" smtClean="0"/>
            <a:t>الإسلام </a:t>
          </a:r>
          <a:endParaRPr lang="ar-SA" sz="1800" b="1" dirty="0"/>
        </a:p>
      </dgm:t>
    </dgm:pt>
    <dgm:pt modelId="{EFEB121E-8EF6-4E84-84C6-F4490056EB8F}" type="parTrans" cxnId="{7FB6E6AD-C45C-47A3-BEED-F3E736C847CC}">
      <dgm:prSet/>
      <dgm:spPr/>
      <dgm:t>
        <a:bodyPr/>
        <a:lstStyle/>
        <a:p>
          <a:pPr rtl="1"/>
          <a:endParaRPr lang="ar-SA"/>
        </a:p>
      </dgm:t>
    </dgm:pt>
    <dgm:pt modelId="{45B656AD-C4CB-4920-896B-EC4924C001AE}" type="sibTrans" cxnId="{7FB6E6AD-C45C-47A3-BEED-F3E736C847CC}">
      <dgm:prSet/>
      <dgm:spPr/>
      <dgm:t>
        <a:bodyPr/>
        <a:lstStyle/>
        <a:p>
          <a:pPr rtl="1"/>
          <a:endParaRPr lang="ar-SA"/>
        </a:p>
      </dgm:t>
    </dgm:pt>
    <dgm:pt modelId="{EE629A2E-CB3F-4195-A4A0-EA354180D8A2}">
      <dgm:prSet phldrT="[نص]" custT="1"/>
      <dgm:spPr/>
      <dgm:t>
        <a:bodyPr/>
        <a:lstStyle/>
        <a:p>
          <a:pPr algn="r" rtl="1"/>
          <a:r>
            <a:rPr lang="ar-SA" sz="1800" b="1" u="sng" dirty="0" smtClean="0">
              <a:solidFill>
                <a:srgbClr val="FF0000"/>
              </a:solidFill>
            </a:rPr>
            <a:t>تصدر </a:t>
          </a:r>
          <a:r>
            <a:rPr lang="ar-SA" sz="1800" b="1" u="sng" dirty="0" smtClean="0">
              <a:solidFill>
                <a:srgbClr val="FF0000"/>
              </a:solidFill>
            </a:rPr>
            <a:t>عن مبادئ </a:t>
          </a:r>
          <a:r>
            <a:rPr lang="ar-SA" sz="1800" b="1" u="sng" dirty="0" smtClean="0">
              <a:solidFill>
                <a:srgbClr val="FF0000"/>
              </a:solidFill>
            </a:rPr>
            <a:t>أساسيه </a:t>
          </a:r>
          <a:r>
            <a:rPr lang="ar-SA" sz="1800" b="1" u="sng" dirty="0" smtClean="0">
              <a:solidFill>
                <a:srgbClr val="FF0000"/>
              </a:solidFill>
            </a:rPr>
            <a:t>تفرضها طبيعة الحق وهي : </a:t>
          </a:r>
        </a:p>
        <a:p>
          <a:pPr algn="r" rtl="1"/>
          <a:r>
            <a:rPr lang="ar-SA" sz="1800" b="1" dirty="0" smtClean="0"/>
            <a:t>العقيدة الصحيحة – العلم – الخلق – الرحمة والجمال </a:t>
          </a:r>
          <a:r>
            <a:rPr lang="ar-SA" sz="1800" b="1" dirty="0" err="1" smtClean="0"/>
            <a:t>و</a:t>
          </a:r>
          <a:r>
            <a:rPr lang="ar-SA" sz="1800" b="1" dirty="0" smtClean="0"/>
            <a:t> المحافظة على مصلحة الجماعة </a:t>
          </a:r>
          <a:r>
            <a:rPr lang="ar-SA" sz="1800" b="1" dirty="0" smtClean="0"/>
            <a:t>وأمنها </a:t>
          </a:r>
          <a:r>
            <a:rPr lang="ar-SA" sz="1800" b="1" dirty="0" smtClean="0"/>
            <a:t>واستقرارها </a:t>
          </a:r>
        </a:p>
        <a:p>
          <a:pPr algn="r" rtl="1"/>
          <a:r>
            <a:rPr lang="ar-SA" sz="1800" b="1" dirty="0" smtClean="0"/>
            <a:t>إعلام </a:t>
          </a:r>
          <a:r>
            <a:rPr lang="ar-SA" sz="1800" b="1" dirty="0" smtClean="0"/>
            <a:t>بناء وتحصين ( كيف ) </a:t>
          </a:r>
        </a:p>
        <a:p>
          <a:pPr algn="r" rtl="1"/>
          <a:r>
            <a:rPr lang="ar-SA" sz="1800" b="1" dirty="0" smtClean="0"/>
            <a:t>إعلام </a:t>
          </a:r>
          <a:r>
            <a:rPr lang="ar-SA" sz="1800" b="1" dirty="0" smtClean="0"/>
            <a:t>يجلب </a:t>
          </a:r>
          <a:r>
            <a:rPr lang="ar-SA" sz="1800" b="1" dirty="0" smtClean="0"/>
            <a:t>المنفعة </a:t>
          </a:r>
          <a:r>
            <a:rPr lang="ar-SA" sz="1800" b="1" dirty="0" smtClean="0"/>
            <a:t>للمسلمين </a:t>
          </a:r>
          <a:r>
            <a:rPr lang="ar-SA" sz="1800" b="1" dirty="0" err="1" smtClean="0"/>
            <a:t>و</a:t>
          </a:r>
          <a:r>
            <a:rPr lang="ar-SA" sz="1800" b="1" dirty="0" smtClean="0"/>
            <a:t> يدفع </a:t>
          </a:r>
          <a:r>
            <a:rPr lang="ar-SA" sz="1800" b="1" dirty="0" err="1" smtClean="0"/>
            <a:t>المضره</a:t>
          </a:r>
          <a:r>
            <a:rPr lang="ar-SA" sz="1800" b="1" dirty="0" smtClean="0"/>
            <a:t> </a:t>
          </a:r>
        </a:p>
        <a:p>
          <a:pPr algn="r" rtl="1"/>
          <a:r>
            <a:rPr lang="ar-SA" sz="1800" b="1" dirty="0" smtClean="0"/>
            <a:t>النظام </a:t>
          </a:r>
          <a:r>
            <a:rPr lang="ar-SA" sz="1800" b="1" dirty="0" smtClean="0"/>
            <a:t>الإعلامي </a:t>
          </a:r>
          <a:r>
            <a:rPr lang="ar-SA" sz="1800" b="1" dirty="0" smtClean="0"/>
            <a:t>في المجتمع المسلم هو جزء مكمل </a:t>
          </a:r>
          <a:r>
            <a:rPr lang="ar-SA" sz="1800" b="1" dirty="0" smtClean="0"/>
            <a:t>لأنظمة </a:t>
          </a:r>
          <a:r>
            <a:rPr lang="ar-SA" sz="1800" b="1" dirty="0" smtClean="0"/>
            <a:t>الدولة </a:t>
          </a:r>
          <a:r>
            <a:rPr lang="ar-SA" sz="1800" b="1" dirty="0" smtClean="0"/>
            <a:t>الإسلامية  </a:t>
          </a:r>
          <a:r>
            <a:rPr lang="ar-SA" sz="1800" b="1" dirty="0" smtClean="0"/>
            <a:t>ومؤسساتها </a:t>
          </a:r>
        </a:p>
        <a:p>
          <a:pPr algn="r" rtl="1"/>
          <a:r>
            <a:rPr lang="ar-SA" sz="1800" b="1" dirty="0" smtClean="0"/>
            <a:t>لابد من توفير مناخ ملائم لتغيير </a:t>
          </a:r>
          <a:r>
            <a:rPr lang="ar-SA" sz="1800" b="1" dirty="0" err="1" smtClean="0"/>
            <a:t>و</a:t>
          </a:r>
          <a:r>
            <a:rPr lang="ar-SA" sz="1800" b="1" dirty="0" smtClean="0"/>
            <a:t> البناء </a:t>
          </a:r>
        </a:p>
        <a:p>
          <a:pPr algn="r" rtl="1"/>
          <a:r>
            <a:rPr lang="ar-SA" sz="1800" b="1" dirty="0" smtClean="0"/>
            <a:t>أن </a:t>
          </a:r>
          <a:r>
            <a:rPr lang="ar-SA" sz="1800" b="1" dirty="0" smtClean="0"/>
            <a:t>يتجنب النظام السياسي احتكار </a:t>
          </a:r>
          <a:r>
            <a:rPr lang="ar-SA" sz="1800" b="1" dirty="0" smtClean="0"/>
            <a:t>الإعلام </a:t>
          </a:r>
          <a:r>
            <a:rPr lang="ar-SA" sz="1800" b="1" dirty="0" smtClean="0"/>
            <a:t>– فرض الرقابة عليه – </a:t>
          </a:r>
          <a:r>
            <a:rPr lang="ar-SA" sz="1800" b="1" dirty="0" smtClean="0"/>
            <a:t>إعطاء </a:t>
          </a:r>
          <a:r>
            <a:rPr lang="ar-SA" sz="1800" b="1" dirty="0" smtClean="0"/>
            <a:t>المواطنين فرصة المشاركة في البناء الحضاري من خلال العمل </a:t>
          </a:r>
          <a:r>
            <a:rPr lang="ar-SA" sz="1800" b="1" dirty="0" smtClean="0"/>
            <a:t>الإعلامي </a:t>
          </a:r>
          <a:r>
            <a:rPr lang="ar-SA" sz="1800" b="1" dirty="0" smtClean="0"/>
            <a:t>الحر </a:t>
          </a:r>
        </a:p>
        <a:p>
          <a:pPr algn="ctr" rtl="1"/>
          <a:endParaRPr lang="ar-SA" sz="1100" dirty="0" smtClean="0"/>
        </a:p>
        <a:p>
          <a:pPr algn="ctr" rtl="1"/>
          <a:endParaRPr lang="ar-SA" sz="1100" dirty="0"/>
        </a:p>
      </dgm:t>
    </dgm:pt>
    <dgm:pt modelId="{1B3533DE-FFA6-4416-AD6B-92BC3A457E31}" type="parTrans" cxnId="{8638C4B9-6CA9-4DA1-A9E4-04EB584AE393}">
      <dgm:prSet/>
      <dgm:spPr/>
      <dgm:t>
        <a:bodyPr/>
        <a:lstStyle/>
        <a:p>
          <a:pPr rtl="1"/>
          <a:endParaRPr lang="ar-SA"/>
        </a:p>
      </dgm:t>
    </dgm:pt>
    <dgm:pt modelId="{CF0D5646-9960-4A89-9C7F-09C0D423C7A5}" type="sibTrans" cxnId="{8638C4B9-6CA9-4DA1-A9E4-04EB584AE393}">
      <dgm:prSet/>
      <dgm:spPr/>
      <dgm:t>
        <a:bodyPr/>
        <a:lstStyle/>
        <a:p>
          <a:pPr rtl="1"/>
          <a:endParaRPr lang="ar-SA"/>
        </a:p>
      </dgm:t>
    </dgm:pt>
    <dgm:pt modelId="{04BF2266-CAD7-4117-9E58-FC5304440441}" type="pres">
      <dgm:prSet presAssocID="{0957891D-F56B-48FE-BA41-4638BBFED16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4D6F3E11-5A9B-4EF8-B551-62B7E5D52F1F}" type="pres">
      <dgm:prSet presAssocID="{E7944830-60E5-4A4C-9398-33648730248C}" presName="root" presStyleCnt="0"/>
      <dgm:spPr/>
    </dgm:pt>
    <dgm:pt modelId="{FEF31175-9D6B-4C6D-8406-9865EBA8849C}" type="pres">
      <dgm:prSet presAssocID="{E7944830-60E5-4A4C-9398-33648730248C}" presName="rootComposite" presStyleCnt="0"/>
      <dgm:spPr/>
    </dgm:pt>
    <dgm:pt modelId="{C5596586-AA17-4541-9894-B9736B2114DC}" type="pres">
      <dgm:prSet presAssocID="{E7944830-60E5-4A4C-9398-33648730248C}" presName="rootText" presStyleLbl="node1" presStyleIdx="0" presStyleCnt="1" custScaleX="297482" custScaleY="153692"/>
      <dgm:spPr/>
      <dgm:t>
        <a:bodyPr/>
        <a:lstStyle/>
        <a:p>
          <a:pPr rtl="1"/>
          <a:endParaRPr lang="ar-SA"/>
        </a:p>
      </dgm:t>
    </dgm:pt>
    <dgm:pt modelId="{D602D1D7-591A-4D0C-9C86-D95BB8570A91}" type="pres">
      <dgm:prSet presAssocID="{E7944830-60E5-4A4C-9398-33648730248C}" presName="rootConnector" presStyleLbl="node1" presStyleIdx="0" presStyleCnt="1"/>
      <dgm:spPr/>
      <dgm:t>
        <a:bodyPr/>
        <a:lstStyle/>
        <a:p>
          <a:pPr rtl="1"/>
          <a:endParaRPr lang="ar-SA"/>
        </a:p>
      </dgm:t>
    </dgm:pt>
    <dgm:pt modelId="{5A2C9649-223D-427E-91E3-4C9E9E6026B0}" type="pres">
      <dgm:prSet presAssocID="{E7944830-60E5-4A4C-9398-33648730248C}" presName="childShape" presStyleCnt="0"/>
      <dgm:spPr/>
    </dgm:pt>
    <dgm:pt modelId="{C3CE8656-FA48-4CE3-AF6A-9FACF60FDE0D}" type="pres">
      <dgm:prSet presAssocID="{EFEB121E-8EF6-4E84-84C6-F4490056EB8F}" presName="Name13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A21C4EC8-7BBB-4669-9464-ADA645E92EAD}" type="pres">
      <dgm:prSet presAssocID="{670412A0-1C8D-4C18-9CD0-9A5336707EA6}" presName="childText" presStyleLbl="bgAcc1" presStyleIdx="0" presStyleCnt="2" custScaleX="774094" custScaleY="280079" custLinFactX="74327" custLinFactNeighborX="100000" custLinFactNeighborY="-1558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5A969F7-5F89-402D-BCC7-570C5B023899}" type="pres">
      <dgm:prSet presAssocID="{1B3533DE-FFA6-4416-AD6B-92BC3A457E31}" presName="Name13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88528163-66BA-4C1A-90D0-B3C699AA711D}" type="pres">
      <dgm:prSet presAssocID="{EE629A2E-CB3F-4195-A4A0-EA354180D8A2}" presName="childText" presStyleLbl="bgAcc1" presStyleIdx="1" presStyleCnt="2" custScaleX="917009" custScaleY="715741" custLinFactNeighborX="4990" custLinFactNeighborY="-91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89E13578-53C4-4B28-A8FD-34D938A21DE1}" type="presOf" srcId="{E7944830-60E5-4A4C-9398-33648730248C}" destId="{C5596586-AA17-4541-9894-B9736B2114DC}" srcOrd="0" destOrd="0" presId="urn:microsoft.com/office/officeart/2005/8/layout/hierarchy3"/>
    <dgm:cxn modelId="{6932DBCB-8EE5-46E9-8BF0-FE8E43056833}" type="presOf" srcId="{E7944830-60E5-4A4C-9398-33648730248C}" destId="{D602D1D7-591A-4D0C-9C86-D95BB8570A91}" srcOrd="1" destOrd="0" presId="urn:microsoft.com/office/officeart/2005/8/layout/hierarchy3"/>
    <dgm:cxn modelId="{B492D9F3-B7A3-499A-AB6F-24A72703F990}" type="presOf" srcId="{EFEB121E-8EF6-4E84-84C6-F4490056EB8F}" destId="{C3CE8656-FA48-4CE3-AF6A-9FACF60FDE0D}" srcOrd="0" destOrd="0" presId="urn:microsoft.com/office/officeart/2005/8/layout/hierarchy3"/>
    <dgm:cxn modelId="{ADBE6316-32B0-48A6-B4EB-FFF6CDD59064}" type="presOf" srcId="{EE629A2E-CB3F-4195-A4A0-EA354180D8A2}" destId="{88528163-66BA-4C1A-90D0-B3C699AA711D}" srcOrd="0" destOrd="0" presId="urn:microsoft.com/office/officeart/2005/8/layout/hierarchy3"/>
    <dgm:cxn modelId="{B0209DB1-5D9D-492C-91D6-A94284072011}" type="presOf" srcId="{670412A0-1C8D-4C18-9CD0-9A5336707EA6}" destId="{A21C4EC8-7BBB-4669-9464-ADA645E92EAD}" srcOrd="0" destOrd="0" presId="urn:microsoft.com/office/officeart/2005/8/layout/hierarchy3"/>
    <dgm:cxn modelId="{552A6826-7CED-4FB2-AB0E-B8D6305D6D51}" type="presOf" srcId="{0957891D-F56B-48FE-BA41-4638BBFED163}" destId="{04BF2266-CAD7-4117-9E58-FC5304440441}" srcOrd="0" destOrd="0" presId="urn:microsoft.com/office/officeart/2005/8/layout/hierarchy3"/>
    <dgm:cxn modelId="{A2E61104-0D0F-4AF6-A104-32A1E6F42B56}" type="presOf" srcId="{1B3533DE-FFA6-4416-AD6B-92BC3A457E31}" destId="{65A969F7-5F89-402D-BCC7-570C5B023899}" srcOrd="0" destOrd="0" presId="urn:microsoft.com/office/officeart/2005/8/layout/hierarchy3"/>
    <dgm:cxn modelId="{7FB6E6AD-C45C-47A3-BEED-F3E736C847CC}" srcId="{E7944830-60E5-4A4C-9398-33648730248C}" destId="{670412A0-1C8D-4C18-9CD0-9A5336707EA6}" srcOrd="0" destOrd="0" parTransId="{EFEB121E-8EF6-4E84-84C6-F4490056EB8F}" sibTransId="{45B656AD-C4CB-4920-896B-EC4924C001AE}"/>
    <dgm:cxn modelId="{2A20B57C-449E-4C01-AEDD-6C0567EA8EF8}" srcId="{0957891D-F56B-48FE-BA41-4638BBFED163}" destId="{E7944830-60E5-4A4C-9398-33648730248C}" srcOrd="0" destOrd="0" parTransId="{E5380BC0-7F5E-49B4-9FBA-5229020CFB31}" sibTransId="{869910C0-1608-44D4-B8F8-A1412D02ABFF}"/>
    <dgm:cxn modelId="{8638C4B9-6CA9-4DA1-A9E4-04EB584AE393}" srcId="{E7944830-60E5-4A4C-9398-33648730248C}" destId="{EE629A2E-CB3F-4195-A4A0-EA354180D8A2}" srcOrd="1" destOrd="0" parTransId="{1B3533DE-FFA6-4416-AD6B-92BC3A457E31}" sibTransId="{CF0D5646-9960-4A89-9C7F-09C0D423C7A5}"/>
    <dgm:cxn modelId="{1EAB4DF7-232A-43C1-BDDA-0D673C2E6424}" type="presParOf" srcId="{04BF2266-CAD7-4117-9E58-FC5304440441}" destId="{4D6F3E11-5A9B-4EF8-B551-62B7E5D52F1F}" srcOrd="0" destOrd="0" presId="urn:microsoft.com/office/officeart/2005/8/layout/hierarchy3"/>
    <dgm:cxn modelId="{3FF94BC8-4327-46BD-B431-60BCC5CF127B}" type="presParOf" srcId="{4D6F3E11-5A9B-4EF8-B551-62B7E5D52F1F}" destId="{FEF31175-9D6B-4C6D-8406-9865EBA8849C}" srcOrd="0" destOrd="0" presId="urn:microsoft.com/office/officeart/2005/8/layout/hierarchy3"/>
    <dgm:cxn modelId="{7B0F2D55-18B8-4564-A259-77765F36AB7D}" type="presParOf" srcId="{FEF31175-9D6B-4C6D-8406-9865EBA8849C}" destId="{C5596586-AA17-4541-9894-B9736B2114DC}" srcOrd="0" destOrd="0" presId="urn:microsoft.com/office/officeart/2005/8/layout/hierarchy3"/>
    <dgm:cxn modelId="{E00853F9-F97A-4C66-A0C1-2AB0E624B04B}" type="presParOf" srcId="{FEF31175-9D6B-4C6D-8406-9865EBA8849C}" destId="{D602D1D7-591A-4D0C-9C86-D95BB8570A91}" srcOrd="1" destOrd="0" presId="urn:microsoft.com/office/officeart/2005/8/layout/hierarchy3"/>
    <dgm:cxn modelId="{4CE31F5B-C258-4303-88C4-64EE8BE7DCAE}" type="presParOf" srcId="{4D6F3E11-5A9B-4EF8-B551-62B7E5D52F1F}" destId="{5A2C9649-223D-427E-91E3-4C9E9E6026B0}" srcOrd="1" destOrd="0" presId="urn:microsoft.com/office/officeart/2005/8/layout/hierarchy3"/>
    <dgm:cxn modelId="{73517E4A-2527-41F8-BC0A-85B9F5BFF0D6}" type="presParOf" srcId="{5A2C9649-223D-427E-91E3-4C9E9E6026B0}" destId="{C3CE8656-FA48-4CE3-AF6A-9FACF60FDE0D}" srcOrd="0" destOrd="0" presId="urn:microsoft.com/office/officeart/2005/8/layout/hierarchy3"/>
    <dgm:cxn modelId="{478AAB51-4142-47E8-82D3-D066553FAA96}" type="presParOf" srcId="{5A2C9649-223D-427E-91E3-4C9E9E6026B0}" destId="{A21C4EC8-7BBB-4669-9464-ADA645E92EAD}" srcOrd="1" destOrd="0" presId="urn:microsoft.com/office/officeart/2005/8/layout/hierarchy3"/>
    <dgm:cxn modelId="{8D2B4655-1125-4A24-B171-FA16A7F9B459}" type="presParOf" srcId="{5A2C9649-223D-427E-91E3-4C9E9E6026B0}" destId="{65A969F7-5F89-402D-BCC7-570C5B023899}" srcOrd="2" destOrd="0" presId="urn:microsoft.com/office/officeart/2005/8/layout/hierarchy3"/>
    <dgm:cxn modelId="{10F2D5D4-7F09-4485-AC25-B2D84AF1CDB5}" type="presParOf" srcId="{5A2C9649-223D-427E-91E3-4C9E9E6026B0}" destId="{88528163-66BA-4C1A-90D0-B3C699AA711D}" srcOrd="3" destOrd="0" presId="urn:microsoft.com/office/officeart/2005/8/layout/hierarchy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مستطيل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مستطيل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مثلث متساوي الساقين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" name="رابط مستقيم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2F8E9E6-EFD9-4137-B8FD-2FE6FD78B452}" type="datetimeFigureOut">
              <a:rPr lang="ar-SA" smtClean="0"/>
              <a:pPr/>
              <a:t>02/05/1435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53314D-B9CF-47F2-B294-059A3928D58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رابط مستقيم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رابط مستقيم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متساوي الساقين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285984" y="214290"/>
            <a:ext cx="648607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علاقة الحكومات في المجتمعات بالنظم الإعلامية السائدة فيها 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0" y="785794"/>
          <a:ext cx="8929718" cy="6072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57158" y="285728"/>
            <a:ext cx="8621334" cy="594008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ثانيا : ضوابط الملكية: </a:t>
            </a:r>
          </a:p>
          <a:p>
            <a:endParaRPr lang="ar-SA" sz="2000" dirty="0"/>
          </a:p>
          <a:p>
            <a:r>
              <a:rPr lang="ar-SA" sz="2000" dirty="0" smtClean="0"/>
              <a:t>النظام الاقتصادي في المجتمع المسلم هو نظام وسط ( لا ضرر ولا ضرار) </a:t>
            </a:r>
          </a:p>
          <a:p>
            <a:endParaRPr lang="ar-SA" sz="2000" b="1" u="sng" dirty="0">
              <a:solidFill>
                <a:srgbClr val="FF0000"/>
              </a:solidFill>
            </a:endParaRPr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الملكية التي تتعلق بوسائل </a:t>
            </a:r>
            <a:r>
              <a:rPr lang="ar-SA" sz="2000" b="1" u="sng" dirty="0" smtClean="0">
                <a:solidFill>
                  <a:srgbClr val="FF0000"/>
                </a:solidFill>
              </a:rPr>
              <a:t>الإعلام </a:t>
            </a:r>
            <a:r>
              <a:rPr lang="ar-SA" sz="2000" b="1" u="sng" dirty="0" smtClean="0">
                <a:solidFill>
                  <a:srgbClr val="FF0000"/>
                </a:solidFill>
              </a:rPr>
              <a:t>: </a:t>
            </a:r>
          </a:p>
          <a:p>
            <a:endParaRPr lang="ar-SA" sz="2000" dirty="0"/>
          </a:p>
          <a:p>
            <a:r>
              <a:rPr lang="ar-SA" sz="2000" dirty="0" smtClean="0"/>
              <a:t>1- </a:t>
            </a:r>
            <a:r>
              <a:rPr lang="ar-SA" sz="2000" dirty="0" smtClean="0"/>
              <a:t>أن </a:t>
            </a:r>
            <a:r>
              <a:rPr lang="ar-SA" sz="2000" dirty="0" smtClean="0"/>
              <a:t>مضمون وسائل </a:t>
            </a:r>
            <a:r>
              <a:rPr lang="ar-SA" sz="2000" dirty="0" smtClean="0"/>
              <a:t>الإعلام </a:t>
            </a:r>
            <a:r>
              <a:rPr lang="ar-SA" sz="2000" dirty="0" smtClean="0"/>
              <a:t>ذو علاقة بالعقل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الفكر </a:t>
            </a:r>
            <a:r>
              <a:rPr lang="ar-SA" sz="2000" dirty="0" smtClean="0"/>
              <a:t>الإنساني </a:t>
            </a:r>
            <a:r>
              <a:rPr lang="ar-SA" sz="2000" dirty="0" smtClean="0"/>
              <a:t>حيث يتخطى حدود المادة ليصل </a:t>
            </a:r>
            <a:r>
              <a:rPr lang="ar-SA" sz="2000" dirty="0" smtClean="0"/>
              <a:t>إلى </a:t>
            </a:r>
            <a:endParaRPr lang="ar-SA" sz="2000" dirty="0" smtClean="0"/>
          </a:p>
          <a:p>
            <a:endParaRPr lang="ar-SA" sz="2000" dirty="0"/>
          </a:p>
          <a:p>
            <a:r>
              <a:rPr lang="ar-SA" sz="2000" dirty="0" smtClean="0"/>
              <a:t>عقيدة </a:t>
            </a:r>
            <a:r>
              <a:rPr lang="ar-SA" sz="2000" dirty="0" smtClean="0"/>
              <a:t>الأمة </a:t>
            </a:r>
            <a:r>
              <a:rPr lang="ar-SA" sz="2000" dirty="0" smtClean="0"/>
              <a:t>وفكرها </a:t>
            </a:r>
          </a:p>
          <a:p>
            <a:endParaRPr lang="ar-SA" sz="2000" dirty="0"/>
          </a:p>
          <a:p>
            <a:r>
              <a:rPr lang="ar-SA" sz="2000" dirty="0" smtClean="0"/>
              <a:t>2- </a:t>
            </a:r>
            <a:r>
              <a:rPr lang="ar-SA" sz="2000" dirty="0" smtClean="0"/>
              <a:t>أن </a:t>
            </a:r>
            <a:r>
              <a:rPr lang="ar-SA" sz="2000" dirty="0" smtClean="0"/>
              <a:t>وسائل </a:t>
            </a:r>
            <a:r>
              <a:rPr lang="ar-SA" sz="2000" dirty="0" smtClean="0"/>
              <a:t>الإعلام </a:t>
            </a:r>
            <a:r>
              <a:rPr lang="ar-SA" sz="2000" dirty="0" smtClean="0"/>
              <a:t>لها قدرة كبيرة على الوصول </a:t>
            </a:r>
            <a:r>
              <a:rPr lang="ar-SA" sz="2000" dirty="0" smtClean="0"/>
              <a:t>إلى </a:t>
            </a:r>
            <a:r>
              <a:rPr lang="ar-SA" sz="2000" dirty="0" smtClean="0"/>
              <a:t>قطاع عريض من جماهير المسلمين </a:t>
            </a:r>
            <a:r>
              <a:rPr lang="ar-SA" sz="2000" dirty="0" err="1" smtClean="0"/>
              <a:t>و</a:t>
            </a:r>
            <a:r>
              <a:rPr lang="ar-SA" sz="2000" dirty="0" smtClean="0"/>
              <a:t> </a:t>
            </a:r>
            <a:r>
              <a:rPr lang="ar-SA" sz="2000" dirty="0" smtClean="0"/>
              <a:t>أفراد الأمة </a:t>
            </a:r>
            <a:endParaRPr lang="ar-SA" sz="2000" dirty="0" smtClean="0"/>
          </a:p>
          <a:p>
            <a:endParaRPr lang="ar-SA" sz="2000" dirty="0"/>
          </a:p>
          <a:p>
            <a:r>
              <a:rPr lang="ar-SA" sz="2000" dirty="0" smtClean="0"/>
              <a:t>حيث يتجاوز مالك الوسيلة دائرة الضرر على نفسه </a:t>
            </a:r>
            <a:r>
              <a:rPr lang="ar-SA" sz="2000" dirty="0" smtClean="0"/>
              <a:t>إلى </a:t>
            </a:r>
            <a:r>
              <a:rPr lang="ar-SA" sz="2000" dirty="0" smtClean="0"/>
              <a:t>مجموع </a:t>
            </a:r>
            <a:r>
              <a:rPr lang="ar-SA" sz="2000" dirty="0" smtClean="0"/>
              <a:t>الأمة </a:t>
            </a:r>
            <a:endParaRPr lang="ar-SA" sz="2000" dirty="0" smtClean="0"/>
          </a:p>
          <a:p>
            <a:endParaRPr lang="ar-SA" sz="2000" b="1" u="sng" dirty="0">
              <a:solidFill>
                <a:srgbClr val="FF0000"/>
              </a:solidFill>
            </a:endParaRPr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قاعدة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لاضرر</a:t>
            </a:r>
            <a:r>
              <a:rPr lang="ar-SA" sz="2000" b="1" u="sng" dirty="0" smtClean="0">
                <a:solidFill>
                  <a:srgbClr val="FF0000"/>
                </a:solidFill>
              </a:rPr>
              <a:t> ولا ضرار : يقصد </a:t>
            </a:r>
          </a:p>
          <a:p>
            <a:endParaRPr lang="ar-SA" sz="2000" dirty="0"/>
          </a:p>
          <a:p>
            <a:r>
              <a:rPr lang="ar-SA" sz="2000" dirty="0" smtClean="0"/>
              <a:t>1- الضرر يدفع بقدر </a:t>
            </a:r>
            <a:r>
              <a:rPr lang="ar-SA" sz="2000" dirty="0" smtClean="0"/>
              <a:t>الإمكان </a:t>
            </a:r>
            <a:endParaRPr lang="ar-SA" sz="2000" dirty="0" smtClean="0"/>
          </a:p>
          <a:p>
            <a:r>
              <a:rPr lang="ar-SA" sz="2000" dirty="0" smtClean="0"/>
              <a:t>2- يتحمل الضرر الخاص لدفع الضرر العام </a:t>
            </a:r>
          </a:p>
          <a:p>
            <a:r>
              <a:rPr lang="ar-SA" sz="2000" dirty="0" smtClean="0"/>
              <a:t>3- درء المفاسد مقدم على جلب المصالح </a:t>
            </a:r>
            <a:endParaRPr lang="ar-S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15966" y="642918"/>
            <a:ext cx="8069901" cy="304698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dirty="0" smtClean="0"/>
              <a:t>لولي </a:t>
            </a:r>
            <a:r>
              <a:rPr lang="ar-SA" sz="2400" dirty="0" smtClean="0"/>
              <a:t>الأمر </a:t>
            </a:r>
            <a:r>
              <a:rPr lang="ar-SA" sz="2400" dirty="0" smtClean="0"/>
              <a:t>و من </a:t>
            </a:r>
            <a:r>
              <a:rPr lang="ar-SA" sz="2400" dirty="0" err="1" smtClean="0"/>
              <a:t>ينوب</a:t>
            </a:r>
            <a:r>
              <a:rPr lang="ar-SA" sz="2400" dirty="0" smtClean="0"/>
              <a:t> عنه حق التدخل في الملكية بالشروط التي جاء </a:t>
            </a:r>
            <a:r>
              <a:rPr lang="ar-SA" sz="2400" dirty="0" err="1" smtClean="0"/>
              <a:t>بها</a:t>
            </a:r>
            <a:r>
              <a:rPr lang="ar-SA" sz="2400" dirty="0" smtClean="0"/>
              <a:t> </a:t>
            </a:r>
            <a:r>
              <a:rPr lang="ar-SA" sz="2400" dirty="0" smtClean="0"/>
              <a:t>الإسلام </a:t>
            </a:r>
            <a:endParaRPr lang="ar-SA" sz="2400" dirty="0" smtClean="0"/>
          </a:p>
          <a:p>
            <a:r>
              <a:rPr lang="ar-SA" sz="2400" dirty="0" smtClean="0"/>
              <a:t>واتفق عليها جمهور المسلمين </a:t>
            </a:r>
          </a:p>
          <a:p>
            <a:endParaRPr lang="ar-SA" sz="2400" dirty="0"/>
          </a:p>
          <a:p>
            <a:r>
              <a:rPr lang="ar-SA" sz="2400" dirty="0" smtClean="0"/>
              <a:t>وملكية وسائل </a:t>
            </a:r>
            <a:r>
              <a:rPr lang="ar-SA" sz="2400" dirty="0" smtClean="0"/>
              <a:t>الإعلام </a:t>
            </a:r>
            <a:r>
              <a:rPr lang="ar-SA" sz="2400" dirty="0" smtClean="0"/>
              <a:t>هي نوع من </a:t>
            </a:r>
            <a:r>
              <a:rPr lang="ar-SA" sz="2400" dirty="0" err="1" smtClean="0"/>
              <a:t>انواع</a:t>
            </a:r>
            <a:r>
              <a:rPr lang="ar-SA" sz="2400" dirty="0" smtClean="0"/>
              <a:t> الملكية المشروعة </a:t>
            </a:r>
            <a:r>
              <a:rPr lang="ar-SA" sz="2400" dirty="0" err="1" smtClean="0"/>
              <a:t>و</a:t>
            </a:r>
            <a:r>
              <a:rPr lang="ar-SA" sz="2400" dirty="0" smtClean="0"/>
              <a:t> المقيدة بالضوابط </a:t>
            </a:r>
            <a:endParaRPr lang="ar-SA" sz="2400" dirty="0" smtClean="0"/>
          </a:p>
          <a:p>
            <a:endParaRPr lang="ar-SA" sz="2400" dirty="0" smtClean="0"/>
          </a:p>
          <a:p>
            <a:r>
              <a:rPr lang="ar-SA" sz="2400" dirty="0" smtClean="0"/>
              <a:t>التي </a:t>
            </a:r>
            <a:r>
              <a:rPr lang="ar-SA" sz="2400" dirty="0" smtClean="0"/>
              <a:t>تحقق مصلحة الفرد والمجتمع </a:t>
            </a:r>
          </a:p>
          <a:p>
            <a:endParaRPr lang="ar-SA" sz="2400" dirty="0"/>
          </a:p>
          <a:p>
            <a:r>
              <a:rPr lang="ar-SA" sz="2400" dirty="0" smtClean="0"/>
              <a:t>ومراقبة هذه الملكية </a:t>
            </a:r>
            <a:r>
              <a:rPr lang="ar-SA" sz="2400" dirty="0" err="1" smtClean="0"/>
              <a:t>و</a:t>
            </a:r>
            <a:r>
              <a:rPr lang="ar-SA" sz="2400" dirty="0" smtClean="0"/>
              <a:t> </a:t>
            </a:r>
            <a:r>
              <a:rPr lang="ar-SA" sz="2400" dirty="0" smtClean="0"/>
              <a:t> </a:t>
            </a:r>
            <a:r>
              <a:rPr lang="ar-SA" sz="2400" dirty="0" err="1" smtClean="0"/>
              <a:t>ماينتج</a:t>
            </a:r>
            <a:r>
              <a:rPr lang="ar-SA" sz="2400" dirty="0" smtClean="0"/>
              <a:t> </a:t>
            </a:r>
            <a:r>
              <a:rPr lang="ar-SA" sz="2400" dirty="0" smtClean="0"/>
              <a:t>عنها ودفع </a:t>
            </a:r>
            <a:r>
              <a:rPr lang="ar-SA" sz="2400" smtClean="0"/>
              <a:t>ضررها </a:t>
            </a:r>
            <a:r>
              <a:rPr lang="ar-SA" sz="2400" smtClean="0"/>
              <a:t>.</a:t>
            </a:r>
            <a:endParaRPr lang="ar-SA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رسم تخطيطي 2"/>
          <p:cNvGraphicFramePr/>
          <p:nvPr/>
        </p:nvGraphicFramePr>
        <p:xfrm>
          <a:off x="714348" y="714356"/>
          <a:ext cx="788195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285984" y="214290"/>
            <a:ext cx="648607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علاقة الحكومات في المجتمعات بالنظم الإعلامية السائدة فيها : </a:t>
            </a:r>
            <a:endParaRPr lang="ar-SA" sz="24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85918" y="214290"/>
            <a:ext cx="7042804" cy="68326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صفي ملكية وسائل الإعلام في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: </a:t>
            </a:r>
            <a:endParaRPr lang="ar-SA" sz="2400" b="1" u="sng" dirty="0" smtClean="0">
              <a:solidFill>
                <a:srgbClr val="FF0000"/>
              </a:solidFill>
              <a:cs typeface="Traditional Arabic" pitchFamily="2" charset="-78"/>
            </a:endParaRPr>
          </a:p>
          <a:p>
            <a:endParaRPr lang="ar-SA" sz="2400" b="1" u="sng" dirty="0">
              <a:solidFill>
                <a:srgbClr val="FF0000"/>
              </a:solidFill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النظم الشمولية </a:t>
            </a:r>
          </a:p>
          <a:p>
            <a:endParaRPr lang="ar-SA" sz="2400" b="1" u="sng" dirty="0">
              <a:solidFill>
                <a:srgbClr val="FF0000"/>
              </a:solidFill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النظم الديمقراطية </a:t>
            </a:r>
          </a:p>
          <a:p>
            <a:endParaRPr lang="ar-SA" sz="2400" b="1" u="sng" dirty="0">
              <a:solidFill>
                <a:srgbClr val="FF0000"/>
              </a:solidFill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في النظام الإسلامي</a:t>
            </a:r>
          </a:p>
          <a:p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من حيث علاقة وسائل </a:t>
            </a:r>
            <a:r>
              <a:rPr lang="ar-SA" sz="2400" b="1" dirty="0" smtClean="0">
                <a:cs typeface="Traditional Arabic" pitchFamily="2" charset="-78"/>
              </a:rPr>
              <a:t>الإعلام </a:t>
            </a:r>
            <a:r>
              <a:rPr lang="ar-SA" sz="2400" b="1" dirty="0" smtClean="0">
                <a:cs typeface="Traditional Arabic" pitchFamily="2" charset="-78"/>
              </a:rPr>
              <a:t>بالسلطة </a:t>
            </a:r>
          </a:p>
          <a:p>
            <a:pPr>
              <a:buFont typeface="Arial" pitchFamily="34" charset="0"/>
              <a:buChar char="•"/>
            </a:pPr>
            <a:endParaRPr lang="ar-SA" sz="24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النقد </a:t>
            </a:r>
            <a:r>
              <a:rPr lang="ar-SA" sz="2400" b="1" dirty="0" smtClean="0">
                <a:cs typeface="Traditional Arabic" pitchFamily="2" charset="-78"/>
              </a:rPr>
              <a:t>الإعلامي</a:t>
            </a:r>
          </a:p>
          <a:p>
            <a:pPr>
              <a:buFont typeface="Arial" pitchFamily="34" charset="0"/>
              <a:buChar char="•"/>
            </a:pPr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ملكية وسائل </a:t>
            </a:r>
            <a:r>
              <a:rPr lang="ar-SA" sz="2400" b="1" dirty="0" err="1" smtClean="0">
                <a:cs typeface="Traditional Arabic" pitchFamily="2" charset="-78"/>
              </a:rPr>
              <a:t>الاعلام</a:t>
            </a:r>
            <a:r>
              <a:rPr lang="ar-SA" sz="2400" b="1" dirty="0" smtClean="0">
                <a:cs typeface="Traditional Arabic" pitchFamily="2" charset="-78"/>
              </a:rPr>
              <a:t> في تلك المجتمعات</a:t>
            </a:r>
          </a:p>
          <a:p>
            <a:pPr>
              <a:buFont typeface="Arial" pitchFamily="34" charset="0"/>
              <a:buChar char="•"/>
            </a:pPr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ضرب أمثلة واقعية   </a:t>
            </a:r>
            <a:endParaRPr lang="ar-SA" sz="2400" b="1" dirty="0" smtClean="0">
              <a:cs typeface="Traditional Arabic" pitchFamily="2" charset="-78"/>
            </a:endParaRPr>
          </a:p>
          <a:p>
            <a:endParaRPr lang="ar-SA" sz="2400" b="1" dirty="0">
              <a:cs typeface="Traditional Arabic" pitchFamily="2" charset="-78"/>
            </a:endParaRPr>
          </a:p>
          <a:p>
            <a:endParaRPr lang="ar-SA" dirty="0"/>
          </a:p>
          <a:p>
            <a:endParaRPr lang="ar-SA" dirty="0" smtClean="0"/>
          </a:p>
          <a:p>
            <a:r>
              <a:rPr lang="ar-SA" dirty="0" smtClean="0"/>
              <a:t>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03136" y="214290"/>
            <a:ext cx="8201348" cy="60016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  <a:cs typeface="Traditional Arabic" pitchFamily="2" charset="-78"/>
              </a:rPr>
              <a:t>ملكية وسائل </a:t>
            </a:r>
            <a:r>
              <a:rPr lang="ar-SA" sz="2400" b="1" dirty="0" smtClean="0">
                <a:solidFill>
                  <a:srgbClr val="FF0000"/>
                </a:solidFill>
                <a:cs typeface="Traditional Arabic" pitchFamily="2" charset="-78"/>
              </a:rPr>
              <a:t>الإعلام </a:t>
            </a:r>
            <a:r>
              <a:rPr lang="ar-SA" sz="2400" b="1" dirty="0" smtClean="0">
                <a:solidFill>
                  <a:srgbClr val="FF0000"/>
                </a:solidFill>
                <a:cs typeface="Traditional Arabic" pitchFamily="2" charset="-78"/>
              </a:rPr>
              <a:t>في النظم الشمولية : </a:t>
            </a:r>
          </a:p>
          <a:p>
            <a:endParaRPr lang="ar-SA" sz="2400" b="1" dirty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خاضعة </a:t>
            </a:r>
            <a:r>
              <a:rPr lang="ar-SA" sz="2400" b="1" dirty="0" smtClean="0">
                <a:cs typeface="Traditional Arabic" pitchFamily="2" charset="-78"/>
              </a:rPr>
              <a:t>لرقابة الدولة وتعمل تحت سيطرتها </a:t>
            </a:r>
          </a:p>
          <a:p>
            <a:pPr>
              <a:buFont typeface="Arial" charset="0"/>
              <a:buChar char="•"/>
            </a:pPr>
            <a:endParaRPr lang="ar-SA" sz="2400" b="1" dirty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ترى </a:t>
            </a:r>
            <a:r>
              <a:rPr lang="ar-SA" sz="2400" b="1" dirty="0" smtClean="0">
                <a:cs typeface="Traditional Arabic" pitchFamily="2" charset="-78"/>
              </a:rPr>
              <a:t>أن </a:t>
            </a:r>
            <a:r>
              <a:rPr lang="ar-SA" sz="2400" b="1" dirty="0" smtClean="0">
                <a:cs typeface="Traditional Arabic" pitchFamily="2" charset="-78"/>
              </a:rPr>
              <a:t>كل ماله علاقة بالتأثير </a:t>
            </a:r>
            <a:r>
              <a:rPr lang="ar-SA" sz="2400" b="1" dirty="0" err="1" smtClean="0">
                <a:cs typeface="Traditional Arabic" pitchFamily="2" charset="-78"/>
              </a:rPr>
              <a:t>و</a:t>
            </a:r>
            <a:r>
              <a:rPr lang="ar-SA" sz="2400" b="1" dirty="0" smtClean="0">
                <a:cs typeface="Traditional Arabic" pitchFamily="2" charset="-78"/>
              </a:rPr>
              <a:t> التغير في المجتمع يجب </a:t>
            </a:r>
            <a:r>
              <a:rPr lang="ar-SA" sz="2400" b="1" dirty="0" smtClean="0">
                <a:cs typeface="Traditional Arabic" pitchFamily="2" charset="-78"/>
              </a:rPr>
              <a:t>أن </a:t>
            </a:r>
            <a:r>
              <a:rPr lang="ar-SA" sz="2400" b="1" dirty="0" smtClean="0">
                <a:cs typeface="Traditional Arabic" pitchFamily="2" charset="-78"/>
              </a:rPr>
              <a:t>يكون في يد الحكومة وتحت سيطرتها </a:t>
            </a:r>
          </a:p>
          <a:p>
            <a:pPr>
              <a:buFont typeface="Arial" charset="0"/>
              <a:buChar char="•"/>
            </a:pPr>
            <a:endParaRPr lang="ar-SA" sz="2400" b="1" dirty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النقد المباشر للحكومة ( محرم ) </a:t>
            </a:r>
          </a:p>
          <a:p>
            <a:pPr>
              <a:buFont typeface="Arial" charset="0"/>
              <a:buChar char="•"/>
            </a:pPr>
            <a:endParaRPr lang="ar-SA" sz="2400" b="1" dirty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مرتبط ارتباط وثيق بفلسفة التي تقوم عليها هذه </a:t>
            </a:r>
            <a:r>
              <a:rPr lang="ar-SA" sz="2400" b="1" dirty="0" smtClean="0">
                <a:cs typeface="Traditional Arabic" pitchFamily="2" charset="-78"/>
              </a:rPr>
              <a:t>الأنظمة </a:t>
            </a:r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endParaRPr lang="ar-SA" sz="2400" b="1" dirty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يكون دور وسائل </a:t>
            </a:r>
            <a:r>
              <a:rPr lang="ar-SA" sz="2400" b="1" dirty="0" smtClean="0">
                <a:cs typeface="Traditional Arabic" pitchFamily="2" charset="-78"/>
              </a:rPr>
              <a:t>الإعلام </a:t>
            </a:r>
            <a:r>
              <a:rPr lang="ar-SA" sz="2400" b="1" dirty="0" smtClean="0">
                <a:cs typeface="Traditional Arabic" pitchFamily="2" charset="-78"/>
              </a:rPr>
              <a:t>تقديم دعم كامل لكل ما تقترحه الحكومة وينظرون </a:t>
            </a:r>
            <a:r>
              <a:rPr lang="ar-SA" sz="2400" b="1" dirty="0" smtClean="0">
                <a:cs typeface="Traditional Arabic" pitchFamily="2" charset="-78"/>
              </a:rPr>
              <a:t>للإعلام </a:t>
            </a:r>
            <a:r>
              <a:rPr lang="ar-SA" sz="2400" b="1" dirty="0" smtClean="0">
                <a:cs typeface="Traditional Arabic" pitchFamily="2" charset="-78"/>
              </a:rPr>
              <a:t>على انه </a:t>
            </a:r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endParaRPr lang="ar-SA" sz="2400" b="1" dirty="0" smtClean="0">
              <a:cs typeface="Traditional Arabic" pitchFamily="2" charset="-78"/>
            </a:endParaRPr>
          </a:p>
          <a:p>
            <a:r>
              <a:rPr lang="ar-SA" sz="2400" b="1" dirty="0" smtClean="0">
                <a:cs typeface="Traditional Arabic" pitchFamily="2" charset="-78"/>
              </a:rPr>
              <a:t>امتداد </a:t>
            </a:r>
            <a:r>
              <a:rPr lang="ar-SA" sz="2400" b="1" dirty="0" smtClean="0">
                <a:cs typeface="Traditional Arabic" pitchFamily="2" charset="-78"/>
              </a:rPr>
              <a:t>للحكومة المركزية</a:t>
            </a:r>
          </a:p>
          <a:p>
            <a:pPr>
              <a:buFont typeface="Arial" charset="0"/>
              <a:buChar char="•"/>
            </a:pPr>
            <a:endParaRPr lang="ar-SA" sz="2400" b="1" dirty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العلاقة بين الحكومة والصحف علاقة تعاونية </a:t>
            </a:r>
          </a:p>
          <a:p>
            <a:endParaRPr lang="ar-SA" sz="2400" b="1" dirty="0">
              <a:cs typeface="Traditional Arabic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00034" y="428604"/>
            <a:ext cx="821530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 ملكية وسائل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الإعلام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في هذا النظام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لا تخرج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عن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أمرين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: </a:t>
            </a:r>
          </a:p>
          <a:p>
            <a:pPr>
              <a:buFont typeface="Arial" charset="0"/>
              <a:buChar char="•"/>
            </a:pPr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1- </a:t>
            </a:r>
            <a:r>
              <a:rPr lang="ar-SA" sz="2400" b="1" dirty="0" smtClean="0">
                <a:cs typeface="Traditional Arabic" pitchFamily="2" charset="-78"/>
              </a:rPr>
              <a:t>أن </a:t>
            </a:r>
            <a:r>
              <a:rPr lang="ar-SA" sz="2400" b="1" dirty="0" smtClean="0">
                <a:cs typeface="Traditional Arabic" pitchFamily="2" charset="-78"/>
              </a:rPr>
              <a:t>تكون ملكية جميع وسائل </a:t>
            </a:r>
            <a:r>
              <a:rPr lang="ar-SA" sz="2400" b="1" dirty="0" smtClean="0">
                <a:cs typeface="Traditional Arabic" pitchFamily="2" charset="-78"/>
              </a:rPr>
              <a:t>الإعلام </a:t>
            </a:r>
            <a:r>
              <a:rPr lang="ar-SA" sz="2400" b="1" dirty="0" smtClean="0">
                <a:cs typeface="Traditional Arabic" pitchFamily="2" charset="-78"/>
              </a:rPr>
              <a:t>المطبوعة </a:t>
            </a:r>
            <a:r>
              <a:rPr lang="ar-SA" sz="2400" b="1" dirty="0" err="1" smtClean="0">
                <a:cs typeface="Traditional Arabic" pitchFamily="2" charset="-78"/>
              </a:rPr>
              <a:t>و</a:t>
            </a:r>
            <a:r>
              <a:rPr lang="ar-SA" sz="2400" b="1" dirty="0" smtClean="0">
                <a:cs typeface="Traditional Arabic" pitchFamily="2" charset="-78"/>
              </a:rPr>
              <a:t> المسموعة </a:t>
            </a:r>
            <a:r>
              <a:rPr lang="ar-SA" sz="2400" b="1" dirty="0" err="1" smtClean="0">
                <a:cs typeface="Traditional Arabic" pitchFamily="2" charset="-78"/>
              </a:rPr>
              <a:t>و</a:t>
            </a:r>
            <a:r>
              <a:rPr lang="ar-SA" sz="2400" b="1" dirty="0" smtClean="0">
                <a:cs typeface="Traditional Arabic" pitchFamily="2" charset="-78"/>
              </a:rPr>
              <a:t> المرئية تابعة للدولة فكريا </a:t>
            </a:r>
            <a:r>
              <a:rPr lang="ar-SA" sz="2400" b="1" dirty="0" err="1" smtClean="0">
                <a:cs typeface="Traditional Arabic" pitchFamily="2" charset="-78"/>
              </a:rPr>
              <a:t>و</a:t>
            </a:r>
            <a:r>
              <a:rPr lang="ar-SA" sz="2400" b="1" dirty="0" smtClean="0">
                <a:cs typeface="Traditional Arabic" pitchFamily="2" charset="-78"/>
              </a:rPr>
              <a:t> ماديا </a:t>
            </a:r>
            <a:r>
              <a:rPr lang="ar-SA" sz="2400" b="1" dirty="0" smtClean="0">
                <a:cs typeface="Traditional Arabic" pitchFamily="2" charset="-78"/>
              </a:rPr>
              <a:t>.</a:t>
            </a:r>
          </a:p>
          <a:p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2- </a:t>
            </a:r>
            <a:r>
              <a:rPr lang="ar-SA" sz="2400" b="1" dirty="0" err="1" smtClean="0">
                <a:cs typeface="Traditional Arabic" pitchFamily="2" charset="-78"/>
              </a:rPr>
              <a:t>ان</a:t>
            </a:r>
            <a:r>
              <a:rPr lang="ar-SA" sz="2400" b="1" dirty="0" smtClean="0">
                <a:cs typeface="Traditional Arabic" pitchFamily="2" charset="-78"/>
              </a:rPr>
              <a:t> تسمح الحكومة بالملكية الخاصة </a:t>
            </a:r>
            <a:r>
              <a:rPr lang="ar-SA" sz="2400" b="1" dirty="0" smtClean="0">
                <a:cs typeface="Traditional Arabic" pitchFamily="2" charset="-78"/>
              </a:rPr>
              <a:t>للأفراد </a:t>
            </a:r>
            <a:r>
              <a:rPr lang="ar-SA" sz="2400" b="1" dirty="0" smtClean="0">
                <a:cs typeface="Traditional Arabic" pitchFamily="2" charset="-78"/>
              </a:rPr>
              <a:t>والمؤسسات في مجال الوسائل </a:t>
            </a:r>
            <a:r>
              <a:rPr lang="ar-SA" sz="2400" b="1" dirty="0" smtClean="0">
                <a:cs typeface="Traditional Arabic" pitchFamily="2" charset="-78"/>
              </a:rPr>
              <a:t>الإعلامية </a:t>
            </a:r>
            <a:r>
              <a:rPr lang="ar-SA" sz="2400" b="1" dirty="0" smtClean="0">
                <a:cs typeface="Traditional Arabic" pitchFamily="2" charset="-78"/>
              </a:rPr>
              <a:t>المطبوعة </a:t>
            </a:r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endParaRPr lang="ar-SA" sz="2400" b="1" dirty="0" smtClean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بعد </a:t>
            </a:r>
            <a:r>
              <a:rPr lang="ar-SA" sz="2400" b="1" dirty="0" smtClean="0">
                <a:cs typeface="Traditional Arabic" pitchFamily="2" charset="-78"/>
              </a:rPr>
              <a:t>الحصول </a:t>
            </a:r>
            <a:r>
              <a:rPr lang="ar-SA" sz="2400" b="1" dirty="0" smtClean="0">
                <a:cs typeface="Traditional Arabic" pitchFamily="2" charset="-78"/>
              </a:rPr>
              <a:t>على </a:t>
            </a:r>
            <a:r>
              <a:rPr lang="ar-SA" sz="2400" b="1" dirty="0" smtClean="0">
                <a:cs typeface="Traditional Arabic" pitchFamily="2" charset="-78"/>
              </a:rPr>
              <a:t>تراخيص اللازمة لذلك</a:t>
            </a:r>
            <a:endParaRPr lang="ar-SA" sz="2400" b="1" dirty="0">
              <a:cs typeface="Traditional Arabic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162264" y="0"/>
            <a:ext cx="7981737" cy="704808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ملكية وسائل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الإعلام 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في النظم الديمقراطية : </a:t>
            </a:r>
          </a:p>
          <a:p>
            <a:endParaRPr lang="ar-SA" sz="2400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000" dirty="0" smtClean="0">
                <a:cs typeface="Traditional Arabic" pitchFamily="2" charset="-78"/>
              </a:rPr>
              <a:t>حرية تملك وسائل </a:t>
            </a:r>
            <a:r>
              <a:rPr lang="ar-SA" sz="2000" dirty="0" smtClean="0">
                <a:cs typeface="Traditional Arabic" pitchFamily="2" charset="-78"/>
              </a:rPr>
              <a:t>إعلامية </a:t>
            </a:r>
            <a:r>
              <a:rPr lang="ar-SA" sz="2000" dirty="0" smtClean="0">
                <a:cs typeface="Traditional Arabic" pitchFamily="2" charset="-78"/>
              </a:rPr>
              <a:t>( الولايات المتحدة ) ليست هناك قيود على </a:t>
            </a:r>
            <a:r>
              <a:rPr lang="ar-SA" sz="2000" dirty="0" smtClean="0">
                <a:cs typeface="Traditional Arabic" pitchFamily="2" charset="-78"/>
              </a:rPr>
              <a:t>إنشاء </a:t>
            </a:r>
            <a:r>
              <a:rPr lang="ar-SA" sz="2000" dirty="0" smtClean="0">
                <a:cs typeface="Traditional Arabic" pitchFamily="2" charset="-78"/>
              </a:rPr>
              <a:t>صحف </a:t>
            </a:r>
            <a:r>
              <a:rPr lang="ar-SA" sz="2000" dirty="0" err="1" smtClean="0">
                <a:cs typeface="Traditional Arabic" pitchFamily="2" charset="-78"/>
              </a:rPr>
              <a:t>او</a:t>
            </a:r>
            <a:r>
              <a:rPr lang="ar-SA" sz="2000" dirty="0" smtClean="0">
                <a:cs typeface="Traditional Arabic" pitchFamily="2" charset="-78"/>
              </a:rPr>
              <a:t> محطات </a:t>
            </a:r>
            <a:r>
              <a:rPr lang="ar-SA" sz="2000" dirty="0" smtClean="0">
                <a:cs typeface="Traditional Arabic" pitchFamily="2" charset="-78"/>
              </a:rPr>
              <a:t>إذاعية </a:t>
            </a:r>
            <a:r>
              <a:rPr lang="ar-SA" sz="2000" dirty="0" err="1" smtClean="0">
                <a:cs typeface="Traditional Arabic" pitchFamily="2" charset="-78"/>
              </a:rPr>
              <a:t>او</a:t>
            </a:r>
            <a:r>
              <a:rPr lang="ar-SA" sz="2000" dirty="0" smtClean="0">
                <a:cs typeface="Traditional Arabic" pitchFamily="2" charset="-78"/>
              </a:rPr>
              <a:t> تلفزيونية </a:t>
            </a:r>
          </a:p>
          <a:p>
            <a:pPr>
              <a:buFont typeface="Arial" pitchFamily="34" charset="0"/>
              <a:buChar char="•"/>
            </a:pPr>
            <a:endParaRPr lang="ar-SA" sz="2000" dirty="0">
              <a:cs typeface="Traditional Arabic" pitchFamily="2" charset="-78"/>
            </a:endParaRPr>
          </a:p>
          <a:p>
            <a:r>
              <a:rPr lang="ar-SA" sz="2000" dirty="0" smtClean="0">
                <a:cs typeface="Traditional Arabic" pitchFamily="2" charset="-78"/>
              </a:rPr>
              <a:t> فقط تكون ضمن الدستور </a:t>
            </a:r>
            <a:r>
              <a:rPr lang="ar-SA" sz="2000" dirty="0" smtClean="0">
                <a:cs typeface="Traditional Arabic" pitchFamily="2" charset="-78"/>
              </a:rPr>
              <a:t>الأمريكي </a:t>
            </a:r>
            <a:r>
              <a:rPr lang="ar-SA" sz="2000" dirty="0" smtClean="0">
                <a:cs typeface="Traditional Arabic" pitchFamily="2" charset="-78"/>
              </a:rPr>
              <a:t>حرية </a:t>
            </a:r>
            <a:r>
              <a:rPr lang="ar-SA" sz="2000" dirty="0" smtClean="0">
                <a:cs typeface="Traditional Arabic" pitchFamily="2" charset="-78"/>
              </a:rPr>
              <a:t>الرأي </a:t>
            </a:r>
            <a:r>
              <a:rPr lang="ar-SA" sz="2000" dirty="0" smtClean="0">
                <a:cs typeface="Traditional Arabic" pitchFamily="2" charset="-78"/>
              </a:rPr>
              <a:t>و التعبير</a:t>
            </a:r>
          </a:p>
          <a:p>
            <a:endParaRPr lang="ar-SA" sz="2000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000" dirty="0" smtClean="0">
                <a:cs typeface="Traditional Arabic" pitchFamily="2" charset="-78"/>
              </a:rPr>
              <a:t> تجاوزت حرية التملك </a:t>
            </a:r>
            <a:r>
              <a:rPr lang="ar-SA" sz="2000" dirty="0" smtClean="0">
                <a:cs typeface="Traditional Arabic" pitchFamily="2" charset="-78"/>
              </a:rPr>
              <a:t>إلى إنشاء </a:t>
            </a:r>
            <a:r>
              <a:rPr lang="ar-SA" sz="2000" dirty="0" smtClean="0">
                <a:cs typeface="Traditional Arabic" pitchFamily="2" charset="-78"/>
              </a:rPr>
              <a:t>جمعيات </a:t>
            </a:r>
            <a:r>
              <a:rPr lang="ar-SA" sz="2000" dirty="0" err="1" smtClean="0">
                <a:cs typeface="Traditional Arabic" pitchFamily="2" charset="-78"/>
              </a:rPr>
              <a:t>و</a:t>
            </a:r>
            <a:r>
              <a:rPr lang="ar-SA" sz="2000" dirty="0" smtClean="0">
                <a:cs typeface="Traditional Arabic" pitchFamily="2" charset="-78"/>
              </a:rPr>
              <a:t> منظمات نشطة تدافع عن </a:t>
            </a:r>
            <a:r>
              <a:rPr lang="ar-SA" sz="2000" dirty="0" smtClean="0">
                <a:cs typeface="Traditional Arabic" pitchFamily="2" charset="-78"/>
              </a:rPr>
              <a:t>أصحاب </a:t>
            </a:r>
            <a:r>
              <a:rPr lang="ar-SA" sz="2000" dirty="0" smtClean="0">
                <a:cs typeface="Traditional Arabic" pitchFamily="2" charset="-78"/>
              </a:rPr>
              <a:t>هذه الوسائل </a:t>
            </a:r>
            <a:r>
              <a:rPr lang="ar-SA" sz="2000" dirty="0" err="1" smtClean="0">
                <a:cs typeface="Traditional Arabic" pitchFamily="2" charset="-78"/>
              </a:rPr>
              <a:t>او</a:t>
            </a:r>
            <a:r>
              <a:rPr lang="ar-SA" sz="2000" dirty="0" smtClean="0">
                <a:cs typeface="Traditional Arabic" pitchFamily="2" charset="-78"/>
              </a:rPr>
              <a:t> العاملين فيها </a:t>
            </a:r>
            <a:r>
              <a:rPr lang="ar-SA" sz="2000" dirty="0" smtClean="0">
                <a:cs typeface="Traditional Arabic" pitchFamily="2" charset="-78"/>
              </a:rPr>
              <a:t>أمام </a:t>
            </a:r>
            <a:endParaRPr lang="ar-SA" sz="2000" dirty="0" smtClean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endParaRPr lang="ar-SA" sz="2000" dirty="0">
              <a:cs typeface="Traditional Arabic" pitchFamily="2" charset="-78"/>
            </a:endParaRPr>
          </a:p>
          <a:p>
            <a:r>
              <a:rPr lang="ar-SA" sz="2000" dirty="0">
                <a:cs typeface="Traditional Arabic" pitchFamily="2" charset="-78"/>
              </a:rPr>
              <a:t> </a:t>
            </a:r>
            <a:r>
              <a:rPr lang="ar-SA" sz="2000" dirty="0" smtClean="0">
                <a:cs typeface="Traditional Arabic" pitchFamily="2" charset="-78"/>
              </a:rPr>
              <a:t>الكونجرس </a:t>
            </a:r>
            <a:r>
              <a:rPr lang="ar-SA" sz="2000" dirty="0" err="1" smtClean="0">
                <a:cs typeface="Traditional Arabic" pitchFamily="2" charset="-78"/>
              </a:rPr>
              <a:t>و</a:t>
            </a:r>
            <a:r>
              <a:rPr lang="ar-SA" sz="2000" dirty="0" smtClean="0">
                <a:cs typeface="Traditional Arabic" pitchFamily="2" charset="-78"/>
              </a:rPr>
              <a:t> القضاء </a:t>
            </a:r>
            <a:r>
              <a:rPr lang="ar-SA" sz="2000" dirty="0" err="1" smtClean="0">
                <a:cs typeface="Traditional Arabic" pitchFamily="2" charset="-78"/>
              </a:rPr>
              <a:t>و</a:t>
            </a:r>
            <a:r>
              <a:rPr lang="ar-SA" sz="2000" dirty="0" smtClean="0">
                <a:cs typeface="Traditional Arabic" pitchFamily="2" charset="-78"/>
              </a:rPr>
              <a:t> </a:t>
            </a:r>
            <a:r>
              <a:rPr lang="ar-SA" sz="2000" dirty="0" smtClean="0">
                <a:cs typeface="Traditional Arabic" pitchFamily="2" charset="-78"/>
              </a:rPr>
              <a:t>أمام الرأي </a:t>
            </a:r>
            <a:r>
              <a:rPr lang="ar-SA" sz="2000" dirty="0" smtClean="0">
                <a:cs typeface="Traditional Arabic" pitchFamily="2" charset="-78"/>
              </a:rPr>
              <a:t>العام </a:t>
            </a:r>
          </a:p>
          <a:p>
            <a:endParaRPr lang="ar-SA" sz="2000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000" dirty="0" smtClean="0">
                <a:cs typeface="Traditional Arabic" pitchFamily="2" charset="-78"/>
              </a:rPr>
              <a:t> مثل منظمة </a:t>
            </a:r>
            <a:r>
              <a:rPr lang="ar-SA" sz="2000" dirty="0" smtClean="0">
                <a:cs typeface="Traditional Arabic" pitchFamily="2" charset="-78"/>
              </a:rPr>
              <a:t>الإذاعيين </a:t>
            </a:r>
            <a:r>
              <a:rPr lang="ar-SA" sz="2000" dirty="0" smtClean="0">
                <a:cs typeface="Traditional Arabic" pitchFamily="2" charset="-78"/>
              </a:rPr>
              <a:t>الوطنية – منظمة منتجي الصور المتحركة – منظمة ناشري الصحف </a:t>
            </a:r>
            <a:r>
              <a:rPr lang="ar-SA" sz="2000" dirty="0" smtClean="0">
                <a:cs typeface="Traditional Arabic" pitchFamily="2" charset="-78"/>
              </a:rPr>
              <a:t>الأمريكية </a:t>
            </a:r>
            <a:endParaRPr lang="ar-SA" sz="2000" dirty="0" smtClean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endParaRPr lang="ar-SA" sz="2000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 أنواع ملكية وسائل </a:t>
            </a:r>
            <a:r>
              <a:rPr lang="ar-SA" sz="2400" b="1" u="sng" dirty="0" err="1" smtClean="0">
                <a:solidFill>
                  <a:srgbClr val="FF0000"/>
                </a:solidFill>
                <a:cs typeface="Traditional Arabic" pitchFamily="2" charset="-78"/>
              </a:rPr>
              <a:t>الاعلام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 في المجتمعات الديمقراطية : </a:t>
            </a:r>
          </a:p>
          <a:p>
            <a:pPr>
              <a:buFont typeface="Arial" pitchFamily="34" charset="0"/>
              <a:buChar char="•"/>
            </a:pPr>
            <a:endParaRPr lang="ar-SA" sz="2000" dirty="0">
              <a:cs typeface="Traditional Arabic" pitchFamily="2" charset="-78"/>
            </a:endParaRPr>
          </a:p>
          <a:p>
            <a:r>
              <a:rPr lang="ar-SA" sz="2000" dirty="0" smtClean="0">
                <a:cs typeface="Traditional Arabic" pitchFamily="2" charset="-78"/>
              </a:rPr>
              <a:t> </a:t>
            </a:r>
            <a:r>
              <a:rPr lang="ar-SA" sz="2000" b="1" u="sng" dirty="0" smtClean="0">
                <a:solidFill>
                  <a:srgbClr val="FF0000"/>
                </a:solidFill>
                <a:cs typeface="Traditional Arabic" pitchFamily="2" charset="-78"/>
              </a:rPr>
              <a:t>1- الملكية العامة : </a:t>
            </a:r>
          </a:p>
          <a:p>
            <a:r>
              <a:rPr lang="ar-SA" sz="2000" dirty="0" smtClean="0">
                <a:cs typeface="Traditional Arabic" pitchFamily="2" charset="-78"/>
              </a:rPr>
              <a:t>وسائل </a:t>
            </a:r>
            <a:r>
              <a:rPr lang="ar-SA" sz="2000" dirty="0" smtClean="0">
                <a:cs typeface="Traditional Arabic" pitchFamily="2" charset="-78"/>
              </a:rPr>
              <a:t>الإعلام </a:t>
            </a:r>
            <a:r>
              <a:rPr lang="ar-SA" sz="2000" dirty="0" smtClean="0">
                <a:cs typeface="Traditional Arabic" pitchFamily="2" charset="-78"/>
              </a:rPr>
              <a:t>تكون ملكيتها تابعة للدولة وليس لها تأثير في داخل المجتمع </a:t>
            </a:r>
            <a:r>
              <a:rPr lang="ar-SA" sz="2000" dirty="0" err="1" smtClean="0">
                <a:cs typeface="Traditional Arabic" pitchFamily="2" charset="-78"/>
              </a:rPr>
              <a:t>و</a:t>
            </a:r>
            <a:r>
              <a:rPr lang="ar-SA" sz="2000" dirty="0" smtClean="0">
                <a:cs typeface="Traditional Arabic" pitchFamily="2" charset="-78"/>
              </a:rPr>
              <a:t> تكاد تنحصر في وسائل </a:t>
            </a:r>
            <a:r>
              <a:rPr lang="ar-SA" sz="2000" dirty="0" smtClean="0">
                <a:cs typeface="Traditional Arabic" pitchFamily="2" charset="-78"/>
              </a:rPr>
              <a:t>الإعلام </a:t>
            </a:r>
            <a:r>
              <a:rPr lang="ar-SA" sz="2000" dirty="0" smtClean="0">
                <a:cs typeface="Traditional Arabic" pitchFamily="2" charset="-78"/>
              </a:rPr>
              <a:t>الدعائي </a:t>
            </a:r>
          </a:p>
          <a:p>
            <a:endParaRPr lang="ar-SA" sz="2000" dirty="0">
              <a:cs typeface="Traditional Arabic" pitchFamily="2" charset="-78"/>
            </a:endParaRPr>
          </a:p>
          <a:p>
            <a:r>
              <a:rPr lang="ar-SA" sz="2000" dirty="0" smtClean="0">
                <a:cs typeface="Traditional Arabic" pitchFamily="2" charset="-78"/>
              </a:rPr>
              <a:t>الموجه خارج الحدود ( </a:t>
            </a:r>
            <a:r>
              <a:rPr lang="ar-SA" sz="2000" dirty="0" smtClean="0">
                <a:cs typeface="Traditional Arabic" pitchFamily="2" charset="-78"/>
              </a:rPr>
              <a:t>إذاعة </a:t>
            </a:r>
            <a:r>
              <a:rPr lang="ar-SA" sz="2000" dirty="0" smtClean="0">
                <a:cs typeface="Traditional Arabic" pitchFamily="2" charset="-78"/>
              </a:rPr>
              <a:t>صوت </a:t>
            </a:r>
            <a:r>
              <a:rPr lang="ar-SA" sz="2000" dirty="0" smtClean="0">
                <a:cs typeface="Traditional Arabic" pitchFamily="2" charset="-78"/>
              </a:rPr>
              <a:t>أمريكا </a:t>
            </a:r>
            <a:r>
              <a:rPr lang="ar-SA" sz="2000" dirty="0" smtClean="0">
                <a:cs typeface="Traditional Arabic" pitchFamily="2" charset="-78"/>
              </a:rPr>
              <a:t>) </a:t>
            </a:r>
          </a:p>
          <a:p>
            <a:endParaRPr lang="ar-SA" sz="2000" dirty="0">
              <a:cs typeface="Traditional Arabic" pitchFamily="2" charset="-78"/>
            </a:endParaRPr>
          </a:p>
          <a:p>
            <a:r>
              <a:rPr lang="ar-SA" sz="2000" dirty="0" smtClean="0">
                <a:cs typeface="Traditional Arabic" pitchFamily="2" charset="-78"/>
              </a:rPr>
              <a:t>تستثنى ( فرنسا ) </a:t>
            </a:r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69272" y="214290"/>
            <a:ext cx="8789649" cy="60016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2- الملكية المختلطة : </a:t>
            </a:r>
          </a:p>
          <a:p>
            <a:r>
              <a:rPr lang="ar-SA" sz="2400" dirty="0" smtClean="0">
                <a:cs typeface="Traditional Arabic" pitchFamily="2" charset="-78"/>
              </a:rPr>
              <a:t>مزيج من الملكية الخاصة والعامة ( الحكومية) فيما يتعلق بالدعم المالي – البث </a:t>
            </a:r>
            <a:r>
              <a:rPr lang="ar-SA" sz="2400" dirty="0" err="1" smtClean="0">
                <a:cs typeface="Traditional Arabic" pitchFamily="2" charset="-78"/>
              </a:rPr>
              <a:t>البرامجي</a:t>
            </a:r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400" dirty="0" smtClean="0">
                <a:cs typeface="Traditional Arabic" pitchFamily="2" charset="-78"/>
              </a:rPr>
              <a:t>– وتشغيل محطات </a:t>
            </a:r>
            <a:endParaRPr lang="ar-SA" sz="2400" dirty="0" smtClean="0">
              <a:cs typeface="Traditional Arabic" pitchFamily="2" charset="-78"/>
            </a:endParaRPr>
          </a:p>
          <a:p>
            <a:endParaRPr lang="ar-SA" sz="2400" dirty="0" smtClean="0">
              <a:cs typeface="Traditional Arabic" pitchFamily="2" charset="-78"/>
            </a:endParaRPr>
          </a:p>
          <a:p>
            <a:r>
              <a:rPr lang="ar-SA" sz="2400" dirty="0" smtClean="0">
                <a:cs typeface="Traditional Arabic" pitchFamily="2" charset="-78"/>
              </a:rPr>
              <a:t>الإذاعة</a:t>
            </a:r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400" dirty="0" smtClean="0">
                <a:cs typeface="Traditional Arabic" pitchFamily="2" charset="-78"/>
              </a:rPr>
              <a:t>والتلفزيون </a:t>
            </a:r>
          </a:p>
          <a:p>
            <a:endParaRPr lang="ar-SA" sz="2400" dirty="0" smtClean="0">
              <a:cs typeface="Traditional Arabic" pitchFamily="2" charset="-78"/>
            </a:endParaRPr>
          </a:p>
          <a:p>
            <a:r>
              <a:rPr lang="ar-SA" sz="2400" dirty="0" smtClean="0">
                <a:cs typeface="Traditional Arabic" pitchFamily="2" charset="-78"/>
              </a:rPr>
              <a:t>في هذا النوع من الملكية يبرز اثر الشركات الكبرى  في التأثير </a:t>
            </a:r>
            <a:r>
              <a:rPr lang="ar-SA" sz="2400" dirty="0" err="1" smtClean="0">
                <a:cs typeface="Traditional Arabic" pitchFamily="2" charset="-78"/>
              </a:rPr>
              <a:t>و</a:t>
            </a:r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400" dirty="0" smtClean="0">
                <a:cs typeface="Traditional Arabic" pitchFamily="2" charset="-78"/>
              </a:rPr>
              <a:t>التوجيه </a:t>
            </a:r>
            <a:r>
              <a:rPr lang="ar-SA" sz="2400" dirty="0" err="1" smtClean="0">
                <a:cs typeface="Traditional Arabic" pitchFamily="2" charset="-78"/>
              </a:rPr>
              <a:t>البرامجي</a:t>
            </a:r>
            <a:r>
              <a:rPr lang="ar-SA" sz="2400" dirty="0" smtClean="0">
                <a:cs typeface="Traditional Arabic" pitchFamily="2" charset="-78"/>
              </a:rPr>
              <a:t> .</a:t>
            </a:r>
          </a:p>
          <a:p>
            <a:endParaRPr lang="ar-SA" sz="2400" dirty="0"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3- الملكية الخاصة : </a:t>
            </a:r>
          </a:p>
          <a:p>
            <a:r>
              <a:rPr lang="ar-SA" sz="2400" dirty="0" smtClean="0">
                <a:cs typeface="Traditional Arabic" pitchFamily="2" charset="-78"/>
              </a:rPr>
              <a:t>( الولايات المتحدة مثالا) </a:t>
            </a:r>
          </a:p>
          <a:p>
            <a:endParaRPr lang="ar-SA" sz="2400" dirty="0">
              <a:cs typeface="Traditional Arabic" pitchFamily="2" charset="-78"/>
            </a:endParaRPr>
          </a:p>
          <a:p>
            <a:r>
              <a:rPr lang="ar-SA" sz="2400" dirty="0" smtClean="0">
                <a:cs typeface="Traditional Arabic" pitchFamily="2" charset="-78"/>
              </a:rPr>
              <a:t>1- الملكية الشخصية المستقلة : هي </a:t>
            </a:r>
            <a:r>
              <a:rPr lang="ar-SA" sz="2400" dirty="0" err="1" smtClean="0">
                <a:cs typeface="Traditional Arabic" pitchFamily="2" charset="-78"/>
              </a:rPr>
              <a:t>ان</a:t>
            </a:r>
            <a:r>
              <a:rPr lang="ar-SA" sz="2400" dirty="0" smtClean="0">
                <a:cs typeface="Traditional Arabic" pitchFamily="2" charset="-78"/>
              </a:rPr>
              <a:t> يكون هناك شخص </a:t>
            </a:r>
            <a:r>
              <a:rPr lang="ar-SA" sz="2400" dirty="0" err="1" smtClean="0">
                <a:cs typeface="Traditional Arabic" pitchFamily="2" charset="-78"/>
              </a:rPr>
              <a:t>او</a:t>
            </a:r>
            <a:r>
              <a:rPr lang="ar-SA" sz="2400" dirty="0" smtClean="0">
                <a:cs typeface="Traditional Arabic" pitchFamily="2" charset="-78"/>
              </a:rPr>
              <a:t> شركة تملك امتياز وسيلة </a:t>
            </a:r>
            <a:r>
              <a:rPr lang="ar-SA" sz="2400" dirty="0" err="1" smtClean="0">
                <a:cs typeface="Traditional Arabic" pitchFamily="2" charset="-78"/>
              </a:rPr>
              <a:t>اعلامية</a:t>
            </a:r>
            <a:r>
              <a:rPr lang="ar-SA" sz="2400" dirty="0" smtClean="0">
                <a:cs typeface="Traditional Arabic" pitchFamily="2" charset="-78"/>
              </a:rPr>
              <a:t> محددة </a:t>
            </a:r>
            <a:r>
              <a:rPr lang="ar-SA" sz="2400" dirty="0" smtClean="0">
                <a:cs typeface="Traditional Arabic" pitchFamily="2" charset="-78"/>
              </a:rPr>
              <a:t>كأن</a:t>
            </a:r>
          </a:p>
          <a:p>
            <a:endParaRPr lang="ar-SA" sz="2400" dirty="0" smtClean="0">
              <a:cs typeface="Traditional Arabic" pitchFamily="2" charset="-78"/>
            </a:endParaRPr>
          </a:p>
          <a:p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400" dirty="0" smtClean="0">
                <a:cs typeface="Traditional Arabic" pitchFamily="2" charset="-78"/>
              </a:rPr>
              <a:t>تكون صحيفة </a:t>
            </a:r>
            <a:r>
              <a:rPr lang="ar-SA" sz="2400" dirty="0" err="1" smtClean="0">
                <a:cs typeface="Traditional Arabic" pitchFamily="2" charset="-78"/>
              </a:rPr>
              <a:t>او</a:t>
            </a:r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400" dirty="0" err="1" smtClean="0">
                <a:cs typeface="Traditional Arabic" pitchFamily="2" charset="-78"/>
              </a:rPr>
              <a:t>اذاعة</a:t>
            </a:r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400" dirty="0" err="1" smtClean="0">
                <a:cs typeface="Traditional Arabic" pitchFamily="2" charset="-78"/>
              </a:rPr>
              <a:t>او</a:t>
            </a:r>
            <a:r>
              <a:rPr lang="ar-SA" sz="2400" dirty="0" smtClean="0">
                <a:cs typeface="Traditional Arabic" pitchFamily="2" charset="-78"/>
              </a:rPr>
              <a:t> محطة تلفزيونية ( أقل أنواع الملكية الشخصية  شيوعا وانتشارا في النظم </a:t>
            </a:r>
            <a:r>
              <a:rPr lang="ar-SA" sz="2400" dirty="0" smtClean="0">
                <a:cs typeface="Traditional Arabic" pitchFamily="2" charset="-78"/>
              </a:rPr>
              <a:t>الديمقراطية</a:t>
            </a:r>
          </a:p>
          <a:p>
            <a:endParaRPr lang="ar-SA" sz="2400" dirty="0" smtClean="0">
              <a:cs typeface="Traditional Arabic" pitchFamily="2" charset="-78"/>
            </a:endParaRPr>
          </a:p>
          <a:p>
            <a:r>
              <a:rPr lang="ar-SA" sz="2400" dirty="0" smtClean="0">
                <a:cs typeface="Traditional Arabic" pitchFamily="2" charset="-78"/>
              </a:rPr>
              <a:t> </a:t>
            </a:r>
            <a:r>
              <a:rPr lang="ar-SA" sz="2400" dirty="0" smtClean="0">
                <a:cs typeface="Traditional Arabic" pitchFamily="2" charset="-78"/>
              </a:rPr>
              <a:t>الغربية) </a:t>
            </a:r>
          </a:p>
          <a:p>
            <a:endParaRPr lang="ar-SA" sz="2400" dirty="0">
              <a:cs typeface="Traditional Arabic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57290" y="500042"/>
            <a:ext cx="735808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2- الملكية المشتركة :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اكثر</a:t>
            </a:r>
            <a:r>
              <a:rPr lang="ar-SA" sz="2400" b="1" u="sng" dirty="0" smtClean="0">
                <a:solidFill>
                  <a:srgbClr val="FF0000"/>
                </a:solidFill>
              </a:rPr>
              <a:t> شيوعا </a:t>
            </a:r>
            <a:endParaRPr lang="ar-SA" sz="2400" b="1" u="sng" dirty="0" smtClean="0">
              <a:solidFill>
                <a:srgbClr val="FF0000"/>
              </a:solidFill>
            </a:endParaRPr>
          </a:p>
          <a:p>
            <a:endParaRPr lang="ar-SA" sz="2400" b="1" u="sng" dirty="0" smtClean="0">
              <a:solidFill>
                <a:srgbClr val="FF0000"/>
              </a:solidFill>
            </a:endParaRPr>
          </a:p>
          <a:p>
            <a:r>
              <a:rPr lang="ar-SA" sz="2400" dirty="0" smtClean="0"/>
              <a:t>أن </a:t>
            </a:r>
            <a:r>
              <a:rPr lang="ar-SA" sz="2400" dirty="0" smtClean="0"/>
              <a:t>تكون هناك مجموعة </a:t>
            </a:r>
            <a:r>
              <a:rPr lang="ar-SA" sz="2400" dirty="0" smtClean="0"/>
              <a:t>أشخاص </a:t>
            </a:r>
            <a:r>
              <a:rPr lang="ar-SA" sz="2400" dirty="0" err="1" smtClean="0"/>
              <a:t>او</a:t>
            </a:r>
            <a:r>
              <a:rPr lang="ar-SA" sz="2400" dirty="0" smtClean="0"/>
              <a:t> شركات خاصة تملك مجموعة متعددة </a:t>
            </a:r>
            <a:endParaRPr lang="ar-SA" sz="2400" dirty="0" smtClean="0"/>
          </a:p>
          <a:p>
            <a:endParaRPr lang="ar-SA" sz="2400" dirty="0" smtClean="0"/>
          </a:p>
          <a:p>
            <a:r>
              <a:rPr lang="ar-SA" sz="2400" dirty="0" smtClean="0"/>
              <a:t>من </a:t>
            </a:r>
            <a:r>
              <a:rPr lang="ar-SA" sz="2400" dirty="0" smtClean="0"/>
              <a:t>وسيلة </a:t>
            </a:r>
            <a:r>
              <a:rPr lang="ar-SA" sz="2400" dirty="0" smtClean="0"/>
              <a:t>إعلامية </a:t>
            </a:r>
            <a:r>
              <a:rPr lang="ar-SA" sz="2400" dirty="0" smtClean="0"/>
              <a:t>محددة كان تكون مجموعة </a:t>
            </a:r>
            <a:r>
              <a:rPr lang="ar-SA" sz="2400" dirty="0" smtClean="0"/>
              <a:t> من </a:t>
            </a:r>
            <a:r>
              <a:rPr lang="ar-SA" sz="2400" dirty="0" smtClean="0"/>
              <a:t>الصحف </a:t>
            </a:r>
            <a:r>
              <a:rPr lang="ar-SA" sz="2400" dirty="0" err="1" smtClean="0"/>
              <a:t>او</a:t>
            </a:r>
            <a:r>
              <a:rPr lang="ar-SA" sz="2400" dirty="0" smtClean="0"/>
              <a:t> محطات </a:t>
            </a:r>
            <a:r>
              <a:rPr lang="ar-SA" sz="2400" dirty="0" smtClean="0"/>
              <a:t>الإذاعة </a:t>
            </a:r>
            <a:r>
              <a:rPr lang="ar-SA" sz="2400" dirty="0" err="1" smtClean="0"/>
              <a:t>او</a:t>
            </a:r>
            <a:r>
              <a:rPr lang="ar-SA" sz="2400" dirty="0" smtClean="0"/>
              <a:t> تلفزيون </a:t>
            </a:r>
          </a:p>
          <a:p>
            <a:endParaRPr lang="ar-SA" sz="2400" dirty="0" smtClean="0"/>
          </a:p>
          <a:p>
            <a:r>
              <a:rPr lang="ar-SA" sz="2400" dirty="0" smtClean="0"/>
              <a:t>3- الملكية </a:t>
            </a:r>
            <a:r>
              <a:rPr lang="ar-SA" sz="2400" dirty="0" smtClean="0"/>
              <a:t>المتنوعة </a:t>
            </a:r>
            <a:r>
              <a:rPr lang="ar-SA" sz="2400" dirty="0" smtClean="0"/>
              <a:t>: امتلاك </a:t>
            </a:r>
            <a:r>
              <a:rPr lang="ar-SA" sz="2400" dirty="0" smtClean="0"/>
              <a:t>أشخاص </a:t>
            </a:r>
            <a:r>
              <a:rPr lang="ar-SA" sz="2400" dirty="0" err="1" smtClean="0"/>
              <a:t>او</a:t>
            </a:r>
            <a:r>
              <a:rPr lang="ar-SA" sz="2400" dirty="0" smtClean="0"/>
              <a:t> مجموعة </a:t>
            </a:r>
            <a:r>
              <a:rPr lang="ar-SA" sz="2400" dirty="0" smtClean="0"/>
              <a:t>أكثر </a:t>
            </a:r>
            <a:r>
              <a:rPr lang="ar-SA" sz="2400" dirty="0" smtClean="0"/>
              <a:t>من وسيلة </a:t>
            </a:r>
            <a:r>
              <a:rPr lang="ar-SA" sz="2400" dirty="0" smtClean="0"/>
              <a:t>إعلامية </a:t>
            </a:r>
            <a:endParaRPr lang="ar-SA" sz="2400" dirty="0" smtClean="0"/>
          </a:p>
          <a:p>
            <a:endParaRPr lang="ar-SA" sz="2400" dirty="0" smtClean="0"/>
          </a:p>
          <a:p>
            <a:r>
              <a:rPr lang="ar-SA" sz="2400" dirty="0" smtClean="0"/>
              <a:t>4- الملكية المختلطة : </a:t>
            </a:r>
            <a:r>
              <a:rPr lang="ar-SA" sz="2400" dirty="0" smtClean="0"/>
              <a:t>أن </a:t>
            </a:r>
            <a:r>
              <a:rPr lang="ar-SA" sz="2400" dirty="0" smtClean="0"/>
              <a:t>يمتلك مجموعة </a:t>
            </a:r>
            <a:r>
              <a:rPr lang="ar-SA" sz="2400" dirty="0" smtClean="0"/>
              <a:t>أشخاص </a:t>
            </a:r>
            <a:r>
              <a:rPr lang="ar-SA" sz="2400" dirty="0" err="1" smtClean="0"/>
              <a:t>او</a:t>
            </a:r>
            <a:r>
              <a:rPr lang="ar-SA" sz="2400" dirty="0" smtClean="0"/>
              <a:t> شركات وسائل </a:t>
            </a:r>
            <a:r>
              <a:rPr lang="ar-SA" sz="2400" dirty="0" smtClean="0"/>
              <a:t>إعلامية إضافة إلى أنواع أخرى </a:t>
            </a:r>
            <a:r>
              <a:rPr lang="ar-SA" sz="2400" dirty="0" smtClean="0"/>
              <a:t>من العمل </a:t>
            </a:r>
            <a:r>
              <a:rPr lang="ar-SA" sz="2400" dirty="0" smtClean="0"/>
              <a:t>التجاري ليس </a:t>
            </a:r>
            <a:r>
              <a:rPr lang="ar-SA" sz="2400" dirty="0" smtClean="0"/>
              <a:t>لها صلة بالممارسة </a:t>
            </a:r>
            <a:r>
              <a:rPr lang="ar-SA" sz="2400" dirty="0" smtClean="0"/>
              <a:t>الإعلامية</a:t>
            </a:r>
          </a:p>
          <a:p>
            <a:endParaRPr lang="ar-SA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4282" y="285728"/>
            <a:ext cx="8900167" cy="62478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ملكية وسائل </a:t>
            </a:r>
            <a:r>
              <a:rPr lang="ar-SA" sz="2000" b="1" u="sng" dirty="0" smtClean="0">
                <a:solidFill>
                  <a:srgbClr val="FF0000"/>
                </a:solidFill>
              </a:rPr>
              <a:t>الإعلام </a:t>
            </a:r>
            <a:r>
              <a:rPr lang="ar-SA" sz="2000" b="1" u="sng" dirty="0" smtClean="0">
                <a:solidFill>
                  <a:srgbClr val="FF0000"/>
                </a:solidFill>
              </a:rPr>
              <a:t>في </a:t>
            </a:r>
            <a:r>
              <a:rPr lang="ar-SA" sz="2000" b="1" u="sng" dirty="0" smtClean="0">
                <a:solidFill>
                  <a:srgbClr val="FF0000"/>
                </a:solidFill>
              </a:rPr>
              <a:t>الإسلام  </a:t>
            </a:r>
            <a:endParaRPr lang="ar-SA" sz="2000" b="1" u="sng" dirty="0" smtClean="0">
              <a:solidFill>
                <a:srgbClr val="FF0000"/>
              </a:solidFill>
            </a:endParaRPr>
          </a:p>
          <a:p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له </a:t>
            </a:r>
            <a:r>
              <a:rPr lang="ar-SA" sz="2000" dirty="0" smtClean="0"/>
              <a:t>أصل </a:t>
            </a:r>
            <a:r>
              <a:rPr lang="ar-SA" sz="2000" dirty="0" smtClean="0"/>
              <a:t>في قواعد الشريعة </a:t>
            </a:r>
            <a:r>
              <a:rPr lang="ar-SA" sz="2000" dirty="0" smtClean="0"/>
              <a:t>الإسلامية </a:t>
            </a:r>
            <a:endParaRPr lang="ar-SA" sz="2000" dirty="0" smtClean="0"/>
          </a:p>
          <a:p>
            <a:pPr>
              <a:buFont typeface="Arial" pitchFamily="34" charset="0"/>
              <a:buChar char="•"/>
            </a:pPr>
            <a:endParaRPr lang="ar-SA" sz="2000" b="1" u="sng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2000" b="1" u="sng" dirty="0" smtClean="0">
                <a:solidFill>
                  <a:srgbClr val="FF0000"/>
                </a:solidFill>
              </a:rPr>
              <a:t>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اولا</a:t>
            </a:r>
            <a:r>
              <a:rPr lang="ar-SA" sz="2000" b="1" u="sng" dirty="0" smtClean="0">
                <a:solidFill>
                  <a:srgbClr val="FF0000"/>
                </a:solidFill>
              </a:rPr>
              <a:t> : </a:t>
            </a:r>
            <a:r>
              <a:rPr lang="ar-SA" sz="2000" b="1" u="sng" dirty="0" smtClean="0">
                <a:solidFill>
                  <a:srgbClr val="FF0000"/>
                </a:solidFill>
              </a:rPr>
              <a:t>الأصل </a:t>
            </a:r>
            <a:r>
              <a:rPr lang="ar-SA" sz="2000" b="1" u="sng" dirty="0" smtClean="0">
                <a:solidFill>
                  <a:srgbClr val="FF0000"/>
                </a:solidFill>
              </a:rPr>
              <a:t>الشرعي لملكية الوسيلة </a:t>
            </a:r>
            <a:r>
              <a:rPr lang="ar-SA" sz="2000" b="1" u="sng" dirty="0" smtClean="0">
                <a:solidFill>
                  <a:srgbClr val="FF0000"/>
                </a:solidFill>
              </a:rPr>
              <a:t>الإعلامية </a:t>
            </a:r>
            <a:r>
              <a:rPr lang="ar-SA" sz="2000" b="1" u="sng" dirty="0" smtClean="0">
                <a:solidFill>
                  <a:srgbClr val="FF0000"/>
                </a:solidFill>
              </a:rPr>
              <a:t>: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r>
              <a:rPr lang="ar-SA" sz="2000" dirty="0" smtClean="0"/>
              <a:t> 1- قاعدة </a:t>
            </a:r>
            <a:r>
              <a:rPr lang="ar-SA" sz="2000" dirty="0" err="1" smtClean="0"/>
              <a:t>ان</a:t>
            </a:r>
            <a:r>
              <a:rPr lang="ar-SA" sz="2000" dirty="0" smtClean="0"/>
              <a:t> </a:t>
            </a:r>
            <a:r>
              <a:rPr lang="ar-SA" sz="2000" dirty="0" smtClean="0"/>
              <a:t>الأصل </a:t>
            </a:r>
            <a:r>
              <a:rPr lang="ar-SA" sz="2000" dirty="0" smtClean="0"/>
              <a:t>في </a:t>
            </a:r>
            <a:r>
              <a:rPr lang="ar-SA" sz="2000" dirty="0" smtClean="0"/>
              <a:t>الأشياء الإباحة   </a:t>
            </a:r>
            <a:r>
              <a:rPr lang="ar-SA" sz="2000" dirty="0" smtClean="0"/>
              <a:t>( التملك من حيث انه عمل ونشاط </a:t>
            </a:r>
            <a:r>
              <a:rPr lang="ar-SA" sz="2000" dirty="0" smtClean="0"/>
              <a:t>إنساني </a:t>
            </a:r>
            <a:r>
              <a:rPr lang="ar-SA" sz="2000" dirty="0" smtClean="0"/>
              <a:t>مباح ) </a:t>
            </a:r>
          </a:p>
          <a:p>
            <a:endParaRPr lang="ar-SA" sz="2000" dirty="0"/>
          </a:p>
          <a:p>
            <a:r>
              <a:rPr lang="ar-SA" sz="2000" dirty="0" smtClean="0"/>
              <a:t>حث </a:t>
            </a:r>
            <a:r>
              <a:rPr lang="ar-SA" sz="2000" dirty="0" smtClean="0"/>
              <a:t>الإسلام </a:t>
            </a:r>
            <a:r>
              <a:rPr lang="ar-SA" sz="2000" dirty="0" smtClean="0"/>
              <a:t>على العمل </a:t>
            </a:r>
            <a:r>
              <a:rPr lang="ar-SA" sz="2000" dirty="0" err="1" smtClean="0"/>
              <a:t>و</a:t>
            </a:r>
            <a:r>
              <a:rPr lang="ar-SA" sz="2000" dirty="0" smtClean="0"/>
              <a:t> </a:t>
            </a:r>
            <a:r>
              <a:rPr lang="ar-SA" sz="2000" dirty="0" smtClean="0"/>
              <a:t>الإنتاج </a:t>
            </a:r>
            <a:r>
              <a:rPr lang="ar-SA" sz="2000" dirty="0" smtClean="0"/>
              <a:t>مادام كسبا مباحا لا يتعارض مع </a:t>
            </a:r>
            <a:r>
              <a:rPr lang="ar-SA" sz="2000" dirty="0" smtClean="0"/>
              <a:t>أحكام </a:t>
            </a:r>
            <a:r>
              <a:rPr lang="ar-SA" sz="2000" dirty="0" smtClean="0"/>
              <a:t>الشريعة </a:t>
            </a:r>
            <a:r>
              <a:rPr lang="ar-SA" sz="2000" dirty="0" smtClean="0"/>
              <a:t>الإسلامية  </a:t>
            </a:r>
            <a:r>
              <a:rPr lang="ar-SA" sz="2000" dirty="0" smtClean="0"/>
              <a:t>ويعود على الفرد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المجتمع </a:t>
            </a:r>
            <a:r>
              <a:rPr lang="ar-SA" sz="2000" dirty="0" smtClean="0"/>
              <a:t>بالمنفعة </a:t>
            </a:r>
            <a:r>
              <a:rPr lang="ar-SA" sz="2000" dirty="0" smtClean="0"/>
              <a:t>العامة </a:t>
            </a:r>
          </a:p>
          <a:p>
            <a:endParaRPr lang="ar-SA" sz="2000" dirty="0"/>
          </a:p>
          <a:p>
            <a:r>
              <a:rPr lang="ar-SA" sz="2000" dirty="0" smtClean="0"/>
              <a:t>أن </a:t>
            </a:r>
            <a:r>
              <a:rPr lang="ar-SA" sz="2000" dirty="0" smtClean="0"/>
              <a:t>كان المقصود بيعها </a:t>
            </a:r>
            <a:r>
              <a:rPr lang="ar-SA" sz="2000" dirty="0" err="1" smtClean="0"/>
              <a:t>و</a:t>
            </a:r>
            <a:r>
              <a:rPr lang="ar-SA" sz="2000" dirty="0" smtClean="0"/>
              <a:t> شراؤها </a:t>
            </a:r>
            <a:r>
              <a:rPr lang="ar-SA" sz="2000" dirty="0" err="1" smtClean="0"/>
              <a:t>و</a:t>
            </a:r>
            <a:r>
              <a:rPr lang="ar-SA" sz="2000" dirty="0" smtClean="0"/>
              <a:t> </a:t>
            </a:r>
            <a:r>
              <a:rPr lang="ar-SA" sz="2000" dirty="0" smtClean="0"/>
              <a:t>الإجارة </a:t>
            </a:r>
            <a:r>
              <a:rPr lang="ar-SA" sz="2000" dirty="0" err="1" smtClean="0"/>
              <a:t>بها</a:t>
            </a:r>
            <a:r>
              <a:rPr lang="ar-SA" sz="2000" dirty="0" smtClean="0"/>
              <a:t> فان ذلك مباح لان </a:t>
            </a:r>
            <a:r>
              <a:rPr lang="ar-SA" sz="2000" dirty="0" err="1" smtClean="0"/>
              <a:t>الاصل</a:t>
            </a:r>
            <a:r>
              <a:rPr lang="ar-SA" sz="2000" dirty="0" smtClean="0"/>
              <a:t> </a:t>
            </a:r>
            <a:r>
              <a:rPr lang="ar-SA" sz="2000" dirty="0" smtClean="0"/>
              <a:t>في العقود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الشروط </a:t>
            </a:r>
            <a:r>
              <a:rPr lang="ar-SA" sz="2000" dirty="0" smtClean="0"/>
              <a:t>الإباحة </a:t>
            </a:r>
            <a:endParaRPr lang="ar-SA" sz="2000" dirty="0" smtClean="0"/>
          </a:p>
          <a:p>
            <a:endParaRPr lang="ar-SA" sz="2000" dirty="0"/>
          </a:p>
          <a:p>
            <a:r>
              <a:rPr lang="ar-SA" sz="2000" dirty="0" smtClean="0"/>
              <a:t>2- </a:t>
            </a:r>
            <a:r>
              <a:rPr lang="ar-SA" sz="2000" dirty="0" smtClean="0"/>
              <a:t>إن </a:t>
            </a:r>
            <a:r>
              <a:rPr lang="ar-SA" sz="2000" dirty="0" smtClean="0"/>
              <a:t>وسائل </a:t>
            </a:r>
            <a:r>
              <a:rPr lang="ar-SA" sz="2000" dirty="0" smtClean="0"/>
              <a:t>الإعلام </a:t>
            </a:r>
            <a:r>
              <a:rPr lang="ar-SA" sz="2000" dirty="0" smtClean="0"/>
              <a:t>تقوم بوظيفة نافعة للناس </a:t>
            </a:r>
            <a:r>
              <a:rPr lang="ar-SA" sz="2000" dirty="0" err="1" smtClean="0"/>
              <a:t>و</a:t>
            </a:r>
            <a:r>
              <a:rPr lang="ar-SA" sz="2000" dirty="0" smtClean="0"/>
              <a:t> تؤدي </a:t>
            </a:r>
            <a:r>
              <a:rPr lang="ar-SA" sz="2000" dirty="0" smtClean="0"/>
              <a:t>عملا مهما </a:t>
            </a:r>
            <a:r>
              <a:rPr lang="ar-SA" sz="2000" dirty="0" smtClean="0"/>
              <a:t>في نشر المعلومات </a:t>
            </a:r>
            <a:r>
              <a:rPr lang="ar-SA" sz="2000" dirty="0" smtClean="0"/>
              <a:t>بأنواعها </a:t>
            </a:r>
            <a:r>
              <a:rPr lang="ar-SA" sz="2000" dirty="0" smtClean="0"/>
              <a:t>والناس يحتاجون </a:t>
            </a:r>
            <a:r>
              <a:rPr lang="ar-SA" sz="2000" dirty="0" smtClean="0"/>
              <a:t>إلى </a:t>
            </a:r>
            <a:r>
              <a:rPr lang="ar-SA" sz="2000" dirty="0" smtClean="0"/>
              <a:t>ذلك </a:t>
            </a:r>
            <a:r>
              <a:rPr lang="ar-SA" sz="2000" dirty="0" smtClean="0"/>
              <a:t>ويبذلون </a:t>
            </a:r>
            <a:r>
              <a:rPr lang="ar-SA" sz="2000" dirty="0" smtClean="0"/>
              <a:t>في سبيله </a:t>
            </a:r>
            <a:r>
              <a:rPr lang="ar-SA" sz="2000" dirty="0" smtClean="0"/>
              <a:t>الأموال </a:t>
            </a:r>
            <a:endParaRPr lang="ar-SA" sz="2000" dirty="0" smtClean="0"/>
          </a:p>
          <a:p>
            <a:endParaRPr lang="ar-SA" sz="2000" dirty="0"/>
          </a:p>
          <a:p>
            <a:r>
              <a:rPr lang="ar-SA" sz="2000" dirty="0" smtClean="0"/>
              <a:t>3- </a:t>
            </a:r>
            <a:r>
              <a:rPr lang="ar-SA" sz="2000" dirty="0" smtClean="0"/>
              <a:t>أن </a:t>
            </a:r>
            <a:r>
              <a:rPr lang="ar-SA" sz="2000" dirty="0" smtClean="0"/>
              <a:t>ملكية وسائل </a:t>
            </a:r>
            <a:r>
              <a:rPr lang="ar-SA" sz="2000" dirty="0" smtClean="0"/>
              <a:t>الإعلام </a:t>
            </a:r>
            <a:r>
              <a:rPr lang="ar-SA" sz="2000" dirty="0" smtClean="0"/>
              <a:t>في المجتمع المسلم نوع من </a:t>
            </a:r>
            <a:r>
              <a:rPr lang="ar-SA" sz="2000" dirty="0" smtClean="0"/>
              <a:t>أنواع </a:t>
            </a:r>
            <a:r>
              <a:rPr lang="ar-SA" sz="2000" dirty="0" smtClean="0"/>
              <a:t>الاستخلاف ( يعني </a:t>
            </a:r>
            <a:r>
              <a:rPr lang="ar-SA" sz="2000" dirty="0" err="1" smtClean="0"/>
              <a:t>ان</a:t>
            </a:r>
            <a:r>
              <a:rPr lang="ar-SA" sz="2000" dirty="0" smtClean="0"/>
              <a:t> </a:t>
            </a:r>
            <a:r>
              <a:rPr lang="ar-SA" sz="2000" dirty="0" smtClean="0"/>
              <a:t>الإنسان </a:t>
            </a:r>
            <a:r>
              <a:rPr lang="ar-SA" sz="2000" dirty="0" smtClean="0"/>
              <a:t>استخلفه الله في </a:t>
            </a:r>
            <a:r>
              <a:rPr lang="ar-SA" sz="2000" dirty="0" smtClean="0"/>
              <a:t>الأرض</a:t>
            </a:r>
            <a:r>
              <a:rPr lang="ar-SA" sz="2000" dirty="0" smtClean="0"/>
              <a:t> </a:t>
            </a:r>
            <a:r>
              <a:rPr lang="ar-SA" sz="2000" dirty="0" smtClean="0"/>
              <a:t>وسخر  </a:t>
            </a:r>
            <a:r>
              <a:rPr lang="ar-SA" sz="2000" dirty="0" smtClean="0"/>
              <a:t>له ما عليها ليستعمله في طاعته .</a:t>
            </a:r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صل">
  <a:themeElements>
    <a:clrScheme name="أصل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أصل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أصل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212</TotalTime>
  <Words>996</Words>
  <Application>Microsoft Office PowerPoint</Application>
  <PresentationFormat>عرض على الشاشة (3:4)‏</PresentationFormat>
  <Paragraphs>156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أصل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40</cp:revision>
  <dcterms:created xsi:type="dcterms:W3CDTF">2014-03-02T20:09:55Z</dcterms:created>
  <dcterms:modified xsi:type="dcterms:W3CDTF">2014-03-03T08:13:09Z</dcterms:modified>
</cp:coreProperties>
</file>