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7" d="100"/>
          <a:sy n="67" d="100"/>
        </p:scale>
        <p:origin x="-2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2388EE-C617-47E3-BCDC-7C9BF9E61929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1A413526-C3EB-4FE9-85D1-3DDF73CF03E2}">
      <dgm:prSet phldrT="[نص]" custT="1"/>
      <dgm:spPr/>
      <dgm:t>
        <a:bodyPr/>
        <a:lstStyle/>
        <a:p>
          <a:pPr algn="r" rtl="1"/>
          <a:r>
            <a:rPr lang="ar-SA" sz="1800" b="1" dirty="0" smtClean="0"/>
            <a:t>أرسطو كتابه ” السياسة و الخطابة ” – التطبيقات الخطابية </a:t>
          </a:r>
          <a:r>
            <a:rPr lang="ar-SA" sz="1800" b="1" dirty="0" err="1" smtClean="0"/>
            <a:t>الاقناعية</a:t>
          </a:r>
          <a:r>
            <a:rPr lang="ar-SA" sz="1800" b="1" dirty="0" smtClean="0"/>
            <a:t> ” </a:t>
          </a:r>
          <a:r>
            <a:rPr lang="ar-SA" sz="1800" b="1" dirty="0" err="1" smtClean="0"/>
            <a:t>نيقولا</a:t>
          </a:r>
          <a:r>
            <a:rPr lang="ar-SA" sz="1800" b="1" dirty="0" smtClean="0"/>
            <a:t> </a:t>
          </a:r>
          <a:r>
            <a:rPr lang="ar-SA" sz="1800" b="1" dirty="0" err="1" smtClean="0"/>
            <a:t>ميكافيللي</a:t>
          </a:r>
          <a:r>
            <a:rPr lang="ar-SA" sz="1800" b="1" dirty="0" smtClean="0"/>
            <a:t> و شكسبير </a:t>
          </a:r>
          <a:endParaRPr lang="ar-SA" sz="1800" b="1" dirty="0"/>
        </a:p>
      </dgm:t>
    </dgm:pt>
    <dgm:pt modelId="{4FE4523B-47C5-40CB-943A-660BC9EFB3B1}" type="parTrans" cxnId="{70FB3A23-52C1-483A-AAD4-EB3FA4685543}">
      <dgm:prSet/>
      <dgm:spPr/>
      <dgm:t>
        <a:bodyPr/>
        <a:lstStyle/>
        <a:p>
          <a:pPr rtl="1"/>
          <a:endParaRPr lang="ar-SA"/>
        </a:p>
      </dgm:t>
    </dgm:pt>
    <dgm:pt modelId="{D4A95FC6-F04E-47A8-B009-8CD2BF5B56D8}" type="sibTrans" cxnId="{70FB3A23-52C1-483A-AAD4-EB3FA4685543}">
      <dgm:prSet/>
      <dgm:spPr/>
      <dgm:t>
        <a:bodyPr/>
        <a:lstStyle/>
        <a:p>
          <a:pPr rtl="1"/>
          <a:endParaRPr lang="ar-SA"/>
        </a:p>
      </dgm:t>
    </dgm:pt>
    <dgm:pt modelId="{5895271D-315A-47C0-9E86-4391D7FD1E91}">
      <dgm:prSet phldrT="[نص]" custT="1"/>
      <dgm:spPr/>
      <dgm:t>
        <a:bodyPr/>
        <a:lstStyle/>
        <a:p>
          <a:pPr algn="r" rtl="1"/>
          <a:r>
            <a:rPr lang="ar-SA" sz="1800" b="1" dirty="0" smtClean="0"/>
            <a:t>* أول محاولات التنظير بدأت في </a:t>
          </a:r>
          <a:r>
            <a:rPr lang="ar-SA" sz="1800" b="1" dirty="0" smtClean="0">
              <a:solidFill>
                <a:srgbClr val="FF0000"/>
              </a:solidFill>
            </a:rPr>
            <a:t>عام 1956</a:t>
          </a:r>
          <a:r>
            <a:rPr lang="ar-SA" sz="1800" b="1" dirty="0" smtClean="0"/>
            <a:t>م ” الاتصال السياسي“ أحد عناصر البحث في موضوع العلاقة بين القيادة السياسية والجماعات النشطة العاملة في المجتمع </a:t>
          </a:r>
          <a:endParaRPr lang="ar-SA" sz="1800" b="1" dirty="0"/>
        </a:p>
      </dgm:t>
    </dgm:pt>
    <dgm:pt modelId="{682F189F-6644-4941-9B38-7189B2E44E48}" type="parTrans" cxnId="{7F34007B-1D77-4563-B208-2C54E24D06AA}">
      <dgm:prSet/>
      <dgm:spPr/>
      <dgm:t>
        <a:bodyPr/>
        <a:lstStyle/>
        <a:p>
          <a:pPr rtl="1"/>
          <a:endParaRPr lang="ar-SA"/>
        </a:p>
      </dgm:t>
    </dgm:pt>
    <dgm:pt modelId="{68D57B12-0E62-496E-95CF-C6D57387BBA6}" type="sibTrans" cxnId="{7F34007B-1D77-4563-B208-2C54E24D06AA}">
      <dgm:prSet/>
      <dgm:spPr/>
      <dgm:t>
        <a:bodyPr/>
        <a:lstStyle/>
        <a:p>
          <a:pPr rtl="1"/>
          <a:endParaRPr lang="ar-SA"/>
        </a:p>
      </dgm:t>
    </dgm:pt>
    <dgm:pt modelId="{71239D23-7CEF-479A-8B79-475D5D1B87B9}">
      <dgm:prSet phldrT="[نص]" custT="1"/>
      <dgm:spPr/>
      <dgm:t>
        <a:bodyPr/>
        <a:lstStyle/>
        <a:p>
          <a:pPr algn="r" rtl="1"/>
          <a:r>
            <a:rPr lang="ar-SA" sz="1800" b="1" dirty="0" smtClean="0"/>
            <a:t>نظرية اللبرالية في بريطانيا ” جون </a:t>
          </a:r>
          <a:r>
            <a:rPr lang="ar-SA" sz="1800" b="1" dirty="0" err="1" smtClean="0"/>
            <a:t>ميلتون</a:t>
          </a:r>
          <a:r>
            <a:rPr lang="ar-SA" sz="1800" b="1" dirty="0" smtClean="0"/>
            <a:t> ” في بداية القرن السابع عشر ميلادي  ” حرية الاتصال تشجع على الحوار والنقاش واستعمال العقل من أجل الوصول </a:t>
          </a:r>
          <a:r>
            <a:rPr lang="ar-SA" sz="1800" b="1" dirty="0" err="1" smtClean="0"/>
            <a:t>الى</a:t>
          </a:r>
          <a:r>
            <a:rPr lang="ar-SA" sz="1800" b="1" dirty="0" smtClean="0"/>
            <a:t> الحقيقة ” </a:t>
          </a:r>
          <a:r>
            <a:rPr lang="en-US" sz="1800" b="1" dirty="0" smtClean="0"/>
            <a:t>truth </a:t>
          </a:r>
          <a:r>
            <a:rPr lang="ar-SA" sz="1800" b="1" dirty="0" smtClean="0"/>
            <a:t>”</a:t>
          </a:r>
          <a:endParaRPr lang="ar-SA" sz="1800" b="1" dirty="0"/>
        </a:p>
      </dgm:t>
    </dgm:pt>
    <dgm:pt modelId="{B2AC4658-F062-4003-850C-48EC9C68A446}" type="parTrans" cxnId="{A375361B-7D71-47E8-BD3E-0A4205DAF8B3}">
      <dgm:prSet/>
      <dgm:spPr/>
      <dgm:t>
        <a:bodyPr/>
        <a:lstStyle/>
        <a:p>
          <a:pPr rtl="1"/>
          <a:endParaRPr lang="ar-SA"/>
        </a:p>
      </dgm:t>
    </dgm:pt>
    <dgm:pt modelId="{AAA80FB8-33AA-403E-9B5D-3D622EC5EF42}" type="sibTrans" cxnId="{A375361B-7D71-47E8-BD3E-0A4205DAF8B3}">
      <dgm:prSet/>
      <dgm:spPr/>
      <dgm:t>
        <a:bodyPr/>
        <a:lstStyle/>
        <a:p>
          <a:pPr rtl="1"/>
          <a:endParaRPr lang="ar-SA"/>
        </a:p>
      </dgm:t>
    </dgm:pt>
    <dgm:pt modelId="{FCCF446C-C8A8-4262-93D8-549E1CD060DF}">
      <dgm:prSet phldrT="[نص]" custT="1"/>
      <dgm:spPr/>
      <dgm:t>
        <a:bodyPr/>
        <a:lstStyle/>
        <a:p>
          <a:pPr algn="r" rtl="1"/>
          <a:r>
            <a:rPr lang="ar-SA" sz="1600" b="1" dirty="0" smtClean="0"/>
            <a:t>هذه الفرضية </a:t>
          </a:r>
          <a:r>
            <a:rPr lang="ar-SA" sz="1600" b="1" dirty="0" err="1" smtClean="0"/>
            <a:t>لقت</a:t>
          </a:r>
          <a:r>
            <a:rPr lang="ar-SA" sz="1600" b="1" dirty="0" smtClean="0"/>
            <a:t> قبول واستحسان من فئات اجتماعية متعددة في أوربا منها :</a:t>
          </a:r>
        </a:p>
        <a:p>
          <a:pPr algn="r" rtl="1"/>
          <a:r>
            <a:rPr lang="ar-SA" sz="1600" b="1" dirty="0" smtClean="0"/>
            <a:t>1- رجال الدين“ البروتستانت المحافظين“  - 2- رجال </a:t>
          </a:r>
          <a:r>
            <a:rPr lang="ar-SA" sz="1600" b="1" dirty="0" err="1" smtClean="0"/>
            <a:t>الاعمال</a:t>
          </a:r>
          <a:r>
            <a:rPr lang="ar-SA" sz="1600" b="1" dirty="0" smtClean="0"/>
            <a:t> </a:t>
          </a:r>
        </a:p>
        <a:p>
          <a:pPr algn="r" rtl="1"/>
          <a:r>
            <a:rPr lang="ar-SA" sz="1600" b="1" dirty="0" smtClean="0"/>
            <a:t>3- </a:t>
          </a:r>
          <a:r>
            <a:rPr lang="ar-SA" sz="1600" b="1" dirty="0" err="1" smtClean="0"/>
            <a:t>الساسه</a:t>
          </a:r>
          <a:r>
            <a:rPr lang="ar-SA" sz="1600" b="1" dirty="0" smtClean="0"/>
            <a:t>  4- الصحفيين </a:t>
          </a:r>
          <a:endParaRPr lang="ar-SA" sz="1600" b="1" dirty="0"/>
        </a:p>
      </dgm:t>
    </dgm:pt>
    <dgm:pt modelId="{F5360171-D568-43D1-B668-5F0777C6C216}" type="parTrans" cxnId="{DCBDD548-2452-466C-8A87-3D24B56532C5}">
      <dgm:prSet/>
      <dgm:spPr/>
      <dgm:t>
        <a:bodyPr/>
        <a:lstStyle/>
        <a:p>
          <a:pPr rtl="1"/>
          <a:endParaRPr lang="ar-SA"/>
        </a:p>
      </dgm:t>
    </dgm:pt>
    <dgm:pt modelId="{D5EB908F-1A75-41B0-BBC2-BF4FA778791A}" type="sibTrans" cxnId="{DCBDD548-2452-466C-8A87-3D24B56532C5}">
      <dgm:prSet/>
      <dgm:spPr/>
      <dgm:t>
        <a:bodyPr/>
        <a:lstStyle/>
        <a:p>
          <a:pPr rtl="1"/>
          <a:endParaRPr lang="ar-SA"/>
        </a:p>
      </dgm:t>
    </dgm:pt>
    <dgm:pt modelId="{9B893620-7770-4080-8975-143C8D482AF3}" type="pres">
      <dgm:prSet presAssocID="{1A2388EE-C617-47E3-BCDC-7C9BF9E61929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96BFB8C3-DE57-4D94-9D8C-744DAB23E04A}" type="pres">
      <dgm:prSet presAssocID="{1A2388EE-C617-47E3-BCDC-7C9BF9E61929}" presName="dummyMaxCanvas" presStyleCnt="0">
        <dgm:presLayoutVars/>
      </dgm:prSet>
      <dgm:spPr/>
    </dgm:pt>
    <dgm:pt modelId="{40616CDE-7E3D-4DAB-90E4-6B7CE08F223A}" type="pres">
      <dgm:prSet presAssocID="{1A2388EE-C617-47E3-BCDC-7C9BF9E61929}" presName="FourNodes_1" presStyleLbl="node1" presStyleIdx="0" presStyleCnt="4" custScaleX="12500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497D7A4-A526-43C5-BAD0-7F6D2CFD928A}" type="pres">
      <dgm:prSet presAssocID="{1A2388EE-C617-47E3-BCDC-7C9BF9E61929}" presName="FourNodes_2" presStyleLbl="node1" presStyleIdx="1" presStyleCnt="4" custScaleX="12500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C18421D8-6C89-42EA-B908-19DA754EE1D6}" type="pres">
      <dgm:prSet presAssocID="{1A2388EE-C617-47E3-BCDC-7C9BF9E61929}" presName="FourNodes_3" presStyleLbl="node1" presStyleIdx="2" presStyleCnt="4" custScaleX="12500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E08AC8D7-FE48-409A-85AC-115FDF63346D}" type="pres">
      <dgm:prSet presAssocID="{1A2388EE-C617-47E3-BCDC-7C9BF9E61929}" presName="FourNodes_4" presStyleLbl="node1" presStyleIdx="3" presStyleCnt="4" custScaleX="125000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634A68FD-F532-4AC4-B811-2CB05DAA68CE}" type="pres">
      <dgm:prSet presAssocID="{1A2388EE-C617-47E3-BCDC-7C9BF9E61929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64EAA9D-B5C8-44FC-B2FC-A815446B0FAD}" type="pres">
      <dgm:prSet presAssocID="{1A2388EE-C617-47E3-BCDC-7C9BF9E61929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0AD7CBC-5973-42C5-AE1F-0DE81CAF8C26}" type="pres">
      <dgm:prSet presAssocID="{1A2388EE-C617-47E3-BCDC-7C9BF9E61929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A7FB7968-B545-4D3B-A8B9-06AF330DB4E7}" type="pres">
      <dgm:prSet presAssocID="{1A2388EE-C617-47E3-BCDC-7C9BF9E61929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DAF5FF7C-D94E-49E6-A4F6-B9E9DCD0076E}" type="pres">
      <dgm:prSet presAssocID="{1A2388EE-C617-47E3-BCDC-7C9BF9E61929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1F09D9D1-8668-4DC5-8342-C13E9073F6EC}" type="pres">
      <dgm:prSet presAssocID="{1A2388EE-C617-47E3-BCDC-7C9BF9E61929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451963EC-0059-49BD-A478-B32F7A490CE0}" type="pres">
      <dgm:prSet presAssocID="{1A2388EE-C617-47E3-BCDC-7C9BF9E61929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1DC8D73C-8E02-44D2-A2BB-B6DBA921D636}" type="presOf" srcId="{71239D23-7CEF-479A-8B79-475D5D1B87B9}" destId="{1F09D9D1-8668-4DC5-8342-C13E9073F6EC}" srcOrd="1" destOrd="0" presId="urn:microsoft.com/office/officeart/2005/8/layout/vProcess5"/>
    <dgm:cxn modelId="{DC566645-2FA5-4881-91F6-1B763D3FBEBD}" type="presOf" srcId="{1A2388EE-C617-47E3-BCDC-7C9BF9E61929}" destId="{9B893620-7770-4080-8975-143C8D482AF3}" srcOrd="0" destOrd="0" presId="urn:microsoft.com/office/officeart/2005/8/layout/vProcess5"/>
    <dgm:cxn modelId="{E7858989-0C6C-4289-8130-65981E1DD860}" type="presOf" srcId="{D4A95FC6-F04E-47A8-B009-8CD2BF5B56D8}" destId="{634A68FD-F532-4AC4-B811-2CB05DAA68CE}" srcOrd="0" destOrd="0" presId="urn:microsoft.com/office/officeart/2005/8/layout/vProcess5"/>
    <dgm:cxn modelId="{7F34007B-1D77-4563-B208-2C54E24D06AA}" srcId="{1A2388EE-C617-47E3-BCDC-7C9BF9E61929}" destId="{5895271D-315A-47C0-9E86-4391D7FD1E91}" srcOrd="1" destOrd="0" parTransId="{682F189F-6644-4941-9B38-7189B2E44E48}" sibTransId="{68D57B12-0E62-496E-95CF-C6D57387BBA6}"/>
    <dgm:cxn modelId="{EEFDA1FE-D1DB-47FB-BBA5-F926855742E5}" type="presOf" srcId="{71239D23-7CEF-479A-8B79-475D5D1B87B9}" destId="{C18421D8-6C89-42EA-B908-19DA754EE1D6}" srcOrd="0" destOrd="0" presId="urn:microsoft.com/office/officeart/2005/8/layout/vProcess5"/>
    <dgm:cxn modelId="{DCBDD548-2452-466C-8A87-3D24B56532C5}" srcId="{1A2388EE-C617-47E3-BCDC-7C9BF9E61929}" destId="{FCCF446C-C8A8-4262-93D8-549E1CD060DF}" srcOrd="3" destOrd="0" parTransId="{F5360171-D568-43D1-B668-5F0777C6C216}" sibTransId="{D5EB908F-1A75-41B0-BBC2-BF4FA778791A}"/>
    <dgm:cxn modelId="{8B638376-81F5-4A6D-87BB-7D5426BC77E0}" type="presOf" srcId="{1A413526-C3EB-4FE9-85D1-3DDF73CF03E2}" destId="{A7FB7968-B545-4D3B-A8B9-06AF330DB4E7}" srcOrd="1" destOrd="0" presId="urn:microsoft.com/office/officeart/2005/8/layout/vProcess5"/>
    <dgm:cxn modelId="{08CB401E-0F6F-4D5B-8B5A-56A1BCFA9D89}" type="presOf" srcId="{5895271D-315A-47C0-9E86-4391D7FD1E91}" destId="{6497D7A4-A526-43C5-BAD0-7F6D2CFD928A}" srcOrd="0" destOrd="0" presId="urn:microsoft.com/office/officeart/2005/8/layout/vProcess5"/>
    <dgm:cxn modelId="{063E51DA-2563-493A-9507-26B2A7782E3F}" type="presOf" srcId="{68D57B12-0E62-496E-95CF-C6D57387BBA6}" destId="{464EAA9D-B5C8-44FC-B2FC-A815446B0FAD}" srcOrd="0" destOrd="0" presId="urn:microsoft.com/office/officeart/2005/8/layout/vProcess5"/>
    <dgm:cxn modelId="{A375361B-7D71-47E8-BD3E-0A4205DAF8B3}" srcId="{1A2388EE-C617-47E3-BCDC-7C9BF9E61929}" destId="{71239D23-7CEF-479A-8B79-475D5D1B87B9}" srcOrd="2" destOrd="0" parTransId="{B2AC4658-F062-4003-850C-48EC9C68A446}" sibTransId="{AAA80FB8-33AA-403E-9B5D-3D622EC5EF42}"/>
    <dgm:cxn modelId="{FDD55E43-2546-4644-9B02-80EDCE8D4254}" type="presOf" srcId="{5895271D-315A-47C0-9E86-4391D7FD1E91}" destId="{DAF5FF7C-D94E-49E6-A4F6-B9E9DCD0076E}" srcOrd="1" destOrd="0" presId="urn:microsoft.com/office/officeart/2005/8/layout/vProcess5"/>
    <dgm:cxn modelId="{D218D442-C4C5-49C2-AC45-0925D3AA8BD4}" type="presOf" srcId="{AAA80FB8-33AA-403E-9B5D-3D622EC5EF42}" destId="{40AD7CBC-5973-42C5-AE1F-0DE81CAF8C26}" srcOrd="0" destOrd="0" presId="urn:microsoft.com/office/officeart/2005/8/layout/vProcess5"/>
    <dgm:cxn modelId="{37C9C742-E315-47D3-9579-F6C80F5C209E}" type="presOf" srcId="{FCCF446C-C8A8-4262-93D8-549E1CD060DF}" destId="{451963EC-0059-49BD-A478-B32F7A490CE0}" srcOrd="1" destOrd="0" presId="urn:microsoft.com/office/officeart/2005/8/layout/vProcess5"/>
    <dgm:cxn modelId="{909BB77A-44F1-4436-9EAD-59CE434F2ADC}" type="presOf" srcId="{1A413526-C3EB-4FE9-85D1-3DDF73CF03E2}" destId="{40616CDE-7E3D-4DAB-90E4-6B7CE08F223A}" srcOrd="0" destOrd="0" presId="urn:microsoft.com/office/officeart/2005/8/layout/vProcess5"/>
    <dgm:cxn modelId="{70FB3A23-52C1-483A-AAD4-EB3FA4685543}" srcId="{1A2388EE-C617-47E3-BCDC-7C9BF9E61929}" destId="{1A413526-C3EB-4FE9-85D1-3DDF73CF03E2}" srcOrd="0" destOrd="0" parTransId="{4FE4523B-47C5-40CB-943A-660BC9EFB3B1}" sibTransId="{D4A95FC6-F04E-47A8-B009-8CD2BF5B56D8}"/>
    <dgm:cxn modelId="{F9930B92-2B57-4D42-A264-ED46FA9EB673}" type="presOf" srcId="{FCCF446C-C8A8-4262-93D8-549E1CD060DF}" destId="{E08AC8D7-FE48-409A-85AC-115FDF63346D}" srcOrd="0" destOrd="0" presId="urn:microsoft.com/office/officeart/2005/8/layout/vProcess5"/>
    <dgm:cxn modelId="{F839CA19-0CAF-4DB3-BB59-ED8EC1B44A04}" type="presParOf" srcId="{9B893620-7770-4080-8975-143C8D482AF3}" destId="{96BFB8C3-DE57-4D94-9D8C-744DAB23E04A}" srcOrd="0" destOrd="0" presId="urn:microsoft.com/office/officeart/2005/8/layout/vProcess5"/>
    <dgm:cxn modelId="{24A93596-0BCF-4F18-AC43-8F2A428D297E}" type="presParOf" srcId="{9B893620-7770-4080-8975-143C8D482AF3}" destId="{40616CDE-7E3D-4DAB-90E4-6B7CE08F223A}" srcOrd="1" destOrd="0" presId="urn:microsoft.com/office/officeart/2005/8/layout/vProcess5"/>
    <dgm:cxn modelId="{0FD80D78-51A0-43D6-8659-4206FF834BEF}" type="presParOf" srcId="{9B893620-7770-4080-8975-143C8D482AF3}" destId="{6497D7A4-A526-43C5-BAD0-7F6D2CFD928A}" srcOrd="2" destOrd="0" presId="urn:microsoft.com/office/officeart/2005/8/layout/vProcess5"/>
    <dgm:cxn modelId="{CF9318FC-B6E2-44DD-87E2-9B1C8A59341C}" type="presParOf" srcId="{9B893620-7770-4080-8975-143C8D482AF3}" destId="{C18421D8-6C89-42EA-B908-19DA754EE1D6}" srcOrd="3" destOrd="0" presId="urn:microsoft.com/office/officeart/2005/8/layout/vProcess5"/>
    <dgm:cxn modelId="{4955ED75-9E20-408F-88C5-0B470D2C9C6D}" type="presParOf" srcId="{9B893620-7770-4080-8975-143C8D482AF3}" destId="{E08AC8D7-FE48-409A-85AC-115FDF63346D}" srcOrd="4" destOrd="0" presId="urn:microsoft.com/office/officeart/2005/8/layout/vProcess5"/>
    <dgm:cxn modelId="{A2CB75A2-0ED2-42D0-A357-51720F0D4D37}" type="presParOf" srcId="{9B893620-7770-4080-8975-143C8D482AF3}" destId="{634A68FD-F532-4AC4-B811-2CB05DAA68CE}" srcOrd="5" destOrd="0" presId="urn:microsoft.com/office/officeart/2005/8/layout/vProcess5"/>
    <dgm:cxn modelId="{A761145B-4BB1-4E84-8BC1-52C73F5F3EE3}" type="presParOf" srcId="{9B893620-7770-4080-8975-143C8D482AF3}" destId="{464EAA9D-B5C8-44FC-B2FC-A815446B0FAD}" srcOrd="6" destOrd="0" presId="urn:microsoft.com/office/officeart/2005/8/layout/vProcess5"/>
    <dgm:cxn modelId="{FA12900F-D097-4621-9D17-E4931A03D1A8}" type="presParOf" srcId="{9B893620-7770-4080-8975-143C8D482AF3}" destId="{40AD7CBC-5973-42C5-AE1F-0DE81CAF8C26}" srcOrd="7" destOrd="0" presId="urn:microsoft.com/office/officeart/2005/8/layout/vProcess5"/>
    <dgm:cxn modelId="{16FDFBB5-9EBD-4919-800C-069ECBF3B717}" type="presParOf" srcId="{9B893620-7770-4080-8975-143C8D482AF3}" destId="{A7FB7968-B545-4D3B-A8B9-06AF330DB4E7}" srcOrd="8" destOrd="0" presId="urn:microsoft.com/office/officeart/2005/8/layout/vProcess5"/>
    <dgm:cxn modelId="{618AB610-18DA-43D5-B057-8DA6B38CA040}" type="presParOf" srcId="{9B893620-7770-4080-8975-143C8D482AF3}" destId="{DAF5FF7C-D94E-49E6-A4F6-B9E9DCD0076E}" srcOrd="9" destOrd="0" presId="urn:microsoft.com/office/officeart/2005/8/layout/vProcess5"/>
    <dgm:cxn modelId="{0EA1ED89-AC49-4B2E-A203-B475D2D49954}" type="presParOf" srcId="{9B893620-7770-4080-8975-143C8D482AF3}" destId="{1F09D9D1-8668-4DC5-8342-C13E9073F6EC}" srcOrd="10" destOrd="0" presId="urn:microsoft.com/office/officeart/2005/8/layout/vProcess5"/>
    <dgm:cxn modelId="{994440FB-9D22-44FD-8330-7CAF3B3968A8}" type="presParOf" srcId="{9B893620-7770-4080-8975-143C8D482AF3}" destId="{451963EC-0059-49BD-A478-B32F7A490CE0}" srcOrd="11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عنوان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22" name="عنوان فرعي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20" name="عنصر نائب للتذييل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10" name="عنصر نائب لرقم الشريحة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شكل بيضاوي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مستطيل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شكل بيضاوي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مستطيل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مستطيل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9" name="مخطط انسيابي: معالجة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مخطط انسيابي: معالجة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دائري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شكل بيضاوي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دائرة مجوفة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مستطيل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عنصر نائب للعنوان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صر نائب للنص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24" name="عنصر نائب للتاريخ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959FEDE-74AB-49AC-83DB-8F190D40A4D5}" type="datetimeFigureOut">
              <a:rPr lang="ar-SA" smtClean="0"/>
              <a:pPr/>
              <a:t>17/04/1435</a:t>
            </a:fld>
            <a:endParaRPr lang="ar-SA"/>
          </a:p>
        </p:txBody>
      </p:sp>
      <p:sp>
        <p:nvSpPr>
          <p:cNvPr id="10" name="عنصر نائب للتذييل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ar-SA"/>
          </a:p>
        </p:txBody>
      </p:sp>
      <p:sp>
        <p:nvSpPr>
          <p:cNvPr id="22" name="عنصر نائب لرقم الشريحة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A451471-AF3B-4C06-9848-20B8AA0FCA13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5" name="مستطيل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r" rtl="1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r" rtl="1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r" rtl="1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r" rtl="1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r" rtl="1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r" rtl="1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r" rtl="1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jmq.sagepub.com/content/90/4.cover-expansion" TargetMode="External"/><Relationship Id="rId2" Type="http://schemas.openxmlformats.org/officeDocument/2006/relationships/hyperlink" Target="http://poq.oxfordjournals.org/content/current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1500166" y="500042"/>
            <a:ext cx="7328554" cy="123110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نشأة الاتصال السياسي: </a:t>
            </a:r>
          </a:p>
          <a:p>
            <a:pPr>
              <a:buFont typeface="Arial" pitchFamily="34" charset="0"/>
              <a:buChar char="•"/>
            </a:pPr>
            <a:r>
              <a:rPr lang="ar-SA" b="1" dirty="0"/>
              <a:t> </a:t>
            </a:r>
            <a:r>
              <a:rPr lang="ar-SA" b="1" dirty="0" smtClean="0"/>
              <a:t>الجهود العلمية المنظمة في هذا الصدد بدأت عند فلاسفة الإغريق </a:t>
            </a:r>
          </a:p>
          <a:p>
            <a:endParaRPr lang="ar-SA" dirty="0"/>
          </a:p>
          <a:p>
            <a:endParaRPr lang="ar-SA" dirty="0"/>
          </a:p>
        </p:txBody>
      </p:sp>
      <p:graphicFrame>
        <p:nvGraphicFramePr>
          <p:cNvPr id="5" name="رسم تخطيطي 4"/>
          <p:cNvGraphicFramePr/>
          <p:nvPr/>
        </p:nvGraphicFramePr>
        <p:xfrm>
          <a:off x="1500166" y="1397000"/>
          <a:ext cx="6119834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785786" y="285728"/>
            <a:ext cx="8060283" cy="597086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ar-SA" dirty="0" smtClean="0"/>
              <a:t> التطورات التاريخية في البناء السياسي </a:t>
            </a:r>
            <a:r>
              <a:rPr lang="ar-SA" dirty="0" err="1" smtClean="0"/>
              <a:t>و</a:t>
            </a:r>
            <a:r>
              <a:rPr lang="ar-SA" dirty="0" smtClean="0"/>
              <a:t> الاجتماعي </a:t>
            </a:r>
            <a:r>
              <a:rPr lang="ar-SA" dirty="0" err="1" smtClean="0"/>
              <a:t>و</a:t>
            </a:r>
            <a:r>
              <a:rPr lang="ar-SA" dirty="0" smtClean="0"/>
              <a:t> الاقتصادي قللت من أهمية الأخذ بالفلسفة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الليبرالية وأدت </a:t>
            </a:r>
            <a:r>
              <a:rPr lang="ar-SA" dirty="0" err="1" smtClean="0"/>
              <a:t>الى</a:t>
            </a:r>
            <a:r>
              <a:rPr lang="ar-SA" dirty="0" smtClean="0"/>
              <a:t> انتشار ” الصحافة الصفراء ”  </a:t>
            </a:r>
            <a:r>
              <a:rPr lang="ar-SA" dirty="0" err="1" smtClean="0"/>
              <a:t>اوخر</a:t>
            </a:r>
            <a:r>
              <a:rPr lang="ar-SA" dirty="0" smtClean="0"/>
              <a:t> القرن 18 </a:t>
            </a:r>
            <a:r>
              <a:rPr lang="ar-SA" dirty="0" err="1" smtClean="0"/>
              <a:t>م</a:t>
            </a:r>
            <a:r>
              <a:rPr lang="ar-SA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في عام 1947 </a:t>
            </a:r>
            <a:r>
              <a:rPr lang="ar-SA" dirty="0" err="1" smtClean="0"/>
              <a:t>م</a:t>
            </a:r>
            <a:r>
              <a:rPr lang="ar-SA" dirty="0" smtClean="0"/>
              <a:t> أحدثت الهيئات الاتصالية في المجتمعات الغربية تغيرات جذرية في النظرية الليبرالية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sz="2000" b="1" u="sng" dirty="0" smtClean="0">
                <a:solidFill>
                  <a:srgbClr val="FF0000"/>
                </a:solidFill>
              </a:rPr>
              <a:t> الوضع الحالي للاتصال السياسي : </a:t>
            </a:r>
            <a:endParaRPr lang="ar-SA" sz="2000" b="1" u="sng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endParaRPr lang="ar-SA" sz="2000" b="1" u="sng" dirty="0" smtClean="0">
              <a:solidFill>
                <a:srgbClr val="FF0000"/>
              </a:solidFill>
            </a:endParaRPr>
          </a:p>
          <a:p>
            <a:r>
              <a:rPr lang="ar-SA" dirty="0" smtClean="0"/>
              <a:t>حدثت تطورات ملحوظة للاتصال السياسي من أهمها : في مجال البحوث </a:t>
            </a:r>
          </a:p>
          <a:p>
            <a:endParaRPr lang="ar-SA" dirty="0"/>
          </a:p>
          <a:p>
            <a:r>
              <a:rPr lang="ar-SA" dirty="0" smtClean="0"/>
              <a:t>1- كان الاهتمام منصب على موضوعات ذات علاقة وثيقة بالاتصال السياسي </a:t>
            </a:r>
          </a:p>
          <a:p>
            <a:endParaRPr lang="ar-SA" dirty="0"/>
          </a:p>
          <a:p>
            <a:r>
              <a:rPr lang="ar-SA" dirty="0" smtClean="0"/>
              <a:t>مثل تأثير التلفزيون على الانتخابات الرئاسية في الولايات المتحدة عام 1952 </a:t>
            </a:r>
            <a:r>
              <a:rPr lang="ar-SA" dirty="0" err="1" smtClean="0"/>
              <a:t>م</a:t>
            </a:r>
            <a:r>
              <a:rPr lang="ar-SA" dirty="0" smtClean="0"/>
              <a:t> </a:t>
            </a:r>
          </a:p>
          <a:p>
            <a:endParaRPr lang="ar-SA" dirty="0"/>
          </a:p>
          <a:p>
            <a:r>
              <a:rPr lang="ar-SA" dirty="0" smtClean="0"/>
              <a:t>2- في عام 1972 </a:t>
            </a:r>
            <a:r>
              <a:rPr lang="ar-SA" dirty="0" err="1" smtClean="0"/>
              <a:t>م</a:t>
            </a:r>
            <a:r>
              <a:rPr lang="ar-SA" dirty="0" smtClean="0"/>
              <a:t> أصدر مجموعة من أساتذة الاتصال في الولايات المتحدة قائمة ببليوجرافية بأسماء</a:t>
            </a:r>
          </a:p>
          <a:p>
            <a:endParaRPr lang="ar-SA" dirty="0"/>
          </a:p>
          <a:p>
            <a:r>
              <a:rPr lang="ar-SA" dirty="0" smtClean="0"/>
              <a:t> بعض الدراسات </a:t>
            </a:r>
            <a:r>
              <a:rPr lang="ar-SA" dirty="0" err="1" smtClean="0"/>
              <a:t>و</a:t>
            </a:r>
            <a:r>
              <a:rPr lang="ar-SA" dirty="0" smtClean="0"/>
              <a:t> البحوث التي </a:t>
            </a:r>
            <a:r>
              <a:rPr lang="ar-SA" dirty="0" err="1" smtClean="0"/>
              <a:t>اجريت</a:t>
            </a:r>
            <a:r>
              <a:rPr lang="ar-SA" dirty="0" smtClean="0"/>
              <a:t> في مجال الاتصال السياسي   بلغت ( 1000) دراسة علمية </a:t>
            </a:r>
          </a:p>
          <a:p>
            <a:endParaRPr lang="ar-SA" dirty="0"/>
          </a:p>
          <a:p>
            <a:r>
              <a:rPr lang="ar-SA" dirty="0" smtClean="0"/>
              <a:t>3- توسعت موضوعات البحث في الاتصال السياسي فلم تكن مقصورة  على العلاقة  بين الحكومة </a:t>
            </a:r>
            <a:r>
              <a:rPr lang="ar-SA" dirty="0" err="1" smtClean="0"/>
              <a:t>و</a:t>
            </a:r>
            <a:r>
              <a:rPr lang="ar-SA" dirty="0" smtClean="0"/>
              <a:t> المجتمع </a:t>
            </a:r>
          </a:p>
          <a:p>
            <a:endParaRPr lang="ar-SA" dirty="0"/>
          </a:p>
          <a:p>
            <a:r>
              <a:rPr lang="ar-SA" dirty="0" smtClean="0"/>
              <a:t>بل توسعت </a:t>
            </a:r>
            <a:r>
              <a:rPr lang="ar-SA" dirty="0" err="1" smtClean="0"/>
              <a:t>الى</a:t>
            </a:r>
            <a:r>
              <a:rPr lang="ar-SA" dirty="0" smtClean="0"/>
              <a:t> الخطابة السياسية – الإعلان السياسي  – الدعاية السياسية – اللغة السياسية </a:t>
            </a:r>
            <a:endParaRPr lang="ar-S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12044" y="571480"/>
            <a:ext cx="7988149" cy="369331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b="1" u="sng" dirty="0" smtClean="0">
                <a:solidFill>
                  <a:srgbClr val="FF0000"/>
                </a:solidFill>
              </a:rPr>
              <a:t>نشاط  البحث العلمي في مجال الاتصال السياسي : </a:t>
            </a:r>
          </a:p>
          <a:p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الدوريات المتخصصة في البحوث والدراسات الإعلامية  التي تهتم بشكل كبير ببحوث الاتصال السياسي :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</a:t>
            </a:r>
            <a:r>
              <a:rPr lang="en-US" dirty="0" smtClean="0"/>
              <a:t>Public Opinion Quarterly </a:t>
            </a:r>
            <a:r>
              <a:rPr lang="ar-SA" dirty="0" smtClean="0"/>
              <a:t> ( تصدرها الجمعية </a:t>
            </a:r>
            <a:r>
              <a:rPr lang="ar-SA" dirty="0" smtClean="0"/>
              <a:t>الأمريكية </a:t>
            </a:r>
            <a:r>
              <a:rPr lang="ar-SA" dirty="0" smtClean="0"/>
              <a:t>لبحوث الرأي العام )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</a:t>
            </a:r>
            <a:r>
              <a:rPr lang="en-US" dirty="0" smtClean="0"/>
              <a:t>Journalism Quarterly </a:t>
            </a:r>
            <a:r>
              <a:rPr lang="ar-SA" dirty="0" smtClean="0"/>
              <a:t>  ( تصدرها جمعية تعليم الصحافة في الولايات المتحدة) 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poq.oxfordjournals.org/content/current</a:t>
            </a:r>
            <a:r>
              <a:rPr lang="ar-SA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jmq.sagepub.com/content/90/4.cover-expansion</a:t>
            </a:r>
            <a:r>
              <a:rPr lang="ar-SA" dirty="0" smtClean="0"/>
              <a:t> </a:t>
            </a:r>
            <a:endParaRPr lang="ar-SA" dirty="0" smtClean="0"/>
          </a:p>
          <a:p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endParaRPr lang="ar-SA" dirty="0"/>
          </a:p>
        </p:txBody>
      </p:sp>
      <p:sp>
        <p:nvSpPr>
          <p:cNvPr id="3" name="مربع نص 2"/>
          <p:cNvSpPr txBox="1"/>
          <p:nvPr/>
        </p:nvSpPr>
        <p:spPr>
          <a:xfrm>
            <a:off x="2022005" y="3429000"/>
            <a:ext cx="6806735" cy="233910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بماذا تهتم هذه الدوريات المتخصصة : </a:t>
            </a:r>
          </a:p>
          <a:p>
            <a:endParaRPr lang="ar-SA" dirty="0"/>
          </a:p>
          <a:p>
            <a:r>
              <a:rPr lang="ar-SA" dirty="0" smtClean="0"/>
              <a:t> 1- مصدر الرسالة الاتصالية  ( القادة السياسيين ) </a:t>
            </a:r>
          </a:p>
          <a:p>
            <a:endParaRPr lang="ar-SA" dirty="0"/>
          </a:p>
          <a:p>
            <a:r>
              <a:rPr lang="ar-SA" dirty="0" smtClean="0"/>
              <a:t>2- الرسالة الاتصالية ذاتها ” بأثر مضمون وسائل الإعلام الجماهيرية على النظام السياسي“ </a:t>
            </a:r>
          </a:p>
          <a:p>
            <a:endParaRPr lang="ar-SA" dirty="0" smtClean="0"/>
          </a:p>
          <a:p>
            <a:endParaRPr lang="ar-SA" dirty="0"/>
          </a:p>
          <a:p>
            <a:r>
              <a:rPr lang="ar-SA" dirty="0" smtClean="0"/>
              <a:t>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000100" y="357166"/>
            <a:ext cx="7828636" cy="618630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الدوريات العلمية المتخصصة في مجال الاتصال السياسي : </a:t>
            </a:r>
          </a:p>
          <a:p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/>
              <a:t> </a:t>
            </a:r>
            <a:r>
              <a:rPr lang="en-US" dirty="0" smtClean="0"/>
              <a:t>Political Communication and Persuasion </a:t>
            </a:r>
            <a:r>
              <a:rPr lang="ar-SA" dirty="0" smtClean="0"/>
              <a:t> </a:t>
            </a:r>
            <a:r>
              <a:rPr lang="ar-SA" dirty="0" err="1" smtClean="0"/>
              <a:t>الامريكية</a:t>
            </a:r>
            <a:r>
              <a:rPr lang="ar-SA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ومجلة الفرنسية </a:t>
            </a:r>
            <a:r>
              <a:rPr lang="en-US" dirty="0" smtClean="0"/>
              <a:t> The Revue </a:t>
            </a:r>
            <a:r>
              <a:rPr lang="en-US" dirty="0" err="1" smtClean="0"/>
              <a:t>Francaise</a:t>
            </a:r>
            <a:r>
              <a:rPr lang="en-US" dirty="0" smtClean="0"/>
              <a:t> de comm.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</a:t>
            </a:r>
            <a:r>
              <a:rPr lang="en-US" dirty="0" smtClean="0"/>
              <a:t>American Political Science Review 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</a:t>
            </a:r>
            <a:r>
              <a:rPr lang="en-US" dirty="0" smtClean="0"/>
              <a:t>Western Political Quarterly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Journal Of Politics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American Journal of Political Science 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The Annuals of academy of Political and Social Science 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الرسائل  العلمية ( ماجستير – </a:t>
            </a:r>
            <a:r>
              <a:rPr lang="ar-SA" dirty="0" err="1" smtClean="0"/>
              <a:t>دكتوراة</a:t>
            </a:r>
            <a:r>
              <a:rPr lang="ar-SA" dirty="0" smtClean="0"/>
              <a:t>) 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 smtClean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المجلات </a:t>
            </a:r>
            <a:r>
              <a:rPr lang="ar-SA" dirty="0" err="1" smtClean="0"/>
              <a:t>و</a:t>
            </a:r>
            <a:r>
              <a:rPr lang="ar-SA" dirty="0" smtClean="0"/>
              <a:t> الصحف الغربية بالتغطية الحملات الانتخابية ( </a:t>
            </a:r>
            <a:r>
              <a:rPr lang="en-US" dirty="0" smtClean="0"/>
              <a:t>Times – Newsweek – U.S news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and world report 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  <a:p>
            <a:pPr>
              <a:buFont typeface="Arial" pitchFamily="34" charset="0"/>
              <a:buChar char="•"/>
            </a:pP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14481" y="500042"/>
            <a:ext cx="6962227" cy="517064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2000" b="1" u="sng" dirty="0" smtClean="0">
                <a:solidFill>
                  <a:srgbClr val="FF0000"/>
                </a:solidFill>
              </a:rPr>
              <a:t>متى تبرز أهمية بحوث ودراسات الاتصال السياسي : </a:t>
            </a:r>
          </a:p>
          <a:p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أوقات الانتخابات </a:t>
            </a:r>
            <a:r>
              <a:rPr lang="ar-SA" dirty="0" err="1" smtClean="0"/>
              <a:t>و</a:t>
            </a:r>
            <a:r>
              <a:rPr lang="ar-SA" dirty="0" smtClean="0"/>
              <a:t> الحملات السياسية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أي حدث سياسي يُفرض على </a:t>
            </a:r>
            <a:r>
              <a:rPr lang="ar-SA" smtClean="0"/>
              <a:t>وسائل </a:t>
            </a:r>
            <a:r>
              <a:rPr lang="ar-SA" smtClean="0"/>
              <a:t>الإعلام 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endParaRPr lang="ar-SA" sz="2000" b="1" u="sng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ar-SA" sz="2000" b="1" u="sng" dirty="0">
                <a:solidFill>
                  <a:srgbClr val="FF0000"/>
                </a:solidFill>
              </a:rPr>
              <a:t> </a:t>
            </a:r>
            <a:r>
              <a:rPr lang="ar-SA" sz="2000" b="1" u="sng" dirty="0" smtClean="0">
                <a:solidFill>
                  <a:srgbClr val="FF0000"/>
                </a:solidFill>
              </a:rPr>
              <a:t>المجلات شبة العلمية :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Television Quarterly </a:t>
            </a:r>
            <a:endParaRPr lang="ar-SA" dirty="0" smtClean="0"/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</a:t>
            </a:r>
            <a:r>
              <a:rPr lang="en-US" dirty="0" smtClean="0"/>
              <a:t>Washington Journalism Review   </a:t>
            </a:r>
            <a:r>
              <a:rPr lang="ar-SA" dirty="0" smtClean="0"/>
              <a:t>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تتضمن مناقشات بين المتخصصين حول التغطية الإعلامية للبيئة السياسية </a:t>
            </a:r>
            <a:r>
              <a:rPr lang="ar-SA" dirty="0" err="1" smtClean="0"/>
              <a:t>و</a:t>
            </a:r>
            <a:r>
              <a:rPr lang="ar-SA" dirty="0" smtClean="0"/>
              <a:t> للنظام السياسي </a:t>
            </a:r>
          </a:p>
          <a:p>
            <a:pPr>
              <a:buFont typeface="Arial" pitchFamily="34" charset="0"/>
              <a:buChar char="•"/>
            </a:pPr>
            <a:endParaRPr lang="ar-SA" dirty="0"/>
          </a:p>
          <a:p>
            <a:pPr>
              <a:buFont typeface="Arial" pitchFamily="34" charset="0"/>
              <a:buChar char="•"/>
            </a:pPr>
            <a:r>
              <a:rPr lang="ar-SA" dirty="0" smtClean="0"/>
              <a:t> </a:t>
            </a:r>
            <a:r>
              <a:rPr lang="ar-SA" dirty="0" err="1" smtClean="0"/>
              <a:t>اهم</a:t>
            </a:r>
            <a:r>
              <a:rPr lang="ar-SA" dirty="0" smtClean="0"/>
              <a:t> المصادر  التي تعين الباحث في مجال الاتصال السياسي </a:t>
            </a:r>
            <a:r>
              <a:rPr lang="en-US" dirty="0" smtClean="0"/>
              <a:t>Communication Index </a:t>
            </a:r>
            <a:endParaRPr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انقلاب">
  <a:themeElements>
    <a:clrScheme name="انقلاب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انقلاب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انقلاب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111</TotalTime>
  <Words>483</Words>
  <Application>Microsoft Office PowerPoint</Application>
  <PresentationFormat>عرض على الشاشة (3:4)‏</PresentationFormat>
  <Paragraphs>86</Paragraphs>
  <Slides>5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6" baseType="lpstr">
      <vt:lpstr>انقلاب</vt:lpstr>
      <vt:lpstr>الشريحة 1</vt:lpstr>
      <vt:lpstr>الشريحة 2</vt:lpstr>
      <vt:lpstr>الشريحة 3</vt:lpstr>
      <vt:lpstr>الشريحة 4</vt:lpstr>
      <vt:lpstr>الشريحة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Asus</dc:creator>
  <cp:lastModifiedBy>Asus</cp:lastModifiedBy>
  <cp:revision>23</cp:revision>
  <dcterms:created xsi:type="dcterms:W3CDTF">2014-02-14T20:08:37Z</dcterms:created>
  <dcterms:modified xsi:type="dcterms:W3CDTF">2014-02-17T07:01:20Z</dcterms:modified>
</cp:coreProperties>
</file>