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4" r:id="rId8"/>
    <p:sldId id="265" r:id="rId9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4380"/>
    <p:restoredTop sz="94660"/>
  </p:normalViewPr>
  <p:slideViewPr>
    <p:cSldViewPr>
      <p:cViewPr varScale="1">
        <p:scale>
          <a:sx n="67" d="100"/>
          <a:sy n="67" d="100"/>
        </p:scale>
        <p:origin x="-8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مستطيل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مستطيل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مستطيل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مستطيل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مستطيل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عنوان فرعي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28" name="عنصر نائب للتاريخ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B7419-A81C-4AFB-A252-D7D90FB590E8}" type="datetimeFigureOut">
              <a:rPr lang="ar-SA" smtClean="0"/>
              <a:pPr/>
              <a:t>09/04/1435</a:t>
            </a:fld>
            <a:endParaRPr lang="ar-SA"/>
          </a:p>
        </p:txBody>
      </p:sp>
      <p:sp>
        <p:nvSpPr>
          <p:cNvPr id="17" name="عنصر نائب للتذييل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رابط مستقيم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مستطيل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شكل بيضاوي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شكل بيضاوي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عنصر نائب لرقم الشريحة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874BE78-3226-4A3D-93D6-EBA8AC9DA34E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8" name="عنوان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B7419-A81C-4AFB-A252-D7D90FB590E8}" type="datetimeFigureOut">
              <a:rPr lang="ar-SA" smtClean="0"/>
              <a:pPr/>
              <a:t>09/04/1435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4BE78-3226-4A3D-93D6-EBA8AC9DA34E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عنوان ونص عموديان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مستطيل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مستطيل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مستطيل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مستطيل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مستطيل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رابط مستقيم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شكل بيضاوي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شكل بيضاوي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E874BE78-3226-4A3D-93D6-EBA8AC9DA34E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B7419-A81C-4AFB-A252-D7D90FB590E8}" type="datetimeFigureOut">
              <a:rPr lang="ar-SA" smtClean="0"/>
              <a:pPr/>
              <a:t>09/04/1435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B7419-A81C-4AFB-A252-D7D90FB590E8}" type="datetimeFigureOut">
              <a:rPr lang="ar-SA" smtClean="0"/>
              <a:pPr/>
              <a:t>09/04/1435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E874BE78-3226-4A3D-93D6-EBA8AC9DA34E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8" name="عنصر نائب للمحتوى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مستطيل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مستطيل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مستطيل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مستطيل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مستطيل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مستطيل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13" name="مستطيل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مستطيل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B7419-A81C-4AFB-A252-D7D90FB590E8}" type="datetimeFigureOut">
              <a:rPr lang="ar-SA" smtClean="0"/>
              <a:pPr/>
              <a:t>09/04/1435</a:t>
            </a:fld>
            <a:endParaRPr lang="ar-SA"/>
          </a:p>
        </p:txBody>
      </p:sp>
      <p:sp>
        <p:nvSpPr>
          <p:cNvPr id="8" name="رابط مستقيم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شكل بيضاوي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شكل بيضاوي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874BE78-3226-4A3D-93D6-EBA8AC9DA34E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FAFB7419-A81C-4AFB-A252-D7D90FB590E8}" type="datetimeFigureOut">
              <a:rPr lang="ar-SA" smtClean="0"/>
              <a:pPr/>
              <a:t>09/04/1435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4BE78-3226-4A3D-93D6-EBA8AC9DA34E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8" name="رابط مستقيم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عنصر نائب للمحتوى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12" name="عنصر نائب للمحتوى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رابط مستقيم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مستطيل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مستطيل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مستطيل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مستطيل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مستطيل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مستطيل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B7419-A81C-4AFB-A252-D7D90FB590E8}" type="datetimeFigureOut">
              <a:rPr lang="ar-SA" smtClean="0"/>
              <a:pPr/>
              <a:t>09/04/1435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ar-SA"/>
          </a:p>
        </p:txBody>
      </p:sp>
      <p:sp>
        <p:nvSpPr>
          <p:cNvPr id="15" name="رابط مستقيم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مستطيل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عنصر نائب للمحتوى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26" name="عنصر نائب للمحتوى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25" name="شكل بيضاوي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شكل بيضاوي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E874BE78-3226-4A3D-93D6-EBA8AC9DA34E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23" name="عنوان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B7419-A81C-4AFB-A252-D7D90FB590E8}" type="datetimeFigureOut">
              <a:rPr lang="ar-SA" smtClean="0"/>
              <a:pPr/>
              <a:t>09/04/1435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E874BE78-3226-4A3D-93D6-EBA8AC9DA34E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مستطيل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مستطيل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مستطيل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مستطيل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مستطيل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B7419-A81C-4AFB-A252-D7D90FB590E8}" type="datetimeFigureOut">
              <a:rPr lang="ar-SA" smtClean="0"/>
              <a:pPr/>
              <a:t>09/04/1435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874BE78-3226-4A3D-93D6-EBA8AC9DA34E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مستطيل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مستطيل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مستطيل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مستطيل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مستطيل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مستطيل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8" name="مستطيل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رابط مستقيم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عنصر نائب للمحتوى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10" name="شكل بيضاوي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شكل بيضاوي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874BE78-3226-4A3D-93D6-EBA8AC9DA34E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21" name="مستطيل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B7419-A81C-4AFB-A252-D7D90FB590E8}" type="datetimeFigureOut">
              <a:rPr lang="ar-SA" smtClean="0"/>
              <a:pPr/>
              <a:t>09/04/1435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رابط مستقيم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مستطيل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مستطيل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مستطيل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مستطيل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مستطيل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مستطيل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مستطيل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شكل بيضاوي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شكل بيضاوي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E874BE78-3226-4A3D-93D6-EBA8AC9DA34E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22" name="مستطيل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FAFB7419-A81C-4AFB-A252-D7D90FB590E8}" type="datetimeFigureOut">
              <a:rPr lang="ar-SA" smtClean="0"/>
              <a:pPr/>
              <a:t>09/04/1435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مستطيل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مستطيل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مستطيل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مستطيل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مستطيل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عنصر نائب للتاريخ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FAFB7419-A81C-4AFB-A252-D7D90FB590E8}" type="datetimeFigureOut">
              <a:rPr lang="ar-SA" smtClean="0"/>
              <a:pPr/>
              <a:t>09/04/1435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ar-SA"/>
          </a:p>
        </p:txBody>
      </p:sp>
      <p:sp>
        <p:nvSpPr>
          <p:cNvPr id="8" name="مستطيل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رابط مستقيم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شكل بيضاوي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شكل بيضاوي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عنصر نائب لرقم الشريحة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874BE78-3226-4A3D-93D6-EBA8AC9DA34E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22" name="عنصر نائب للعنوان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3" name="عنصر نائب للنص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1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r" rtl="1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r" rtl="1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r" rtl="1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r" rtl="1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Aljawhara.t@hotmail.com" TargetMode="External"/><Relationship Id="rId2" Type="http://schemas.openxmlformats.org/officeDocument/2006/relationships/hyperlink" Target="mailto:aalmutarie@ksu.edu.sa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3786182" y="857232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ar-SA" sz="3200" b="1" u="sng" dirty="0" smtClean="0">
                <a:solidFill>
                  <a:srgbClr val="FF0000"/>
                </a:solidFill>
                <a:cs typeface="Traditional Arabic" pitchFamily="2" charset="-78"/>
              </a:rPr>
              <a:t>اسم المقرر :</a:t>
            </a:r>
          </a:p>
          <a:p>
            <a:r>
              <a:rPr lang="ar-SA" sz="3200" dirty="0" smtClean="0">
                <a:cs typeface="Traditional Arabic" pitchFamily="2" charset="-78"/>
              </a:rPr>
              <a:t>الاتصال السياسي </a:t>
            </a:r>
          </a:p>
          <a:p>
            <a:r>
              <a:rPr lang="ar-SA" sz="3200" b="1" u="sng" dirty="0" smtClean="0">
                <a:solidFill>
                  <a:srgbClr val="FF0000"/>
                </a:solidFill>
                <a:cs typeface="Traditional Arabic" pitchFamily="2" charset="-78"/>
              </a:rPr>
              <a:t>رقم المقرر:   </a:t>
            </a:r>
          </a:p>
          <a:p>
            <a:r>
              <a:rPr lang="ar-SA" sz="3200" dirty="0" smtClean="0">
                <a:cs typeface="Traditional Arabic" pitchFamily="2" charset="-78"/>
              </a:rPr>
              <a:t>231تصل </a:t>
            </a:r>
            <a:endParaRPr lang="ar-SA" sz="3200" dirty="0">
              <a:cs typeface="Traditional Arabic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900" decel="100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6527107" y="928670"/>
            <a:ext cx="157927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SA" sz="2400" b="1" u="sng" dirty="0" smtClean="0">
                <a:solidFill>
                  <a:srgbClr val="FF0000"/>
                </a:solidFill>
                <a:latin typeface="Times New Roman" pitchFamily="18" charset="0"/>
                <a:ea typeface="ヒラギノ角ゴ Pro W3"/>
                <a:cs typeface="Traditional Arabic" pitchFamily="2" charset="-78"/>
              </a:rPr>
              <a:t>توصيف المقرر : </a:t>
            </a:r>
            <a:endParaRPr lang="ar-SA" sz="2400" b="1" u="sng" dirty="0">
              <a:solidFill>
                <a:srgbClr val="FF0000"/>
              </a:solidFill>
              <a:latin typeface="Times New Roman" pitchFamily="18" charset="0"/>
              <a:ea typeface="ヒラギノ角ゴ Pro W3"/>
              <a:cs typeface="Traditional Arabic" pitchFamily="2" charset="-78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571472" y="1928802"/>
            <a:ext cx="8001056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ヒラギノ角ゴ Pro W3"/>
                <a:cs typeface="Traditional Arabic" pitchFamily="2" charset="-78"/>
              </a:rPr>
              <a:t>يتناول</a:t>
            </a:r>
            <a:r>
              <a:rPr kumimoji="0" lang="ar-S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ヒラギノ角ゴ Pro W3"/>
                <a:cs typeface="Traditional Arabic" pitchFamily="2" charset="-78"/>
              </a:rPr>
              <a:t> </a:t>
            </a: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ヒラギノ角ゴ Pro W3"/>
                <a:cs typeface="Traditional Arabic" pitchFamily="2" charset="-78"/>
              </a:rPr>
              <a:t>المقرر علاقة</a:t>
            </a:r>
            <a:r>
              <a:rPr kumimoji="0" lang="ar-S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ヒラギノ角ゴ Pro W3"/>
                <a:cs typeface="Traditional Arabic" pitchFamily="2" charset="-78"/>
              </a:rPr>
              <a:t> </a:t>
            </a: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ヒラギノ角ゴ Pro W3"/>
                <a:cs typeface="Traditional Arabic" pitchFamily="2" charset="-78"/>
              </a:rPr>
              <a:t>الاتصال</a:t>
            </a:r>
            <a:r>
              <a:rPr kumimoji="0" lang="ar-S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ヒラギノ角ゴ Pro W3"/>
                <a:cs typeface="Traditional Arabic" pitchFamily="2" charset="-78"/>
              </a:rPr>
              <a:t> </a:t>
            </a: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ヒラギノ角ゴ Pro W3"/>
                <a:cs typeface="Traditional Arabic" pitchFamily="2" charset="-78"/>
              </a:rPr>
              <a:t>بالسياسة</a:t>
            </a:r>
            <a:r>
              <a:rPr kumimoji="0" lang="ar-S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ヒラギノ角ゴ Pro W3"/>
                <a:cs typeface="Traditional Arabic" pitchFamily="2" charset="-78"/>
              </a:rPr>
              <a:t> </a:t>
            </a: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ヒラギノ角ゴ Pro W3"/>
                <a:cs typeface="Traditional Arabic" pitchFamily="2" charset="-78"/>
              </a:rPr>
              <a:t>ماضياً وحاضراً،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ar-S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ヒラギノ角ゴ Pro W3"/>
                <a:cs typeface="Traditional Arabic" pitchFamily="2" charset="-78"/>
              </a:rPr>
              <a:t> </a:t>
            </a: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ヒラギノ角ゴ Pro W3"/>
                <a:cs typeface="Traditional Arabic" pitchFamily="2" charset="-78"/>
              </a:rPr>
              <a:t>ويستعرض</a:t>
            </a:r>
            <a:r>
              <a:rPr kumimoji="0" lang="ar-S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ヒラギノ角ゴ Pro W3"/>
                <a:cs typeface="Traditional Arabic" pitchFamily="2" charset="-78"/>
              </a:rPr>
              <a:t> </a:t>
            </a: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ヒラギノ角ゴ Pro W3"/>
                <a:cs typeface="Traditional Arabic" pitchFamily="2" charset="-78"/>
              </a:rPr>
              <a:t>نظريات</a:t>
            </a:r>
            <a:r>
              <a:rPr kumimoji="0" lang="ar-S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ヒラギノ角ゴ Pro W3"/>
                <a:cs typeface="Traditional Arabic" pitchFamily="2" charset="-78"/>
              </a:rPr>
              <a:t> </a:t>
            </a: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ヒラギノ角ゴ Pro W3"/>
                <a:cs typeface="Traditional Arabic" pitchFamily="2" charset="-78"/>
              </a:rPr>
              <a:t>الاتصال</a:t>
            </a:r>
            <a:r>
              <a:rPr kumimoji="0" lang="ar-S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ヒラギノ角ゴ Pro W3"/>
                <a:cs typeface="Traditional Arabic" pitchFamily="2" charset="-78"/>
              </a:rPr>
              <a:t> </a:t>
            </a:r>
            <a:r>
              <a:rPr lang="ar-SA" sz="2400" b="1" dirty="0" smtClean="0">
                <a:latin typeface="Tahoma" pitchFamily="34" charset="0"/>
                <a:ea typeface="ヒラギノ角ゴ Pro W3"/>
                <a:cs typeface="Traditional Arabic" pitchFamily="2" charset="-78"/>
              </a:rPr>
              <a:t>السياسي وأنماطه</a:t>
            </a:r>
            <a:r>
              <a:rPr lang="ar-SA" sz="2400" dirty="0" smtClean="0">
                <a:latin typeface="Tahoma" pitchFamily="34" charset="0"/>
                <a:ea typeface="ヒラギノ角ゴ Pro W3"/>
                <a:cs typeface="Traditional Arabic" pitchFamily="2" charset="-78"/>
              </a:rPr>
              <a:t> </a:t>
            </a:r>
            <a:r>
              <a:rPr lang="ar-SA" sz="2400" b="1" dirty="0" smtClean="0">
                <a:latin typeface="Tahoma" pitchFamily="34" charset="0"/>
                <a:ea typeface="ヒラギノ角ゴ Pro W3"/>
                <a:cs typeface="Traditional Arabic" pitchFamily="2" charset="-78"/>
              </a:rPr>
              <a:t>ووسائله</a:t>
            </a:r>
            <a:r>
              <a:rPr lang="ar-SA" sz="2400" dirty="0" smtClean="0">
                <a:latin typeface="Tahoma" pitchFamily="34" charset="0"/>
                <a:ea typeface="ヒラギノ角ゴ Pro W3"/>
                <a:cs typeface="Traditional Arabic" pitchFamily="2" charset="-78"/>
              </a:rPr>
              <a:t> </a:t>
            </a:r>
            <a:r>
              <a:rPr lang="ar-SA" sz="2400" b="1" dirty="0" smtClean="0">
                <a:latin typeface="Tahoma" pitchFamily="34" charset="0"/>
                <a:ea typeface="ヒラギノ角ゴ Pro W3"/>
                <a:cs typeface="Traditional Arabic" pitchFamily="2" charset="-78"/>
              </a:rPr>
              <a:t>ومؤسساته</a:t>
            </a: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ヒラギノ角ゴ Pro W3"/>
                <a:cs typeface="Traditional Arabic" pitchFamily="2" charset="-78"/>
              </a:rPr>
              <a:t>،</a:t>
            </a:r>
            <a:r>
              <a:rPr kumimoji="0" lang="ar-S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ヒラギノ角ゴ Pro W3"/>
                <a:cs typeface="Traditional Arabic" pitchFamily="2" charset="-78"/>
              </a:rPr>
              <a:t>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ar-SA" sz="2400" b="1" dirty="0" smtClean="0">
                <a:latin typeface="Tahoma" pitchFamily="34" charset="0"/>
                <a:ea typeface="ヒラギノ角ゴ Pro W3"/>
                <a:cs typeface="Traditional Arabic" pitchFamily="2" charset="-78"/>
              </a:rPr>
              <a:t>العلاقة</a:t>
            </a:r>
            <a:r>
              <a:rPr lang="ar-SA" sz="2400" dirty="0" smtClean="0">
                <a:latin typeface="Tahoma" pitchFamily="34" charset="0"/>
                <a:ea typeface="ヒラギノ角ゴ Pro W3"/>
                <a:cs typeface="Traditional Arabic" pitchFamily="2" charset="-78"/>
              </a:rPr>
              <a:t> </a:t>
            </a:r>
            <a:r>
              <a:rPr lang="ar-SA" sz="2400" b="1" dirty="0" smtClean="0">
                <a:latin typeface="Tahoma" pitchFamily="34" charset="0"/>
                <a:ea typeface="ヒラギノ角ゴ Pro W3"/>
                <a:cs typeface="Traditional Arabic" pitchFamily="2" charset="-78"/>
              </a:rPr>
              <a:t>بين</a:t>
            </a:r>
            <a:r>
              <a:rPr lang="ar-SA" sz="2400" dirty="0" smtClean="0">
                <a:latin typeface="Tahoma" pitchFamily="34" charset="0"/>
                <a:ea typeface="ヒラギノ角ゴ Pro W3"/>
                <a:cs typeface="Traditional Arabic" pitchFamily="2" charset="-78"/>
              </a:rPr>
              <a:t> </a:t>
            </a:r>
            <a:r>
              <a:rPr lang="ar-SA" sz="2400" b="1" dirty="0" smtClean="0">
                <a:latin typeface="Tahoma" pitchFamily="34" charset="0"/>
                <a:ea typeface="ヒラギノ角ゴ Pro W3"/>
                <a:cs typeface="Traditional Arabic" pitchFamily="2" charset="-78"/>
              </a:rPr>
              <a:t>النخب الحاكمة</a:t>
            </a:r>
            <a:r>
              <a:rPr lang="ar-SA" sz="2400" dirty="0" smtClean="0">
                <a:latin typeface="Tahoma" pitchFamily="34" charset="0"/>
                <a:ea typeface="ヒラギノ角ゴ Pro W3"/>
                <a:cs typeface="Traditional Arabic" pitchFamily="2" charset="-78"/>
              </a:rPr>
              <a:t> </a:t>
            </a:r>
            <a:r>
              <a:rPr lang="ar-SA" sz="2400" b="1" dirty="0" smtClean="0">
                <a:latin typeface="Tahoma" pitchFamily="34" charset="0"/>
                <a:ea typeface="ヒラギノ角ゴ Pro W3"/>
                <a:cs typeface="Traditional Arabic" pitchFamily="2" charset="-78"/>
              </a:rPr>
              <a:t>ووسائل</a:t>
            </a:r>
            <a:r>
              <a:rPr lang="ar-SA" sz="2400" dirty="0" smtClean="0">
                <a:latin typeface="Tahoma" pitchFamily="34" charset="0"/>
                <a:ea typeface="ヒラギノ角ゴ Pro W3"/>
                <a:cs typeface="Traditional Arabic" pitchFamily="2" charset="-78"/>
              </a:rPr>
              <a:t> </a:t>
            </a:r>
            <a:r>
              <a:rPr lang="ar-SA" sz="2400" b="1" dirty="0" smtClean="0">
                <a:latin typeface="Tahoma" pitchFamily="34" charset="0"/>
                <a:ea typeface="ヒラギノ角ゴ Pro W3"/>
                <a:cs typeface="Traditional Arabic" pitchFamily="2" charset="-78"/>
              </a:rPr>
              <a:t>الإعلام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ar-SA" sz="2400" b="1" dirty="0" smtClean="0">
                <a:latin typeface="Tahoma" pitchFamily="34" charset="0"/>
                <a:ea typeface="ヒラギノ角ゴ Pro W3"/>
                <a:cs typeface="Traditional Arabic" pitchFamily="2" charset="-78"/>
              </a:rPr>
              <a:t>تناول</a:t>
            </a:r>
            <a:r>
              <a:rPr lang="ar-SA" sz="2400" dirty="0" smtClean="0">
                <a:latin typeface="Tahoma" pitchFamily="34" charset="0"/>
                <a:ea typeface="ヒラギノ角ゴ Pro W3"/>
                <a:cs typeface="Traditional Arabic" pitchFamily="2" charset="-78"/>
              </a:rPr>
              <a:t> </a:t>
            </a:r>
            <a:r>
              <a:rPr lang="ar-SA" sz="2400" b="1" dirty="0" smtClean="0">
                <a:latin typeface="Tahoma" pitchFamily="34" charset="0"/>
                <a:ea typeface="ヒラギノ角ゴ Pro W3"/>
                <a:cs typeface="Traditional Arabic" pitchFamily="2" charset="-78"/>
              </a:rPr>
              <a:t>المقرر</a:t>
            </a:r>
            <a:r>
              <a:rPr lang="ar-SA" sz="2400" dirty="0" smtClean="0">
                <a:latin typeface="Tahoma" pitchFamily="34" charset="0"/>
                <a:ea typeface="ヒラギノ角ゴ Pro W3"/>
                <a:cs typeface="Traditional Arabic" pitchFamily="2" charset="-78"/>
              </a:rPr>
              <a:t> </a:t>
            </a:r>
            <a:r>
              <a:rPr lang="ar-SA" sz="2400" b="1" dirty="0" smtClean="0">
                <a:latin typeface="Tahoma" pitchFamily="34" charset="0"/>
                <a:ea typeface="ヒラギノ角ゴ Pro W3"/>
                <a:cs typeface="Traditional Arabic" pitchFamily="2" charset="-78"/>
              </a:rPr>
              <a:t>أيضاً</a:t>
            </a:r>
            <a:r>
              <a:rPr lang="ar-SA" sz="2400" dirty="0" smtClean="0">
                <a:latin typeface="Tahoma" pitchFamily="34" charset="0"/>
                <a:ea typeface="ヒラギノ角ゴ Pro W3"/>
                <a:cs typeface="Traditional Arabic" pitchFamily="2" charset="-78"/>
              </a:rPr>
              <a:t> </a:t>
            </a:r>
            <a:r>
              <a:rPr lang="ar-SA" sz="2400" b="1" dirty="0" smtClean="0">
                <a:latin typeface="Tahoma" pitchFamily="34" charset="0"/>
                <a:ea typeface="ヒラギノ角ゴ Pro W3"/>
                <a:cs typeface="Traditional Arabic" pitchFamily="2" charset="-78"/>
              </a:rPr>
              <a:t>اللغة  السياسية</a:t>
            </a:r>
            <a:r>
              <a:rPr lang="ar-SA" sz="2400" dirty="0" smtClean="0">
                <a:latin typeface="Tahoma" pitchFamily="34" charset="0"/>
                <a:ea typeface="ヒラギノ角ゴ Pro W3"/>
                <a:cs typeface="Traditional Arabic" pitchFamily="2" charset="-78"/>
              </a:rPr>
              <a:t> </a:t>
            </a:r>
            <a:r>
              <a:rPr lang="ar-SA" sz="2400" b="1" dirty="0" smtClean="0">
                <a:latin typeface="Tahoma" pitchFamily="34" charset="0"/>
                <a:ea typeface="ヒラギノ角ゴ Pro W3"/>
                <a:cs typeface="Traditional Arabic" pitchFamily="2" charset="-78"/>
              </a:rPr>
              <a:t>ورموزها</a:t>
            </a:r>
            <a:r>
              <a:rPr lang="ar-SA" sz="2400" dirty="0" smtClean="0">
                <a:latin typeface="Tahoma" pitchFamily="34" charset="0"/>
                <a:ea typeface="ヒラギノ角ゴ Pro W3"/>
                <a:cs typeface="Traditional Arabic" pitchFamily="2" charset="-78"/>
              </a:rPr>
              <a:t> </a:t>
            </a:r>
            <a:r>
              <a:rPr lang="ar-SA" sz="2400" b="1" dirty="0" smtClean="0">
                <a:latin typeface="Tahoma" pitchFamily="34" charset="0"/>
                <a:ea typeface="ヒラギノ角ゴ Pro W3"/>
                <a:cs typeface="Traditional Arabic" pitchFamily="2" charset="-78"/>
              </a:rPr>
              <a:t>ووظائفها</a:t>
            </a:r>
            <a:r>
              <a:rPr lang="ar-SA" sz="2400" dirty="0" smtClean="0">
                <a:latin typeface="Tahoma" pitchFamily="34" charset="0"/>
                <a:ea typeface="ヒラギノ角ゴ Pro W3"/>
                <a:cs typeface="Traditional Arabic" pitchFamily="2" charset="-78"/>
              </a:rPr>
              <a:t> </a:t>
            </a:r>
            <a:r>
              <a:rPr lang="ar-SA" sz="2400" b="1" dirty="0" smtClean="0">
                <a:latin typeface="Tahoma" pitchFamily="34" charset="0"/>
                <a:ea typeface="ヒラギノ角ゴ Pro W3"/>
                <a:cs typeface="Traditional Arabic" pitchFamily="2" charset="-78"/>
              </a:rPr>
              <a:t>وتأثيراتها</a:t>
            </a:r>
            <a:endParaRPr kumimoji="0" lang="ar-SA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ea typeface="ヒラギノ角ゴ Pro W3"/>
              <a:cs typeface="Traditional Arabic" pitchFamily="2" charset="-78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ヒラギノ角ゴ Pro W3"/>
                <a:cs typeface="Traditional Arabic" pitchFamily="2" charset="-78"/>
              </a:rPr>
              <a:t>كما يناقش</a:t>
            </a:r>
            <a:r>
              <a:rPr kumimoji="0" lang="ar-S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ヒラギノ角ゴ Pro W3"/>
                <a:cs typeface="Traditional Arabic" pitchFamily="2" charset="-78"/>
              </a:rPr>
              <a:t> </a:t>
            </a: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ヒラギノ角ゴ Pro W3"/>
                <a:cs typeface="Traditional Arabic" pitchFamily="2" charset="-78"/>
              </a:rPr>
              <a:t>التنشئة</a:t>
            </a:r>
            <a:r>
              <a:rPr kumimoji="0" lang="ar-S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ヒラギノ角ゴ Pro W3"/>
                <a:cs typeface="Traditional Arabic" pitchFamily="2" charset="-78"/>
              </a:rPr>
              <a:t> </a:t>
            </a: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ヒラギノ角ゴ Pro W3"/>
                <a:cs typeface="Traditional Arabic" pitchFamily="2" charset="-78"/>
              </a:rPr>
              <a:t>السياسية</a:t>
            </a:r>
            <a:r>
              <a:rPr kumimoji="0" lang="ar-S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ヒラギノ角ゴ Pro W3"/>
                <a:cs typeface="Traditional Arabic" pitchFamily="2" charset="-78"/>
              </a:rPr>
              <a:t> </a:t>
            </a: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ヒラギノ角ゴ Pro W3"/>
                <a:cs typeface="Traditional Arabic" pitchFamily="2" charset="-78"/>
              </a:rPr>
              <a:t>والإعلان</a:t>
            </a:r>
            <a:r>
              <a:rPr kumimoji="0" lang="ar-S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ヒラギノ角ゴ Pro W3"/>
                <a:cs typeface="Traditional Arabic" pitchFamily="2" charset="-78"/>
              </a:rPr>
              <a:t> </a:t>
            </a: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ヒラギノ角ゴ Pro W3"/>
                <a:cs typeface="Traditional Arabic" pitchFamily="2" charset="-78"/>
              </a:rPr>
              <a:t>السياسي والدعاية</a:t>
            </a:r>
            <a:r>
              <a:rPr kumimoji="0" lang="ar-S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ヒラギノ角ゴ Pro W3"/>
                <a:cs typeface="Traditional Arabic" pitchFamily="2" charset="-78"/>
              </a:rPr>
              <a:t> </a:t>
            </a: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ヒラギノ角ゴ Pro W3"/>
                <a:cs typeface="Traditional Arabic" pitchFamily="2" charset="-78"/>
              </a:rPr>
              <a:t>السياسية</a:t>
            </a:r>
            <a:r>
              <a:rPr kumimoji="0" lang="ar-S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ヒラギノ角ゴ Pro W3"/>
                <a:cs typeface="Traditional Arabic" pitchFamily="2" charset="-78"/>
              </a:rPr>
              <a:t> </a:t>
            </a: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ヒラギノ角ゴ Pro W3"/>
                <a:cs typeface="Traditional Arabic" pitchFamily="2" charset="-78"/>
              </a:rPr>
              <a:t>وعلاقة</a:t>
            </a:r>
            <a:r>
              <a:rPr kumimoji="0" lang="ar-S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ヒラギノ角ゴ Pro W3"/>
                <a:cs typeface="Traditional Arabic" pitchFamily="2" charset="-78"/>
              </a:rPr>
              <a:t> </a:t>
            </a: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ヒラギノ角ゴ Pro W3"/>
                <a:cs typeface="Traditional Arabic" pitchFamily="2" charset="-78"/>
              </a:rPr>
              <a:t>الاتصال</a:t>
            </a:r>
            <a:r>
              <a:rPr kumimoji="0" lang="ar-S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ヒラギノ角ゴ Pro W3"/>
                <a:cs typeface="Traditional Arabic" pitchFamily="2" charset="-78"/>
              </a:rPr>
              <a:t> </a:t>
            </a: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ヒラギノ角ゴ Pro W3"/>
                <a:cs typeface="Traditional Arabic" pitchFamily="2" charset="-78"/>
              </a:rPr>
              <a:t>السياسي بالأخلاق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cs typeface="Traditional Arabic" pitchFamily="2" charset="-78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7282252" y="571480"/>
            <a:ext cx="134524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400" b="1" u="sng" dirty="0" smtClean="0">
                <a:solidFill>
                  <a:srgbClr val="FF0000"/>
                </a:solidFill>
                <a:cs typeface="Traditional Arabic" pitchFamily="2" charset="-78"/>
              </a:rPr>
              <a:t>اسم المرجع : </a:t>
            </a:r>
            <a:endParaRPr lang="ar-SA" sz="2400" b="1" u="sng" dirty="0">
              <a:solidFill>
                <a:srgbClr val="FF0000"/>
              </a:solidFill>
              <a:cs typeface="Traditional Arabic" pitchFamily="2" charset="-78"/>
            </a:endParaRPr>
          </a:p>
        </p:txBody>
      </p:sp>
      <p:sp>
        <p:nvSpPr>
          <p:cNvPr id="3" name="مستطيل 2"/>
          <p:cNvSpPr/>
          <p:nvPr/>
        </p:nvSpPr>
        <p:spPr>
          <a:xfrm>
            <a:off x="4143372" y="1357298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ar-SA" b="1" dirty="0"/>
              <a:t>مقدمة في الاتصال السياسي  – كتاب </a:t>
            </a:r>
            <a:endParaRPr lang="ar-SA" b="1" dirty="0" smtClean="0"/>
          </a:p>
          <a:p>
            <a:r>
              <a:rPr lang="ar-SA" b="1" dirty="0" smtClean="0"/>
              <a:t> </a:t>
            </a:r>
            <a:r>
              <a:rPr lang="ar-SA" b="1" dirty="0"/>
              <a:t>مؤلف الكتاب </a:t>
            </a:r>
            <a:r>
              <a:rPr lang="ar-SA" b="1" dirty="0" err="1"/>
              <a:t>د</a:t>
            </a:r>
            <a:r>
              <a:rPr lang="ar-SA" b="1" dirty="0"/>
              <a:t>/ محمد البشر </a:t>
            </a:r>
            <a:endParaRPr lang="ar-SA" dirty="0"/>
          </a:p>
        </p:txBody>
      </p:sp>
      <p:pic>
        <p:nvPicPr>
          <p:cNvPr id="4" name="صورة 3" descr="تنزيل (2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8" y="571480"/>
            <a:ext cx="3357586" cy="4080758"/>
          </a:xfrm>
          <a:prstGeom prst="rect">
            <a:avLst/>
          </a:prstGeom>
        </p:spPr>
      </p:pic>
      <p:sp>
        <p:nvSpPr>
          <p:cNvPr id="5" name="مربع نص 4"/>
          <p:cNvSpPr txBox="1"/>
          <p:nvPr/>
        </p:nvSpPr>
        <p:spPr>
          <a:xfrm>
            <a:off x="6659942" y="2857496"/>
            <a:ext cx="1954445" cy="92333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lvl="0"/>
            <a:r>
              <a:rPr lang="ar-SA" b="1" dirty="0" smtClean="0"/>
              <a:t>أيدلوجيا الإعلام – كتاب</a:t>
            </a:r>
          </a:p>
          <a:p>
            <a:pPr lvl="0"/>
            <a:r>
              <a:rPr lang="ar-SA" b="1" dirty="0" smtClean="0"/>
              <a:t>د/ محمد البشر</a:t>
            </a:r>
            <a:r>
              <a:rPr lang="ar-SA" dirty="0" smtClean="0"/>
              <a:t> </a:t>
            </a:r>
            <a:endParaRPr lang="en-US" dirty="0" smtClean="0"/>
          </a:p>
          <a:p>
            <a:endParaRPr lang="ar-SA" dirty="0"/>
          </a:p>
        </p:txBody>
      </p:sp>
      <p:pic>
        <p:nvPicPr>
          <p:cNvPr id="6" name="صورة 5" descr="11111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3240" y="2714620"/>
            <a:ext cx="2645742" cy="344893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6592126" y="571480"/>
            <a:ext cx="181812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400" b="1" u="sng" dirty="0" smtClean="0">
                <a:solidFill>
                  <a:srgbClr val="FF0000"/>
                </a:solidFill>
              </a:rPr>
              <a:t>تقسيم الدرجات :</a:t>
            </a:r>
            <a:endParaRPr lang="ar-SA" sz="2400" b="1" u="sng" dirty="0">
              <a:solidFill>
                <a:srgbClr val="FF0000"/>
              </a:solidFill>
            </a:endParaRPr>
          </a:p>
        </p:txBody>
      </p:sp>
      <p:graphicFrame>
        <p:nvGraphicFramePr>
          <p:cNvPr id="3" name="جدول 2"/>
          <p:cNvGraphicFramePr>
            <a:graphicFrameLocks noGrp="1"/>
          </p:cNvGraphicFramePr>
          <p:nvPr/>
        </p:nvGraphicFramePr>
        <p:xfrm>
          <a:off x="785786" y="1285860"/>
          <a:ext cx="7858180" cy="4000527"/>
        </p:xfrm>
        <a:graphic>
          <a:graphicData uri="http://schemas.openxmlformats.org/drawingml/2006/table">
            <a:tbl>
              <a:tblPr/>
              <a:tblGrid>
                <a:gridCol w="1747376"/>
                <a:gridCol w="2626851"/>
                <a:gridCol w="1747376"/>
                <a:gridCol w="1736577"/>
              </a:tblGrid>
              <a:tr h="920985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rgbClr val="000000"/>
                          </a:solidFill>
                          <a:latin typeface="Lucida Grande"/>
                          <a:ea typeface="ヒラギノ角ゴ Pro W3"/>
                          <a:cs typeface="Traditional Arabic" pitchFamily="2" charset="-78"/>
                        </a:rPr>
                        <a:t> تاريخ </a:t>
                      </a:r>
                      <a:r>
                        <a:rPr lang="ar-SA" sz="2000" b="1" baseline="0" dirty="0" smtClean="0">
                          <a:solidFill>
                            <a:srgbClr val="000000"/>
                          </a:solidFill>
                          <a:latin typeface="Lucida Grande"/>
                          <a:ea typeface="ヒラギノ角ゴ Pro W3"/>
                          <a:cs typeface="Traditional Arabic" pitchFamily="2" charset="-78"/>
                        </a:rPr>
                        <a:t> التصحيح </a:t>
                      </a:r>
                      <a:endParaRPr lang="en-US" sz="2000" dirty="0">
                        <a:solidFill>
                          <a:srgbClr val="000000"/>
                        </a:solidFill>
                        <a:latin typeface="Lucida Grande"/>
                        <a:ea typeface="ヒラギノ角ゴ Pro W3"/>
                        <a:cs typeface="Traditional Arabic" pitchFamily="2" charset="-78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2000" b="1">
                          <a:solidFill>
                            <a:srgbClr val="000000"/>
                          </a:solidFill>
                          <a:latin typeface="Lucida Grande"/>
                          <a:ea typeface="ヒラギノ角ゴ Pro W3"/>
                          <a:cs typeface="Traditional Arabic" pitchFamily="2" charset="-78"/>
                        </a:rPr>
                        <a:t> تاريخ التقييم </a:t>
                      </a:r>
                      <a:endParaRPr lang="en-US" sz="2000">
                        <a:solidFill>
                          <a:srgbClr val="000000"/>
                        </a:solidFill>
                        <a:latin typeface="Lucida Grande"/>
                        <a:ea typeface="ヒラギノ角ゴ Pro W3"/>
                        <a:cs typeface="Traditional Arabic" pitchFamily="2" charset="-78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latin typeface="Times New Roman"/>
                          <a:ea typeface="ヒラギノ角ゴ Pro W3"/>
                          <a:cs typeface="Traditional Arabic" pitchFamily="2" charset="-78"/>
                        </a:rPr>
                        <a:t> </a:t>
                      </a:r>
                      <a:r>
                        <a:rPr lang="ar-SA" sz="2000" b="1">
                          <a:solidFill>
                            <a:srgbClr val="000000"/>
                          </a:solidFill>
                          <a:latin typeface="Times New Roman"/>
                          <a:ea typeface="ヒラギノ角ゴ Pro W3"/>
                          <a:cs typeface="Traditional Arabic" pitchFamily="2" charset="-78"/>
                        </a:rPr>
                        <a:t>تقسيم الدرجات</a:t>
                      </a:r>
                      <a:endParaRPr lang="en-US" sz="2000">
                        <a:solidFill>
                          <a:srgbClr val="000000"/>
                        </a:solidFill>
                        <a:latin typeface="Lucida Grande"/>
                        <a:ea typeface="ヒラギノ角ゴ Pro W3"/>
                        <a:cs typeface="Traditional Arabic" pitchFamily="2" charset="-78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rgbClr val="000000"/>
                          </a:solidFill>
                          <a:latin typeface="Lucida Grande"/>
                          <a:ea typeface="ヒラギノ角ゴ Pro W3"/>
                          <a:cs typeface="Traditional Arabic" pitchFamily="2" charset="-78"/>
                        </a:rPr>
                        <a:t>النوع</a:t>
                      </a:r>
                      <a:endParaRPr lang="en-US" sz="2000" dirty="0">
                        <a:solidFill>
                          <a:srgbClr val="000000"/>
                        </a:solidFill>
                        <a:latin typeface="Lucida Grande"/>
                        <a:ea typeface="ヒラギノ角ゴ Pro W3"/>
                        <a:cs typeface="Traditional Arabic" pitchFamily="2" charset="-78"/>
                      </a:endParaRPr>
                    </a:p>
                  </a:txBody>
                  <a:tcPr marL="64635" marR="646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920985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2000" b="1">
                          <a:solidFill>
                            <a:srgbClr val="000000"/>
                          </a:solidFill>
                          <a:latin typeface="Lucida Grande"/>
                          <a:ea typeface="ヒラギノ角ゴ Pro W3"/>
                          <a:cs typeface="Traditional Arabic" pitchFamily="2" charset="-78"/>
                        </a:rPr>
                        <a:t> الأسبوع الثالث عشر  </a:t>
                      </a:r>
                      <a:endParaRPr lang="en-US" sz="2000">
                        <a:solidFill>
                          <a:srgbClr val="000000"/>
                        </a:solidFill>
                        <a:latin typeface="Lucida Grande"/>
                        <a:ea typeface="ヒラギノ角ゴ Pro W3"/>
                        <a:cs typeface="Traditional Arabic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2000" b="1">
                          <a:solidFill>
                            <a:srgbClr val="000000"/>
                          </a:solidFill>
                          <a:latin typeface="Lucida Grande"/>
                          <a:ea typeface="ヒラギノ角ゴ Pro W3"/>
                          <a:cs typeface="Traditional Arabic" pitchFamily="2" charset="-78"/>
                        </a:rPr>
                        <a:t>  الأسبوع الثاني عشر </a:t>
                      </a:r>
                      <a:endParaRPr lang="en-US" sz="2000">
                        <a:solidFill>
                          <a:srgbClr val="000000"/>
                        </a:solidFill>
                        <a:latin typeface="Lucida Grande"/>
                        <a:ea typeface="ヒラギノ角ゴ Pro W3"/>
                        <a:cs typeface="Traditional Arabic" pitchFamily="2" charset="-78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2000" b="1">
                          <a:solidFill>
                            <a:srgbClr val="000000"/>
                          </a:solidFill>
                          <a:latin typeface="Lucida Grande"/>
                          <a:ea typeface="ヒラギノ角ゴ Pro W3"/>
                          <a:cs typeface="Traditional Arabic" pitchFamily="2" charset="-78"/>
                        </a:rPr>
                        <a:t>  15 درجة  - 5 درجات على المشاركة</a:t>
                      </a:r>
                      <a:endParaRPr lang="en-US" sz="2000">
                        <a:solidFill>
                          <a:srgbClr val="000000"/>
                        </a:solidFill>
                        <a:latin typeface="Lucida Grande"/>
                        <a:ea typeface="ヒラギノ角ゴ Pro W3"/>
                        <a:cs typeface="Traditional Arabic" pitchFamily="2" charset="-78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rgbClr val="000000"/>
                          </a:solidFill>
                          <a:latin typeface="Lucida Grande"/>
                          <a:ea typeface="ヒラギノ角ゴ Pro W3"/>
                          <a:cs typeface="Traditional Arabic" pitchFamily="2" charset="-78"/>
                        </a:rPr>
                        <a:t>الواجبات </a:t>
                      </a:r>
                      <a:endParaRPr lang="en-US" sz="2000" dirty="0">
                        <a:solidFill>
                          <a:srgbClr val="000000"/>
                        </a:solidFill>
                        <a:latin typeface="Lucida Grande"/>
                        <a:ea typeface="ヒラギノ角ゴ Pro W3"/>
                        <a:cs typeface="Traditional Arabic" pitchFamily="2" charset="-78"/>
                      </a:endParaRPr>
                    </a:p>
                  </a:txBody>
                  <a:tcPr marL="64635" marR="646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19519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2000" b="1">
                          <a:solidFill>
                            <a:srgbClr val="000000"/>
                          </a:solidFill>
                          <a:latin typeface="Lucida Grande"/>
                          <a:ea typeface="ヒラギノ角ゴ Pro W3"/>
                          <a:cs typeface="Traditional Arabic" pitchFamily="2" charset="-78"/>
                        </a:rPr>
                        <a:t> المحاضرة القادمة</a:t>
                      </a:r>
                      <a:endParaRPr lang="en-US" sz="2000">
                        <a:solidFill>
                          <a:srgbClr val="000000"/>
                        </a:solidFill>
                        <a:latin typeface="Lucida Grande"/>
                        <a:ea typeface="ヒラギノ角ゴ Pro W3"/>
                        <a:cs typeface="Traditional Arabic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latin typeface="Times New Roman"/>
                          <a:ea typeface="ヒラギノ角ゴ Pro W3"/>
                          <a:cs typeface="Traditional Arabic" pitchFamily="2" charset="-78"/>
                        </a:rPr>
                        <a:t> </a:t>
                      </a:r>
                      <a:r>
                        <a:rPr lang="ar-SA" sz="2000" b="1">
                          <a:solidFill>
                            <a:srgbClr val="000000"/>
                          </a:solidFill>
                          <a:latin typeface="Times New Roman"/>
                          <a:ea typeface="ヒラギノ角ゴ Pro W3"/>
                          <a:cs typeface="Traditional Arabic" pitchFamily="2" charset="-78"/>
                        </a:rPr>
                        <a:t>الساعة الأخيرة من كل محاضرة  </a:t>
                      </a:r>
                      <a:endParaRPr lang="en-US" sz="2000">
                        <a:solidFill>
                          <a:srgbClr val="000000"/>
                        </a:solidFill>
                        <a:latin typeface="Lucida Grande"/>
                        <a:ea typeface="ヒラギノ角ゴ Pro W3"/>
                        <a:cs typeface="Traditional Arabic" pitchFamily="2" charset="-78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2000" b="1">
                          <a:solidFill>
                            <a:srgbClr val="000000"/>
                          </a:solidFill>
                          <a:latin typeface="Lucida Grande"/>
                          <a:ea typeface="ヒラギノ角ゴ Pro W3"/>
                          <a:cs typeface="Traditional Arabic" pitchFamily="2" charset="-78"/>
                        </a:rPr>
                        <a:t>10  درجة</a:t>
                      </a:r>
                      <a:endParaRPr lang="en-US" sz="2000">
                        <a:solidFill>
                          <a:srgbClr val="000000"/>
                        </a:solidFill>
                        <a:latin typeface="Lucida Grande"/>
                        <a:ea typeface="ヒラギノ角ゴ Pro W3"/>
                        <a:cs typeface="Traditional Arabic" pitchFamily="2" charset="-78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rgbClr val="000000"/>
                          </a:solidFill>
                          <a:latin typeface="Lucida Grande"/>
                          <a:ea typeface="ヒラギノ角ゴ Pro W3"/>
                          <a:cs typeface="Traditional Arabic" pitchFamily="2" charset="-78"/>
                        </a:rPr>
                        <a:t>اختبارات قصيرة  </a:t>
                      </a:r>
                      <a:endParaRPr lang="en-US" sz="2000" dirty="0">
                        <a:solidFill>
                          <a:srgbClr val="000000"/>
                        </a:solidFill>
                        <a:latin typeface="Lucida Grande"/>
                        <a:ea typeface="ヒラギノ角ゴ Pro W3"/>
                        <a:cs typeface="Traditional Arabic" pitchFamily="2" charset="-78"/>
                      </a:endParaRPr>
                    </a:p>
                  </a:txBody>
                  <a:tcPr marL="64635" marR="646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19519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2000" b="1">
                          <a:solidFill>
                            <a:srgbClr val="000000"/>
                          </a:solidFill>
                          <a:latin typeface="Lucida Grande"/>
                          <a:ea typeface="ヒラギノ角ゴ Pro W3"/>
                          <a:cs typeface="Traditional Arabic" pitchFamily="2" charset="-78"/>
                        </a:rPr>
                        <a:t>  الأسبوع العاشر  </a:t>
                      </a:r>
                      <a:endParaRPr lang="en-US" sz="2000">
                        <a:solidFill>
                          <a:srgbClr val="000000"/>
                        </a:solidFill>
                        <a:latin typeface="Lucida Grande"/>
                        <a:ea typeface="ヒラギノ角ゴ Pro W3"/>
                        <a:cs typeface="Traditional Arabic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2000" b="1">
                          <a:solidFill>
                            <a:srgbClr val="000000"/>
                          </a:solidFill>
                          <a:latin typeface="Lucida Grande"/>
                          <a:ea typeface="ヒラギノ角ゴ Pro W3"/>
                          <a:cs typeface="Traditional Arabic" pitchFamily="2" charset="-78"/>
                        </a:rPr>
                        <a:t>  الأسبوع التاسع </a:t>
                      </a:r>
                      <a:endParaRPr lang="en-US" sz="2000">
                        <a:solidFill>
                          <a:srgbClr val="000000"/>
                        </a:solidFill>
                        <a:latin typeface="Lucida Grande"/>
                        <a:ea typeface="ヒラギノ角ゴ Pro W3"/>
                        <a:cs typeface="Traditional Arabic" pitchFamily="2" charset="-78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  <a:tabLst>
                          <a:tab pos="1460500" algn="l"/>
                        </a:tabLst>
                      </a:pPr>
                      <a:r>
                        <a:rPr lang="ar-SA" sz="2000" b="1">
                          <a:solidFill>
                            <a:srgbClr val="000000"/>
                          </a:solidFill>
                          <a:latin typeface="Lucida Grande"/>
                          <a:ea typeface="ヒラギノ角ゴ Pro W3"/>
                          <a:cs typeface="Traditional Arabic" pitchFamily="2" charset="-78"/>
                        </a:rPr>
                        <a:t> 30 درجة </a:t>
                      </a:r>
                      <a:endParaRPr lang="en-US" sz="2000">
                        <a:solidFill>
                          <a:srgbClr val="000000"/>
                        </a:solidFill>
                        <a:latin typeface="Lucida Grande"/>
                        <a:ea typeface="ヒラギノ角ゴ Pro W3"/>
                        <a:cs typeface="Traditional Arabic" pitchFamily="2" charset="-78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  <a:tabLst>
                          <a:tab pos="1460500" algn="l"/>
                        </a:tabLst>
                      </a:pPr>
                      <a:r>
                        <a:rPr lang="ar-SA" sz="2000" b="1" dirty="0">
                          <a:solidFill>
                            <a:srgbClr val="000000"/>
                          </a:solidFill>
                          <a:latin typeface="Lucida Grande"/>
                          <a:ea typeface="ヒラギノ角ゴ Pro W3"/>
                          <a:cs typeface="Traditional Arabic" pitchFamily="2" charset="-78"/>
                        </a:rPr>
                        <a:t>اختبارات فصلية </a:t>
                      </a:r>
                      <a:endParaRPr lang="en-US" sz="2000" dirty="0">
                        <a:solidFill>
                          <a:srgbClr val="000000"/>
                        </a:solidFill>
                        <a:latin typeface="Lucida Grande"/>
                        <a:ea typeface="ヒラギノ角ゴ Pro W3"/>
                        <a:cs typeface="Traditional Arabic" pitchFamily="2" charset="-78"/>
                      </a:endParaRPr>
                    </a:p>
                  </a:txBody>
                  <a:tcPr marL="64635" marR="646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19519">
                <a:tc gridSpan="3"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rgbClr val="000000"/>
                          </a:solidFill>
                          <a:latin typeface="Lucida Grande"/>
                          <a:ea typeface="ヒラギノ角ゴ Pro W3"/>
                          <a:cs typeface="Traditional Arabic" pitchFamily="2" charset="-78"/>
                        </a:rPr>
                        <a:t>  40 درجة </a:t>
                      </a:r>
                      <a:endParaRPr lang="en-US" sz="2000" dirty="0">
                        <a:solidFill>
                          <a:srgbClr val="000000"/>
                        </a:solidFill>
                        <a:latin typeface="Lucida Grande"/>
                        <a:ea typeface="ヒラギノ角ゴ Pro W3"/>
                        <a:cs typeface="Traditional Arabic" pitchFamily="2" charset="-78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rgbClr val="000000"/>
                          </a:solidFill>
                          <a:latin typeface="Lucida Grande"/>
                          <a:ea typeface="ヒラギノ角ゴ Pro W3"/>
                          <a:cs typeface="Traditional Arabic" pitchFamily="2" charset="-78"/>
                        </a:rPr>
                        <a:t>اختبار نهائي</a:t>
                      </a:r>
                      <a:endParaRPr lang="en-US" sz="2000" dirty="0">
                        <a:solidFill>
                          <a:srgbClr val="000000"/>
                        </a:solidFill>
                        <a:latin typeface="Lucida Grande"/>
                        <a:ea typeface="ヒラギノ角ゴ Pro W3"/>
                        <a:cs typeface="Traditional Arabic" pitchFamily="2" charset="-78"/>
                      </a:endParaRPr>
                    </a:p>
                  </a:txBody>
                  <a:tcPr marL="64635" marR="646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1"/>
          <p:cNvGraphicFramePr>
            <a:graphicFrameLocks noGrp="1"/>
          </p:cNvGraphicFramePr>
          <p:nvPr/>
        </p:nvGraphicFramePr>
        <p:xfrm>
          <a:off x="500034" y="1142988"/>
          <a:ext cx="7929617" cy="5139077"/>
        </p:xfrm>
        <a:graphic>
          <a:graphicData uri="http://schemas.openxmlformats.org/drawingml/2006/table">
            <a:tbl>
              <a:tblPr/>
              <a:tblGrid>
                <a:gridCol w="6596073"/>
                <a:gridCol w="1333544"/>
              </a:tblGrid>
              <a:tr h="387919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800" b="1">
                          <a:solidFill>
                            <a:srgbClr val="000000"/>
                          </a:solidFill>
                          <a:latin typeface="Lucida Grande"/>
                          <a:ea typeface="ヒラギノ角ゴ Pro W3"/>
                          <a:cs typeface="Traditional Arabic" pitchFamily="2" charset="-78"/>
                        </a:rPr>
                        <a:t>العـنـوان </a:t>
                      </a:r>
                      <a:endParaRPr lang="en-US" sz="1800" b="1">
                        <a:solidFill>
                          <a:srgbClr val="000000"/>
                        </a:solidFill>
                        <a:latin typeface="Lucida Grande"/>
                        <a:ea typeface="ヒラギノ角ゴ Pro W3"/>
                        <a:cs typeface="Traditional Arabic" pitchFamily="2" charset="-78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800" b="1" dirty="0">
                          <a:solidFill>
                            <a:srgbClr val="000000"/>
                          </a:solidFill>
                          <a:latin typeface="Lucida Grande"/>
                          <a:ea typeface="ヒラギノ角ゴ Pro W3"/>
                          <a:cs typeface="Traditional Arabic" pitchFamily="2" charset="-78"/>
                        </a:rPr>
                        <a:t>عدد الأسابيع</a:t>
                      </a:r>
                      <a:endParaRPr lang="en-US" sz="1800" b="1" dirty="0">
                        <a:solidFill>
                          <a:srgbClr val="000000"/>
                        </a:solidFill>
                        <a:latin typeface="Lucida Grande"/>
                        <a:ea typeface="ヒラギノ角ゴ Pro W3"/>
                        <a:cs typeface="Traditional Arabic" pitchFamily="2" charset="-78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79010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800" b="1">
                          <a:solidFill>
                            <a:srgbClr val="000000"/>
                          </a:solidFill>
                          <a:latin typeface="Lucida Grande"/>
                          <a:ea typeface="ヒラギノ角ゴ Pro W3"/>
                          <a:cs typeface="Traditional Arabic" pitchFamily="2" charset="-78"/>
                        </a:rPr>
                        <a:t> تعارف عرض القواعد الصفية – أهداف المقرر-  موضوعات المقرر- توزيع الدرجات – اسم المرجع الخاص بالمقرر</a:t>
                      </a:r>
                      <a:endParaRPr lang="en-US" sz="1800" b="1">
                        <a:solidFill>
                          <a:srgbClr val="000000"/>
                        </a:solidFill>
                        <a:latin typeface="Lucida Grande"/>
                        <a:ea typeface="ヒラギノ角ゴ Pro W3"/>
                        <a:cs typeface="Traditional Arabic" pitchFamily="2" charset="-78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800" b="1" dirty="0">
                          <a:solidFill>
                            <a:srgbClr val="000000"/>
                          </a:solidFill>
                          <a:latin typeface="Lucida Grande"/>
                          <a:ea typeface="ヒラギノ角ゴ Pro W3"/>
                          <a:cs typeface="Traditional Arabic" pitchFamily="2" charset="-78"/>
                        </a:rPr>
                        <a:t>1</a:t>
                      </a:r>
                      <a:endParaRPr lang="en-US" sz="1800" b="1" dirty="0">
                        <a:solidFill>
                          <a:srgbClr val="000000"/>
                        </a:solidFill>
                        <a:latin typeface="Lucida Grande"/>
                        <a:ea typeface="ヒラギノ角ゴ Pro W3"/>
                        <a:cs typeface="Traditional Arabic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87919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800" b="1">
                          <a:solidFill>
                            <a:srgbClr val="000000"/>
                          </a:solidFill>
                          <a:latin typeface="Lucida Grande"/>
                          <a:ea typeface="ヒラギノ角ゴ Pro W3"/>
                          <a:cs typeface="Traditional Arabic" pitchFamily="2" charset="-78"/>
                        </a:rPr>
                        <a:t>               مدخل إلى الاتصال السياسي ومفهومه وقواعده</a:t>
                      </a:r>
                      <a:endParaRPr lang="en-US" sz="1800" b="1">
                        <a:solidFill>
                          <a:srgbClr val="000000"/>
                        </a:solidFill>
                        <a:latin typeface="Lucida Grande"/>
                        <a:ea typeface="ヒラギノ角ゴ Pro W3"/>
                        <a:cs typeface="Traditional Arabic" pitchFamily="2" charset="-78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800" b="1" dirty="0">
                          <a:solidFill>
                            <a:srgbClr val="000000"/>
                          </a:solidFill>
                          <a:latin typeface="Lucida Grande"/>
                          <a:ea typeface="ヒラギノ角ゴ Pro W3"/>
                          <a:cs typeface="Traditional Arabic" pitchFamily="2" charset="-78"/>
                        </a:rPr>
                        <a:t>2</a:t>
                      </a:r>
                      <a:endParaRPr lang="en-US" sz="1800" b="1" dirty="0">
                        <a:solidFill>
                          <a:srgbClr val="000000"/>
                        </a:solidFill>
                        <a:latin typeface="Lucida Grande"/>
                        <a:ea typeface="ヒラギノ角ゴ Pro W3"/>
                        <a:cs typeface="Traditional Arabic" pitchFamily="2" charset="-78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31098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800" b="1">
                          <a:solidFill>
                            <a:srgbClr val="000000"/>
                          </a:solidFill>
                          <a:latin typeface="Lucida Grande"/>
                          <a:ea typeface="ヒラギノ角ゴ Pro W3"/>
                          <a:cs typeface="Traditional Arabic" pitchFamily="2" charset="-78"/>
                        </a:rPr>
                        <a:t>                       الاتصال السياسي: النظريات والتأثيرات</a:t>
                      </a:r>
                      <a:endParaRPr lang="en-US" sz="1800" b="1">
                        <a:solidFill>
                          <a:srgbClr val="000000"/>
                        </a:solidFill>
                        <a:latin typeface="Lucida Grande"/>
                        <a:ea typeface="ヒラギノ角ゴ Pro W3"/>
                        <a:cs typeface="Traditional Arabic" pitchFamily="2" charset="-78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800" b="1" dirty="0">
                          <a:solidFill>
                            <a:srgbClr val="000000"/>
                          </a:solidFill>
                          <a:latin typeface="Lucida Grande"/>
                          <a:ea typeface="ヒラギノ角ゴ Pro W3"/>
                          <a:cs typeface="Traditional Arabic" pitchFamily="2" charset="-78"/>
                        </a:rPr>
                        <a:t>2</a:t>
                      </a:r>
                      <a:endParaRPr lang="en-US" sz="1800" b="1" dirty="0">
                        <a:solidFill>
                          <a:srgbClr val="000000"/>
                        </a:solidFill>
                        <a:latin typeface="Lucida Grande"/>
                        <a:ea typeface="ヒラギノ角ゴ Pro W3"/>
                        <a:cs typeface="Traditional Arabic" pitchFamily="2" charset="-78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87919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800" b="1" dirty="0">
                          <a:solidFill>
                            <a:srgbClr val="000000"/>
                          </a:solidFill>
                          <a:latin typeface="Lucida Grande"/>
                          <a:ea typeface="ヒラギノ角ゴ Pro W3"/>
                          <a:cs typeface="Traditional Arabic" pitchFamily="2" charset="-78"/>
                        </a:rPr>
                        <a:t>               الإيديولوجية ووسائل الإعلام الإيديولوجية ووسائل الإعلام</a:t>
                      </a:r>
                      <a:endParaRPr lang="en-US" sz="1800" b="1" dirty="0">
                        <a:solidFill>
                          <a:srgbClr val="000000"/>
                        </a:solidFill>
                        <a:latin typeface="Lucida Grande"/>
                        <a:ea typeface="ヒラギノ角ゴ Pro W3"/>
                        <a:cs typeface="Traditional Arabic" pitchFamily="2" charset="-78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800" b="1" dirty="0">
                          <a:solidFill>
                            <a:srgbClr val="000000"/>
                          </a:solidFill>
                          <a:latin typeface="Lucida Grande"/>
                          <a:ea typeface="ヒラギノ角ゴ Pro W3"/>
                          <a:cs typeface="Traditional Arabic" pitchFamily="2" charset="-78"/>
                        </a:rPr>
                        <a:t>3</a:t>
                      </a:r>
                      <a:endParaRPr lang="en-US" sz="1800" b="1" dirty="0">
                        <a:solidFill>
                          <a:srgbClr val="000000"/>
                        </a:solidFill>
                        <a:latin typeface="Lucida Grande"/>
                        <a:ea typeface="ヒラギノ角ゴ Pro W3"/>
                        <a:cs typeface="Traditional Arabic" pitchFamily="2" charset="-78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87919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800" b="1">
                          <a:solidFill>
                            <a:srgbClr val="000000"/>
                          </a:solidFill>
                          <a:latin typeface="Lucida Grande"/>
                          <a:ea typeface="ヒラギノ角ゴ Pro W3"/>
                          <a:cs typeface="Traditional Arabic" pitchFamily="2" charset="-78"/>
                        </a:rPr>
                        <a:t>اختبار فصلي </a:t>
                      </a:r>
                      <a:endParaRPr lang="en-US" sz="1800" b="1">
                        <a:solidFill>
                          <a:srgbClr val="000000"/>
                        </a:solidFill>
                        <a:latin typeface="Lucida Grande"/>
                        <a:ea typeface="ヒラギノ角ゴ Pro W3"/>
                        <a:cs typeface="Traditional Arabic" pitchFamily="2" charset="-78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800" b="1" dirty="0">
                          <a:solidFill>
                            <a:srgbClr val="000000"/>
                          </a:solidFill>
                          <a:latin typeface="Lucida Grande"/>
                          <a:ea typeface="ヒラギノ角ゴ Pro W3"/>
                          <a:cs typeface="Traditional Arabic" pitchFamily="2" charset="-78"/>
                        </a:rPr>
                        <a:t>1</a:t>
                      </a:r>
                      <a:endParaRPr lang="en-US" sz="1800" b="1" dirty="0">
                        <a:solidFill>
                          <a:srgbClr val="000000"/>
                        </a:solidFill>
                        <a:latin typeface="Lucida Grande"/>
                        <a:ea typeface="ヒラギノ角ゴ Pro W3"/>
                        <a:cs typeface="Traditional Arabic" pitchFamily="2" charset="-78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87919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800" b="1">
                          <a:solidFill>
                            <a:srgbClr val="000000"/>
                          </a:solidFill>
                          <a:latin typeface="Lucida Grande"/>
                          <a:ea typeface="ヒラギノ角ゴ Pro W3"/>
                          <a:cs typeface="Traditional Arabic" pitchFamily="2" charset="-78"/>
                        </a:rPr>
                        <a:t>قوة الوصف/التعريف</a:t>
                      </a:r>
                      <a:endParaRPr lang="en-US" sz="1800" b="1">
                        <a:solidFill>
                          <a:srgbClr val="000000"/>
                        </a:solidFill>
                        <a:latin typeface="Lucida Grande"/>
                        <a:ea typeface="ヒラギノ角ゴ Pro W3"/>
                        <a:cs typeface="Traditional Arabic" pitchFamily="2" charset="-78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800" b="1" dirty="0">
                          <a:solidFill>
                            <a:srgbClr val="000000"/>
                          </a:solidFill>
                          <a:latin typeface="Lucida Grande"/>
                          <a:ea typeface="ヒラギノ角ゴ Pro W3"/>
                          <a:cs typeface="Traditional Arabic" pitchFamily="2" charset="-78"/>
                        </a:rPr>
                        <a:t>2</a:t>
                      </a:r>
                      <a:endParaRPr lang="en-US" sz="1800" b="1" dirty="0">
                        <a:solidFill>
                          <a:srgbClr val="000000"/>
                        </a:solidFill>
                        <a:latin typeface="Lucida Grande"/>
                        <a:ea typeface="ヒラギノ角ゴ Pro W3"/>
                        <a:cs typeface="Traditional Arabic" pitchFamily="2" charset="-78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4116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800" b="1">
                          <a:solidFill>
                            <a:srgbClr val="000000"/>
                          </a:solidFill>
                          <a:latin typeface="Lucida Grande"/>
                          <a:ea typeface="ヒラギノ角ゴ Pro W3"/>
                          <a:cs typeface="Traditional Arabic" pitchFamily="2" charset="-78"/>
                        </a:rPr>
                        <a:t>قوة الرموز: الإستراتيجيات اللغوية للاتصال السياسي</a:t>
                      </a:r>
                      <a:endParaRPr lang="en-US" sz="1800" b="1">
                        <a:solidFill>
                          <a:srgbClr val="000000"/>
                        </a:solidFill>
                        <a:latin typeface="Lucida Grande"/>
                        <a:ea typeface="ヒラギノ角ゴ Pro W3"/>
                        <a:cs typeface="Traditional Arabic" pitchFamily="2" charset="-78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800" b="1" dirty="0">
                          <a:solidFill>
                            <a:srgbClr val="000000"/>
                          </a:solidFill>
                          <a:latin typeface="Lucida Grande"/>
                          <a:ea typeface="ヒラギノ角ゴ Pro W3"/>
                          <a:cs typeface="Traditional Arabic" pitchFamily="2" charset="-78"/>
                        </a:rPr>
                        <a:t>2</a:t>
                      </a:r>
                      <a:endParaRPr lang="en-US" sz="1800" b="1" dirty="0">
                        <a:solidFill>
                          <a:srgbClr val="000000"/>
                        </a:solidFill>
                        <a:latin typeface="Lucida Grande"/>
                        <a:ea typeface="ヒラギノ角ゴ Pro W3"/>
                        <a:cs typeface="Traditional Arabic" pitchFamily="2" charset="-78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1996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800" b="1" dirty="0" smtClean="0">
                          <a:solidFill>
                            <a:srgbClr val="000000"/>
                          </a:solidFill>
                          <a:latin typeface="Lucida Grande"/>
                          <a:ea typeface="ヒラギノ角ゴ Pro W3"/>
                          <a:cs typeface="Traditional Arabic" pitchFamily="2" charset="-78"/>
                        </a:rPr>
                        <a:t>الإعلان </a:t>
                      </a:r>
                      <a:r>
                        <a:rPr lang="ar-SA" sz="1800" b="1" dirty="0">
                          <a:solidFill>
                            <a:srgbClr val="000000"/>
                          </a:solidFill>
                          <a:latin typeface="Lucida Grande"/>
                          <a:ea typeface="ヒラギノ角ゴ Pro W3"/>
                          <a:cs typeface="Traditional Arabic" pitchFamily="2" charset="-78"/>
                        </a:rPr>
                        <a:t>السياسي</a:t>
                      </a:r>
                      <a:endParaRPr lang="en-US" sz="1800" b="1" dirty="0">
                        <a:solidFill>
                          <a:srgbClr val="000000"/>
                        </a:solidFill>
                        <a:latin typeface="Lucida Grande"/>
                        <a:ea typeface="ヒラギノ角ゴ Pro W3"/>
                        <a:cs typeface="Traditional Arabic" pitchFamily="2" charset="-78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800" b="1" dirty="0">
                          <a:solidFill>
                            <a:srgbClr val="000000"/>
                          </a:solidFill>
                          <a:latin typeface="Lucida Grande"/>
                          <a:ea typeface="ヒラギノ角ゴ Pro W3"/>
                          <a:cs typeface="Traditional Arabic" pitchFamily="2" charset="-78"/>
                        </a:rPr>
                        <a:t>1</a:t>
                      </a:r>
                      <a:endParaRPr lang="en-US" sz="1800" b="1" dirty="0">
                        <a:solidFill>
                          <a:srgbClr val="000000"/>
                        </a:solidFill>
                        <a:latin typeface="Lucida Grande"/>
                        <a:ea typeface="ヒラギノ角ゴ Pro W3"/>
                        <a:cs typeface="Traditional Arabic" pitchFamily="2" charset="-78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87919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800" b="1" dirty="0">
                          <a:solidFill>
                            <a:srgbClr val="000000"/>
                          </a:solidFill>
                          <a:latin typeface="Lucida Grande"/>
                          <a:ea typeface="ヒラギノ角ゴ Pro W3"/>
                          <a:cs typeface="Traditional Arabic" pitchFamily="2" charset="-78"/>
                        </a:rPr>
                        <a:t>أخلاقيات الاتصال السياسي</a:t>
                      </a:r>
                      <a:endParaRPr lang="en-US" sz="1800" b="1" dirty="0">
                        <a:solidFill>
                          <a:srgbClr val="000000"/>
                        </a:solidFill>
                        <a:latin typeface="Lucida Grande"/>
                        <a:ea typeface="ヒラギノ角ゴ Pro W3"/>
                        <a:cs typeface="Traditional Arabic" pitchFamily="2" charset="-78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800" b="1" dirty="0">
                          <a:solidFill>
                            <a:srgbClr val="000000"/>
                          </a:solidFill>
                          <a:latin typeface="Lucida Grande"/>
                          <a:ea typeface="ヒラギノ角ゴ Pro W3"/>
                          <a:cs typeface="Traditional Arabic" pitchFamily="2" charset="-78"/>
                        </a:rPr>
                        <a:t>1</a:t>
                      </a:r>
                      <a:endParaRPr lang="en-US" sz="1800" b="1" dirty="0">
                        <a:solidFill>
                          <a:srgbClr val="000000"/>
                        </a:solidFill>
                        <a:latin typeface="Lucida Grande"/>
                        <a:ea typeface="ヒラギノ角ゴ Pro W3"/>
                        <a:cs typeface="Traditional Arabic" pitchFamily="2" charset="-78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87919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kumimoji="0" lang="ar-SA" sz="1800" b="1" kern="1200" dirty="0" smtClean="0">
                          <a:solidFill>
                            <a:srgbClr val="000000"/>
                          </a:solidFill>
                          <a:latin typeface="Lucida Grande"/>
                          <a:ea typeface="ヒラギノ角ゴ Pro W3"/>
                          <a:cs typeface="Traditional Arabic" pitchFamily="2" charset="-78"/>
                        </a:rPr>
                        <a:t>قراءة مختارة- قراءة في مضمون رسالة دكتوراه عن الاتصال السياسي </a:t>
                      </a:r>
                      <a:endParaRPr kumimoji="0" lang="en-US" sz="1800" b="1" kern="1200" dirty="0">
                        <a:solidFill>
                          <a:srgbClr val="000000"/>
                        </a:solidFill>
                        <a:latin typeface="Lucida Grande"/>
                        <a:ea typeface="ヒラギノ角ゴ Pro W3"/>
                        <a:cs typeface="Traditional Arabic" pitchFamily="2" charset="-78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800" b="1" dirty="0">
                          <a:solidFill>
                            <a:srgbClr val="000000"/>
                          </a:solidFill>
                          <a:latin typeface="Lucida Grande"/>
                          <a:ea typeface="ヒラギノ角ゴ Pro W3"/>
                          <a:cs typeface="Traditional Arabic" pitchFamily="2" charset="-78"/>
                        </a:rPr>
                        <a:t>1</a:t>
                      </a:r>
                      <a:endParaRPr lang="en-US" sz="1800" b="1" dirty="0">
                        <a:solidFill>
                          <a:srgbClr val="000000"/>
                        </a:solidFill>
                        <a:latin typeface="Lucida Grande"/>
                        <a:ea typeface="ヒラギノ角ゴ Pro W3"/>
                        <a:cs typeface="Traditional Arabic" pitchFamily="2" charset="-78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9505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kumimoji="0" lang="ar-SA" sz="1800" b="1" kern="1200" dirty="0" smtClean="0">
                          <a:solidFill>
                            <a:srgbClr val="000000"/>
                          </a:solidFill>
                          <a:latin typeface="Lucida Grande"/>
                          <a:ea typeface="ヒラギノ角ゴ Pro W3"/>
                          <a:cs typeface="Traditional Arabic" pitchFamily="2" charset="-78"/>
                        </a:rPr>
                        <a:t>تقيم  تكليف</a:t>
                      </a:r>
                      <a:r>
                        <a:rPr kumimoji="0" lang="ar-SA" sz="1800" b="1" kern="1200" baseline="0" dirty="0" smtClean="0">
                          <a:solidFill>
                            <a:srgbClr val="000000"/>
                          </a:solidFill>
                          <a:latin typeface="Lucida Grande"/>
                          <a:ea typeface="ヒラギノ角ゴ Pro W3"/>
                          <a:cs typeface="Traditional Arabic" pitchFamily="2" charset="-78"/>
                        </a:rPr>
                        <a:t> المقرر</a:t>
                      </a:r>
                      <a:endParaRPr kumimoji="0" lang="en-US" sz="1800" b="1" kern="1200" dirty="0">
                        <a:solidFill>
                          <a:srgbClr val="000000"/>
                        </a:solidFill>
                        <a:latin typeface="Lucida Grande"/>
                        <a:ea typeface="ヒラギノ角ゴ Pro W3"/>
                        <a:cs typeface="Traditional Arabic" pitchFamily="2" charset="-78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800" b="1" dirty="0">
                          <a:solidFill>
                            <a:srgbClr val="000000"/>
                          </a:solidFill>
                          <a:latin typeface="Lucida Grande"/>
                          <a:ea typeface="ヒラギノ角ゴ Pro W3"/>
                          <a:cs typeface="Traditional Arabic" pitchFamily="2" charset="-78"/>
                        </a:rPr>
                        <a:t>14</a:t>
                      </a:r>
                      <a:endParaRPr lang="en-US" sz="1800" b="1" dirty="0">
                        <a:solidFill>
                          <a:srgbClr val="000000"/>
                        </a:solidFill>
                        <a:latin typeface="Lucida Grande"/>
                        <a:ea typeface="ヒラギノ角ゴ Pro W3"/>
                        <a:cs typeface="Traditional Arabic" pitchFamily="2" charset="-78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87919">
                <a:tc grid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1892300" algn="l"/>
                        </a:tabLst>
                      </a:pPr>
                      <a:r>
                        <a:rPr lang="ar-SA" sz="1800" b="1" dirty="0">
                          <a:solidFill>
                            <a:srgbClr val="000000"/>
                          </a:solidFill>
                          <a:latin typeface="Lucida Grande"/>
                          <a:ea typeface="ヒラギノ角ゴ Pro W3"/>
                          <a:cs typeface="Traditional Arabic" pitchFamily="2" charset="-78"/>
                        </a:rPr>
                        <a:t>أسبوع المراجعة </a:t>
                      </a:r>
                      <a:endParaRPr lang="en-US" sz="1800" b="1" dirty="0">
                        <a:solidFill>
                          <a:srgbClr val="000000"/>
                        </a:solidFill>
                        <a:latin typeface="Lucida Grande"/>
                        <a:ea typeface="ヒラギノ角ゴ Pro W3"/>
                        <a:cs typeface="Traditional Arabic" pitchFamily="2" charset="-78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7143768" y="500042"/>
            <a:ext cx="1357322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92300" algn="l"/>
              </a:tabLst>
            </a:pPr>
            <a:r>
              <a:rPr kumimoji="0" lang="ar-SA" sz="20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ヒラギノ角ゴ Pro W3"/>
                <a:cs typeface="Traditional Arabic" pitchFamily="2" charset="-78"/>
              </a:rPr>
              <a:t>الخطة الأسبوعية:</a:t>
            </a:r>
            <a:endParaRPr kumimoji="0" lang="en-US" sz="2000" b="0" i="0" u="sng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Traditional Arabic" pitchFamily="2" charset="-7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92300" algn="l"/>
              </a:tabLst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4214810" y="357166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ar-SA" b="1" u="sng" dirty="0" smtClean="0">
                <a:latin typeface="Times New Roman" pitchFamily="18" charset="0"/>
                <a:ea typeface="ヒラギノ角ゴ Pro W3"/>
                <a:cs typeface="Times New Roman" pitchFamily="18" charset="0"/>
              </a:rPr>
              <a:t>الاختبارات القصيرة : الدرجة الكلية : 10- درجات 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SA" dirty="0" smtClean="0">
                <a:latin typeface="Times New Roman" pitchFamily="18" charset="0"/>
                <a:ea typeface="ヒラギノ角ゴ Pro W3"/>
                <a:cs typeface="Times New Roman" pitchFamily="18" charset="0"/>
              </a:rPr>
              <a:t> 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SA" dirty="0" smtClean="0">
                <a:latin typeface="Times New Roman" pitchFamily="18" charset="0"/>
                <a:ea typeface="ヒラギノ角ゴ Pro W3"/>
                <a:cs typeface="Times New Roman" pitchFamily="18" charset="0"/>
              </a:rPr>
              <a:t>في كل أسبوع يتم فيه اختبار قصير  للمحاضرة  . عدد الاختبارات القصيرة : 10 </a:t>
            </a:r>
            <a:r>
              <a:rPr lang="ar-SA" sz="1200" dirty="0" smtClean="0">
                <a:latin typeface="Times New Roman" pitchFamily="18" charset="0"/>
                <a:ea typeface="ヒラギノ角ゴ Pro W3"/>
                <a:cs typeface="Times New Roman" pitchFamily="18" charset="0"/>
              </a:rPr>
              <a:t> </a:t>
            </a:r>
            <a:endParaRPr lang="ar-SA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4500562" y="2071678"/>
            <a:ext cx="4214842" cy="984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ar-SA" sz="2000" b="1" u="sng" dirty="0" smtClean="0">
              <a:solidFill>
                <a:srgbClr val="FF0000"/>
              </a:solidFill>
              <a:latin typeface="Times New Roman" pitchFamily="18" charset="0"/>
              <a:cs typeface="Traditional Arabic" pitchFamily="2" charset="-78"/>
            </a:endParaRPr>
          </a:p>
          <a:p>
            <a:pPr marL="0" marR="0" lvl="0" indent="0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sng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Traditional Arabic" pitchFamily="2" charset="-7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433" name="AutoShape 1"/>
          <p:cNvSpPr>
            <a:spLocks/>
          </p:cNvSpPr>
          <p:nvPr/>
        </p:nvSpPr>
        <p:spPr bwMode="auto">
          <a:xfrm>
            <a:off x="3571868" y="3071810"/>
            <a:ext cx="214314" cy="1190613"/>
          </a:xfrm>
          <a:prstGeom prst="leftBracket">
            <a:avLst>
              <a:gd name="adj" fmla="val 50758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/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 rot="10800000" flipV="1">
            <a:off x="642910" y="2571744"/>
            <a:ext cx="8001056" cy="34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Traditional Arabic" pitchFamily="2" charset="-78"/>
              </a:rPr>
              <a:t/>
            </a:r>
            <a:b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Traditional Arabic" pitchFamily="2" charset="-78"/>
              </a:rPr>
            </a:b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Traditional Arabic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ヒラギノ角ゴ Pro W3"/>
                <a:cs typeface="Traditional Arabic" pitchFamily="2" charset="-78"/>
              </a:rPr>
              <a:t>الالتزام بتقديم ورقة نقدية لا تتجاوز صفحتين – درجة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Traditional Arabic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ヒラギノ角ゴ Pro W3"/>
                <a:cs typeface="Traditional Arabic" pitchFamily="2" charset="-78"/>
              </a:rPr>
              <a:t>كتابة الاسم – اسم المقرر ورمزه – الرقم الجامعي – الشعبة  - درجة               3 درجات 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Traditional Arabic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ヒラギノ角ゴ Pro W3"/>
                <a:cs typeface="Traditional Arabic" pitchFamily="2" charset="-78"/>
              </a:rPr>
              <a:t>الالتزام بحجم خط 14 – درجة </a:t>
            </a: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ar-SA" sz="2000" dirty="0" smtClean="0">
                <a:latin typeface="Times New Roman" pitchFamily="18" charset="0"/>
                <a:ea typeface="ヒラギノ角ゴ Pro W3"/>
                <a:cs typeface="Traditional Arabic" pitchFamily="2" charset="-78"/>
              </a:rPr>
              <a:t>الالتزام بالتسليم في التاريخ المحدد</a:t>
            </a:r>
            <a:endParaRPr kumimoji="0" lang="ar-S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ヒラギノ角ゴ Pro W3"/>
              <a:cs typeface="Traditional Arabic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ar-SA" sz="2000" dirty="0" smtClean="0">
              <a:latin typeface="Times New Roman" pitchFamily="18" charset="0"/>
              <a:cs typeface="Traditional Arabic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Traditional Arabic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ヒラギノ角ゴ Pro W3"/>
                <a:cs typeface="Traditional Arabic" pitchFamily="2" charset="-78"/>
              </a:rPr>
              <a:t>متابعة خطبة زعيم سياسي بارز, وتدوين ملحوظاته على المهارات الاتصالية </a:t>
            </a:r>
            <a:r>
              <a:rPr kumimoji="0" lang="ar-S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ヒラギノ角ゴ Pro W3"/>
                <a:cs typeface="Traditional Arabic" pitchFamily="2" charset="-78"/>
              </a:rPr>
              <a:t>والاسترتيجيات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ヒラギノ角ゴ Pro W3"/>
                <a:cs typeface="Traditional Arabic" pitchFamily="2" charset="-78"/>
              </a:rPr>
              <a:t> الخطابية التي وظفها في كلمته -    5  درجات 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Traditional Arabic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ヒラギノ角ゴ Pro W3"/>
                <a:cs typeface="Traditional Arabic" pitchFamily="2" charset="-78"/>
              </a:rPr>
              <a:t>تقديم رأيك </a:t>
            </a:r>
            <a:r>
              <a:rPr kumimoji="0" lang="ar-S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ヒラギノ角ゴ Pro W3"/>
                <a:cs typeface="Traditional Arabic" pitchFamily="2" charset="-78"/>
              </a:rPr>
              <a:t>و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ヒラギノ角ゴ Pro W3"/>
                <a:cs typeface="Traditional Arabic" pitchFamily="2" charset="-78"/>
              </a:rPr>
              <a:t> نقدك  في الخطاب السياسي . – 7 درجات </a:t>
            </a:r>
            <a:endParaRPr kumimoji="0" lang="ar-S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Traditional Arabic" pitchFamily="2" charset="-78"/>
            </a:endParaRPr>
          </a:p>
        </p:txBody>
      </p:sp>
      <p:sp>
        <p:nvSpPr>
          <p:cNvPr id="6" name="مربع نص 5"/>
          <p:cNvSpPr txBox="1"/>
          <p:nvPr/>
        </p:nvSpPr>
        <p:spPr>
          <a:xfrm>
            <a:off x="3714744" y="2285992"/>
            <a:ext cx="5042515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ar-SA" b="1" u="sng" dirty="0" smtClean="0">
                <a:solidFill>
                  <a:srgbClr val="FF0000"/>
                </a:solidFill>
                <a:latin typeface="Times New Roman" pitchFamily="18" charset="0"/>
                <a:ea typeface="ヒラギノ角ゴ Pro W3"/>
                <a:cs typeface="Traditional Arabic" pitchFamily="2" charset="-78"/>
              </a:rPr>
              <a:t>معايير تقيم التكليف : الدرجة الكلية : 15 درجة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5715007" y="785794"/>
            <a:ext cx="2542193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u="sng" dirty="0" smtClean="0"/>
              <a:t>القواعد الصفية :                                                                 </a:t>
            </a:r>
            <a:r>
              <a:rPr lang="ar-SA" sz="2000" b="1" u="sng" dirty="0"/>
              <a:t> </a:t>
            </a:r>
            <a:r>
              <a:rPr lang="ar-SA" sz="2000" b="1" u="sng" dirty="0" smtClean="0"/>
              <a:t>     </a:t>
            </a:r>
            <a:endParaRPr lang="ar-SA" sz="2000" b="1" u="sng" dirty="0"/>
          </a:p>
        </p:txBody>
      </p:sp>
      <p:pic>
        <p:nvPicPr>
          <p:cNvPr id="3" name="صورة 2" descr="تنزيل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00760" y="1357298"/>
            <a:ext cx="2466975" cy="1704974"/>
          </a:xfrm>
          <a:prstGeom prst="rect">
            <a:avLst/>
          </a:prstGeom>
        </p:spPr>
      </p:pic>
      <p:cxnSp>
        <p:nvCxnSpPr>
          <p:cNvPr id="5" name="رابط مستقيم 4"/>
          <p:cNvCxnSpPr/>
          <p:nvPr/>
        </p:nvCxnSpPr>
        <p:spPr>
          <a:xfrm rot="5400000">
            <a:off x="929456" y="3714752"/>
            <a:ext cx="4856990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مربع نص 6"/>
          <p:cNvSpPr txBox="1"/>
          <p:nvPr/>
        </p:nvSpPr>
        <p:spPr>
          <a:xfrm>
            <a:off x="571472" y="857232"/>
            <a:ext cx="250033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u="sng" dirty="0" smtClean="0"/>
              <a:t>الإجراء المتخذ :                                                                       </a:t>
            </a:r>
            <a:endParaRPr lang="ar-SA" b="1" u="sng" dirty="0"/>
          </a:p>
        </p:txBody>
      </p:sp>
      <p:sp>
        <p:nvSpPr>
          <p:cNvPr id="8" name="مربع نص 7"/>
          <p:cNvSpPr txBox="1"/>
          <p:nvPr/>
        </p:nvSpPr>
        <p:spPr>
          <a:xfrm>
            <a:off x="8173237" y="1571612"/>
            <a:ext cx="441146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dirty="0" smtClean="0"/>
              <a:t>1- </a:t>
            </a:r>
            <a:endParaRPr lang="ar-SA" dirty="0"/>
          </a:p>
        </p:txBody>
      </p:sp>
      <p:sp>
        <p:nvSpPr>
          <p:cNvPr id="10" name="مربع نص 9"/>
          <p:cNvSpPr txBox="1"/>
          <p:nvPr/>
        </p:nvSpPr>
        <p:spPr>
          <a:xfrm>
            <a:off x="642910" y="1500174"/>
            <a:ext cx="2542185" cy="175432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1- التأخر في الحضور يحسب كل دقيقة في حال وصل </a:t>
            </a:r>
            <a:r>
              <a:rPr lang="ar-SA" dirty="0" err="1" smtClean="0"/>
              <a:t>التاخير</a:t>
            </a:r>
            <a:r>
              <a:rPr lang="ar-SA" dirty="0" smtClean="0"/>
              <a:t> زمن محاضرة يحسب غياب .</a:t>
            </a:r>
          </a:p>
          <a:p>
            <a:endParaRPr lang="ar-SA" dirty="0"/>
          </a:p>
          <a:p>
            <a:r>
              <a:rPr lang="ar-SA" dirty="0" smtClean="0"/>
              <a:t>ب - التأخر في التكليف يحسم درجة عن كل يوم تأخير .</a:t>
            </a:r>
            <a:endParaRPr lang="ar-SA" dirty="0"/>
          </a:p>
        </p:txBody>
      </p:sp>
      <p:sp>
        <p:nvSpPr>
          <p:cNvPr id="11" name="مربع نص 10"/>
          <p:cNvSpPr txBox="1"/>
          <p:nvPr/>
        </p:nvSpPr>
        <p:spPr>
          <a:xfrm>
            <a:off x="8387551" y="3786190"/>
            <a:ext cx="441146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dirty="0" smtClean="0"/>
              <a:t>2- </a:t>
            </a:r>
            <a:endParaRPr lang="ar-SA" dirty="0"/>
          </a:p>
        </p:txBody>
      </p:sp>
      <p:pic>
        <p:nvPicPr>
          <p:cNvPr id="13" name="صورة 12" descr="تنزيل (1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86446" y="3357562"/>
            <a:ext cx="2757492" cy="1000132"/>
          </a:xfrm>
          <a:prstGeom prst="rect">
            <a:avLst/>
          </a:prstGeom>
        </p:spPr>
      </p:pic>
      <p:sp>
        <p:nvSpPr>
          <p:cNvPr id="14" name="مربع نص 13"/>
          <p:cNvSpPr txBox="1"/>
          <p:nvPr/>
        </p:nvSpPr>
        <p:spPr>
          <a:xfrm>
            <a:off x="8429652" y="4857760"/>
            <a:ext cx="399045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3- </a:t>
            </a:r>
            <a:endParaRPr lang="ar-SA" dirty="0"/>
          </a:p>
        </p:txBody>
      </p:sp>
      <p:pic>
        <p:nvPicPr>
          <p:cNvPr id="15" name="صورة 14" descr="images (2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8" y="4500570"/>
            <a:ext cx="2781300" cy="1647825"/>
          </a:xfrm>
          <a:prstGeom prst="rect">
            <a:avLst/>
          </a:prstGeom>
        </p:spPr>
      </p:pic>
      <p:sp>
        <p:nvSpPr>
          <p:cNvPr id="16" name="وسيلة شرح على شكل سحابة 15"/>
          <p:cNvSpPr/>
          <p:nvPr/>
        </p:nvSpPr>
        <p:spPr>
          <a:xfrm>
            <a:off x="5572132" y="4500570"/>
            <a:ext cx="1200152" cy="500066"/>
          </a:xfrm>
          <a:prstGeom prst="cloudCallout">
            <a:avLst>
              <a:gd name="adj1" fmla="val 14509"/>
              <a:gd name="adj2" fmla="val 9392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 smtClean="0"/>
          </a:p>
          <a:p>
            <a:pPr algn="ctr"/>
            <a:r>
              <a:rPr lang="ar-SA" dirty="0" smtClean="0"/>
              <a:t>خ </a:t>
            </a:r>
            <a:r>
              <a:rPr lang="ar-SA" dirty="0" err="1" smtClean="0"/>
              <a:t>ب</a:t>
            </a:r>
            <a:r>
              <a:rPr lang="ar-SA" dirty="0" smtClean="0"/>
              <a:t> ت ...</a:t>
            </a:r>
            <a:endParaRPr lang="ar-SA" dirty="0"/>
          </a:p>
        </p:txBody>
      </p:sp>
      <p:sp>
        <p:nvSpPr>
          <p:cNvPr id="18" name="مربع نص 17"/>
          <p:cNvSpPr txBox="1"/>
          <p:nvPr/>
        </p:nvSpPr>
        <p:spPr>
          <a:xfrm>
            <a:off x="642910" y="5000636"/>
            <a:ext cx="2613623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3- عمل مشروع بحثي في موضوعات المقرر </a:t>
            </a:r>
            <a:endParaRPr lang="ar-SA" dirty="0"/>
          </a:p>
        </p:txBody>
      </p:sp>
      <p:sp>
        <p:nvSpPr>
          <p:cNvPr id="20" name="مربع نص 19"/>
          <p:cNvSpPr txBox="1"/>
          <p:nvPr/>
        </p:nvSpPr>
        <p:spPr>
          <a:xfrm>
            <a:off x="2512425" y="3929066"/>
            <a:ext cx="744113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dirty="0" smtClean="0"/>
              <a:t>2- ؟؟؟ 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3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0" grpId="1"/>
      <p:bldP spid="16" grpId="0" animBg="1"/>
      <p:bldP spid="18" grpId="0"/>
      <p:bldP spid="2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7026406" y="928670"/>
            <a:ext cx="1659429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400" b="1" u="sng" dirty="0" smtClean="0">
                <a:solidFill>
                  <a:srgbClr val="FF0000"/>
                </a:solidFill>
                <a:cs typeface="Traditional Arabic" pitchFamily="2" charset="-78"/>
              </a:rPr>
              <a:t>طريقة التواصل : </a:t>
            </a:r>
            <a:endParaRPr lang="ar-SA" sz="2400" b="1" u="sng" dirty="0">
              <a:solidFill>
                <a:srgbClr val="FF0000"/>
              </a:solidFill>
              <a:cs typeface="Traditional Arabic" pitchFamily="2" charset="-78"/>
            </a:endParaRPr>
          </a:p>
        </p:txBody>
      </p:sp>
      <p:sp>
        <p:nvSpPr>
          <p:cNvPr id="3" name="مربع نص 2"/>
          <p:cNvSpPr txBox="1"/>
          <p:nvPr/>
        </p:nvSpPr>
        <p:spPr>
          <a:xfrm>
            <a:off x="1215484" y="2143116"/>
            <a:ext cx="7470378" cy="406265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ar-SA" dirty="0" err="1" smtClean="0"/>
              <a:t>الإيميل</a:t>
            </a:r>
            <a:r>
              <a:rPr lang="ar-SA" dirty="0" smtClean="0"/>
              <a:t> : </a:t>
            </a:r>
            <a:r>
              <a:rPr lang="en-US" dirty="0" smtClean="0">
                <a:hlinkClick r:id="rId2"/>
              </a:rPr>
              <a:t>aalmutarie@ksu.edu.sa</a:t>
            </a:r>
            <a:r>
              <a:rPr lang="en-US" dirty="0" smtClean="0"/>
              <a:t> </a:t>
            </a:r>
            <a:endParaRPr lang="ar-SA" dirty="0" smtClean="0"/>
          </a:p>
          <a:p>
            <a:pPr>
              <a:buFont typeface="Arial" pitchFamily="34" charset="0"/>
              <a:buChar char="•"/>
            </a:pPr>
            <a:endParaRPr lang="ar-SA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hlinkClick r:id="rId3"/>
              </a:rPr>
              <a:t>Aljawhara.t@hotmail.com</a:t>
            </a:r>
            <a:r>
              <a:rPr lang="en-US" dirty="0" smtClean="0"/>
              <a:t> </a:t>
            </a:r>
            <a:endParaRPr lang="ar-SA" dirty="0" smtClean="0"/>
          </a:p>
          <a:p>
            <a:pPr>
              <a:buFont typeface="Arial" pitchFamily="34" charset="0"/>
              <a:buChar char="•"/>
            </a:pPr>
            <a:endParaRPr lang="ar-SA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@</a:t>
            </a:r>
            <a:r>
              <a:rPr lang="en-US" dirty="0" err="1" smtClean="0"/>
              <a:t>AljohrahT</a:t>
            </a:r>
            <a:r>
              <a:rPr lang="ar-SA" dirty="0" smtClean="0"/>
              <a:t>    </a:t>
            </a:r>
            <a:r>
              <a:rPr lang="en-US" b="1" u="sng" dirty="0" smtClean="0">
                <a:solidFill>
                  <a:srgbClr val="00B0F0"/>
                </a:solidFill>
              </a:rPr>
              <a:t>Twitter </a:t>
            </a:r>
            <a:r>
              <a:rPr lang="en-US" dirty="0" smtClean="0"/>
              <a:t> </a:t>
            </a:r>
            <a:endParaRPr lang="ar-SA" dirty="0" smtClean="0"/>
          </a:p>
          <a:p>
            <a:pPr>
              <a:buFont typeface="Arial" pitchFamily="34" charset="0"/>
              <a:buChar char="•"/>
            </a:pPr>
            <a:endParaRPr lang="ar-SA" dirty="0" smtClean="0"/>
          </a:p>
          <a:p>
            <a:endParaRPr lang="ar-SA" dirty="0" smtClean="0"/>
          </a:p>
          <a:p>
            <a:pPr>
              <a:buFont typeface="Arial" pitchFamily="34" charset="0"/>
              <a:buChar char="•"/>
            </a:pPr>
            <a:endParaRPr lang="ar-SA" dirty="0" smtClean="0"/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ar-SA" sz="2400" b="1" u="sng" dirty="0" smtClean="0"/>
              <a:t>الساعات المكتبية في المكتب  (المبنى </a:t>
            </a:r>
            <a:r>
              <a:rPr lang="ar-SA" sz="2400" b="1" u="sng" dirty="0" err="1" smtClean="0"/>
              <a:t>الاول</a:t>
            </a:r>
            <a:r>
              <a:rPr lang="ar-SA" sz="2400" b="1" u="sng" dirty="0" smtClean="0"/>
              <a:t> الدور الثاني رقم المكتب 40 )</a:t>
            </a:r>
            <a:endParaRPr lang="en-US" sz="2400" b="1" u="sng" dirty="0" smtClean="0"/>
          </a:p>
          <a:p>
            <a:pPr>
              <a:buFont typeface="Arial" pitchFamily="34" charset="0"/>
              <a:buChar char="•"/>
            </a:pPr>
            <a:endParaRPr lang="ar-SA" dirty="0" smtClean="0"/>
          </a:p>
          <a:p>
            <a:endParaRPr lang="ar-SA" dirty="0" smtClean="0"/>
          </a:p>
          <a:p>
            <a:endParaRPr lang="ar-SA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مدني">
  <a:themeElements>
    <a:clrScheme name="مدني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مدني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مدني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108</TotalTime>
  <Words>328</Words>
  <Application>Microsoft Office PowerPoint</Application>
  <PresentationFormat>عرض على الشاشة (3:4)‏</PresentationFormat>
  <Paragraphs>99</Paragraphs>
  <Slides>8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8</vt:i4>
      </vt:variant>
    </vt:vector>
  </HeadingPairs>
  <TitlesOfParts>
    <vt:vector size="9" baseType="lpstr">
      <vt:lpstr>مدني</vt:lpstr>
      <vt:lpstr>الشريحة 1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سعود بن عبد العزيز العقيل</dc:creator>
  <cp:lastModifiedBy>Asus</cp:lastModifiedBy>
  <cp:revision>20</cp:revision>
  <dcterms:created xsi:type="dcterms:W3CDTF">2014-01-31T18:16:08Z</dcterms:created>
  <dcterms:modified xsi:type="dcterms:W3CDTF">2014-02-09T10:41:26Z</dcterms:modified>
</cp:coreProperties>
</file>