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666699"/>
    <a:srgbClr val="F10527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514071-FB3B-437B-8A59-F34F638FDBD5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D75EDC-BED9-46F8-A837-A59B9228A3E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5EDC-BED9-46F8-A837-A59B9228A3EB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63DF-D874-4934-8422-E7F3D0711E5D}" type="datetimeFigureOut">
              <a:rPr lang="ar-SA" smtClean="0"/>
              <a:pPr/>
              <a:t>18/11/35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EB00-C68B-44C9-BAD9-791F6E91976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Clear-wallpaper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857620" y="0"/>
            <a:ext cx="5643602" cy="37147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600" b="1" i="0" u="none" strike="noStrike" kern="1200" cap="none" spc="0" normalizeH="0" baseline="0" noProof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Diwani Letter" pitchFamily="2" charset="-78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>     </a:t>
            </a:r>
            <a:r>
              <a:rPr kumimoji="0" lang="ar-SA" sz="9600" b="1" i="0" u="none" strike="noStrike" kern="1200" cap="none" spc="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>علم </a:t>
            </a:r>
            <a:r>
              <a:rPr kumimoji="0" lang="ar-SA" sz="9600" b="1" i="0" u="none" strike="noStrike" kern="1200" cap="none" spc="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>الأشنات</a:t>
            </a:r>
            <a:endParaRPr kumimoji="0" lang="ar-SA" sz="9600" b="1" i="0" u="none" strike="noStrike" kern="1200" cap="none" spc="0" normalizeH="0" baseline="0" noProof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Diwani Lette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/>
            </a:r>
            <a:br>
              <a:rPr kumimoji="0" lang="ar-SA" sz="9600" b="1" i="0" u="none" strike="noStrike" kern="1200" cap="none" spc="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</a:br>
            <a:endParaRPr kumimoji="0" lang="ar-SA" sz="9600" b="1" i="0" u="none" strike="noStrike" kern="1200" cap="none" spc="0" normalizeH="0" baseline="0" noProof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Diwani Letter" pitchFamily="2" charset="-78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2928926" y="5786454"/>
            <a:ext cx="4000528" cy="785818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ar-SA" sz="6000" b="1" i="0" u="none" strike="noStrike" kern="1200" cap="all" spc="0" normalizeH="0" baseline="0" noProof="0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itchFamily="34" charset="0"/>
                <a:cs typeface="Diwani Letter" pitchFamily="2" charset="-78"/>
              </a:rPr>
              <a:t>مقرر 348</a:t>
            </a:r>
            <a:r>
              <a:rPr lang="ar-SA" sz="6000" b="1" cap="all" dirty="0" smtClean="0">
                <a:effectLst>
                  <a:glow rad="139700">
                    <a:schemeClr val="bg1"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Diwani Letter" pitchFamily="2" charset="-78"/>
              </a:rPr>
              <a:t> حدق</a:t>
            </a:r>
            <a:endParaRPr kumimoji="0" lang="ar-SA" sz="6000" b="1" i="0" u="none" strike="noStrike" kern="1200" cap="all" spc="0" normalizeH="0" baseline="0" noProof="0" dirty="0" smtClean="0">
              <a:effectLst>
                <a:glow rad="139700">
                  <a:schemeClr val="bg1"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itchFamily="34" charset="0"/>
              <a:cs typeface="Diwani Letter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6000" b="1" i="0" u="none" strike="noStrike" kern="1200" cap="all" spc="0" normalizeH="0" baseline="0" noProof="0" dirty="0" smtClean="0">
              <a:effectLst>
                <a:glow rad="139700">
                  <a:schemeClr val="bg1"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itchFamily="34" charset="0"/>
              <a:cs typeface="Diwani Letter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6000" b="1" i="0" u="none" strike="noStrike" kern="1200" cap="all" spc="0" normalizeH="0" baseline="0" noProof="0" dirty="0" smtClean="0">
              <a:effectLst>
                <a:glow rad="139700">
                  <a:schemeClr val="bg1"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itchFamily="34" charset="0"/>
              <a:cs typeface="Diwani Letter" pitchFamily="2" charset="-78"/>
            </a:endParaRPr>
          </a:p>
        </p:txBody>
      </p:sp>
      <p:pic>
        <p:nvPicPr>
          <p:cNvPr id="7" name="صورة 6" descr="49668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071678"/>
            <a:ext cx="421484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_243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5429256" y="214290"/>
            <a:ext cx="276389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spc="50" dirty="0">
                <a:ln w="571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W1 SHUROOQ 35 029" pitchFamily="2" charset="-78"/>
              </a:rPr>
              <a:t>أجيبي</a:t>
            </a:r>
          </a:p>
        </p:txBody>
      </p:sp>
      <p:pic>
        <p:nvPicPr>
          <p:cNvPr id="8" name="صورة 7" descr="question-mark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4071966" cy="3286148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 flipH="1">
            <a:off x="0" y="2071678"/>
            <a:ext cx="885828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chemeClr val="bg2">
                  <a:lumMod val="25000"/>
                </a:schemeClr>
              </a:buClr>
              <a:defRPr/>
            </a:pPr>
            <a:r>
              <a:rPr lang="ar-SA" sz="54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1 025" pitchFamily="2" charset="-78"/>
              </a:rPr>
              <a:t>عللي </a:t>
            </a:r>
            <a:r>
              <a:rPr lang="ar-SA" sz="5400" b="1" spc="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1 025" pitchFamily="2" charset="-78"/>
              </a:rPr>
              <a:t>:</a:t>
            </a:r>
          </a:p>
          <a:p>
            <a:pPr>
              <a:buFont typeface="AGA Arabesque" pitchFamily="2" charset="2"/>
              <a:buChar char=""/>
              <a:defRPr/>
            </a:pPr>
            <a:r>
              <a:rPr lang="ar-SA" sz="44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5 029" pitchFamily="2" charset="-78"/>
              </a:rPr>
              <a:t>يندر وجود </a:t>
            </a:r>
            <a:r>
              <a:rPr lang="ar-SA" sz="4400" b="1" spc="5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5 029" pitchFamily="2" charset="-78"/>
              </a:rPr>
              <a:t>الاشنات</a:t>
            </a:r>
            <a:r>
              <a:rPr lang="ar-SA" sz="44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5 029" pitchFamily="2" charset="-78"/>
              </a:rPr>
              <a:t> في المناطق الصناعية.</a:t>
            </a:r>
            <a:endParaRPr lang="ar-SA" sz="4400" b="1" spc="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ea typeface="Times New Roman" pitchFamily="18" charset="0"/>
              <a:cs typeface="W1 SHUROOQ 35 029" pitchFamily="2" charset="-78"/>
            </a:endParaRPr>
          </a:p>
          <a:p>
            <a:pPr>
              <a:buFont typeface="AGA Arabesque" pitchFamily="2" charset="2"/>
              <a:buChar char=""/>
              <a:defRPr/>
            </a:pPr>
            <a:r>
              <a:rPr lang="ar-SA" sz="44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5 029" pitchFamily="2" charset="-78"/>
              </a:rPr>
              <a:t>سبب تحمل </a:t>
            </a:r>
            <a:r>
              <a:rPr lang="ar-SA" sz="4400" b="1" spc="50" dirty="0" err="1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5 029" pitchFamily="2" charset="-78"/>
              </a:rPr>
              <a:t>الاشنات</a:t>
            </a:r>
            <a:r>
              <a:rPr lang="ar-SA" sz="4400" b="1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CS FREEDOM OUT"/>
                <a:ea typeface="Times New Roman" pitchFamily="18" charset="0"/>
                <a:cs typeface="W1 SHUROOQ 35 029" pitchFamily="2" charset="-78"/>
              </a:rPr>
              <a:t> للبرودة والحرارة الشديدة.</a:t>
            </a:r>
            <a:endParaRPr lang="ar-SA" sz="4400" b="1" spc="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CS FREEDOM OUT"/>
              <a:ea typeface="Times New Roman" pitchFamily="18" charset="0"/>
              <a:cs typeface="W1 SHUROOQ 35 029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_243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928662" y="214290"/>
            <a:ext cx="77153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spc="50" dirty="0" smtClean="0">
                <a:ln w="571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W1 SHUROOQ 35 029" pitchFamily="2" charset="-78"/>
              </a:rPr>
              <a:t> أ.</a:t>
            </a:r>
            <a:r>
              <a:rPr lang="ar-SA" sz="9600" b="1" spc="50" dirty="0" err="1" smtClean="0">
                <a:ln w="571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W1 SHUROOQ 35 029" pitchFamily="2" charset="-78"/>
              </a:rPr>
              <a:t>منيره</a:t>
            </a:r>
            <a:r>
              <a:rPr lang="ar-SA" sz="9600" b="1" spc="50" dirty="0" smtClean="0">
                <a:ln w="571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W1 SHUROOQ 35 029" pitchFamily="2" charset="-78"/>
              </a:rPr>
              <a:t> </a:t>
            </a:r>
            <a:r>
              <a:rPr lang="ar-SA" sz="9600" b="1" spc="50" dirty="0" err="1" smtClean="0">
                <a:ln w="571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W1 SHUROOQ 35 029" pitchFamily="2" charset="-78"/>
              </a:rPr>
              <a:t>الدوسري</a:t>
            </a:r>
            <a:endParaRPr lang="ar-SA" sz="9600" b="1" spc="50" dirty="0">
              <a:ln w="571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n-lt"/>
              <a:cs typeface="W1 SHUROOQ 35 029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252536" y="857232"/>
            <a:ext cx="9865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4800" b="1" dirty="0" smtClean="0">
              <a:ln w="17780" cmpd="sng">
                <a:solidFill>
                  <a:srgbClr val="FFFF99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Gulim" pitchFamily="34" charset="-127"/>
                <a:ea typeface="Gulim" pitchFamily="34" charset="-127"/>
              </a:rPr>
              <a:t>almonerah.ksu.edu.sa</a:t>
            </a:r>
          </a:p>
          <a:p>
            <a:pPr algn="ctr"/>
            <a:endParaRPr lang="ar-SA" sz="4800" b="1" dirty="0">
              <a:ln w="17780" cmpd="sng">
                <a:solidFill>
                  <a:srgbClr val="FFFF99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0" name="صورة 9" descr="696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714620"/>
            <a:ext cx="478634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Clear-wallpaper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1" i="0" u="none" strike="noStrike" kern="1200" cap="none" spc="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>مقدمة في علم </a:t>
            </a:r>
            <a:r>
              <a:rPr kumimoji="0" lang="ar-SA" sz="8800" b="1" i="0" u="none" strike="noStrike" kern="1200" cap="none" spc="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>الأشنات</a:t>
            </a:r>
            <a:endParaRPr kumimoji="0" lang="ar-SA" sz="8800" b="1" i="0" u="none" strike="noStrike" kern="1200" cap="none" spc="0" normalizeH="0" baseline="0" noProof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Diwani Lette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glow rad="139700">
                    <a:srgbClr val="FFC000">
                      <a:alpha val="40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w Cen MT Condensed Extra Bold" pitchFamily="34" charset="0"/>
                <a:ea typeface="+mj-ea"/>
                <a:cs typeface="Diwani Letter" pitchFamily="2" charset="-78"/>
              </a:rPr>
              <a:t>تعريفها - مميزاتها -  أنواعها</a:t>
            </a:r>
            <a:r>
              <a:rPr kumimoji="0" lang="ar-SA" sz="8800" b="1" i="0" u="none" strike="noStrike" kern="1200" cap="none" spc="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  <a:t/>
            </a:r>
            <a:br>
              <a:rPr kumimoji="0" lang="ar-SA" sz="8800" b="1" i="0" u="none" strike="noStrike" kern="1200" cap="none" spc="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Diwani Letter" pitchFamily="2" charset="-78"/>
              </a:rPr>
            </a:br>
            <a:endParaRPr kumimoji="0" lang="ar-SA" sz="8800" b="1" i="0" u="none" strike="noStrike" kern="1200" cap="none" spc="0" normalizeH="0" baseline="0" noProof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Diwani Letter" pitchFamily="2" charset="-78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1357290" y="3929066"/>
            <a:ext cx="6400800" cy="1440160"/>
          </a:xfrm>
          <a:prstGeom prst="rect">
            <a:avLst/>
          </a:prstGeom>
        </p:spPr>
        <p:txBody>
          <a:bodyPr vert="horz" lIns="91440" tIns="45720" rIns="91440" bIns="45720" rtlCol="1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6000" b="1" i="0" u="none" strike="noStrike" kern="1200" cap="all" spc="0" normalizeH="0" baseline="0" noProof="0" dirty="0" smtClean="0">
              <a:ln>
                <a:solidFill>
                  <a:srgbClr val="92D050"/>
                </a:solidFill>
              </a:ln>
              <a:solidFill>
                <a:srgbClr val="FFC000"/>
              </a:solidFill>
              <a:effectLst>
                <a:glow rad="139700">
                  <a:srgbClr val="333300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itchFamily="34" charset="0"/>
              <a:cs typeface="Diwani Letter" pitchFamily="2" charset="-78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ar-SA" sz="6000" b="1" i="0" u="none" strike="noStrike" kern="1200" cap="all" spc="0" normalizeH="0" baseline="0" noProof="0" dirty="0" smtClean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glow rad="139700">
                    <a:srgbClr val="333300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itchFamily="34" charset="0"/>
                <a:cs typeface="Diwani Letter" pitchFamily="2" charset="-78"/>
              </a:rPr>
              <a:t>الدرس العملي الأول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6000" b="1" i="0" u="none" strike="noStrike" kern="1200" cap="all" spc="0" normalizeH="0" baseline="0" noProof="0" dirty="0" smtClean="0">
              <a:ln>
                <a:solidFill>
                  <a:srgbClr val="92D050"/>
                </a:solidFill>
              </a:ln>
              <a:solidFill>
                <a:srgbClr val="FFC000"/>
              </a:solidFill>
              <a:effectLst>
                <a:glow rad="139700">
                  <a:srgbClr val="333300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itchFamily="34" charset="0"/>
              <a:cs typeface="Diwani Letter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6000" b="1" i="0" u="none" strike="noStrike" kern="1200" cap="all" spc="0" normalizeH="0" baseline="0" noProof="0" dirty="0" smtClean="0">
              <a:ln>
                <a:solidFill>
                  <a:srgbClr val="92D050"/>
                </a:solidFill>
              </a:ln>
              <a:solidFill>
                <a:srgbClr val="FFC000"/>
              </a:solidFill>
              <a:effectLst>
                <a:glow rad="139700">
                  <a:srgbClr val="333300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itchFamily="34" charset="0"/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runer-hintergrund-1897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57200" y="500042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تعريف </a:t>
            </a:r>
            <a:r>
              <a:rPr kumimoji="0" lang="ar-SA" sz="7200" b="1" i="0" u="none" strike="noStrike" kern="1200" cap="none" spc="0" normalizeH="0" baseline="0" noProof="0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الأشنات</a:t>
            </a:r>
            <a:r>
              <a:rPr kumimoji="0" lang="ar-SA" sz="7200" b="1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 وطريقة تعايشها</a:t>
            </a:r>
            <a:endParaRPr kumimoji="0" lang="ar-SA" sz="7200" b="1" i="0" u="none" strike="noStrike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Diwani Letter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643050"/>
            <a:ext cx="8606760" cy="45971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الثالوس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الأشني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the lichen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thallus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Andalus" pitchFamily="2" charset="-78"/>
                <a:cs typeface="Diwani Letter" pitchFamily="2" charset="-78"/>
              </a:rPr>
              <a:t>: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uLnTx/>
              <a:uFillTx/>
              <a:latin typeface="Andalus" pitchFamily="2" charset="-78"/>
              <a:cs typeface="Diwani Letter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هو عبارة عن تركيب معقد ، يدخل في تكوينه كائنين مختلفين وهما :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1- مكون فطري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fungal component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يعرف  باسم المعاشر الفطري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mycobiont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)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2- ومكون طحلبي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algal component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يعرف باسم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المعاشر الطحلبي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phycobiont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)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rgbClr val="00B05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runer-hintergrund-1897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14282" y="214290"/>
            <a:ext cx="8929718" cy="56673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معظم الفطريات المشاركة في تركيب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lang="ar-SA" sz="4000" b="1" dirty="0" smtClean="0"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 يتبع </a:t>
            </a:r>
            <a:r>
              <a:rPr lang="ar-SA" sz="4000" b="1" dirty="0"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: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 الفطريات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الأسكية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Ascomycota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 والقليل منها يتبع الفطريات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البازيدية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Basidiomycota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ar-SA" sz="4000" b="1" dirty="0" smtClean="0"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*</a:t>
            </a: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 يمثل المعاشر </a:t>
            </a:r>
            <a:r>
              <a:rPr lang="ar-SA" sz="40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الفطري  معظم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التركيب بنسبه </a:t>
            </a:r>
            <a:r>
              <a:rPr kumimoji="0" lang="ar-SA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90%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مجموعة كبيرة من الطحالب المشاركة في  تركيب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</a:t>
            </a:r>
            <a:r>
              <a:rPr lang="ar-SA" sz="4000" b="1" dirty="0">
                <a:solidFill>
                  <a:srgbClr val="FFC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 تتبع :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 الطحالب الخضراء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chlorophyceae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 والطحالب الخضراء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المزرقة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cyanobacteria</a:t>
            </a:r>
            <a:endParaRPr kumimoji="0" lang="ar-SA" sz="40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ar-SA" sz="4000" b="1" dirty="0" smtClean="0"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*</a:t>
            </a: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</a:rPr>
              <a:t> يكون المعاشر الطحلبي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طبقه داخل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محاطة تماما بالأنسجة الفطرية تمثل    </a:t>
            </a:r>
            <a:r>
              <a:rPr kumimoji="0" lang="ar-SA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10%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فقط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من كتلة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.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85800" y="785794"/>
            <a:ext cx="7772400" cy="96680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مفهوم</a:t>
            </a:r>
            <a:r>
              <a:rPr kumimoji="0" lang="ar-SA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 التكافل  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Symbiosis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:</a:t>
            </a:r>
            <a:b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Diwani Letter" pitchFamily="2" charset="-78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0" y="1643050"/>
            <a:ext cx="9144000" cy="52149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 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يقصد بالتكافل الاتحاد الوثيق بين كائنين مختلفين ،   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ويتوقف على 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ما يحققه  كل كائن حي  في هذه العلاقة  من مصلحة ، أو ما يجنيه من فائدة  أو على الأقل  ما يقيه من ضرر  .ويفترض  في التكافل  تبادل الفوائد بنسب  تكاد تكون متساوية 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14348" y="-214338"/>
            <a:ext cx="7772400" cy="15716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مميزات </a:t>
            </a:r>
            <a:r>
              <a:rPr kumimoji="0" lang="ar-SA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الأشنات</a:t>
            </a:r>
            <a:r>
              <a:rPr kumimoji="0" lang="ar-S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Diwani Letter" pitchFamily="2" charset="-78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0" y="1071546"/>
            <a:ext cx="9144000" cy="54292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514350" marR="0" lvl="0" indent="-5143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نموها بطئ جدا ، تنمو بمعدل 10 مل  لكل سنة .</a:t>
            </a: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ترى بالعين المجردة  ، ويختلف حجمها  وشكلها .</a:t>
            </a: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قدرتها الفائقة على تحمل الجفاف التام  لفترة طويلة  </a:t>
            </a: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يمكن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للاشنات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أن تتحمل البرودة والحرارة الشديدة.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تنتج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مواد كيمائية تعرف بالأحماض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الأشنية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.</a:t>
            </a: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حساسة جدا للملوثات الهواء .</a:t>
            </a: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تتميز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بجمال أشكالها  وتعدد ألوانها واستخداماتها المفيدة .</a:t>
            </a:r>
          </a:p>
          <a:p>
            <a:pPr marL="514350" lvl="0" indent="-514350">
              <a:spcBef>
                <a:spcPct val="20000"/>
              </a:spcBef>
            </a:pPr>
            <a:r>
              <a:rPr lang="ar-SA" sz="36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raditional Arabic" pitchFamily="2" charset="-78"/>
                <a:cs typeface="Diwani Letter" pitchFamily="2" charset="-78"/>
                <a:sym typeface="Wingdings 2"/>
              </a:rPr>
              <a:t>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تنمو 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 في الأراضي العادية  والمباني والصخور والأشجار بشرط توفر الظروف الملائمة لنموها  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Diwani Letter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  <a:uLnTx/>
              <a:uFillTx/>
              <a:cs typeface="Diwani Lette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_82860_ad6befa2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85720" y="0"/>
            <a:ext cx="8643998" cy="14756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أشكال </a:t>
            </a: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الأشنات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> </a:t>
            </a: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  <a:t/>
            </a:r>
            <a:b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Diwani Letter" pitchFamily="2" charset="-78"/>
              </a:rPr>
            </a:b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تصنف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الأشنات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 إلى ثلاث أنماط رئيسيه وذلك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على أساس شكل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نمواتها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 الخارجية 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ea typeface="+mj-ea"/>
                <a:cs typeface="Diwani Letter" pitchFamily="2" charset="-78"/>
              </a:rPr>
              <a:t>وهي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Traditional Arabic" pitchFamily="2" charset="-78"/>
              <a:ea typeface="+mj-ea"/>
              <a:cs typeface="Diwani Letter" pitchFamily="2" charset="-78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0" y="1500174"/>
            <a:ext cx="8929718" cy="53578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0527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الأشنات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0527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 القشرية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10527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+mj-cs"/>
              </a:rPr>
              <a:t>crustose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0527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+mj-cs"/>
              </a:rPr>
              <a:t> lichens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solidFill>
                <a:srgbClr val="F10527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cs typeface="+mj-cs"/>
            </a:endParaRP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هي ذات </a:t>
            </a:r>
            <a:r>
              <a:rPr kumimoji="0" lang="ar-S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نموات</a:t>
            </a: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 مسطحة تشبه شكل القشور،بحيث يكون جسدها الكلي </a:t>
            </a: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ملاصقاً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 جيداً 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بالمادة التي ينمو عليها،وعادة تنمو على سطح الصخور </a:t>
            </a:r>
            <a:r>
              <a:rPr kumimoji="0" lang="ar-SA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والاشجار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cs typeface="Diwani Letter" pitchFamily="2" charset="-78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cs typeface="Diwani Letter" pitchFamily="2" charset="-78"/>
            </a:endParaRPr>
          </a:p>
        </p:txBody>
      </p:sp>
      <p:pic>
        <p:nvPicPr>
          <p:cNvPr id="7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5403"/>
            <a:ext cx="4032377" cy="244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504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140" y="4214818"/>
            <a:ext cx="4118264" cy="245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_82860_ad6befa2_X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85720" y="285728"/>
            <a:ext cx="8501122" cy="62865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الورقية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foliose lichens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يشبه نموها الجسدي شكل </a:t>
            </a:r>
            <a:r>
              <a:rPr lang="ar-SA" sz="4000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cs typeface="Diwani Letter" pitchFamily="2" charset="-78"/>
              </a:rPr>
              <a:t>أ</a:t>
            </a: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وراق  الأشجار،وتتميز بوجود سطحان علوي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 وسفلي 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ولا تلتصق 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بالسطح الذي تنمو عليه لكن 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rgbClr val="D60093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تثبت نفسها 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بواسطة خيوط شبه جذرية تسمى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latin typeface="Traditional Arabic" pitchFamily="18" charset="-78"/>
                <a:cs typeface="Traditional Arabic" pitchFamily="18" charset="-78"/>
              </a:rPr>
              <a:t>rhizinae</a:t>
            </a:r>
            <a:r>
              <a:rPr lang="ar-SA" sz="3600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cs typeface="+mj-cs"/>
              </a:rPr>
              <a:t> </a:t>
            </a:r>
            <a:r>
              <a:rPr lang="ar-SA" sz="4000" dirty="0" err="1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cs typeface="Diwani Letter" pitchFamily="2" charset="-78"/>
              </a:rPr>
              <a:t>ريزينات</a:t>
            </a:r>
            <a:r>
              <a:rPr lang="ar-SA" sz="4000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cs typeface="Diwani Letter" pitchFamily="2" charset="-78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uLnTx/>
              <a:uFillTx/>
              <a:cs typeface="Diwani Letter" pitchFamily="2" charset="-78"/>
            </a:endParaRPr>
          </a:p>
        </p:txBody>
      </p:sp>
      <p:pic>
        <p:nvPicPr>
          <p:cNvPr id="6" name="Picture 5" descr="شن1"/>
          <p:cNvPicPr>
            <a:picLocks noChangeAspect="1" noChangeArrowheads="1"/>
          </p:cNvPicPr>
          <p:nvPr/>
        </p:nvPicPr>
        <p:blipFill>
          <a:blip r:embed="rId4" cstate="print"/>
          <a:srcRect l="2010"/>
          <a:stretch>
            <a:fillRect/>
          </a:stretch>
        </p:blipFill>
        <p:spPr bwMode="auto">
          <a:xfrm>
            <a:off x="214282" y="3286124"/>
            <a:ext cx="2000264" cy="339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27sd1"/>
          <p:cNvPicPr>
            <a:picLocks noChangeAspect="1" noChangeArrowheads="1"/>
          </p:cNvPicPr>
          <p:nvPr/>
        </p:nvPicPr>
        <p:blipFill>
          <a:blip r:embed="rId5" cstate="print"/>
          <a:srcRect b="6299"/>
          <a:stretch>
            <a:fillRect/>
          </a:stretch>
        </p:blipFill>
        <p:spPr bwMode="auto">
          <a:xfrm>
            <a:off x="4786314" y="3214686"/>
            <a:ext cx="4143404" cy="338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800px-Common_orange_lichen_-_Gewöhnliche_Gelbflechte_-_Xanthoria_parietina_-_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3357562"/>
            <a:ext cx="25003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_82860_ad6befa2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85720" y="357166"/>
            <a:ext cx="8572560" cy="62865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الأشنات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الشجرية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fruticose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Diwani Letter" pitchFamily="2" charset="-78"/>
              </a:rPr>
              <a:t> lichens 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تكون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 </a:t>
            </a:r>
            <a:r>
              <a:rPr kumimoji="0" lang="ar-SA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نموات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 تشبه في شكلها الشعر،شكلها </a:t>
            </a:r>
            <a:r>
              <a:rPr kumimoji="0" lang="ar-SA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شجيري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،تعرف </a:t>
            </a:r>
            <a:r>
              <a:rPr kumimoji="0" lang="ar-SA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الاشنات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 ذات </a:t>
            </a:r>
            <a:r>
              <a:rPr kumimoji="0" lang="ar-SA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النموات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 الجسدية الرفيعة التي تشبه الشعر </a:t>
            </a:r>
            <a:r>
              <a:rPr kumimoji="0" lang="ar-SA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بالأشنات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 الشعرية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CC0066">
                      <a:alpha val="60000"/>
                    </a:srgbClr>
                  </a:glow>
                </a:effectLst>
                <a:uLnTx/>
                <a:uFillTx/>
                <a:cs typeface="Diwani Letter" pitchFamily="2" charset="-78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CC0066">
                    <a:alpha val="60000"/>
                  </a:srgbClr>
                </a:glow>
              </a:effectLst>
              <a:uLnTx/>
              <a:uFillTx/>
              <a:cs typeface="Diwani Letter" pitchFamily="2" charset="-78"/>
            </a:endParaRPr>
          </a:p>
        </p:txBody>
      </p:sp>
      <p:pic>
        <p:nvPicPr>
          <p:cNvPr id="6" name="Picture 4" descr="witchs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3929090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untitl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4714884"/>
            <a:ext cx="4456732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Usnea_sp_6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86058"/>
            <a:ext cx="421484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366</Words>
  <Application>Microsoft Office PowerPoint</Application>
  <PresentationFormat>عرض على الشاشة (3:4)‏</PresentationFormat>
  <Paragraphs>48</Paragraphs>
  <Slides>11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win7</cp:lastModifiedBy>
  <cp:revision>30</cp:revision>
  <dcterms:created xsi:type="dcterms:W3CDTF">2014-09-11T18:24:06Z</dcterms:created>
  <dcterms:modified xsi:type="dcterms:W3CDTF">2014-09-12T15:10:28Z</dcterms:modified>
</cp:coreProperties>
</file>