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4" r:id="rId31"/>
    <p:sldId id="287" r:id="rId32"/>
    <p:sldId id="288" r:id="rId33"/>
    <p:sldId id="289" r:id="rId34"/>
    <p:sldId id="290" r:id="rId35"/>
    <p:sldId id="291" r:id="rId36"/>
    <p:sldId id="292" r:id="rId37"/>
    <p:sldId id="297" r:id="rId38"/>
    <p:sldId id="293" r:id="rId39"/>
    <p:sldId id="294" r:id="rId40"/>
    <p:sldId id="295" r:id="rId41"/>
    <p:sldId id="296"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9" r:id="rId91"/>
    <p:sldId id="350" r:id="rId92"/>
    <p:sldId id="351" r:id="rId93"/>
    <p:sldId id="352" r:id="rId94"/>
    <p:sldId id="353" r:id="rId95"/>
    <p:sldId id="354" r:id="rId96"/>
    <p:sldId id="355"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9/6/2015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9/6/2015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9/6/2015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9/6/2015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9/6/2015</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9/6/2015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9/6/2015</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9/6/2015</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9/6/2015</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9/6/2015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9/6/2015</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Click to edit Master text styles</a:t>
            </a:r>
          </a:p>
          <a:p>
            <a:pPr lvl="1"/>
            <a:r>
              <a:rPr lang="ar-SA" smtClean="0"/>
              <a:t>Second level</a:t>
            </a:r>
          </a:p>
          <a:p>
            <a:pPr lvl="2"/>
            <a:r>
              <a:rPr lang="ar-SA" smtClean="0"/>
              <a:t>Third level</a:t>
            </a:r>
          </a:p>
          <a:p>
            <a:pPr lvl="3"/>
            <a:r>
              <a:rPr lang="ar-SA" smtClean="0"/>
              <a:t>Fourth level</a:t>
            </a:r>
          </a:p>
          <a:p>
            <a:pPr lvl="4"/>
            <a:r>
              <a:rPr lang="ar-SA"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9/6/2015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70153"/>
          </a:xfrm>
        </p:spPr>
        <p:txBody>
          <a:bodyPr/>
          <a:lstStyle/>
          <a:p>
            <a:r>
              <a:rPr lang="ar-SA" dirty="0" smtClean="0"/>
              <a:t>التعريف بعلم الإجرام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endParaRPr lang="ar-SA" dirty="0"/>
          </a:p>
          <a:p>
            <a:pPr marL="0" indent="0" algn="ctr">
              <a:buNone/>
            </a:pPr>
            <a:r>
              <a:rPr lang="ar-SA" dirty="0" smtClean="0"/>
              <a:t>هو الفرع من العلوم الذي يبحث في الجريمة باعتبارها ظاهرة في حياة المجتمع و في حياة الفرد من أجل الكشف عن أسبابها و تحديد العوامل المهيأة و الدافعة لها. </a:t>
            </a:r>
          </a:p>
          <a:p>
            <a:pPr marL="0" indent="0" algn="r">
              <a:buNone/>
            </a:pPr>
            <a:endParaRPr lang="ar-SA" dirty="0"/>
          </a:p>
        </p:txBody>
      </p:sp>
    </p:spTree>
    <p:extLst>
      <p:ext uri="{BB962C8B-B14F-4D97-AF65-F5344CB8AC3E}">
        <p14:creationId xmlns:p14="http://schemas.microsoft.com/office/powerpoint/2010/main" val="1585622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قانون العقوبات</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ar-SA" b="1" dirty="0" smtClean="0"/>
              <a:t>أوجه التبعد بين علم الإجرام و قانون العقوبات:</a:t>
            </a:r>
          </a:p>
          <a:p>
            <a:pPr marL="0" indent="0" algn="r">
              <a:buNone/>
            </a:pPr>
            <a:r>
              <a:rPr lang="ar-SA" dirty="0" smtClean="0"/>
              <a:t>أولا:يضم قانون العقوبات القواعد القانونية التي تحدد أنماط السلوك الإجرامي المحظور و الجزاء الجنائي حال وقوع انتهاك  للقاعدة القانونية في صور العقوبة أو التدبير الاحترازي و من ثم فهو نظاما قانونيا و ليس علما</a:t>
            </a:r>
          </a:p>
          <a:p>
            <a:pPr marL="0" indent="0" algn="r">
              <a:buNone/>
            </a:pPr>
            <a:r>
              <a:rPr lang="ar-SA" dirty="0" smtClean="0"/>
              <a:t>بينما يتمثل علم الإجرام في مجمل الدراسات و الأبحاث التي تعالج الجريمة ليس بحسبانها فكرة قانونية و إنما منظورا إليها كسلوك إنساني و كظاهرة في حياة الفرد و الجماعة و ذلك بغية وصف ظاهرة الإجرام و الكشف عن الأسباب الفردية و الاجتماعية الدافعة إليها بهدف اقتراح التدابير المناسبة لمكافحة الظاهرة.</a:t>
            </a:r>
          </a:p>
          <a:p>
            <a:pPr marL="0" indent="0" algn="r">
              <a:buNone/>
            </a:pPr>
            <a:r>
              <a:rPr lang="ar-SA" dirty="0" smtClean="0"/>
              <a:t>ثانيا: لا يدخل في اهتمام قانون العقوبات إلا ما يعتبره المشرع جريمة في حين أن علم الإجرام و إن تقيد غالبا بالجريمة بمعناها القانوني إلا أنه يتجاوز أحيانا هذا المعنى ليشمل مظاهر الانحراف و لو لم يصدق عليها وصف الجريمة من الناحية القانونية مثل: ظاهرة التسرب العلمي، الكذب.</a:t>
            </a:r>
            <a:endParaRPr lang="en-US" dirty="0"/>
          </a:p>
        </p:txBody>
      </p:sp>
    </p:spTree>
    <p:extLst>
      <p:ext uri="{BB962C8B-B14F-4D97-AF65-F5344CB8AC3E}">
        <p14:creationId xmlns:p14="http://schemas.microsoft.com/office/powerpoint/2010/main" val="4227535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8370"/>
            <a:ext cx="8229600" cy="5647794"/>
          </a:xfrm>
        </p:spPr>
        <p:txBody>
          <a:bodyPr/>
          <a:lstStyle/>
          <a:p>
            <a:pPr marL="0" indent="0" algn="r">
              <a:buNone/>
            </a:pPr>
            <a:endParaRPr lang="ar-SA" dirty="0" smtClean="0"/>
          </a:p>
          <a:p>
            <a:pPr marL="0" indent="0" algn="r">
              <a:buNone/>
            </a:pPr>
            <a:r>
              <a:rPr lang="ar-SA" dirty="0" smtClean="0"/>
              <a:t>ثالثا: المجرم في قانون العقوبات يشمل من يسبغ عليهم المشرع هذا الوصف من خلال ارتكابهم ما يعد جريمة من الناحية القانونية، أما علم الإجرام فيوسع أحيانا من هذا المفهوم ليشمل بالدراسة الحالات التي تنطوي فيها الشخصية أعلى خطوره إجرامية تنذر بارتكاب جريمه مستقبلا. </a:t>
            </a:r>
          </a:p>
          <a:p>
            <a:pPr marL="0" indent="0" algn="r">
              <a:buNone/>
            </a:pPr>
            <a:r>
              <a:rPr lang="ar-SA" dirty="0" smtClean="0"/>
              <a:t>رابعا: قانون العقوبات يتقيد في تحديده لفكرتيي الجريمة و المجرم بمبدأ شرعية الجرائم و العقوبات دون أن يحيد عنه بما يستتبعه هذا المبدأ من إسناد أمر التجريم إلى المشرع فلا جريمة إلا بنص من القانون، أما علم الإجرام فلا يتقيد دائما بذلك المبدأ و إنما قد تتسع دائرة دراساته إذا ما كان فهم بعض الجرائم القانونية يستوجب الإلمام ببعض مظاهر الإجرام و الانحراف غير القانونية، يستوي أن تكون صادرة عن أشخاص اكتسبوا وصف الجاني من الناحية القانونية بموجب حكم الإدانه البات أم كانت صادرة عن أشخاص لم يعاقبوا لامتناع مسئؤليتهم الجنائية. </a:t>
            </a:r>
          </a:p>
        </p:txBody>
      </p:sp>
    </p:spTree>
    <p:extLst>
      <p:ext uri="{BB962C8B-B14F-4D97-AF65-F5344CB8AC3E}">
        <p14:creationId xmlns:p14="http://schemas.microsoft.com/office/powerpoint/2010/main" val="2357480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3414"/>
            <a:ext cx="8229600" cy="5812749"/>
          </a:xfrm>
        </p:spPr>
        <p:txBody>
          <a:bodyPr/>
          <a:lstStyle/>
          <a:p>
            <a:pPr marL="0" indent="0" algn="r">
              <a:buNone/>
            </a:pPr>
            <a:r>
              <a:rPr lang="ar-SA" dirty="0" smtClean="0"/>
              <a:t>أوجه التقارب بين علم الإجرام و قانون العقوبات:</a:t>
            </a:r>
          </a:p>
          <a:p>
            <a:pPr marL="0" indent="0" algn="r">
              <a:buNone/>
            </a:pPr>
            <a:r>
              <a:rPr lang="ar-SA" dirty="0" smtClean="0"/>
              <a:t>أولا: قانون العقوبات يؤثر في علم الإجرام من حيث أنه يمد الدراسات الإجرامية بالاطار الذي ينبغي أن تدور فيه بمعنى آخر القانون الجنائي هو الذي يحدد نطاق دراسات علم الإجرام الذي تنصب عليها دراسات علم الإجرام و يزوده بالمادة الأولية الخام لدراساته فمعظم أنماط السلوك الإجرامي التي تنصب عليها دراسات علم الإجرام هي أفعال نالت حظها ابتداء من التجريم التشريعي في مدونة العقوبات. </a:t>
            </a:r>
          </a:p>
          <a:p>
            <a:pPr marL="0" indent="0" algn="r">
              <a:buNone/>
            </a:pPr>
            <a:r>
              <a:rPr lang="ar-SA" dirty="0" smtClean="0"/>
              <a:t>ثانيا: علم الإجرام قد ينشغل ببعض الظواه التي يتحدد مفهومها بالمعنى الذي يسبغه عليها قانون العقوبات مثل : فكرة العود </a:t>
            </a:r>
          </a:p>
          <a:p>
            <a:pPr marL="0" indent="0" algn="r">
              <a:buNone/>
            </a:pPr>
            <a:r>
              <a:rPr lang="ar-SA" dirty="0" smtClean="0"/>
              <a:t>التي هي بحسب الأصل فكرة قانونية من أفكار قانون العقوبات يتلقفها علم الإجرام بذات مفهومها القانوني ليدخل في دائرة أبحاثه طائفة خاصة من المجرمين الذين سبق ارتكابهم لجرائم و سبق الحكم عليهم جنائيا مما يكشف عن خطورة شخصيتهم الإجرامية و احتمالية اقترافهم جرائم أخرى في المستقبل من الوصول إلى التدابير الكفيلة بالحيلولة بينهم و بين معاودة الإجرام من جديد. </a:t>
            </a:r>
          </a:p>
        </p:txBody>
      </p:sp>
    </p:spTree>
    <p:extLst>
      <p:ext uri="{BB962C8B-B14F-4D97-AF65-F5344CB8AC3E}">
        <p14:creationId xmlns:p14="http://schemas.microsoft.com/office/powerpoint/2010/main" val="116092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7342"/>
            <a:ext cx="8229600" cy="5548821"/>
          </a:xfrm>
        </p:spPr>
        <p:txBody>
          <a:bodyPr/>
          <a:lstStyle/>
          <a:p>
            <a:pPr marL="0" indent="0" algn="r">
              <a:buNone/>
            </a:pPr>
            <a:endParaRPr lang="ar-SA" dirty="0" smtClean="0"/>
          </a:p>
          <a:p>
            <a:pPr marL="0" indent="0" algn="r">
              <a:buNone/>
            </a:pPr>
            <a:endParaRPr lang="ar-SA" dirty="0"/>
          </a:p>
          <a:p>
            <a:pPr marL="0" indent="0" algn="r">
              <a:buNone/>
            </a:pPr>
            <a:endParaRPr lang="ar-SA" dirty="0" smtClean="0"/>
          </a:p>
          <a:p>
            <a:pPr marL="0" indent="0" algn="r">
              <a:buNone/>
            </a:pPr>
            <a:r>
              <a:rPr lang="ar-SA" dirty="0" smtClean="0"/>
              <a:t>ثالثا: علم الإجرام بدوره يؤثر في قانون العقوبات و أن دراسات هذا العلم هي الملهم الأساسي للكثير من النظم القانونية في قانون العقوبات.</a:t>
            </a:r>
          </a:p>
          <a:p>
            <a:pPr marL="0" indent="0" algn="r">
              <a:buNone/>
            </a:pPr>
            <a:r>
              <a:rPr lang="ar-SA" dirty="0" smtClean="0"/>
              <a:t>رابعا: دراسات علم الإجرام هي التي كشفت ضرورة تدخل قانون العقوبات بالتجريم لحالات من الخطورة الاجتماعية و الإجرامية التي تنبئ عن احتمال وقوع الجريمة في المستقبل.</a:t>
            </a:r>
            <a:endParaRPr lang="en-US" dirty="0"/>
          </a:p>
        </p:txBody>
      </p:sp>
    </p:spTree>
    <p:extLst>
      <p:ext uri="{BB962C8B-B14F-4D97-AF65-F5344CB8AC3E}">
        <p14:creationId xmlns:p14="http://schemas.microsoft.com/office/powerpoint/2010/main" val="183350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قانون الإجراءت الجزائية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قانون الإجراءات الجزائية : هو ذلك الفرع الذي يضم كافة القواعد القانونية المنظمة للخصومة الجنائية ابتداء من لحظة وقوع الجريمة حتى صدور حكم نهائي بالإدانة بما يستتبعه ذلك من تحديد أساليب و طرق ملاحقة المتهم بدء بمرحلة جمع الاستدلالات و مرورا بمرحلة التحقيق و انتهاء بمرحلة المحاكمة. </a:t>
            </a:r>
          </a:p>
          <a:p>
            <a:pPr marL="0" indent="0" algn="r">
              <a:buNone/>
            </a:pPr>
            <a:r>
              <a:rPr lang="ar-SA" dirty="0" smtClean="0"/>
              <a:t>و يكشف لنا هذا أن قانون الاجراءات الجنائية ذو طبيعة شكلية يهدف إلى وضع نصوص قانون العقوبات موضع التنفيذ. </a:t>
            </a:r>
            <a:endParaRPr lang="en-US" dirty="0"/>
          </a:p>
        </p:txBody>
      </p:sp>
    </p:spTree>
    <p:extLst>
      <p:ext uri="{BB962C8B-B14F-4D97-AF65-F5344CB8AC3E}">
        <p14:creationId xmlns:p14="http://schemas.microsoft.com/office/powerpoint/2010/main" val="256301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5378"/>
            <a:ext cx="8229600" cy="5680785"/>
          </a:xfrm>
        </p:spPr>
        <p:txBody>
          <a:bodyPr/>
          <a:lstStyle/>
          <a:p>
            <a:pPr marL="0" indent="0" algn="r">
              <a:buNone/>
            </a:pPr>
            <a:endParaRPr lang="ar-SA" dirty="0" smtClean="0"/>
          </a:p>
          <a:p>
            <a:pPr marL="0" indent="0" algn="r">
              <a:buNone/>
            </a:pPr>
            <a:endParaRPr lang="ar-SA" dirty="0" smtClean="0"/>
          </a:p>
          <a:p>
            <a:pPr marL="0" indent="0" algn="r">
              <a:buNone/>
            </a:pPr>
            <a:r>
              <a:rPr lang="ar-SA" dirty="0" smtClean="0"/>
              <a:t>إلا أنه هناك صلة بين الفرعين لما لدراسات علم الإجرام دور مؤثر في مجال الدعوى الجنائية و ذلك من خلال الكشف عن العديد من جوانب شخصية المجرم و أسباب و عوامل الظاهر الاجرامية ذهبت الاتجاهات الحديثه في مجال الاجراءات الجنائية إلى ضرورة فحص شخصية المتهم قبل و أثناء المحاكمة، عن طريق الاهتمام بتلك الشخصية و تدعيم الدراسات المتصلة بها يمكن تحديد أنسب طرق المعاملة العقابية و يمكن للقاضي تبعا لظروف كل مجرم أن يتخير الجزاء المناسب بما يعين المجرم على الاندماج و التأهيل الاجتماعي مرة أخرى في الوسط البيئي المحيط. </a:t>
            </a:r>
            <a:endParaRPr lang="en-US" dirty="0"/>
          </a:p>
        </p:txBody>
      </p:sp>
    </p:spTree>
    <p:extLst>
      <p:ext uri="{BB962C8B-B14F-4D97-AF65-F5344CB8AC3E}">
        <p14:creationId xmlns:p14="http://schemas.microsoft.com/office/powerpoint/2010/main" val="1335031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العقاب </a:t>
            </a:r>
            <a:endParaRPr lang="en-US" dirty="0"/>
          </a:p>
        </p:txBody>
      </p:sp>
      <p:sp>
        <p:nvSpPr>
          <p:cNvPr id="3" name="Content Placeholder 2"/>
          <p:cNvSpPr>
            <a:spLocks noGrp="1"/>
          </p:cNvSpPr>
          <p:nvPr>
            <p:ph idx="1"/>
          </p:nvPr>
        </p:nvSpPr>
        <p:spPr/>
        <p:txBody>
          <a:bodyPr/>
          <a:lstStyle/>
          <a:p>
            <a:pPr marL="0" indent="0" algn="r">
              <a:buNone/>
            </a:pPr>
            <a:r>
              <a:rPr lang="ar-SA" dirty="0" smtClean="0"/>
              <a:t>علم العقاب: يقصد به البحث في أسس الحق في العقاب و القواعد الخاصة بتنظيم الجزاء الجنائي و سبل اقتضلء هذا الحق على نحو يحقق الجزاء الجنائي أغراضه. </a:t>
            </a:r>
          </a:p>
          <a:p>
            <a:pPr marL="0" indent="0" algn="r">
              <a:buNone/>
            </a:pPr>
            <a:r>
              <a:rPr lang="ar-SA" dirty="0" smtClean="0"/>
              <a:t>علم العقاب يتناول بالعلاج ظاهرة الجريمة بعد وقوعها للحيلوله دون عودة المجرم لارتكابها مرة أخرى و علم العقاب يخاطب المشرع و يقترح عليه أنسب صور الجزاء الجنائي في مكافحة الجريمة و أفضل الأساليب التي يتم بها تنفيذ هذا الجزاء. </a:t>
            </a:r>
          </a:p>
          <a:p>
            <a:pPr marL="0" indent="0" algn="r">
              <a:buNone/>
            </a:pPr>
            <a:r>
              <a:rPr lang="ar-SA" dirty="0" smtClean="0"/>
              <a:t>يلتقي علم الإجرام و علم العقاب بأن كلا العلمين يهدفان إلى هدف واحد و هو مكافحة الجريمة و كلا العلمين يعد منطلق للآخر فلا يمكن دراسة الجزاء الجنائي كمحور اهتمام علم العقاب إلا بعد التعرف على أسباب الإجرام ذاتها. </a:t>
            </a:r>
            <a:endParaRPr lang="en-US" dirty="0"/>
          </a:p>
        </p:txBody>
      </p:sp>
    </p:spTree>
    <p:extLst>
      <p:ext uri="{BB962C8B-B14F-4D97-AF65-F5344CB8AC3E}">
        <p14:creationId xmlns:p14="http://schemas.microsoft.com/office/powerpoint/2010/main" val="392091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الاجتماع القانوني الجنائي</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علم الاجتماع القانوني الجنائي: هو الذي يستهدف بالدراسة القواعد القانونية الجنائية و مدى أثرها علئ المجتمع و تأثرها به. </a:t>
            </a:r>
          </a:p>
          <a:p>
            <a:pPr marL="0" indent="0" algn="r">
              <a:buNone/>
            </a:pPr>
            <a:r>
              <a:rPr lang="ar-SA" dirty="0" smtClean="0"/>
              <a:t>و يبدو التباعد قائما بين كلا الفرعين من حيث أن علم الإجرام يسعى إلى تفسير ظاهرة الجريمة تفسيرا يتصل بشخصية المجرم و جوانبها الداخلية و الظروف الاجتماعية المحيطة به بهدف الوصول إلى القوانين العامة التي تحكم هذة الظاهرة أما علم الاجتماع القانوني الجنائى فيدرس النظام الجنائي القائم و تطبيقاته الموضوعية المختلفة كظاهرة اجتماعية.</a:t>
            </a:r>
          </a:p>
        </p:txBody>
      </p:sp>
    </p:spTree>
    <p:extLst>
      <p:ext uri="{BB962C8B-B14F-4D97-AF65-F5344CB8AC3E}">
        <p14:creationId xmlns:p14="http://schemas.microsoft.com/office/powerpoint/2010/main" val="1283040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الاجتماع الجنائي</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يهدف علم الاجتماع الجنائي إلى الدراسة الوضعية التفسيرية للعوامل الاجتماعية أو الخارجية للجريمة، سواء أكانت عوامل طبيعية أو سياسية أو اقتصادية أو ثقافية أو بيئية. </a:t>
            </a:r>
          </a:p>
          <a:p>
            <a:pPr marL="0" indent="0" algn="r">
              <a:buNone/>
            </a:pPr>
            <a:r>
              <a:rPr lang="ar-SA" dirty="0" smtClean="0"/>
              <a:t>علم الاجتماع الجنائي هو شطر من علم الإجرام في مفهومه الواسع إذ هو يبحث من بين كافة العوامل التي قيل بها في محاولة لتفسير الظاهرة الإجرامية في دور العوامل الاجتماعية مع مراعاة الفوارق الكمية و النوعية بشأن الجريمة من مجتمع إلى آخر، بل و في المجتع الواجد من آن إلى آخر.</a:t>
            </a:r>
            <a:endParaRPr lang="ar-SA" dirty="0"/>
          </a:p>
        </p:txBody>
      </p:sp>
    </p:spTree>
    <p:extLst>
      <p:ext uri="{BB962C8B-B14F-4D97-AF65-F5344CB8AC3E}">
        <p14:creationId xmlns:p14="http://schemas.microsoft.com/office/powerpoint/2010/main" val="3522756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الطب العقلي الجنائي</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علم الطب العقلي الجنائي يهدف إلى دراسة مختلف الأمراض العقلية من حيث تأثيرها على توجيهات الفرد الإجرامية، فيقوم بتفسير السلوك المنحرف و كذا السلوك الإجرامي باعتبارهما من بين أنماط السلوك الانساني.</a:t>
            </a:r>
          </a:p>
          <a:p>
            <a:pPr marL="0" indent="0" algn="r">
              <a:buNone/>
            </a:pPr>
            <a:r>
              <a:rPr lang="ar-SA" dirty="0" smtClean="0"/>
              <a:t>و بما أنه يقوم بدراسة الظواهر ذات الصلة بالجريمة تظهر هنا الصلة غير المباشرة لهذا العلم العلم بعلم الإجرام. </a:t>
            </a:r>
            <a:endParaRPr lang="en-US" dirty="0"/>
          </a:p>
        </p:txBody>
      </p:sp>
    </p:spTree>
    <p:extLst>
      <p:ext uri="{BB962C8B-B14F-4D97-AF65-F5344CB8AC3E}">
        <p14:creationId xmlns:p14="http://schemas.microsoft.com/office/powerpoint/2010/main" val="75505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أقسام علم الإجرام </a:t>
            </a:r>
            <a:endParaRPr lang="en-US" dirty="0"/>
          </a:p>
        </p:txBody>
      </p:sp>
      <p:sp>
        <p:nvSpPr>
          <p:cNvPr id="3" name="Content Placeholder 2"/>
          <p:cNvSpPr>
            <a:spLocks noGrp="1"/>
          </p:cNvSpPr>
          <p:nvPr>
            <p:ph idx="1"/>
          </p:nvPr>
        </p:nvSpPr>
        <p:spPr/>
        <p:txBody>
          <a:bodyPr/>
          <a:lstStyle/>
          <a:p>
            <a:pPr marL="0" indent="0" algn="r">
              <a:buNone/>
            </a:pPr>
            <a:r>
              <a:rPr lang="ar-SA" dirty="0" smtClean="0"/>
              <a:t>أولا</a:t>
            </a:r>
            <a:r>
              <a:rPr lang="ar-SA" dirty="0"/>
              <a:t>: علم الإجرام التطبيقي أو الإكلينيكي فينظر إلى الجريمة بحسبانها ظاهرة فردية تتنوع أسبابها و عواملها حسب كل حالة تحت الملاحظة، فعلى أثر التشخيص الخاص للحالة الإجرامية افرد معين من قبل الأطباء و علماء النفس و الاجتماع يمكن تحديد الأسباب التي دفعت حالة بعينها إلى سلوك سبيل الجريمة و يمكنه أيضا تحديد مقدار الخطورة الإجرامية الكامنة التي قد تدفع الشخص إلى العودة إلى سلوك سبيل الجريمة من جديد </a:t>
            </a:r>
            <a:r>
              <a:rPr lang="ar-SA" dirty="0" smtClean="0"/>
              <a:t>.</a:t>
            </a:r>
            <a:endParaRPr lang="ar-SA" dirty="0"/>
          </a:p>
          <a:p>
            <a:pPr marL="0" indent="0" algn="r">
              <a:buNone/>
            </a:pPr>
            <a:r>
              <a:rPr lang="ar-SA" dirty="0" smtClean="0"/>
              <a:t>ثانيا: علم الإجرام العام يختص بدراسة علاقات السببية العامة التي تربط بين وقائع و ظروف معينه و حجم و شكل الظاهرة الإجرامية كدراسة الرابط بين عامل الفقر و المرض أو البطانة أو الجنس أو المهنة و بين السلوك الإجرامي لدى من توافر لديهم هذا العامل و من ثم تحديد نسبة الاحتمال الذي يتوافر لعامل معين في الدفع إلى سلوك سبيل الجريمة أو الميل إلى نمط إجرامي معين.</a:t>
            </a:r>
            <a:endParaRPr lang="en-US" dirty="0"/>
          </a:p>
        </p:txBody>
      </p:sp>
    </p:spTree>
    <p:extLst>
      <p:ext uri="{BB962C8B-B14F-4D97-AF65-F5344CB8AC3E}">
        <p14:creationId xmlns:p14="http://schemas.microsoft.com/office/powerpoint/2010/main" val="1232393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الطب الشرعي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الطب الشرعي: هو فرع من العلوم التي تستند إلى جملة من القواعد الطبية اللازمة في تجميع الأدلة الجنائية و كافة أوجة التطبيق العملي الجنائي من أجل حسم بعض المشاكل القانونية و القضائية.</a:t>
            </a:r>
          </a:p>
          <a:p>
            <a:pPr marL="0" indent="0" algn="r">
              <a:buNone/>
            </a:pPr>
            <a:r>
              <a:rPr lang="ar-SA" dirty="0" smtClean="0"/>
              <a:t>مثل: تشريح الجثة لمعرفة السبب الحقيقي للوفاة، و التحليل الكيميائي لبيان طبيعة و خواص المادة السامة في جريمة القتل. </a:t>
            </a:r>
          </a:p>
          <a:p>
            <a:pPr marL="0" indent="0" algn="r">
              <a:buNone/>
            </a:pPr>
            <a:r>
              <a:rPr lang="ar-SA" dirty="0" smtClean="0"/>
              <a:t>و لقد قدم هذا العلم خدمات جلية لعلم الإجرام. </a:t>
            </a:r>
            <a:endParaRPr lang="en-US" dirty="0"/>
          </a:p>
        </p:txBody>
      </p:sp>
    </p:spTree>
    <p:extLst>
      <p:ext uri="{BB962C8B-B14F-4D97-AF65-F5344CB8AC3E}">
        <p14:creationId xmlns:p14="http://schemas.microsoft.com/office/powerpoint/2010/main" val="118814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التحقيق الجنائي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يهدف علم التحقيق الجنائي إلى دراسة طرق إثبات الجريمة و البحث عن مرتكبها كمطابقة البصمات و فحص الأدوات المستخدمة في ارتكاب الجريمة و أجهزة التصوير. </a:t>
            </a:r>
          </a:p>
          <a:p>
            <a:pPr marL="0" indent="0" algn="r">
              <a:buNone/>
            </a:pPr>
            <a:r>
              <a:rPr lang="ar-SA" dirty="0" smtClean="0"/>
              <a:t>و ليس لهذا الفرع صلة مباشرة في علم الإجرام إلا بقدر ما يبين من ربط نمط إجرامي معين و بين الطرق المستخدمة في ارتكابه.</a:t>
            </a:r>
            <a:endParaRPr lang="en-US" dirty="0"/>
          </a:p>
        </p:txBody>
      </p:sp>
    </p:spTree>
    <p:extLst>
      <p:ext uri="{BB962C8B-B14F-4D97-AF65-F5344CB8AC3E}">
        <p14:creationId xmlns:p14="http://schemas.microsoft.com/office/powerpoint/2010/main" val="3630873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علم الإجرام و علم النفس الجنائي</a:t>
            </a:r>
            <a:endParaRPr lang="en-US" dirty="0"/>
          </a:p>
        </p:txBody>
      </p:sp>
      <p:sp>
        <p:nvSpPr>
          <p:cNvPr id="3" name="Content Placeholder 2"/>
          <p:cNvSpPr>
            <a:spLocks noGrp="1"/>
          </p:cNvSpPr>
          <p:nvPr>
            <p:ph idx="1"/>
          </p:nvPr>
        </p:nvSpPr>
        <p:spPr/>
        <p:txBody>
          <a:bodyPr/>
          <a:lstStyle/>
          <a:p>
            <a:pPr marL="0" indent="0" algn="r">
              <a:buNone/>
            </a:pPr>
            <a:endParaRPr lang="ar-SA" smtClean="0"/>
          </a:p>
          <a:p>
            <a:pPr marL="0" indent="0" algn="r">
              <a:buNone/>
            </a:pPr>
            <a:r>
              <a:rPr lang="ar-SA" smtClean="0"/>
              <a:t>علم </a:t>
            </a:r>
            <a:r>
              <a:rPr lang="ar-SA" dirty="0" smtClean="0"/>
              <a:t>النفس الجنائي: يختص بدراسة الظواهر النفسية لمختلف المساهمين في سير الدعوى الجنائية، بدء بالمتهمين و مرورا بالمحامين و قضاة التحقيق و أعضاء النيابة و الشهود و الخبراء على اختلافهم انتهاء بالقضاة. </a:t>
            </a:r>
          </a:p>
          <a:p>
            <a:pPr marL="0" indent="0" algn="r">
              <a:buNone/>
            </a:pPr>
            <a:r>
              <a:rPr lang="ar-SA" dirty="0" smtClean="0"/>
              <a:t>ربما لا توجد هناك صلة مباشرة لعلم الإجرا م بعلم النفس الجنائي إلا بالقدر الذي ترتبط فيه الجريمة بمظاهر نفسيه معينه يساهم الكشف عنها في جلي ما خفي حول الجريمة كان يعود الجاني للإجرام بدفع الثأر من الظلم القضائي الذي وقع عليه سواء كان هذا ظلما بالفعل تشكل في صورة انحراف قضائي أو كان الجاني يتوهم أنه ظلم. </a:t>
            </a:r>
            <a:endParaRPr lang="en-US" dirty="0"/>
          </a:p>
        </p:txBody>
      </p:sp>
    </p:spTree>
    <p:extLst>
      <p:ext uri="{BB962C8B-B14F-4D97-AF65-F5344CB8AC3E}">
        <p14:creationId xmlns:p14="http://schemas.microsoft.com/office/powerpoint/2010/main" val="3818922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أساليب البحث في علم الإجرام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الأساليب الفردية </a:t>
            </a:r>
          </a:p>
          <a:p>
            <a:pPr marL="0" indent="0" algn="ctr">
              <a:buNone/>
            </a:pPr>
            <a:endParaRPr lang="ar-SA" dirty="0"/>
          </a:p>
          <a:p>
            <a:pPr marL="0" indent="0" algn="ctr">
              <a:buNone/>
            </a:pPr>
            <a:r>
              <a:rPr lang="ar-SA" dirty="0" smtClean="0"/>
              <a:t>الأساليب الجماعية </a:t>
            </a:r>
            <a:endParaRPr lang="en-US" dirty="0"/>
          </a:p>
        </p:txBody>
      </p:sp>
    </p:spTree>
    <p:extLst>
      <p:ext uri="{BB962C8B-B14F-4D97-AF65-F5344CB8AC3E}">
        <p14:creationId xmlns:p14="http://schemas.microsoft.com/office/powerpoint/2010/main" val="649444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الأساليب الفردية </a:t>
            </a:r>
            <a:endParaRPr lang="en-US" dirty="0"/>
          </a:p>
        </p:txBody>
      </p:sp>
      <p:sp>
        <p:nvSpPr>
          <p:cNvPr id="3" name="Content Placeholder 2"/>
          <p:cNvSpPr>
            <a:spLocks noGrp="1"/>
          </p:cNvSpPr>
          <p:nvPr>
            <p:ph idx="1"/>
          </p:nvPr>
        </p:nvSpPr>
        <p:spPr/>
        <p:txBody>
          <a:bodyPr/>
          <a:lstStyle/>
          <a:p>
            <a:pPr marL="0" indent="0" algn="r">
              <a:buNone/>
            </a:pPr>
            <a:r>
              <a:rPr lang="ar-SA" dirty="0" smtClean="0"/>
              <a:t>هي أساليب دراسة الأسباب التي دفعت المجرم إلى ارتكاب الجريمة و تشمل هذة الأساليب : </a:t>
            </a:r>
          </a:p>
          <a:p>
            <a:pPr marL="0" indent="0" algn="r">
              <a:buNone/>
            </a:pPr>
            <a:endParaRPr lang="ar-SA" dirty="0"/>
          </a:p>
          <a:p>
            <a:pPr marL="0" indent="0" algn="r">
              <a:buNone/>
            </a:pPr>
            <a:r>
              <a:rPr lang="ar-SA" dirty="0" smtClean="0"/>
              <a:t>البحث العضوي للمجرم. </a:t>
            </a:r>
          </a:p>
          <a:p>
            <a:pPr marL="0" indent="0" algn="r">
              <a:buNone/>
            </a:pPr>
            <a:r>
              <a:rPr lang="ar-SA" dirty="0" smtClean="0"/>
              <a:t>البحث الوظيفي للمجرم.</a:t>
            </a:r>
          </a:p>
          <a:p>
            <a:pPr marL="0" indent="0" algn="r">
              <a:buNone/>
            </a:pPr>
            <a:r>
              <a:rPr lang="ar-SA" dirty="0" smtClean="0"/>
              <a:t>البحث النفسي للمجرم. </a:t>
            </a:r>
          </a:p>
          <a:p>
            <a:pPr marL="0" indent="0" algn="r">
              <a:buNone/>
            </a:pPr>
            <a:r>
              <a:rPr lang="ar-SA" dirty="0" smtClean="0"/>
              <a:t>فحص الثقافة الذاتية و مستوى التعليم. </a:t>
            </a:r>
          </a:p>
          <a:p>
            <a:pPr marL="0" indent="0" algn="r">
              <a:buNone/>
            </a:pPr>
            <a:r>
              <a:rPr lang="ar-SA" dirty="0" smtClean="0"/>
              <a:t>فحص الحالة الاقتصادية. </a:t>
            </a:r>
          </a:p>
          <a:p>
            <a:pPr marL="0" indent="0" algn="r">
              <a:buNone/>
            </a:pPr>
            <a:r>
              <a:rPr lang="ar-SA" dirty="0" smtClean="0"/>
              <a:t>دراسة تاريخ حياة المجرم. </a:t>
            </a:r>
            <a:endParaRPr lang="en-US" dirty="0"/>
          </a:p>
        </p:txBody>
      </p:sp>
    </p:spTree>
    <p:extLst>
      <p:ext uri="{BB962C8B-B14F-4D97-AF65-F5344CB8AC3E}">
        <p14:creationId xmlns:p14="http://schemas.microsoft.com/office/powerpoint/2010/main" val="314286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البحث العضوي للمجرم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endParaRPr lang="ar-SA" dirty="0"/>
          </a:p>
          <a:p>
            <a:pPr marL="0" indent="0" algn="ctr">
              <a:buNone/>
            </a:pPr>
            <a:r>
              <a:rPr lang="ar-SA" dirty="0" smtClean="0"/>
              <a:t>و تعني دراسة شكل أعضاء المجرم و ملاحظة ما فيها من نقص أو تشويه الذي ربما يكون له علاقة بارتكاب الجريمة، و يمكن القول إن النقص أو التشويه في الأعضاء الخارجية للفرد في علم الإجرام ليست قاطعة من حيث علاقتها بارتكاب الجريمة. </a:t>
            </a:r>
            <a:endParaRPr lang="en-US" dirty="0"/>
          </a:p>
        </p:txBody>
      </p:sp>
    </p:spTree>
    <p:extLst>
      <p:ext uri="{BB962C8B-B14F-4D97-AF65-F5344CB8AC3E}">
        <p14:creationId xmlns:p14="http://schemas.microsoft.com/office/powerpoint/2010/main" val="1470399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البحث الوظيفي للمجرم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و معناه دراسة وظائف أعضاء و أجهزة جسم المجرم، كبحث عمل الجهاز العصبي و مدى تأثيره في إفرازات العدد المختلفة و لا سيما الغدد الدرقية. </a:t>
            </a:r>
          </a:p>
          <a:p>
            <a:pPr marL="0" indent="0" algn="ctr">
              <a:buNone/>
            </a:pPr>
            <a:r>
              <a:rPr lang="ar-SA" dirty="0" smtClean="0"/>
              <a:t>و من المعلوم إن أي خلل في سير الجهاز العصبي و في إفرازات الغدد فإنه يؤثر على الفرد و يدفعه إلى ارتكاب الجرائم. </a:t>
            </a:r>
          </a:p>
          <a:p>
            <a:pPr marL="0" indent="0" algn="ctr">
              <a:buNone/>
            </a:pPr>
            <a:r>
              <a:rPr lang="ar-SA" dirty="0" smtClean="0"/>
              <a:t>و يشمل البحث الوظيفي أيضا دراسة حواس الإنسان لمعرفة مدى تأثير المجرم بالمحيط الخارجي. </a:t>
            </a:r>
          </a:p>
          <a:p>
            <a:pPr marL="0" indent="0" algn="ctr">
              <a:buNone/>
            </a:pPr>
            <a:r>
              <a:rPr lang="ar-SA" dirty="0" smtClean="0"/>
              <a:t>فقد اتضح إن بعض المجرمين يزيد إحساسهم بالتقلبات الجوية و تأثرهم بدرجة الحرارة مما يؤدي إلى تغير مزاجهم و اضطراب نفوسهم أكثر من الأشخاص العاديين. </a:t>
            </a:r>
            <a:endParaRPr lang="en-US" dirty="0"/>
          </a:p>
        </p:txBody>
      </p:sp>
    </p:spTree>
    <p:extLst>
      <p:ext uri="{BB962C8B-B14F-4D97-AF65-F5344CB8AC3E}">
        <p14:creationId xmlns:p14="http://schemas.microsoft.com/office/powerpoint/2010/main" val="3039102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البحث النفسي للمجرم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يشمل البحث النفسي للمجرم دراسة درجة ذكائه و عرائزه و عواطفه و يتم ذلك عن طريق استجوابه و ملاحظة تصرفاته و إجراء بعض الاختبارات عليه.</a:t>
            </a:r>
          </a:p>
          <a:p>
            <a:pPr marL="0" indent="0" algn="ctr">
              <a:buNone/>
            </a:pPr>
            <a:r>
              <a:rPr lang="ar-SA" dirty="0" smtClean="0"/>
              <a:t>و قد تبين إن بعض المجرمين قد ارتكبوا جرائمهم نتيجة الوهم الذي يخيل إليهم حيث يتوهمون بوجود شيء غير موجود حقيقة، كأن يتوهم بأن شخصا يهدده بالقتل بينما لا وجود لذلك الشخص فالوهم و التصور غير الحقيقي هما اللذان يدفعان الفرد إلى ارتكاب الجريمة، فدراسة غرائز المجرم تفيد في الوقوف على دوافع الجريمة لديه. </a:t>
            </a:r>
            <a:endParaRPr lang="en-US" dirty="0"/>
          </a:p>
        </p:txBody>
      </p:sp>
    </p:spTree>
    <p:extLst>
      <p:ext uri="{BB962C8B-B14F-4D97-AF65-F5344CB8AC3E}">
        <p14:creationId xmlns:p14="http://schemas.microsoft.com/office/powerpoint/2010/main" val="1912931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6648"/>
          </a:xfrm>
        </p:spPr>
        <p:txBody>
          <a:bodyPr/>
          <a:lstStyle/>
          <a:p>
            <a:r>
              <a:rPr lang="ar-SA" dirty="0" smtClean="0"/>
              <a:t>فحص الثقافة الذاتية و مستوى التعليم</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للثقافة الذاتية و مستوى التعليم دور مهم في تكوين شخصية الإنسان، لهذا يفحص هذا المستوى من أجل تحديد مدى تأثيره على السلوك الجانح سلبا و إيجابا، و أوردنا هذا الفحص بعد أن شاع أن المستويات التعليمية و الثقافية الدنيا تعد الأكثر إجراما، لذلك نرى أن عدد الجرائم التي ترتكبها هذه الطبقات ستكون أكثر، إلا أنه إنصافا لهذه الطبقات هو أنها طبقات ضعيفة ماليا و ضعيفة سياسيا و غير نافذة قبليا فإنها تكون أكثر عرضه لتوجيه الاتهام إليها و إدانتها بينما تفر الطبقات العليا في المجتمع بأغلب جرائمها. </a:t>
            </a:r>
          </a:p>
          <a:p>
            <a:pPr marL="0" indent="0" algn="ctr">
              <a:buNone/>
            </a:pPr>
            <a:r>
              <a:rPr lang="ar-SA" dirty="0" smtClean="0"/>
              <a:t>إلا أنه يجب التأكيد أخيرا أن التعليم أحيانا يكون مؤثرا في تعلم وسائل مبتكره من الإجرام و يكون وسيله لدرء و طمس الأدلة عن السلطات.</a:t>
            </a:r>
            <a:endParaRPr lang="en-US" dirty="0"/>
          </a:p>
        </p:txBody>
      </p:sp>
    </p:spTree>
    <p:extLst>
      <p:ext uri="{BB962C8B-B14F-4D97-AF65-F5344CB8AC3E}">
        <p14:creationId xmlns:p14="http://schemas.microsoft.com/office/powerpoint/2010/main" val="840743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3657"/>
          </a:xfrm>
        </p:spPr>
        <p:txBody>
          <a:bodyPr/>
          <a:lstStyle/>
          <a:p>
            <a:r>
              <a:rPr lang="ar-SA" dirty="0" smtClean="0"/>
              <a:t>فحص الحالة الاقتصادية </a:t>
            </a:r>
            <a:endParaRPr lang="en-US" dirty="0"/>
          </a:p>
        </p:txBody>
      </p:sp>
      <p:sp>
        <p:nvSpPr>
          <p:cNvPr id="3" name="Content Placeholder 2"/>
          <p:cNvSpPr>
            <a:spLocks noGrp="1"/>
          </p:cNvSpPr>
          <p:nvPr>
            <p:ph idx="1"/>
          </p:nvPr>
        </p:nvSpPr>
        <p:spPr/>
        <p:txBody>
          <a:bodyPr/>
          <a:lstStyle/>
          <a:p>
            <a:pPr marL="0" indent="0" algn="ctr">
              <a:buNone/>
            </a:pPr>
            <a:endParaRPr lang="ar-SA" smtClean="0"/>
          </a:p>
          <a:p>
            <a:pPr marL="0" indent="0" algn="ctr">
              <a:buNone/>
            </a:pPr>
            <a:r>
              <a:rPr lang="ar-SA" smtClean="0"/>
              <a:t>للمؤثرات </a:t>
            </a:r>
            <a:r>
              <a:rPr lang="ar-SA" dirty="0" smtClean="0"/>
              <a:t>الاقتصادية دور في تكوين السلوك الجانح، لا سيما في جرائم الاعتداء على المال و في خلق جرائم مالية جديدة كتهريب العملات و جرائم النقد التي تتفشى في المجتمعات النامية بسسب سوء تنظيم عملية تحديد أسعار صرف العملات الأجنبية، و يهتم علم الإجرام بالبطالة و تأثيرها الاقتصادي و النفسي و الاجتماعي لذلك فإن فحص مدى تأثير العامل الاقتصادي على سلوك الإنسان عموما و على الظاهرة الإجرامية خصوصا من الأهمية بمكان مما يجب ألا يغيب عن تفكير الباحث في علم الإجرام.</a:t>
            </a:r>
            <a:endParaRPr lang="en-US" dirty="0"/>
          </a:p>
        </p:txBody>
      </p:sp>
    </p:spTree>
    <p:extLst>
      <p:ext uri="{BB962C8B-B14F-4D97-AF65-F5344CB8AC3E}">
        <p14:creationId xmlns:p14="http://schemas.microsoft.com/office/powerpoint/2010/main" val="3927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ذاتية علم الإجرام </a:t>
            </a:r>
            <a:endParaRPr lang="en-US" dirty="0"/>
          </a:p>
        </p:txBody>
      </p:sp>
      <p:sp>
        <p:nvSpPr>
          <p:cNvPr id="3" name="Content Placeholder 2"/>
          <p:cNvSpPr>
            <a:spLocks noGrp="1"/>
          </p:cNvSpPr>
          <p:nvPr>
            <p:ph idx="1"/>
          </p:nvPr>
        </p:nvSpPr>
        <p:spPr/>
        <p:txBody>
          <a:bodyPr/>
          <a:lstStyle/>
          <a:p>
            <a:pPr marL="0" indent="0" algn="r">
              <a:buNone/>
            </a:pPr>
            <a:r>
              <a:rPr lang="ar-SA" dirty="0" smtClean="0"/>
              <a:t>ثار الجدل بين العلماء إذا كان علم الإجرام يعد علما بالمعنى الدقيق فذهب البعض منهم إلى إنكار صفة العلم على دراسات علم الإجرام و يستندون في ذلك على الحجج الآتية:</a:t>
            </a:r>
          </a:p>
          <a:p>
            <a:pPr marL="0" indent="0" algn="r">
              <a:buNone/>
            </a:pPr>
            <a:endParaRPr lang="ar-SA" dirty="0" smtClean="0"/>
          </a:p>
          <a:p>
            <a:pPr marL="0" indent="0" algn="r">
              <a:buNone/>
            </a:pPr>
            <a:r>
              <a:rPr lang="ar-SA" dirty="0" smtClean="0"/>
              <a:t>أولا: أن أساس أي علم هو أن تتميز قوانينه بصفة الاستقرار و الثبات العالمي و هذا لا يتحقق بالنسبة لعلم الإجرام.</a:t>
            </a:r>
          </a:p>
          <a:p>
            <a:pPr marL="0" indent="0" algn="r">
              <a:buNone/>
            </a:pPr>
            <a:r>
              <a:rPr lang="ar-SA" dirty="0" smtClean="0"/>
              <a:t>ثانيا: أن علم الإجرام لم يقدم بعد نتائج قاطعة أو معطيات نهائية حول الدوافع الإجرامية.</a:t>
            </a:r>
          </a:p>
          <a:p>
            <a:pPr marL="0" indent="0" algn="r">
              <a:buNone/>
            </a:pPr>
            <a:r>
              <a:rPr lang="ar-SA" dirty="0" smtClean="0"/>
              <a:t>ثالثا: أن علم الإجرام ليس علما بالمعنى الصحيح و الدقيق و إنما يعتبر علما تطبيقيا يهدف إلى تنسيق النتائج التي توصلت إليها العلوم الجنائية الأخرى و يسعى إلى تطبيقها. </a:t>
            </a:r>
            <a:endParaRPr lang="en-US" dirty="0"/>
          </a:p>
        </p:txBody>
      </p:sp>
    </p:spTree>
    <p:extLst>
      <p:ext uri="{BB962C8B-B14F-4D97-AF65-F5344CB8AC3E}">
        <p14:creationId xmlns:p14="http://schemas.microsoft.com/office/powerpoint/2010/main" val="530044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دراسة تاريخ حياة المجرم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endParaRPr lang="ar-SA" dirty="0"/>
          </a:p>
          <a:p>
            <a:pPr marL="0" indent="0" algn="ctr">
              <a:buNone/>
            </a:pPr>
            <a:r>
              <a:rPr lang="ar-SA" dirty="0" smtClean="0"/>
              <a:t>تشمل دراسة تاريخ حياة المجرم دراسة ماضية و حاضره و مستقبله . كذلك دراسة تكوينه وقت الحمل لأن الجنين يتأثر في تكوينه بالظروف التي رافقت تكوينه و يجب أيضا دراسة ظروف الأسرة التي ينتمي إليها المجرم من حيث عادات والديه و أجداده و الأمراض التي ظهرت في الأسرة لغرض تحديد مدى تأثير العوامل الوراثيه عليه.</a:t>
            </a:r>
            <a:endParaRPr lang="en-US" dirty="0"/>
          </a:p>
        </p:txBody>
      </p:sp>
    </p:spTree>
    <p:extLst>
      <p:ext uri="{BB962C8B-B14F-4D97-AF65-F5344CB8AC3E}">
        <p14:creationId xmlns:p14="http://schemas.microsoft.com/office/powerpoint/2010/main" val="2411598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الأساليب الجماعية</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و هي أساليب بحث الجريمة باعتبارها ظاهرة اجتماعية في حياة المجتمع و تشمل هذه الأساليب:</a:t>
            </a:r>
          </a:p>
          <a:p>
            <a:pPr marL="0" indent="0" algn="r">
              <a:buNone/>
            </a:pPr>
            <a:endParaRPr lang="ar-SA" dirty="0"/>
          </a:p>
          <a:p>
            <a:pPr marL="0" indent="0" algn="r">
              <a:buNone/>
            </a:pPr>
            <a:r>
              <a:rPr lang="ar-SA" dirty="0" smtClean="0"/>
              <a:t>أولا/ الأسلوب الحصائي.</a:t>
            </a:r>
          </a:p>
          <a:p>
            <a:pPr marL="0" indent="0" algn="r">
              <a:buNone/>
            </a:pPr>
            <a:r>
              <a:rPr lang="ar-SA" dirty="0" smtClean="0"/>
              <a:t>ثانيا/ أسلوب البحث الاجتماعي.</a:t>
            </a:r>
          </a:p>
          <a:p>
            <a:pPr marL="0" indent="0" algn="r">
              <a:buNone/>
            </a:pPr>
            <a:r>
              <a:rPr lang="ar-SA" dirty="0" smtClean="0"/>
              <a:t>ثالثا/ المقارنه. </a:t>
            </a:r>
            <a:endParaRPr lang="en-US" dirty="0"/>
          </a:p>
        </p:txBody>
      </p:sp>
    </p:spTree>
    <p:extLst>
      <p:ext uri="{BB962C8B-B14F-4D97-AF65-F5344CB8AC3E}">
        <p14:creationId xmlns:p14="http://schemas.microsoft.com/office/powerpoint/2010/main" val="4117710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أولا/الأسلوب الاحصائي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يعني الأسلوب الاحصائي التعبير عن ظاهرة الإجرام بالأرقام حيث يبين لنا عدد الجرائم التي ارتكبت في سنة معينة من السنين و توزيع هذا العدد على أنواع الجرائم المختلقة التي ارتكبت في تلك السنة. و يتم الأسلوب الإحصائي بطرق معينه و يقصد بالاحصاء في مجال علم الاجرام ترجمة الظاهرة الإجرامية إلى أرقام و يستخدم الإحصاء في دراسة الحركة العامة للظاهرة الإجرامية من حيث علاقتها بالظروف الشخصية من سن و جنس و سلالة أو الجغرافية كالمناخ و فصول السنة و النواحي الاقتصاديه و الاجتماعية و السياسية و الثقافية. </a:t>
            </a:r>
            <a:endParaRPr lang="en-US" dirty="0"/>
          </a:p>
        </p:txBody>
      </p:sp>
    </p:spTree>
    <p:extLst>
      <p:ext uri="{BB962C8B-B14F-4D97-AF65-F5344CB8AC3E}">
        <p14:creationId xmlns:p14="http://schemas.microsoft.com/office/powerpoint/2010/main" val="107582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طرق الاحصاء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للإحصاء طريقتين:</a:t>
            </a:r>
          </a:p>
          <a:p>
            <a:pPr marL="0" indent="0" algn="ctr">
              <a:buNone/>
            </a:pPr>
            <a:endParaRPr lang="ar-SA" dirty="0"/>
          </a:p>
          <a:p>
            <a:pPr marL="0" indent="0" algn="ctr">
              <a:buNone/>
            </a:pPr>
            <a:r>
              <a:rPr lang="ar-SA" dirty="0" smtClean="0"/>
              <a:t>أولا/ طريقة ثابته أو الاحصاء المكاني. </a:t>
            </a:r>
          </a:p>
          <a:p>
            <a:pPr marL="0" indent="0" algn="ctr">
              <a:buNone/>
            </a:pPr>
            <a:r>
              <a:rPr lang="ar-SA" dirty="0" smtClean="0"/>
              <a:t>ثانيا/ طريقة متحركة أو الاحصاء الزماني. </a:t>
            </a:r>
            <a:endParaRPr lang="en-US" dirty="0"/>
          </a:p>
        </p:txBody>
      </p:sp>
    </p:spTree>
    <p:extLst>
      <p:ext uri="{BB962C8B-B14F-4D97-AF65-F5344CB8AC3E}">
        <p14:creationId xmlns:p14="http://schemas.microsoft.com/office/powerpoint/2010/main" val="146115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الطريقة الثابته أو الاحصاء المكاني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ctr">
              <a:buNone/>
            </a:pPr>
            <a:r>
              <a:rPr lang="ar-SA" dirty="0" smtClean="0"/>
              <a:t>و تعني هذه الطريقة دراسة ظاهرة الجريمة من حيث المكان و معنى ذلك دراسة الظاهرة الإجرامية في أقاليم متعددة من دولة واحدة أو عدة دول و في فترة زمنية محددة ثم إجراء مقارنه بينها و بين الظروف المختلفة السائدة في كل أقاليم لتحديد العوامل التي سببت الظاهرة الإجرامية. </a:t>
            </a:r>
          </a:p>
          <a:p>
            <a:pPr marL="0" indent="0" algn="ctr">
              <a:buNone/>
            </a:pPr>
            <a:endParaRPr lang="ar-SA" dirty="0" smtClean="0"/>
          </a:p>
        </p:txBody>
      </p:sp>
    </p:spTree>
    <p:extLst>
      <p:ext uri="{BB962C8B-B14F-4D97-AF65-F5344CB8AC3E}">
        <p14:creationId xmlns:p14="http://schemas.microsoft.com/office/powerpoint/2010/main" val="23574980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الطريقة المتحركة أو الإحصاء الزماني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و تعني دراسة الظاهرة الإجرامية من حيث الزمان أي دراستها في مكان واحد و لكن في فترات زمنية متعدده و ملاحظة مدى تغيير الظاهرة الإجرامية في كل فتره من الفترات.</a:t>
            </a:r>
            <a:endParaRPr lang="en-US" dirty="0"/>
          </a:p>
        </p:txBody>
      </p:sp>
    </p:spTree>
    <p:extLst>
      <p:ext uri="{BB962C8B-B14F-4D97-AF65-F5344CB8AC3E}">
        <p14:creationId xmlns:p14="http://schemas.microsoft.com/office/powerpoint/2010/main" val="16232426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ullSizeRender.jpg"/>
          <p:cNvPicPr>
            <a:picLocks noGrp="1" noChangeAspect="1"/>
          </p:cNvPicPr>
          <p:nvPr>
            <p:ph idx="1"/>
          </p:nvPr>
        </p:nvPicPr>
        <p:blipFill>
          <a:blip r:embed="rId2" cstate="email">
            <a:extLst>
              <a:ext uri="{28A0092B-C50C-407E-A947-70E740481C1C}">
                <a14:useLocalDpi xmlns:a14="http://schemas.microsoft.com/office/drawing/2010/main" val="0"/>
              </a:ext>
            </a:extLst>
          </a:blip>
          <a:srcRect l="-15350" r="-15350"/>
          <a:stretch>
            <a:fillRect/>
          </a:stretch>
        </p:blipFill>
        <p:spPr>
          <a:xfrm>
            <a:off x="428851" y="296920"/>
            <a:ext cx="7587355" cy="6350764"/>
          </a:xfrm>
        </p:spPr>
      </p:pic>
    </p:spTree>
    <p:extLst>
      <p:ext uri="{BB962C8B-B14F-4D97-AF65-F5344CB8AC3E}">
        <p14:creationId xmlns:p14="http://schemas.microsoft.com/office/powerpoint/2010/main" val="24764573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5-02-23 at 5.04.54 AM.png"/>
          <p:cNvPicPr>
            <a:picLocks noGrp="1" noChangeAspect="1"/>
          </p:cNvPicPr>
          <p:nvPr>
            <p:ph idx="1"/>
          </p:nvPr>
        </p:nvPicPr>
        <p:blipFill>
          <a:blip r:embed="rId2" cstate="email">
            <a:extLst>
              <a:ext uri="{28A0092B-C50C-407E-A947-70E740481C1C}">
                <a14:useLocalDpi xmlns:a14="http://schemas.microsoft.com/office/drawing/2010/main" val="0"/>
              </a:ext>
            </a:extLst>
          </a:blip>
          <a:srcRect t="-3627" b="-3627"/>
          <a:stretch>
            <a:fillRect/>
          </a:stretch>
        </p:blipFill>
        <p:spPr>
          <a:xfrm>
            <a:off x="230920" y="247432"/>
            <a:ext cx="8593504" cy="6218800"/>
          </a:xfrm>
        </p:spPr>
      </p:pic>
    </p:spTree>
    <p:extLst>
      <p:ext uri="{BB962C8B-B14F-4D97-AF65-F5344CB8AC3E}">
        <p14:creationId xmlns:p14="http://schemas.microsoft.com/office/powerpoint/2010/main" val="3153570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ثانيا/أسلوب البحث الاجتماعي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ctr">
              <a:buNone/>
            </a:pPr>
            <a:r>
              <a:rPr lang="ar-SA" dirty="0" smtClean="0"/>
              <a:t>ويتم ذلك عن طريق إحدى وسيلتين هما:</a:t>
            </a:r>
          </a:p>
          <a:p>
            <a:pPr marL="0" indent="0" algn="ctr">
              <a:buNone/>
            </a:pPr>
            <a:r>
              <a:rPr lang="ar-SA" dirty="0" smtClean="0"/>
              <a:t>أولا: النموذج الاستجوابي.</a:t>
            </a:r>
          </a:p>
          <a:p>
            <a:pPr marL="0" indent="0" algn="ctr">
              <a:buNone/>
            </a:pPr>
            <a:r>
              <a:rPr lang="ar-SA" dirty="0" smtClean="0"/>
              <a:t>ثانيا: الدراسة البيئية. </a:t>
            </a:r>
            <a:endParaRPr lang="ar-SA" dirty="0"/>
          </a:p>
        </p:txBody>
      </p:sp>
    </p:spTree>
    <p:extLst>
      <p:ext uri="{BB962C8B-B14F-4D97-AF65-F5344CB8AC3E}">
        <p14:creationId xmlns:p14="http://schemas.microsoft.com/office/powerpoint/2010/main" val="2410318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النموذج الاستجوابي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يتضمن النموذج الاستجوابي مجموعة من الاسئلة التي يضعها الباحث حول الظروف التي يعيش فيها الفرد كالظروف الصحية و النفسية و المالية و الاجتماعية ثم يقوم بتوزيع صورا من النموذج على أفراد منطقة معينه تتميز بطابع إجرامي معين، و من الإجابات يستطيع الباحث أن يطلع على أنواع الجرائم في المناطق المختلفة. </a:t>
            </a:r>
            <a:endParaRPr lang="en-US" dirty="0"/>
          </a:p>
        </p:txBody>
      </p:sp>
    </p:spTree>
    <p:extLst>
      <p:ext uri="{BB962C8B-B14F-4D97-AF65-F5344CB8AC3E}">
        <p14:creationId xmlns:p14="http://schemas.microsoft.com/office/powerpoint/2010/main" val="236356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9770" y="494865"/>
            <a:ext cx="7983217" cy="2954655"/>
          </a:xfrm>
          <a:prstGeom prst="rect">
            <a:avLst/>
          </a:prstGeom>
          <a:noFill/>
        </p:spPr>
        <p:txBody>
          <a:bodyPr wrap="square" rtlCol="0">
            <a:spAutoFit/>
          </a:bodyPr>
          <a:lstStyle/>
          <a:p>
            <a:pPr algn="r"/>
            <a:r>
              <a:rPr lang="ar-SA" dirty="0" smtClean="0"/>
              <a:t> </a:t>
            </a:r>
          </a:p>
          <a:p>
            <a:pPr algn="r"/>
            <a:endParaRPr lang="ar-SA" sz="2400" dirty="0"/>
          </a:p>
          <a:p>
            <a:pPr algn="r"/>
            <a:endParaRPr lang="ar-SA" sz="2400" dirty="0" smtClean="0"/>
          </a:p>
          <a:p>
            <a:pPr algn="r"/>
            <a:endParaRPr lang="ar-SA" sz="2400" dirty="0"/>
          </a:p>
          <a:p>
            <a:pPr algn="r"/>
            <a:endParaRPr lang="ar-SA" sz="2400" dirty="0" smtClean="0"/>
          </a:p>
          <a:p>
            <a:pPr algn="r"/>
            <a:endParaRPr lang="ar-SA" sz="2400" dirty="0"/>
          </a:p>
          <a:p>
            <a:pPr algn="r"/>
            <a:r>
              <a:rPr lang="ar-SA" sz="2400" dirty="0" smtClean="0">
                <a:solidFill>
                  <a:schemeClr val="bg1">
                    <a:lumMod val="50000"/>
                  </a:schemeClr>
                </a:solidFill>
              </a:rPr>
              <a:t>و الواقع أن حجج هذا الاتجاه المعارض ليست كافية لإنكار صفة العلم على دراسات علم الإجرام كما أنه من التجني على علم الإجرام القول بأنه لم يقدم نتائج قاطعة حول أسباب الجريمة.</a:t>
            </a:r>
            <a:endParaRPr lang="en-US" sz="2400" dirty="0">
              <a:solidFill>
                <a:schemeClr val="bg1">
                  <a:lumMod val="50000"/>
                </a:schemeClr>
              </a:solidFill>
            </a:endParaRPr>
          </a:p>
        </p:txBody>
      </p:sp>
    </p:spTree>
    <p:extLst>
      <p:ext uri="{BB962C8B-B14F-4D97-AF65-F5344CB8AC3E}">
        <p14:creationId xmlns:p14="http://schemas.microsoft.com/office/powerpoint/2010/main" val="14984324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الدراسة البيئية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هو أن يقوم الباحث بتقسيم الاقليم إلى عدة مناطق تختلف في ظروفها الثقافيه و الحضاريه و الاقتصادية ثم يدرس كل منطقة من حيث الظاهرة الإجرامية فيها ثم مقارنة الاقاليم بعضها ببعض و يستخلص الصلة بين الظاهرة الإجرامية و الظروف المختلقة . </a:t>
            </a:r>
          </a:p>
        </p:txBody>
      </p:sp>
    </p:spTree>
    <p:extLst>
      <p:ext uri="{BB962C8B-B14F-4D97-AF65-F5344CB8AC3E}">
        <p14:creationId xmlns:p14="http://schemas.microsoft.com/office/powerpoint/2010/main" val="482580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ثالثا/ أسلوب المقارنه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و هو أسلوب مكمل للإحصاء الجنائي فبينما يقدم الاحصاء الجنائي أرقاما تبين تطور الإجرام و تطور ظاهرة اجتماعية أخرى فإن المقارنه تقوم بالربط بين الظاهرتين لاستخلاص مدى توافر صلة السببية بينهما لكي توضع بناء على ذلك القواعد العامة في علم الاجرام .</a:t>
            </a:r>
            <a:endParaRPr lang="en-US" dirty="0"/>
          </a:p>
        </p:txBody>
      </p:sp>
    </p:spTree>
    <p:extLst>
      <p:ext uri="{BB962C8B-B14F-4D97-AF65-F5344CB8AC3E}">
        <p14:creationId xmlns:p14="http://schemas.microsoft.com/office/powerpoint/2010/main" val="3455655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التي تؤثر في السلوك الإجرامي</a:t>
            </a:r>
            <a:endParaRPr lang="en-US" dirty="0"/>
          </a:p>
        </p:txBody>
      </p:sp>
      <p:sp>
        <p:nvSpPr>
          <p:cNvPr id="3" name="Content Placeholder 2"/>
          <p:cNvSpPr>
            <a:spLocks noGrp="1"/>
          </p:cNvSpPr>
          <p:nvPr>
            <p:ph idx="1"/>
          </p:nvPr>
        </p:nvSpPr>
        <p:spPr/>
        <p:txBody>
          <a:bodyPr/>
          <a:lstStyle/>
          <a:p>
            <a:pPr marL="0" indent="0" algn="ctr">
              <a:buNone/>
            </a:pPr>
            <a:r>
              <a:rPr lang="ar-SA" dirty="0" smtClean="0"/>
              <a:t>من المؤكد و الثابت مندالناحية العليمة و الطبية أن هناك ست عوامل تؤثر في سلوك الانسان و تدفعه إلى ارتكاب الجريمه، و هذه العوامل هي: </a:t>
            </a:r>
          </a:p>
          <a:p>
            <a:pPr marL="0" indent="0" algn="ctr">
              <a:buNone/>
            </a:pPr>
            <a:r>
              <a:rPr lang="ar-SA" dirty="0" smtClean="0"/>
              <a:t>العوامل الفردية.</a:t>
            </a:r>
          </a:p>
          <a:p>
            <a:pPr marL="0" indent="0" algn="ctr">
              <a:buNone/>
            </a:pPr>
            <a:r>
              <a:rPr lang="ar-SA" dirty="0" smtClean="0"/>
              <a:t>العوامل البيئية.</a:t>
            </a:r>
          </a:p>
          <a:p>
            <a:pPr marL="0" indent="0" algn="ctr">
              <a:buNone/>
            </a:pPr>
            <a:r>
              <a:rPr lang="ar-SA" dirty="0" smtClean="0"/>
              <a:t>العوامل الطبيعية.</a:t>
            </a:r>
          </a:p>
          <a:p>
            <a:pPr marL="0" indent="0" algn="ctr">
              <a:buNone/>
            </a:pPr>
            <a:r>
              <a:rPr lang="ar-SA" dirty="0" smtClean="0"/>
              <a:t>العوامل الاجتماعية. </a:t>
            </a:r>
          </a:p>
          <a:p>
            <a:pPr marL="0" indent="0" algn="ctr">
              <a:buNone/>
            </a:pPr>
            <a:r>
              <a:rPr lang="ar-SA" dirty="0" smtClean="0"/>
              <a:t>العوامل الثقافية. </a:t>
            </a:r>
          </a:p>
          <a:p>
            <a:pPr marL="0" indent="0" algn="ctr">
              <a:buNone/>
            </a:pPr>
            <a:r>
              <a:rPr lang="ar-SA" dirty="0" smtClean="0"/>
              <a:t>العوامل الاقتصادية.</a:t>
            </a:r>
            <a:endParaRPr lang="en-US" dirty="0"/>
          </a:p>
        </p:txBody>
      </p:sp>
    </p:spTree>
    <p:extLst>
      <p:ext uri="{BB962C8B-B14F-4D97-AF65-F5344CB8AC3E}">
        <p14:creationId xmlns:p14="http://schemas.microsoft.com/office/powerpoint/2010/main" val="1274062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الفردية </a:t>
            </a:r>
            <a:endParaRPr lang="en-US" dirty="0"/>
          </a:p>
        </p:txBody>
      </p:sp>
      <p:sp>
        <p:nvSpPr>
          <p:cNvPr id="3" name="Content Placeholder 2"/>
          <p:cNvSpPr>
            <a:spLocks noGrp="1"/>
          </p:cNvSpPr>
          <p:nvPr>
            <p:ph idx="1"/>
          </p:nvPr>
        </p:nvSpPr>
        <p:spPr/>
        <p:txBody>
          <a:bodyPr/>
          <a:lstStyle/>
          <a:p>
            <a:pPr marL="0" indent="0" algn="ctr">
              <a:buNone/>
            </a:pPr>
            <a:r>
              <a:rPr lang="ar-SA" dirty="0" smtClean="0"/>
              <a:t>العوامل الفردية أو الداخلية هي مجموعة الظروف المتعلقة بذات المجرم أي بشخص المجرم و التي يؤدي تضافرها مع العوامل البيئية الخارجه عن شخص المجرم إلى تفجير السلوك الإجرامي. </a:t>
            </a:r>
          </a:p>
          <a:p>
            <a:pPr marL="0" indent="0" algn="ctr">
              <a:buNone/>
            </a:pPr>
            <a:r>
              <a:rPr lang="ar-SA" dirty="0" smtClean="0"/>
              <a:t>أهم العوامل الفردية:</a:t>
            </a:r>
          </a:p>
          <a:p>
            <a:pPr marL="0" indent="0" algn="ctr">
              <a:buNone/>
            </a:pPr>
            <a:r>
              <a:rPr lang="ar-SA" dirty="0" smtClean="0"/>
              <a:t>الوراثه.</a:t>
            </a:r>
          </a:p>
          <a:p>
            <a:pPr marL="0" indent="0" algn="ctr">
              <a:buNone/>
            </a:pPr>
            <a:r>
              <a:rPr lang="ar-SA" dirty="0" smtClean="0"/>
              <a:t>السلالة.</a:t>
            </a:r>
          </a:p>
          <a:p>
            <a:pPr marL="0" indent="0" algn="ctr">
              <a:buNone/>
            </a:pPr>
            <a:r>
              <a:rPr lang="ar-SA" dirty="0" smtClean="0"/>
              <a:t>الجنس.</a:t>
            </a:r>
          </a:p>
          <a:p>
            <a:pPr marL="0" indent="0" algn="ctr">
              <a:buNone/>
            </a:pPr>
            <a:r>
              <a:rPr lang="ar-SA" dirty="0" smtClean="0"/>
              <a:t>السن.</a:t>
            </a:r>
          </a:p>
          <a:p>
            <a:pPr marL="0" indent="0" algn="ctr">
              <a:buNone/>
            </a:pPr>
            <a:r>
              <a:rPr lang="ar-SA" dirty="0" smtClean="0"/>
              <a:t>التكوين.</a:t>
            </a:r>
          </a:p>
          <a:p>
            <a:pPr marL="0" indent="0" algn="ctr">
              <a:buNone/>
            </a:pPr>
            <a:r>
              <a:rPr lang="ar-SA" dirty="0" smtClean="0"/>
              <a:t>المرض.</a:t>
            </a:r>
          </a:p>
          <a:p>
            <a:pPr marL="0" indent="0" algn="ctr">
              <a:buNone/>
            </a:pPr>
            <a:r>
              <a:rPr lang="ar-SA" dirty="0" smtClean="0"/>
              <a:t>المسكر و  المخدر. </a:t>
            </a:r>
          </a:p>
        </p:txBody>
      </p:sp>
    </p:spTree>
    <p:extLst>
      <p:ext uri="{BB962C8B-B14F-4D97-AF65-F5344CB8AC3E}">
        <p14:creationId xmlns:p14="http://schemas.microsoft.com/office/powerpoint/2010/main" val="833972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الوراثه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endParaRPr lang="ar-SA" dirty="0"/>
          </a:p>
          <a:p>
            <a:pPr marL="0" indent="0" algn="ctr">
              <a:buNone/>
            </a:pPr>
            <a:r>
              <a:rPr lang="ar-SA" dirty="0" smtClean="0"/>
              <a:t>يقصد بالوراثه انتقال خصائص معينه من الأصول إلى الفروع في لحظة تكوين الجنين و ينتج عن ذلك وجود التشابه بين الأصول و الفروع في بعض الخصائص دون البعض الآخر. </a:t>
            </a:r>
            <a:endParaRPr lang="en-US" dirty="0"/>
          </a:p>
        </p:txBody>
      </p:sp>
    </p:spTree>
    <p:extLst>
      <p:ext uri="{BB962C8B-B14F-4D97-AF65-F5344CB8AC3E}">
        <p14:creationId xmlns:p14="http://schemas.microsoft.com/office/powerpoint/2010/main" val="2706258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أنواع الوراثه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تنقسم الوراثه إلى عدة أنواع و هي: </a:t>
            </a:r>
          </a:p>
          <a:p>
            <a:pPr marL="0" indent="0" algn="ctr">
              <a:buNone/>
            </a:pPr>
            <a:r>
              <a:rPr lang="ar-SA" dirty="0" smtClean="0"/>
              <a:t>أولا: من حيث اتجاهها : تكون مباشرة أو غير مباشرة. </a:t>
            </a:r>
          </a:p>
          <a:p>
            <a:pPr marL="0" indent="0" algn="ctr">
              <a:buNone/>
            </a:pPr>
            <a:endParaRPr lang="ar-SA" dirty="0"/>
          </a:p>
          <a:p>
            <a:pPr marL="0" indent="0" algn="ctr">
              <a:buNone/>
            </a:pPr>
            <a:r>
              <a:rPr lang="ar-SA" dirty="0" smtClean="0"/>
              <a:t>الوراثه المباشرة: تعني انتقال صفات الأصل إلى فرعه الأول. </a:t>
            </a:r>
          </a:p>
          <a:p>
            <a:pPr marL="0" indent="0" algn="ctr">
              <a:buNone/>
            </a:pPr>
            <a:r>
              <a:rPr lang="ar-SA" dirty="0" smtClean="0"/>
              <a:t>الوراثه غير المباشرة: و تعني أن الصفة لا تنتقل من الأصل إلى فرعه الأول أو المباشر و إنما تنتقل إلى فرع أبعد من الفرع الأول الذي تكون الصفة الوراثيه كامنه فيه.</a:t>
            </a:r>
          </a:p>
        </p:txBody>
      </p:sp>
    </p:spTree>
    <p:extLst>
      <p:ext uri="{BB962C8B-B14F-4D97-AF65-F5344CB8AC3E}">
        <p14:creationId xmlns:p14="http://schemas.microsoft.com/office/powerpoint/2010/main" val="3431509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4352"/>
            <a:ext cx="8229600" cy="5581812"/>
          </a:xfrm>
        </p:spPr>
        <p:txBody>
          <a:bodyPr/>
          <a:lstStyle/>
          <a:p>
            <a:pPr marL="0" indent="0" algn="ctr">
              <a:buNone/>
            </a:pPr>
            <a:r>
              <a:rPr lang="ar-SA" dirty="0" smtClean="0"/>
              <a:t>ثانيا: من حيث موضوعها : قد تكون مرضيه و قد تكون تشويهيه.</a:t>
            </a:r>
          </a:p>
          <a:p>
            <a:pPr marL="0" indent="0" algn="ctr">
              <a:buNone/>
            </a:pPr>
            <a:r>
              <a:rPr lang="ar-SA" dirty="0" smtClean="0"/>
              <a:t>الوراثه المرضيه: تعني انتقال بعض الأمراض التي يعاني منها الأصل إلى الفرع كالأمراض العقلية و الأمراض الخبيثة. </a:t>
            </a:r>
          </a:p>
          <a:p>
            <a:pPr marL="0" indent="0" algn="ctr">
              <a:buNone/>
            </a:pPr>
            <a:r>
              <a:rPr lang="ar-SA" dirty="0" smtClean="0"/>
              <a:t>الوراثه التشويهيه:  و تعني انتقال شذوذ في التكوين من الأصل إلى الفرع. </a:t>
            </a:r>
          </a:p>
          <a:p>
            <a:pPr marL="0" indent="0" algn="ctr">
              <a:buNone/>
            </a:pPr>
            <a:endParaRPr lang="ar-SA" dirty="0"/>
          </a:p>
          <a:p>
            <a:pPr marL="0" indent="0" algn="ctr">
              <a:buNone/>
            </a:pPr>
            <a:r>
              <a:rPr lang="ar-SA" dirty="0" smtClean="0"/>
              <a:t>ثالثا: من حيث قوتها : تنقسم إلى وراثه تماثليه أو تشابهيه.</a:t>
            </a:r>
          </a:p>
          <a:p>
            <a:pPr marL="0" indent="0" algn="ctr">
              <a:buNone/>
            </a:pPr>
            <a:r>
              <a:rPr lang="ar-SA" dirty="0" smtClean="0"/>
              <a:t>الوراثه التماثليه: و تعني انتقال الصفه من الأصل إلى الفرع بنفس الصوره التي كانت عليها لديه، كأن يكون الأصل مجرما فيكون الفرع مجرما، وقد يمتد التماثل لا إلى صفة الإجرام بل إلى النشاط المرتبط بهذه الصفة كأن يكون الأصل قاتلا أو لصا فيكون الفرع قاتلا أو لصا. </a:t>
            </a:r>
          </a:p>
          <a:p>
            <a:pPr marL="0" indent="0" algn="ctr">
              <a:buNone/>
            </a:pPr>
            <a:r>
              <a:rPr lang="ar-SA" dirty="0" smtClean="0"/>
              <a:t>الوراثه التشابهية: و تعني أن الصفة لا تنتقل من الأصل إلى الفرع بنفس الصورة و إنما صوره متشابهه كأن يكون الأصل مدمنا على المخدرات فيظهر لدى الفرع عيب يشابهه في الصفه كأن يكون لصا أو قاتلا. </a:t>
            </a:r>
            <a:endParaRPr lang="ar-SA" dirty="0"/>
          </a:p>
        </p:txBody>
      </p:sp>
    </p:spTree>
    <p:extLst>
      <p:ext uri="{BB962C8B-B14F-4D97-AF65-F5344CB8AC3E}">
        <p14:creationId xmlns:p14="http://schemas.microsoft.com/office/powerpoint/2010/main" val="16289924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2208"/>
            <a:ext cx="8229600" cy="5053956"/>
          </a:xfrm>
        </p:spPr>
        <p:txBody>
          <a:bodyPr/>
          <a:lstStyle/>
          <a:p>
            <a:pPr marL="0" indent="0" algn="ctr">
              <a:buNone/>
            </a:pPr>
            <a:endParaRPr lang="ar-SA" dirty="0" smtClean="0"/>
          </a:p>
          <a:p>
            <a:pPr marL="0" indent="0" algn="ctr">
              <a:buNone/>
            </a:pPr>
            <a:r>
              <a:rPr lang="ar-SA" dirty="0" smtClean="0"/>
              <a:t>رابعا : من حيث طبيعتها : تنقسم إلى وراثه حقيقه و وراثه حكميه.</a:t>
            </a:r>
          </a:p>
          <a:p>
            <a:pPr marL="0" indent="0" algn="ctr">
              <a:buNone/>
            </a:pPr>
            <a:r>
              <a:rPr lang="ar-SA" dirty="0" smtClean="0"/>
              <a:t>الوراثه الحقيقية: تعني انتقال خصائص الوالدين إلى الجنين لحظة تكوينه أي أثناء فترة الحمل به و قبل و لادته. </a:t>
            </a:r>
          </a:p>
          <a:p>
            <a:pPr marL="0" indent="0" algn="ctr">
              <a:buNone/>
            </a:pPr>
            <a:r>
              <a:rPr lang="ar-SA" dirty="0" smtClean="0"/>
              <a:t>الحكمية: تعني تأثر الجنين بعوامل عاصرت أو عرضت أثناء الحمل فتؤثر عليه عليه دون أن تنقل إليه خصائص الأصل كإصابة الأم بمرض أثناء حمل الجنين فيؤدي إلى إصابة الجنين ببعض الأمراض العقلية أو النفسية أو بعض التشوهات. </a:t>
            </a:r>
          </a:p>
        </p:txBody>
      </p:sp>
    </p:spTree>
    <p:extLst>
      <p:ext uri="{BB962C8B-B14F-4D97-AF65-F5344CB8AC3E}">
        <p14:creationId xmlns:p14="http://schemas.microsoft.com/office/powerpoint/2010/main" val="3428575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الصلة بين الوراثه و الجريمة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لقد اختلف العلماء و تعددت الآراء حول تحديد الصلة القائمة بين الوراثه و الجريمة فقد قال البعض أن الانسان يرث السلوك الاجرامي و قد نفى بعضهم و جود أي علاقة بين الوراثه و بين الإجرام. </a:t>
            </a:r>
          </a:p>
          <a:p>
            <a:pPr marL="0" indent="0" algn="ctr">
              <a:buNone/>
            </a:pPr>
            <a:r>
              <a:rPr lang="ar-SA" dirty="0" smtClean="0"/>
              <a:t>الرأي السليم الذي يراه أغلب العلماء هو الذي يعتدل بين الاتجاهين فلا يعطي الوراثه قوة مطلقة في الإجرام و لا يجردها من تأثيرها على السلوك الإجرامي. فالوراثه تنقل من الأصل إلى الفرع إمكانات و قدرات معينه سميت بالاستعداد الإجرامي. </a:t>
            </a:r>
          </a:p>
          <a:p>
            <a:pPr marL="0" indent="0" algn="ctr">
              <a:buNone/>
            </a:pPr>
            <a:r>
              <a:rPr lang="ar-SA" dirty="0" smtClean="0"/>
              <a:t>فالاستعداد الإجرامي يورث أما الجريمة أو السلوك الاجرامي في ذاته لا يورث فليس بالضرورة أن يكون الابن مجرما إذا كان أبوه مجرما. </a:t>
            </a:r>
          </a:p>
          <a:p>
            <a:pPr marL="0" indent="0" algn="ctr">
              <a:buNone/>
            </a:pPr>
            <a:endParaRPr lang="ar-SA" dirty="0"/>
          </a:p>
        </p:txBody>
      </p:sp>
    </p:spTree>
    <p:extLst>
      <p:ext uri="{BB962C8B-B14F-4D97-AF65-F5344CB8AC3E}">
        <p14:creationId xmlns:p14="http://schemas.microsoft.com/office/powerpoint/2010/main" val="312732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8280"/>
            <a:ext cx="8229600" cy="5317884"/>
          </a:xfrm>
        </p:spPr>
        <p:txBody>
          <a:bodyPr/>
          <a:lstStyle/>
          <a:p>
            <a:pPr marL="0" indent="0" algn="ctr">
              <a:buNone/>
            </a:pPr>
            <a:r>
              <a:rPr lang="ar-SA" dirty="0" smtClean="0"/>
              <a:t>لكن الأمر بالنسبة للتوأم يختلف:</a:t>
            </a:r>
          </a:p>
          <a:p>
            <a:pPr marL="0" indent="0" algn="ctr">
              <a:buNone/>
            </a:pPr>
            <a:r>
              <a:rPr lang="ar-SA" dirty="0" smtClean="0"/>
              <a:t>التوأم: </a:t>
            </a:r>
          </a:p>
          <a:p>
            <a:pPr marL="0" indent="0" algn="ctr">
              <a:buNone/>
            </a:pPr>
            <a:r>
              <a:rPr lang="ar-SA" dirty="0" smtClean="0"/>
              <a:t>هم الأبناء الذين يجمعهم حمل واحد و وضع أو ولادة واحدة ، هم نوعان :</a:t>
            </a:r>
          </a:p>
          <a:p>
            <a:pPr marL="0" indent="0" algn="ctr">
              <a:buNone/>
            </a:pPr>
            <a:r>
              <a:rPr lang="ar-SA" dirty="0" smtClean="0"/>
              <a:t>أولا: توائم متماثلون: و هم الناشئون عن بويضة واحده لذلك فإن التشابه بينهم يصل إلى حد التماثل بحيث من الصعب التميز بينهم فلا يقتصر التشابة الشديد بينهم بالملامح الخارجية و إنما يشمل جميع الصفات العضوية و الخصائص  العقلية و النفسية. </a:t>
            </a:r>
          </a:p>
          <a:p>
            <a:pPr marL="0" indent="0" algn="ctr">
              <a:buNone/>
            </a:pPr>
            <a:r>
              <a:rPr lang="ar-SA" dirty="0" smtClean="0"/>
              <a:t>ثانيا : غير متماثلين : و هم الذين نشأوا عن بويضتين كل منهما مستقله عن الأخرى لذلك فإن التشابه بينهما لا يصل إلى حد التماثل.</a:t>
            </a:r>
          </a:p>
          <a:p>
            <a:pPr marL="0" indent="0" algn="ctr">
              <a:buNone/>
            </a:pPr>
            <a:r>
              <a:rPr lang="ar-SA" dirty="0" smtClean="0"/>
              <a:t>و لقد تبين من الدراسات التي أجريت على التوائم بنوعيهم أن ٧١٪ من التوائم المتماثلين متوافقون في سلوكهم الإجرامي و أن ٢٩٪ منهم مختلفون في السلوك الإجرامي.</a:t>
            </a:r>
          </a:p>
          <a:p>
            <a:pPr marL="0" indent="0" algn="ctr">
              <a:buNone/>
            </a:pPr>
            <a:r>
              <a:rPr lang="ar-SA" dirty="0" smtClean="0"/>
              <a:t>في حين أن ٣٨٪ من التوائم غير المتماثلين متوافقين في السلوك الإجرامي و أن ٦٢٪ منهم مختلفين.</a:t>
            </a:r>
          </a:p>
        </p:txBody>
      </p:sp>
    </p:spTree>
    <p:extLst>
      <p:ext uri="{BB962C8B-B14F-4D97-AF65-F5344CB8AC3E}">
        <p14:creationId xmlns:p14="http://schemas.microsoft.com/office/powerpoint/2010/main" val="123233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مضمون الجريمة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تعريف الجريمة بالشريعة الإسلامية: </a:t>
            </a:r>
          </a:p>
          <a:p>
            <a:pPr marL="0" indent="0" algn="r">
              <a:buNone/>
            </a:pPr>
            <a:r>
              <a:rPr lang="ar-SA" dirty="0" smtClean="0"/>
              <a:t>تطلق كلمة جريمة على ارتكاب كل فعل يخالف الحق و العدل. </a:t>
            </a:r>
          </a:p>
          <a:p>
            <a:pPr marL="0" indent="0" algn="r">
              <a:buNone/>
            </a:pPr>
            <a:r>
              <a:rPr lang="ar-SA" dirty="0" smtClean="0"/>
              <a:t>قال تعالى ( إن الذين أجرموا كانوا من الذين آمنوا يضحكون).</a:t>
            </a:r>
          </a:p>
          <a:p>
            <a:pPr marL="0" indent="0" algn="r">
              <a:buNone/>
            </a:pPr>
            <a:r>
              <a:rPr lang="ar-SA" dirty="0" smtClean="0"/>
              <a:t>أن الجريمة هي فعل الأمر الذي لا يستحسن و يستهجن لذلك يعتبر عصيان الله و ارتكاب ما نهى عنه جريمة ، أن الجريمة هي عصيان ما أمر الله أو هي إتيان فعل محرم معاقب على فعله، أو ترك فعل واجب معاقب على تركه. </a:t>
            </a:r>
          </a:p>
          <a:p>
            <a:pPr marL="0" indent="0" algn="r">
              <a:buNone/>
            </a:pPr>
            <a:endParaRPr lang="en-US" dirty="0"/>
          </a:p>
        </p:txBody>
      </p:sp>
    </p:spTree>
    <p:extLst>
      <p:ext uri="{BB962C8B-B14F-4D97-AF65-F5344CB8AC3E}">
        <p14:creationId xmlns:p14="http://schemas.microsoft.com/office/powerpoint/2010/main" val="1721865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السلالة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السلالة: هي وراثه جماعية، فهي ليست خصائص فرد من الأفراد و إنما وراثة خصاىص جماعة كبيرة تتفق في ميزاتها البدنية كشكل الرأس أو الأعضاء الخارجية و في مميزاتها النفسية كطريقة التفكير أو ما يسمى بالعقلية. </a:t>
            </a:r>
          </a:p>
          <a:p>
            <a:pPr marL="0" indent="0" algn="ctr">
              <a:buNone/>
            </a:pPr>
            <a:r>
              <a:rPr lang="ar-SA" dirty="0" smtClean="0"/>
              <a:t>قد تشمل السلالة شعبا بأكمله و قد تشمل عدة جماعات داخل شعب واحد كالجماعات التي تنتمي إلى أجناس متباينه و تعيش داخل دولة واحدة لكن تحتفظ كل منها بخصائصها الذاتية، و من أمثلتها أيضا الجاليات الأجنبية التي تقيم في إحدى الدول مع احتفاظ كل جالية بخصائص الشعب الذي تنتمي إليه و تعتبر الولايات المتحده الأمريكية أوضح مثال للدول التي تعيش فيها سلالات عديدة.</a:t>
            </a:r>
          </a:p>
        </p:txBody>
      </p:sp>
    </p:spTree>
    <p:extLst>
      <p:ext uri="{BB962C8B-B14F-4D97-AF65-F5344CB8AC3E}">
        <p14:creationId xmlns:p14="http://schemas.microsoft.com/office/powerpoint/2010/main" val="11039376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الصله بين السلالة و الجريمة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من المعلوم أن كل سلاية تتميز بصفات بدنية و خصائص نفسيه عن غيرها من السلالات في الملامج و الطول و لون البشرة و العيون و الشعر و كذلك عقليتهم و طريقة سلوكهم.</a:t>
            </a:r>
          </a:p>
          <a:p>
            <a:pPr marL="0" indent="0" algn="ctr">
              <a:buNone/>
            </a:pPr>
            <a:r>
              <a:rPr lang="ar-SA" dirty="0" smtClean="0"/>
              <a:t>كذلك تختلف سلالة عن الأخرى من حيث الظروف البيئة المحيطة بها سواء كانت ظروف طبيعية كدرجة حرارة الجو و مدى خصوبة الأإض أو ظروف اجتماعية كالعادات و التقابيد السائدة.</a:t>
            </a:r>
          </a:p>
          <a:p>
            <a:pPr marL="0" indent="0" algn="ctr">
              <a:buNone/>
            </a:pPr>
            <a:r>
              <a:rPr lang="ar-SA" dirty="0" smtClean="0"/>
              <a:t>يتضح لنا مما تقدم أن كل سلالة تختلف عن السلالة الأخرى من حيث الصفات البدنية و الخصائص النفسية و الظروف البيئية طبيعيج كانت أو اجتماعيه لذا ففي كل سلالج من هذه السلالات يوجد المجرم و غير المجرم و لكن نوع الاجرام و حجمه يختلف من سلالة إلى أخرى. </a:t>
            </a:r>
            <a:endParaRPr lang="en-US" dirty="0"/>
          </a:p>
        </p:txBody>
      </p:sp>
    </p:spTree>
    <p:extLst>
      <p:ext uri="{BB962C8B-B14F-4D97-AF65-F5344CB8AC3E}">
        <p14:creationId xmlns:p14="http://schemas.microsoft.com/office/powerpoint/2010/main" val="428940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الجنس</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لقد أثبت الباحثون في دراساتهم في علم الإجرام وجود اختلاف كبير بين إجرام كل من المرأة و الرجل سواء من حيث نوع الإجرام أو كميته أو جسامته و أن سبب ذلك يرجع إلى وجود فروق جوهرية بينهما سواء من حيث التكوين العضوي و النفسي أو من حث الدور الاجتماعي المفروض لكل منهما. </a:t>
            </a:r>
          </a:p>
          <a:p>
            <a:pPr marL="0" indent="0" algn="ctr">
              <a:buNone/>
            </a:pPr>
            <a:r>
              <a:rPr lang="ar-SA" dirty="0" smtClean="0"/>
              <a:t>و الواقع إن إجرام المرأة أقل من إجرام الرجل يرجع إلى أسباب عديدة أهمها عوامل تكوينيه و نفسيه فالمرأة أصعف بدنيا من الرجل و السبب الآخر يرجع إلي الوضع الاجتماعي للمرأة و أن نسبة النساء اللواتي يتحملن المسؤولية و حدهن أقل بكثير من نسبة الرجال الذين يتحملون المسؤولية فالرجل يتحمل العبء الأكبر من متاعب الحياة و بالتالي فإنه يتعرض لمشاكل و آلام كثيره تدفعه في بعض الأيام إلى سلوك طريق الجريمة. </a:t>
            </a:r>
            <a:endParaRPr lang="en-US" dirty="0"/>
          </a:p>
        </p:txBody>
      </p:sp>
    </p:spTree>
    <p:extLst>
      <p:ext uri="{BB962C8B-B14F-4D97-AF65-F5344CB8AC3E}">
        <p14:creationId xmlns:p14="http://schemas.microsoft.com/office/powerpoint/2010/main" val="23046828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السن </a:t>
            </a:r>
            <a:endParaRPr lang="en-US" dirty="0"/>
          </a:p>
        </p:txBody>
      </p:sp>
      <p:sp>
        <p:nvSpPr>
          <p:cNvPr id="3" name="Content Placeholder 2"/>
          <p:cNvSpPr>
            <a:spLocks noGrp="1"/>
          </p:cNvSpPr>
          <p:nvPr>
            <p:ph idx="1"/>
          </p:nvPr>
        </p:nvSpPr>
        <p:spPr/>
        <p:txBody>
          <a:bodyPr/>
          <a:lstStyle/>
          <a:p>
            <a:pPr marL="0" indent="0" algn="r">
              <a:buNone/>
            </a:pPr>
            <a:r>
              <a:rPr lang="ar-SA" dirty="0" smtClean="0"/>
              <a:t>إن حياة الإنسان منذ ولادته و إلى مماته تمر بمراحل عديده و أنه يتأثر في كل مرحله من هذة المراحل التي تمر بها حياته بكل ما يعترض حياته من تغيرات و مشاكل حيث أنها تؤثر على نفسيته و سلوكه كما أنه يتأثر كذلك بالبيئة التي تحيط به و بالتالي فإن كل ما يعترض حياته ينعكس تأثيره على سلوك الإنسان و بالتالي على الظاهرة الإجرامية.</a:t>
            </a:r>
          </a:p>
          <a:p>
            <a:pPr marL="0" indent="0" algn="r">
              <a:buNone/>
            </a:pPr>
            <a:r>
              <a:rPr lang="ar-SA" dirty="0" smtClean="0"/>
              <a:t>مراحل عمر الإنسان: </a:t>
            </a:r>
          </a:p>
          <a:p>
            <a:pPr marL="0" indent="0" algn="r">
              <a:buNone/>
            </a:pPr>
            <a:r>
              <a:rPr lang="ar-SA" dirty="0" smtClean="0"/>
              <a:t>مرحلة الطفولة.</a:t>
            </a:r>
          </a:p>
          <a:p>
            <a:pPr marL="0" indent="0" algn="r">
              <a:buNone/>
            </a:pPr>
            <a:r>
              <a:rPr lang="ar-SA" dirty="0" smtClean="0"/>
              <a:t>مرحلة المراهقة.</a:t>
            </a:r>
          </a:p>
          <a:p>
            <a:pPr marL="0" indent="0" algn="r">
              <a:buNone/>
            </a:pPr>
            <a:r>
              <a:rPr lang="ar-SA" dirty="0" smtClean="0"/>
              <a:t>مرحلة الفتى.</a:t>
            </a:r>
          </a:p>
          <a:p>
            <a:pPr marL="0" indent="0" algn="r">
              <a:buNone/>
            </a:pPr>
            <a:r>
              <a:rPr lang="ar-SA" dirty="0" smtClean="0"/>
              <a:t>مرحلة النضج.</a:t>
            </a:r>
          </a:p>
          <a:p>
            <a:pPr marL="0" indent="0" algn="r">
              <a:buNone/>
            </a:pPr>
            <a:r>
              <a:rPr lang="ar-SA" dirty="0" smtClean="0"/>
              <a:t>مرحلة الشيخوخة.</a:t>
            </a:r>
          </a:p>
        </p:txBody>
      </p:sp>
    </p:spTree>
    <p:extLst>
      <p:ext uri="{BB962C8B-B14F-4D97-AF65-F5344CB8AC3E}">
        <p14:creationId xmlns:p14="http://schemas.microsoft.com/office/powerpoint/2010/main" val="8730510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8370"/>
            <a:ext cx="8229600" cy="5647794"/>
          </a:xfrm>
        </p:spPr>
        <p:txBody>
          <a:bodyPr>
            <a:normAutofit lnSpcReduction="10000"/>
          </a:bodyPr>
          <a:lstStyle/>
          <a:p>
            <a:pPr marL="0" indent="0" algn="r">
              <a:buNone/>
            </a:pPr>
            <a:r>
              <a:rPr lang="ar-SA" dirty="0" smtClean="0"/>
              <a:t>مرحلة الطفولة:</a:t>
            </a:r>
          </a:p>
          <a:p>
            <a:pPr marL="0" indent="0" algn="r">
              <a:buNone/>
            </a:pPr>
            <a:r>
              <a:rPr lang="ar-SA" dirty="0" smtClean="0"/>
              <a:t>تحدد هذة المرحلة بالفتره التي تقع بين الولادة و بين سن الثانية عشرة من العمر و قد أثبتت الإحصاءات أن هذة المرحلة تمتاز بقلة عدد الجرائم بالنسبة للمراحل الأخرى و ذلك لقلة علاقاتهم الاجتماعية و ضعفهم البدني. </a:t>
            </a:r>
          </a:p>
          <a:p>
            <a:pPr marL="0" indent="0" algn="r">
              <a:buNone/>
            </a:pPr>
            <a:r>
              <a:rPr lang="ar-SA" dirty="0" smtClean="0"/>
              <a:t>مرحلة المراهقة:</a:t>
            </a:r>
          </a:p>
          <a:p>
            <a:pPr marL="0" indent="0" algn="r">
              <a:buNone/>
            </a:pPr>
            <a:r>
              <a:rPr lang="ar-SA" dirty="0" smtClean="0"/>
              <a:t>و تتميز هذه المرحلة بالفترة التي تقع بين سن الثانية عشرة و الخامسة عشرة من العمر و يكون الحدث في هذه الفترة أكثر قوة و نشاطا من المرحلة الأولى لحدوث تغيرات عضويه و نفسية في جسمه كما تزيد إفرازات الغدد الدرقية لذلك فإن جرائمه تزداد تبعا لهذه التغيرات نتيجة التغيرات النفسية و العضوية و البيئية. </a:t>
            </a:r>
          </a:p>
          <a:p>
            <a:pPr marL="0" indent="0" algn="r">
              <a:buNone/>
            </a:pPr>
            <a:r>
              <a:rPr lang="ar-SA" dirty="0" smtClean="0"/>
              <a:t>مرحلة الفتى:</a:t>
            </a:r>
          </a:p>
          <a:p>
            <a:pPr marL="0" indent="0" algn="r">
              <a:buNone/>
            </a:pPr>
            <a:r>
              <a:rPr lang="ar-SA" dirty="0" smtClean="0"/>
              <a:t>و تتحدد هذه المرحلة بالفترة التي تقع ما بين سن الخامسة عشرة و الثامنة عشرة من العمر فيكون الحدث في هذه المرحلة أكثر قوة و نشاطا من المرحلة التي سبقتها كما يكون كما يكون أكثر تمييزا أيضا و قد أثبتت الاحصاءات أن نسبة الاجرام تزداد كلما كبر سن الحدث خلال مرحلة المراهقة و مرحلة الفتى نتيجة تفجر طاقات الحدث العضوية و النفسية الداخليه و تأثير العوامل البيئية الخارجية بالإضافة إلى عدم اكتمال عقله و تمييزه و إدراكه.</a:t>
            </a:r>
            <a:endParaRPr lang="en-US" dirty="0"/>
          </a:p>
        </p:txBody>
      </p:sp>
    </p:spTree>
    <p:extLst>
      <p:ext uri="{BB962C8B-B14F-4D97-AF65-F5344CB8AC3E}">
        <p14:creationId xmlns:p14="http://schemas.microsoft.com/office/powerpoint/2010/main" val="5472860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3324"/>
            <a:ext cx="8229600" cy="5482840"/>
          </a:xfrm>
        </p:spPr>
        <p:txBody>
          <a:bodyPr/>
          <a:lstStyle/>
          <a:p>
            <a:pPr marL="0" indent="0" algn="r">
              <a:buNone/>
            </a:pPr>
            <a:r>
              <a:rPr lang="ar-SA" dirty="0" smtClean="0"/>
              <a:t>مرحلة النضوج: </a:t>
            </a:r>
          </a:p>
          <a:p>
            <a:pPr marL="0" indent="0" algn="r">
              <a:buNone/>
            </a:pPr>
            <a:r>
              <a:rPr lang="ar-SA" dirty="0" smtClean="0"/>
              <a:t>تتحدد هذه المرحلة بالفتره الواقعه بين سن الثامنة عشرة و الخمسين من عمره في هذه المرحله يكون الشخص أكثر تمييزا من المراحل السابقة فمعظم التشريعات العالمية تعتبر أهلية الانسان قد اكتملت إذا بلغ سن الثامنه عشرة من العمر لذا فإننا نلاحظ أن الإنسان في هذه المرحلة يزداد اتزانا و حكمة كلما تقدم في عمره و نتيجة لذلك فإن معظم الجرائم التي يرتكبها الإنسان لا يقدم عليها الجاني إلا اضطرار لوجود عوامل و اسباب تدفعه إلى ارتكابها. </a:t>
            </a:r>
          </a:p>
          <a:p>
            <a:pPr marL="0" indent="0" algn="r">
              <a:buNone/>
            </a:pPr>
            <a:r>
              <a:rPr lang="ar-SA" dirty="0" smtClean="0"/>
              <a:t>مرحلة الشيخوخة:</a:t>
            </a:r>
          </a:p>
          <a:p>
            <a:pPr marL="0" indent="0" algn="r">
              <a:buNone/>
            </a:pPr>
            <a:r>
              <a:rPr lang="ar-SA" smtClean="0"/>
              <a:t>و تتحدد هذه المرحلة بالفتره التي تقع ما بين سن الخمسين من العمر و حتى انتهاء حياة الانسان و تمتاز هذة المرحلة بتغيرات عضوية و نفسية و بيئية حيث تبدأ القوى البدنية بالاضمحلال و يتعرض الجسم لبعض الأمراض فيؤدي ذلك إلى تغير نفسيته و قد دلت الاحصاءات أن نسبة الاجرام هي أقل من جميع مراحل عمر الانسان باستثناء مرحلة الطفولة.</a:t>
            </a:r>
            <a:endParaRPr lang="en-US" dirty="0"/>
          </a:p>
        </p:txBody>
      </p:sp>
    </p:spTree>
    <p:extLst>
      <p:ext uri="{BB962C8B-B14F-4D97-AF65-F5344CB8AC3E}">
        <p14:creationId xmlns:p14="http://schemas.microsoft.com/office/powerpoint/2010/main" val="5922142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التكوين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المقصود بالتكوين هو مجموعة المميزات الخلقية التي يولد بها الشخص سواء ما تعلق منها بالأعضاء أو بالعقل أو بالنفس.</a:t>
            </a:r>
            <a:endParaRPr lang="en-US" dirty="0"/>
          </a:p>
        </p:txBody>
      </p:sp>
    </p:spTree>
    <p:extLst>
      <p:ext uri="{BB962C8B-B14F-4D97-AF65-F5344CB8AC3E}">
        <p14:creationId xmlns:p14="http://schemas.microsoft.com/office/powerpoint/2010/main" val="1538021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التكوين العضوي </a:t>
            </a:r>
            <a:endParaRPr lang="en-US" dirty="0"/>
          </a:p>
        </p:txBody>
      </p:sp>
      <p:sp>
        <p:nvSpPr>
          <p:cNvPr id="3" name="Content Placeholder 2"/>
          <p:cNvSpPr>
            <a:spLocks noGrp="1"/>
          </p:cNvSpPr>
          <p:nvPr>
            <p:ph idx="1"/>
          </p:nvPr>
        </p:nvSpPr>
        <p:spPr/>
        <p:txBody>
          <a:bodyPr/>
          <a:lstStyle/>
          <a:p>
            <a:pPr marL="0" indent="0" algn="ctr">
              <a:buNone/>
            </a:pPr>
            <a:r>
              <a:rPr lang="ar-SA" dirty="0" smtClean="0"/>
              <a:t>يقصد بالتكوين العضوي مجموعة الصفات الخلقية المتعلقة بشكل الأعضاء و وظيفتها.</a:t>
            </a:r>
          </a:p>
          <a:p>
            <a:pPr marL="0" indent="0" algn="ctr">
              <a:buNone/>
            </a:pPr>
            <a:r>
              <a:rPr lang="ar-SA" dirty="0" smtClean="0"/>
              <a:t>يقتضي هذا الموضوع بيان الصلة بين شكل الأعضاء و بين ظاهرة الإجرام من ناحية و الصلة بين وظائف الأعضاء و ظاهرة الإجرام من ناحية أخرى.</a:t>
            </a:r>
          </a:p>
          <a:p>
            <a:pPr marL="0" indent="0" algn="ctr">
              <a:buNone/>
            </a:pPr>
            <a:r>
              <a:rPr lang="ar-SA" dirty="0" smtClean="0"/>
              <a:t>الصلة بين وظائف الأعضاء و ظاهرة الإجرام </a:t>
            </a:r>
          </a:p>
          <a:p>
            <a:pPr marL="0" indent="0" algn="ctr">
              <a:buNone/>
            </a:pPr>
            <a:r>
              <a:rPr lang="ar-SA" dirty="0" smtClean="0"/>
              <a:t>لقد أثبت الباحثون في علم النفس وجود صلة بين وظائف بعض الأعضاء الداخلية كالغدد و بين السلوك الإجرامي. </a:t>
            </a:r>
          </a:p>
          <a:p>
            <a:pPr marL="0" indent="0" algn="ctr">
              <a:buNone/>
            </a:pPr>
            <a:r>
              <a:rPr lang="ar-SA" dirty="0" smtClean="0"/>
              <a:t>و من الثابت طبيا أن إفرازات الغدد تؤثر تأثيرا مباشرا في سير أجهزة الجسم و في حالته النفسية و بالتالي فقد أثبت الطب و جود علاقة أو صلة بين إفرازات الغدد و بين السلوك الإجرامي. </a:t>
            </a:r>
            <a:endParaRPr lang="en-US" dirty="0"/>
          </a:p>
        </p:txBody>
      </p:sp>
    </p:spTree>
    <p:extLst>
      <p:ext uri="{BB962C8B-B14F-4D97-AF65-F5344CB8AC3E}">
        <p14:creationId xmlns:p14="http://schemas.microsoft.com/office/powerpoint/2010/main" val="38389560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التكوين العقلي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يقصد بالتكوين العقلي أو الذكاء مجموعة من الإمكانيات التي تمكن الشخص من تكييف سلوكه بما يتفق مع الظروف البيئىة. </a:t>
            </a:r>
          </a:p>
          <a:p>
            <a:pPr marL="0" indent="0" algn="ctr">
              <a:buNone/>
            </a:pPr>
            <a:r>
              <a:rPr lang="ar-SA" dirty="0" smtClean="0"/>
              <a:t>و من هذه الإمكانات الإدراك و التفكير و التذكر و التصور و يختلف ذكاء الناس من حيث كميته و من حيث نوعه و من حيث مداه. </a:t>
            </a:r>
          </a:p>
          <a:p>
            <a:pPr marL="0" indent="0" algn="ctr">
              <a:buNone/>
            </a:pPr>
            <a:endParaRPr lang="en-US" dirty="0"/>
          </a:p>
        </p:txBody>
      </p:sp>
    </p:spTree>
    <p:extLst>
      <p:ext uri="{BB962C8B-B14F-4D97-AF65-F5344CB8AC3E}">
        <p14:creationId xmlns:p14="http://schemas.microsoft.com/office/powerpoint/2010/main" val="3658254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2388"/>
            <a:ext cx="8229600" cy="5713776"/>
          </a:xfrm>
        </p:spPr>
        <p:txBody>
          <a:bodyPr/>
          <a:lstStyle/>
          <a:p>
            <a:pPr marL="0" indent="0" algn="r">
              <a:buNone/>
            </a:pPr>
            <a:endParaRPr lang="ar-SA" dirty="0" smtClean="0"/>
          </a:p>
          <a:p>
            <a:pPr marL="0" indent="0" algn="ctr">
              <a:buNone/>
            </a:pPr>
            <a:r>
              <a:rPr lang="ar-SA" dirty="0" smtClean="0"/>
              <a:t>من حيث كمية الذكاء ينقسم الناس إلى ثلاثة أنواع:</a:t>
            </a:r>
          </a:p>
          <a:p>
            <a:pPr marL="0" indent="0" algn="ctr">
              <a:buNone/>
            </a:pPr>
            <a:r>
              <a:rPr lang="ar-SA" dirty="0" smtClean="0"/>
              <a:t>العباقرة و هم نسبة ضئيلة من المجتمع، و متوسطو الذكاء و هم الغالبية العظمى من الناس، و قلبلو الذكاء و يمثلون نسب ضئيلة من المجتمع.</a:t>
            </a:r>
          </a:p>
          <a:p>
            <a:pPr marL="0" indent="0" algn="ctr">
              <a:buNone/>
            </a:pPr>
            <a:r>
              <a:rPr lang="ar-SA" dirty="0" smtClean="0"/>
              <a:t>و من حيث نوع الذكاء: </a:t>
            </a:r>
          </a:p>
          <a:p>
            <a:pPr marL="0" indent="0" algn="ctr">
              <a:buNone/>
            </a:pPr>
            <a:r>
              <a:rPr lang="ar-SA" dirty="0" smtClean="0"/>
              <a:t>ينقسم الناس إلى ثلاثة أنواع و هم : المفكرون:و يمتازون بتفوق الذهن و التفكير، الفنانون: يمتازون بتفوق ملكة التذكر و التصور و التخيل و المهنيون و يستطعون استخدام نشاطهم المادي ليناسب الظرف المختلفة. </a:t>
            </a:r>
          </a:p>
          <a:p>
            <a:pPr marL="0" indent="0" algn="ctr">
              <a:buNone/>
            </a:pPr>
            <a:r>
              <a:rPr lang="ar-SA" dirty="0" smtClean="0"/>
              <a:t>و من حيث مدى الذكاء ينقسم الناس إلى قسمين :</a:t>
            </a:r>
          </a:p>
          <a:p>
            <a:pPr marL="0" indent="0" algn="ctr">
              <a:buNone/>
            </a:pPr>
            <a:r>
              <a:rPr lang="ar-SA" dirty="0" smtClean="0"/>
              <a:t>قسم يمتاز بذكاء عام يشمل جميع الإمكانات العقلية .</a:t>
            </a:r>
          </a:p>
          <a:p>
            <a:pPr marL="0" indent="0" algn="ctr">
              <a:buNone/>
            </a:pPr>
            <a:r>
              <a:rPr lang="ar-SA" dirty="0" smtClean="0"/>
              <a:t>قسم له ذكاء خاص وهو ما يتعلق بقدرة أو إمكانية خاصة.</a:t>
            </a:r>
          </a:p>
        </p:txBody>
      </p:sp>
    </p:spTree>
    <p:extLst>
      <p:ext uri="{BB962C8B-B14F-4D97-AF65-F5344CB8AC3E}">
        <p14:creationId xmlns:p14="http://schemas.microsoft.com/office/powerpoint/2010/main" val="4184708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8280"/>
            <a:ext cx="8229600" cy="5317884"/>
          </a:xfrm>
        </p:spPr>
        <p:txBody>
          <a:bodyPr/>
          <a:lstStyle/>
          <a:p>
            <a:pPr marL="0" indent="0" algn="r">
              <a:buNone/>
            </a:pPr>
            <a:endParaRPr lang="ar-SA" dirty="0" smtClean="0"/>
          </a:p>
          <a:p>
            <a:pPr marL="0" indent="0" algn="r">
              <a:buNone/>
            </a:pPr>
            <a:r>
              <a:rPr lang="ar-SA" dirty="0" smtClean="0"/>
              <a:t>المفهوم القانوني للجريمة :</a:t>
            </a:r>
          </a:p>
          <a:p>
            <a:pPr marL="0" indent="0" algn="r">
              <a:buNone/>
            </a:pPr>
            <a:r>
              <a:rPr lang="ar-SA" dirty="0" smtClean="0"/>
              <a:t>إخلال بقاعدة قانونية ذات طابع جنائي تحظر سلوك معينا إيجابيا أو سلبيا ( عمل أو امتناع عن عمل) و ترتب لمن يقع منه الانتهاك إراديا و مختارا جزاء جنائيا ( عقوبة أم تدبير احترازيا) . </a:t>
            </a:r>
          </a:p>
          <a:p>
            <a:pPr marL="0" indent="0" algn="r">
              <a:buNone/>
            </a:pPr>
            <a:endParaRPr lang="ar-SA" dirty="0"/>
          </a:p>
          <a:p>
            <a:pPr marL="0" indent="0" algn="r">
              <a:buNone/>
            </a:pPr>
            <a:r>
              <a:rPr lang="ar-SA" dirty="0" smtClean="0"/>
              <a:t>المفهوم الاجتماعي للجريمة : </a:t>
            </a:r>
          </a:p>
          <a:p>
            <a:pPr marL="0" indent="0" algn="r">
              <a:buNone/>
            </a:pPr>
            <a:r>
              <a:rPr lang="ar-SA" dirty="0" smtClean="0"/>
              <a:t>كل سلوك يضر بالقيم و المصالح الاجتماعية السائدة أو الذي يهدد بقاء بقاء المجتمع و استقراره.</a:t>
            </a:r>
            <a:endParaRPr lang="en-US" dirty="0"/>
          </a:p>
        </p:txBody>
      </p:sp>
    </p:spTree>
    <p:extLst>
      <p:ext uri="{BB962C8B-B14F-4D97-AF65-F5344CB8AC3E}">
        <p14:creationId xmlns:p14="http://schemas.microsoft.com/office/powerpoint/2010/main" val="13503317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الصلة بين الذكاء و الجريمة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لم يتفق العلماء حول تحديد الصلة بين الذكاء و الجريمة. فقد كان من المعتقد في القرن التاسع عشر و أوائل القرن العشرين لا سيما في أمريكا أن هناك صلة وثيقة بين النقص العقلي أو قلة الذكاء و بين السلوك الإجرامي و أن كل المجرمين هم من ضعاف العقول لأن ضعف العقل يدفع صاحبه إلى ارتكاب الجريمة. </a:t>
            </a:r>
          </a:p>
          <a:p>
            <a:pPr marL="0" indent="0" algn="ctr">
              <a:buNone/>
            </a:pPr>
            <a:r>
              <a:rPr lang="ar-SA" dirty="0" smtClean="0"/>
              <a:t>و ذهب بعض الباحثين إلى أن الصعف العقلي ليس هو أساس الإجرام و إنما هو أساس الصلة الوثيقة بين الإجرام و بين العود إلى الإجرام بصفة خاصة حيث أن أغلب العائدين إلى ارتكاب الجريمة هم من ضعاف العقول. </a:t>
            </a:r>
            <a:endParaRPr lang="en-US" dirty="0"/>
          </a:p>
        </p:txBody>
      </p:sp>
    </p:spTree>
    <p:extLst>
      <p:ext uri="{BB962C8B-B14F-4D97-AF65-F5344CB8AC3E}">
        <p14:creationId xmlns:p14="http://schemas.microsoft.com/office/powerpoint/2010/main" val="30864425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التكوين النفسي</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يشمل التكوين النفسي جانبين هما: </a:t>
            </a:r>
          </a:p>
          <a:p>
            <a:pPr marL="0" indent="0" algn="ctr">
              <a:buNone/>
            </a:pPr>
            <a:endParaRPr lang="ar-SA" dirty="0"/>
          </a:p>
          <a:p>
            <a:pPr marL="0" indent="0" algn="ctr">
              <a:buNone/>
            </a:pPr>
            <a:r>
              <a:rPr lang="ar-SA" dirty="0" smtClean="0"/>
              <a:t>الجانب الغريزي </a:t>
            </a:r>
          </a:p>
          <a:p>
            <a:pPr marL="0" indent="0" algn="ctr">
              <a:buNone/>
            </a:pPr>
            <a:r>
              <a:rPr lang="ar-SA" dirty="0" smtClean="0"/>
              <a:t>الجانب العاطفي</a:t>
            </a:r>
            <a:endParaRPr lang="en-US" dirty="0"/>
          </a:p>
        </p:txBody>
      </p:sp>
    </p:spTree>
    <p:extLst>
      <p:ext uri="{BB962C8B-B14F-4D97-AF65-F5344CB8AC3E}">
        <p14:creationId xmlns:p14="http://schemas.microsoft.com/office/powerpoint/2010/main" val="34949778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الجانب الغريزي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الغرائز: هي مجموعة من الميول الفطرية الكامنة في نفس الإنسان و هي التي تدفعه إلى اتباع سلوك معين.</a:t>
            </a:r>
          </a:p>
          <a:p>
            <a:pPr marL="0" indent="0" algn="ctr">
              <a:buNone/>
            </a:pPr>
            <a:r>
              <a:rPr lang="ar-SA" dirty="0" smtClean="0"/>
              <a:t>أنواع الغرائز:</a:t>
            </a:r>
          </a:p>
          <a:p>
            <a:pPr marL="0" indent="0" algn="ctr">
              <a:buNone/>
            </a:pPr>
            <a:r>
              <a:rPr lang="ar-SA" dirty="0" smtClean="0"/>
              <a:t>غرائز نفسية</a:t>
            </a:r>
          </a:p>
          <a:p>
            <a:pPr marL="0" indent="0" algn="ctr">
              <a:buNone/>
            </a:pPr>
            <a:r>
              <a:rPr lang="ar-SA" dirty="0" smtClean="0"/>
              <a:t>غرائز حيوية</a:t>
            </a:r>
          </a:p>
          <a:p>
            <a:pPr marL="0" indent="0" algn="ctr">
              <a:buNone/>
            </a:pPr>
            <a:endParaRPr lang="en-US" dirty="0"/>
          </a:p>
        </p:txBody>
      </p:sp>
    </p:spTree>
    <p:extLst>
      <p:ext uri="{BB962C8B-B14F-4D97-AF65-F5344CB8AC3E}">
        <p14:creationId xmlns:p14="http://schemas.microsoft.com/office/powerpoint/2010/main" val="14221889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2902"/>
            <a:ext cx="8229600" cy="5763262"/>
          </a:xfrm>
        </p:spPr>
        <p:txBody>
          <a:bodyPr/>
          <a:lstStyle/>
          <a:p>
            <a:pPr marL="0" indent="0" algn="ctr">
              <a:buNone/>
            </a:pPr>
            <a:endParaRPr lang="ar-SA" dirty="0" smtClean="0"/>
          </a:p>
          <a:p>
            <a:pPr marL="0" indent="0" algn="ctr">
              <a:buNone/>
            </a:pPr>
            <a:r>
              <a:rPr lang="ar-SA" dirty="0" smtClean="0"/>
              <a:t>الغرائز النفسية:</a:t>
            </a:r>
          </a:p>
          <a:p>
            <a:pPr marL="0" indent="0" algn="ctr">
              <a:buNone/>
            </a:pPr>
            <a:r>
              <a:rPr lang="ar-SA" dirty="0" smtClean="0"/>
              <a:t>و هي التي تتجه اتجاها واعيا يرمي إلى هدف معين و يكون معنويا غالبا. </a:t>
            </a:r>
          </a:p>
          <a:p>
            <a:pPr marL="0" indent="0" algn="ctr">
              <a:buNone/>
            </a:pPr>
            <a:r>
              <a:rPr lang="ar-SA" dirty="0" smtClean="0"/>
              <a:t>مثال: غريزة حب السيطرة و انفعالها، و غريزة حب الاستطلاع و انفعالها. </a:t>
            </a:r>
          </a:p>
          <a:p>
            <a:pPr marL="0" indent="0" algn="ctr">
              <a:buNone/>
            </a:pPr>
            <a:r>
              <a:rPr lang="ar-SA" dirty="0" smtClean="0"/>
              <a:t>الغرائز الحيوية:</a:t>
            </a:r>
          </a:p>
          <a:p>
            <a:pPr marL="0" indent="0" algn="ctr">
              <a:buNone/>
            </a:pPr>
            <a:r>
              <a:rPr lang="ar-SA" dirty="0" smtClean="0"/>
              <a:t>و هي التي تتجه اتجاها غير واعيا و تشمل : </a:t>
            </a:r>
          </a:p>
          <a:p>
            <a:pPr marL="0" indent="0" algn="ctr">
              <a:buNone/>
            </a:pPr>
            <a:r>
              <a:rPr lang="ar-SA" dirty="0" smtClean="0"/>
              <a:t>أ/غريزة حفظ الذات </a:t>
            </a:r>
          </a:p>
          <a:p>
            <a:pPr marL="0" indent="0" algn="ctr">
              <a:buNone/>
            </a:pPr>
            <a:r>
              <a:rPr lang="ar-SA" dirty="0" smtClean="0"/>
              <a:t>مثل: غريزة التملك، غريزة الطعام، غريزة الهرب، غريزة القتال. </a:t>
            </a:r>
          </a:p>
          <a:p>
            <a:pPr marL="0" indent="0" algn="ctr">
              <a:buNone/>
            </a:pPr>
            <a:r>
              <a:rPr lang="ar-SA" dirty="0" smtClean="0"/>
              <a:t>ب/ غريزة حفظ النوع</a:t>
            </a:r>
          </a:p>
          <a:p>
            <a:pPr marL="0" indent="0" algn="ctr">
              <a:buNone/>
            </a:pPr>
            <a:r>
              <a:rPr lang="ar-SA" dirty="0" smtClean="0"/>
              <a:t>مثل: غريزة التناسل، عريزة الأبوه و الأمومة. </a:t>
            </a:r>
            <a:endParaRPr lang="en-US" dirty="0"/>
          </a:p>
        </p:txBody>
      </p:sp>
    </p:spTree>
    <p:extLst>
      <p:ext uri="{BB962C8B-B14F-4D97-AF65-F5344CB8AC3E}">
        <p14:creationId xmlns:p14="http://schemas.microsoft.com/office/powerpoint/2010/main" val="30821768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صلة الغرائز بالسلوك الإجرامي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لقد أثبت الباحثون أن الغراىز تؤثر تأثيرا كبيرا على الانسان و تدفعه إلى انتهاج سلوك معين فالغرائز  هي التي تقف وراء سلوك الإنسان فالإنسان أما يسيطر على غرائزه فلا يتصرف إلا وفقا للقانون و إما أن يستجيب لغرائزه و ينفذ ما تدفعة إليه فيقع في المحظور فيكون سلوكه إجراميا مخالفا للقانون. </a:t>
            </a:r>
            <a:endParaRPr lang="ar-SA" dirty="0"/>
          </a:p>
          <a:p>
            <a:pPr marL="0" indent="0" algn="ctr">
              <a:buNone/>
            </a:pPr>
            <a:r>
              <a:rPr lang="ar-SA" dirty="0" smtClean="0"/>
              <a:t>و نلاحظ أنه من النادر أن تكون الغرائز النفسية مصدر للسلوك الإجرامي بالنسبة إلى اتجاهها الواعي بل على العكس مع ذلك فإنها تكون مصدرا للسلوك النافع للمجتمع أما الغرائز الحيويه فهي وحدها التي تؤدي إلى السلوك الإجرامي في حالة شذوذها.</a:t>
            </a:r>
            <a:endParaRPr lang="en-US" dirty="0"/>
          </a:p>
        </p:txBody>
      </p:sp>
    </p:spTree>
    <p:extLst>
      <p:ext uri="{BB962C8B-B14F-4D97-AF65-F5344CB8AC3E}">
        <p14:creationId xmlns:p14="http://schemas.microsoft.com/office/powerpoint/2010/main" val="15765091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الجانب العاطفي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يقصد بالجانب العاطفي من التكوين النفسي هو ذلك الجانب من النفس البشرية الذي يشمل مدى الانفعال و مقدار القدرة على الاحتمال. </a:t>
            </a:r>
          </a:p>
          <a:p>
            <a:pPr marL="0" indent="0" algn="ctr">
              <a:buNone/>
            </a:pPr>
            <a:r>
              <a:rPr lang="ar-SA" dirty="0" smtClean="0"/>
              <a:t>قد يشوب الجانب العاطفي خلل أو اضطراب يترب عليه بعض العقد النفسية و يسمى هذا الشذوذ بالشخصية السكيوباتيه، فالسكيوباتيه أذن هي الشذوذ بشخصية الإنسان. </a:t>
            </a:r>
            <a:endParaRPr lang="en-US" dirty="0"/>
          </a:p>
        </p:txBody>
      </p:sp>
    </p:spTree>
    <p:extLst>
      <p:ext uri="{BB962C8B-B14F-4D97-AF65-F5344CB8AC3E}">
        <p14:creationId xmlns:p14="http://schemas.microsoft.com/office/powerpoint/2010/main" val="20455234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الصلة بين السكيوباتية و السلوك الاجرامي</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السكيوباتيه هي الشذوذ بشخصية الإنسان أو الاضطراب الذي يعتري شخصية الإنسان دون أن يصل إلى درجة المرض العقلي أو النفسي لكنه يجعل الإنسان غير مهتم بالقيود الاجتماعية و القانونية، لذا فإنه من السهل عليه أن يقوم بارتكاب الجريمة، و السكيوباتيه عيب تكويني يولد مع الشخص و يلازمه مدى حياته. </a:t>
            </a:r>
          </a:p>
          <a:p>
            <a:pPr marL="0" indent="0" algn="ctr">
              <a:buNone/>
            </a:pPr>
            <a:r>
              <a:rPr lang="ar-SA" dirty="0" smtClean="0"/>
              <a:t>و قد ثبت أن أكثر المجرمين المعتادين على الإجرام هم من المجرمين السكيوباتين لأن إقدام السكيوباتي على الجريمة مره لا يمنعه من العودة إليها مرات عديده.</a:t>
            </a:r>
            <a:endParaRPr lang="en-US" dirty="0"/>
          </a:p>
        </p:txBody>
      </p:sp>
    </p:spTree>
    <p:extLst>
      <p:ext uri="{BB962C8B-B14F-4D97-AF65-F5344CB8AC3E}">
        <p14:creationId xmlns:p14="http://schemas.microsoft.com/office/powerpoint/2010/main" val="28698726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أنواع السكيوباتين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أولا: ضعاف الإرادة تمتاز هذه الفئه من السكيوباتين بصعف الإرادة و سرعة الاستجابه للغرائز و المؤثرات الخارجية و سهولة الانقياد للغير. </a:t>
            </a:r>
          </a:p>
          <a:p>
            <a:pPr marL="0" indent="0" algn="r">
              <a:buNone/>
            </a:pPr>
            <a:r>
              <a:rPr lang="ar-SA" dirty="0" smtClean="0"/>
              <a:t>ثانيا: متبلدو العواطف: تمتاز هذه الفئة بالقسوة و جمود المشاعر و فقد العواطف و غلظة الطباع، </a:t>
            </a:r>
          </a:p>
          <a:p>
            <a:pPr marL="0" indent="0" algn="r">
              <a:buNone/>
            </a:pPr>
            <a:r>
              <a:rPr lang="ar-SA" dirty="0" smtClean="0"/>
              <a:t>يمتازون بارتكاب الجرائم الخطيرة كالقتل و الاغتصاب و قطع الطريق. </a:t>
            </a:r>
          </a:p>
          <a:p>
            <a:pPr marL="0" indent="0" algn="r">
              <a:buNone/>
            </a:pPr>
            <a:r>
              <a:rPr lang="ar-SA" dirty="0" smtClean="0"/>
              <a:t>ثالثا: متقبو الأهواء يمتاز هؤلاء بعدم الاستقرار النفسي فهم تارة سعداء وتارة كئيبون و هذا يدفعهم إلى السلوك الإجرامي فيرتكبون جرائم المخدرات و المسكرات و الإدمان عليها. </a:t>
            </a:r>
          </a:p>
          <a:p>
            <a:pPr marL="0" indent="0" algn="r">
              <a:buNone/>
            </a:pPr>
            <a:r>
              <a:rPr lang="ar-SA" dirty="0" smtClean="0"/>
              <a:t>رابعا: سريعو الانفعال يمتاز هؤلاء بالانفعال السريع فإنه من السهل إثارتهم و من المعلوم أنه ينتج عن هذه الإثارة و الغضب السريع قيامهم بارتكاب الجرائم.</a:t>
            </a:r>
            <a:endParaRPr lang="ar-SA" dirty="0"/>
          </a:p>
        </p:txBody>
      </p:sp>
    </p:spTree>
    <p:extLst>
      <p:ext uri="{BB962C8B-B14F-4D97-AF65-F5344CB8AC3E}">
        <p14:creationId xmlns:p14="http://schemas.microsoft.com/office/powerpoint/2010/main" val="27118111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المرض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لقد أثبتت الدراسات في علم الإجرام أن المرض يعتبر أحد العوامل التي تدفع الإنسان إلى ارتكاب الجرائم حيث أنه لا يؤثر على الانسان من الناحية النفسية و من الناحية الاجتماعية ، فمن الناحية النفسية فهو يؤثر على نفسيته فيجعله أكثر حساسيه و أشد انفعالا كما يؤثر من الناحيه الاجتماعية لأنه يحول دون تحقيق طموحاته من الناحية العلمية و العمل.</a:t>
            </a:r>
          </a:p>
          <a:p>
            <a:pPr marL="0" indent="0" algn="ctr">
              <a:buNone/>
            </a:pPr>
            <a:r>
              <a:rPr lang="ar-SA" dirty="0" smtClean="0"/>
              <a:t>أهم الأمراض التي تؤثر على الإنسان و تدفعه إلى السلوك الإجرامي هي:</a:t>
            </a:r>
          </a:p>
          <a:p>
            <a:pPr marL="0" indent="0" algn="ctr">
              <a:buNone/>
            </a:pPr>
            <a:r>
              <a:rPr lang="ar-SA" dirty="0" smtClean="0"/>
              <a:t>الامراض العضوية.</a:t>
            </a:r>
          </a:p>
          <a:p>
            <a:pPr marL="0" indent="0" algn="ctr">
              <a:buNone/>
            </a:pPr>
            <a:r>
              <a:rPr lang="ar-SA" dirty="0" smtClean="0"/>
              <a:t>الامراض العقلية.</a:t>
            </a:r>
          </a:p>
          <a:p>
            <a:pPr marL="0" indent="0" algn="ctr">
              <a:buNone/>
            </a:pPr>
            <a:r>
              <a:rPr lang="ar-SA" dirty="0" smtClean="0"/>
              <a:t>الامراض النفسية.</a:t>
            </a:r>
            <a:endParaRPr lang="en-US" dirty="0"/>
          </a:p>
        </p:txBody>
      </p:sp>
    </p:spTree>
    <p:extLst>
      <p:ext uri="{BB962C8B-B14F-4D97-AF65-F5344CB8AC3E}">
        <p14:creationId xmlns:p14="http://schemas.microsoft.com/office/powerpoint/2010/main" val="28863957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الأمراض العضوية </a:t>
            </a:r>
            <a:endParaRPr lang="en-US" dirty="0"/>
          </a:p>
        </p:txBody>
      </p:sp>
      <p:sp>
        <p:nvSpPr>
          <p:cNvPr id="3" name="Content Placeholder 2"/>
          <p:cNvSpPr>
            <a:spLocks noGrp="1"/>
          </p:cNvSpPr>
          <p:nvPr>
            <p:ph idx="1"/>
          </p:nvPr>
        </p:nvSpPr>
        <p:spPr/>
        <p:txBody>
          <a:bodyPr/>
          <a:lstStyle/>
          <a:p>
            <a:pPr marL="0" indent="0" algn="ctr">
              <a:buNone/>
            </a:pPr>
            <a:endParaRPr lang="ar-SA" dirty="0"/>
          </a:p>
          <a:p>
            <a:pPr marL="0" indent="0" algn="ctr">
              <a:buNone/>
            </a:pPr>
            <a:endParaRPr lang="ar-SA" dirty="0" smtClean="0"/>
          </a:p>
          <a:p>
            <a:pPr marL="0" indent="0" algn="ctr">
              <a:buNone/>
            </a:pPr>
            <a:r>
              <a:rPr lang="ar-SA" dirty="0" smtClean="0"/>
              <a:t>المرض العضوي : هو المرض الذي يصيب أحد أعضاء الجسم أو أجهزته بالخلل .</a:t>
            </a:r>
          </a:p>
          <a:p>
            <a:pPr marL="0" indent="0" algn="ctr">
              <a:buNone/>
            </a:pPr>
            <a:r>
              <a:rPr lang="ar-SA" dirty="0" smtClean="0"/>
              <a:t>أهم الأمراض العضوية التي أثبتت دراسات علم الإجرام تأثيرها على سلوك الانسان و دفعه إلى ارتكاب الجرائم هي السل  و الحمى الشوكية و إصابات الرأس و التهابات المخ. </a:t>
            </a:r>
            <a:endParaRPr lang="en-US" dirty="0"/>
          </a:p>
        </p:txBody>
      </p:sp>
    </p:spTree>
    <p:extLst>
      <p:ext uri="{BB962C8B-B14F-4D97-AF65-F5344CB8AC3E}">
        <p14:creationId xmlns:p14="http://schemas.microsoft.com/office/powerpoint/2010/main" val="157702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04171"/>
          </a:xfrm>
        </p:spPr>
        <p:txBody>
          <a:bodyPr/>
          <a:lstStyle/>
          <a:p>
            <a:r>
              <a:rPr lang="ar-SA" dirty="0" smtClean="0"/>
              <a:t>المجرم </a:t>
            </a:r>
            <a:endParaRPr lang="en-US" dirty="0"/>
          </a:p>
        </p:txBody>
      </p:sp>
      <p:sp>
        <p:nvSpPr>
          <p:cNvPr id="3" name="Content Placeholder 2"/>
          <p:cNvSpPr>
            <a:spLocks noGrp="1"/>
          </p:cNvSpPr>
          <p:nvPr>
            <p:ph idx="1"/>
          </p:nvPr>
        </p:nvSpPr>
        <p:spPr/>
        <p:txBody>
          <a:bodyPr/>
          <a:lstStyle/>
          <a:p>
            <a:pPr marL="0" indent="0" algn="r">
              <a:buNone/>
            </a:pPr>
            <a:r>
              <a:rPr lang="ar-SA" dirty="0" smtClean="0"/>
              <a:t>المجرم في قانون العقوبات: </a:t>
            </a:r>
          </a:p>
          <a:p>
            <a:pPr marL="0" indent="0" algn="r">
              <a:buNone/>
            </a:pPr>
            <a:r>
              <a:rPr lang="ar-SA" dirty="0" smtClean="0"/>
              <a:t>هو كل شخص ارتكب فعلا يعتر في نظر القانون جريمة كما أن لفظ مجرم لا يطلق على الفرد إذا صدر بحقه إدانه من المحكمة بالحكم بشرط أن يكون هذا الحكم غير قابل للطعن فيه. </a:t>
            </a:r>
          </a:p>
          <a:p>
            <a:pPr marL="0" indent="0" algn="r">
              <a:buNone/>
            </a:pPr>
            <a:r>
              <a:rPr lang="ar-SA" dirty="0" smtClean="0"/>
              <a:t>إلا أن هذا التعريف لا يخلو من الانتقادات الموجهه له : </a:t>
            </a:r>
          </a:p>
          <a:p>
            <a:pPr marL="0" indent="0" algn="r">
              <a:buNone/>
            </a:pPr>
            <a:r>
              <a:rPr lang="ar-SA" dirty="0" smtClean="0"/>
              <a:t>أولا/ كثير من الأفعال يعاقب عليها القانون الجزائي لا يعتبر مرتكبها مجرما، مثل: المخالفات المرورية.</a:t>
            </a:r>
          </a:p>
          <a:p>
            <a:pPr marL="0" indent="0" algn="r">
              <a:buNone/>
            </a:pPr>
            <a:r>
              <a:rPr lang="ar-SA" dirty="0" smtClean="0"/>
              <a:t>ثانيا: بعض الأفعال لا يعتبرها القانون جريمة و لا يعاقب عليها كبعض الجرائم السياسية و الاجتماعية و الاقتصادية .</a:t>
            </a:r>
          </a:p>
          <a:p>
            <a:pPr marL="0" indent="0" algn="r">
              <a:buNone/>
            </a:pPr>
            <a:r>
              <a:rPr lang="ar-SA" dirty="0" smtClean="0"/>
              <a:t>ثالثا: يفلت بعض الأفراد من قبضة القانون و لا يعتبرهم مجرمين أي أن كثيرا من الأشخاص يقومون بإخفاء أعمال غير مشروعة تحت مظلة الأعمال المشروعة. </a:t>
            </a:r>
            <a:endParaRPr lang="ar-SA" dirty="0"/>
          </a:p>
        </p:txBody>
      </p:sp>
    </p:spTree>
    <p:extLst>
      <p:ext uri="{BB962C8B-B14F-4D97-AF65-F5344CB8AC3E}">
        <p14:creationId xmlns:p14="http://schemas.microsoft.com/office/powerpoint/2010/main" val="38686524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الأمراض العقلية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لقد أثبتت الإحصاءات و الدراسات في علم الإجرام أن هناك صلة وثيقة بين الأمراض العقلية و الجريمة و من الأمراض العقلية هي انفصام الشخصية و البارانويا و الاكتئاب و الهستيريا. </a:t>
            </a:r>
            <a:endParaRPr lang="en-US" dirty="0"/>
          </a:p>
        </p:txBody>
      </p:sp>
    </p:spTree>
    <p:extLst>
      <p:ext uri="{BB962C8B-B14F-4D97-AF65-F5344CB8AC3E}">
        <p14:creationId xmlns:p14="http://schemas.microsoft.com/office/powerpoint/2010/main" val="13321498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9910"/>
            <a:ext cx="8229600" cy="5796253"/>
          </a:xfrm>
        </p:spPr>
        <p:txBody>
          <a:bodyPr/>
          <a:lstStyle/>
          <a:p>
            <a:pPr marL="0" indent="0" algn="r">
              <a:buNone/>
            </a:pPr>
            <a:endParaRPr lang="ar-SA" dirty="0" smtClean="0"/>
          </a:p>
          <a:p>
            <a:pPr marL="0" indent="0" algn="r">
              <a:buNone/>
            </a:pPr>
            <a:r>
              <a:rPr lang="ar-SA" dirty="0" smtClean="0"/>
              <a:t>انفصام الشخصية: هو بسبب اختلال في التفكير و بلادة في الشعور و برود في الانفعال فينعزل المريض عن المجتمع و يعيش في عالم الخيال. </a:t>
            </a:r>
          </a:p>
          <a:p>
            <a:pPr marL="0" indent="0" algn="r">
              <a:buNone/>
            </a:pPr>
            <a:r>
              <a:rPr lang="ar-SA" dirty="0" smtClean="0"/>
              <a:t>البارانويا: يصيب الانسان فيجعله يعاني من معتقدات و مشاعر غير حقيقة تسيطر على تفكيره فيتعقد مثلا أنه مضطهد أو متضرر من أحد الأشخاص لذا فإن هذه المعتقدات تدفعه إلى ارتكاب بعض الجرائم. </a:t>
            </a:r>
            <a:endParaRPr lang="ar-SA" dirty="0"/>
          </a:p>
          <a:p>
            <a:pPr marL="0" indent="0" algn="r">
              <a:buNone/>
            </a:pPr>
            <a:r>
              <a:rPr lang="ar-SA" dirty="0" smtClean="0"/>
              <a:t>الهوس و الاكتئاب: يؤدي الهوس شعور الشخص بالفرح و السرور و الزهو بعكس مرض الاكتئاب الذي يؤدي بالشخص إلى الشعور بالتشاؤم و القلق و الهموم.</a:t>
            </a:r>
          </a:p>
          <a:p>
            <a:pPr marL="0" indent="0" algn="r">
              <a:buNone/>
            </a:pPr>
            <a:r>
              <a:rPr lang="ar-SA" dirty="0" smtClean="0"/>
              <a:t>الهستريا: يجعل تصرفات الشخص غير متزنه فهو يكون إما بشكل نوبة تشجنجية  أو في صورة بكاء و صراخ أو إغراق في الضحك أو القيام بأفعال دون سبب.</a:t>
            </a:r>
          </a:p>
        </p:txBody>
      </p:sp>
    </p:spTree>
    <p:extLst>
      <p:ext uri="{BB962C8B-B14F-4D97-AF65-F5344CB8AC3E}">
        <p14:creationId xmlns:p14="http://schemas.microsoft.com/office/powerpoint/2010/main" val="12822174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الأمراض النفسية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و هي الأمرض التي تصيب الجانب النفسي للإنسان و لا تؤثر على قواه الذهنية و من أهم الأمراض النفسية القلق و النورستانيا و الإرهاق النفسي .</a:t>
            </a:r>
          </a:p>
          <a:p>
            <a:pPr marL="0" indent="0" algn="ctr">
              <a:buNone/>
            </a:pPr>
            <a:r>
              <a:rPr lang="ar-SA" dirty="0" smtClean="0"/>
              <a:t>القلق : شعور ينتاب المريض فيجعله يشعر بالمخاوف كالخوف من السكن في الطوابق المرتفعه أو الخوف من ركوب الطائره أو القطار.</a:t>
            </a:r>
          </a:p>
          <a:p>
            <a:pPr marL="0" indent="0" algn="ctr">
              <a:buNone/>
            </a:pPr>
            <a:r>
              <a:rPr lang="ar-SA" dirty="0" smtClean="0"/>
              <a:t>النورستانيا: من أعراضة أن المريض أو المصاب به يشعر بانحطاط القوى البدنية و عدم القدرة على أداء العمل و الشعور بالاكتئاب و اليأس. </a:t>
            </a:r>
          </a:p>
          <a:p>
            <a:pPr marL="0" indent="0" algn="ctr">
              <a:buNone/>
            </a:pPr>
            <a:endParaRPr lang="ar-SA" dirty="0" smtClean="0"/>
          </a:p>
        </p:txBody>
      </p:sp>
    </p:spTree>
    <p:extLst>
      <p:ext uri="{BB962C8B-B14F-4D97-AF65-F5344CB8AC3E}">
        <p14:creationId xmlns:p14="http://schemas.microsoft.com/office/powerpoint/2010/main" val="16340453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المسكر و المخدر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للمسكر أو المخدر تأثير كبير على الإنسان و ذلك لأنه يفقده وعيه و إدراكه و إرادته كما أن تأثير الخمر لا يقتصر على الشخص الذي يتناوله فحسب و إنما يكون على ذريته أيضا و يتضح من ذلك وجود صلة بين تناول المسكر أو المخدر و بين السلوك الإجرامي. </a:t>
            </a:r>
          </a:p>
          <a:p>
            <a:pPr marL="0" indent="0" algn="ctr">
              <a:buNone/>
            </a:pPr>
            <a:r>
              <a:rPr lang="ar-SA" dirty="0" smtClean="0"/>
              <a:t>و قد يؤثر المسكر أو المخدر على شاربه تأثيرا مباشرا يمس الشخص مباشرةو قد يؤثر تأثيرا غير مباشر يمسه عبر الظروف الاجتماعية و الاقتصادية .</a:t>
            </a:r>
          </a:p>
          <a:p>
            <a:pPr marL="0" indent="0" algn="ctr">
              <a:buNone/>
            </a:pPr>
            <a:endParaRPr lang="en-US" dirty="0"/>
          </a:p>
        </p:txBody>
      </p:sp>
    </p:spTree>
    <p:extLst>
      <p:ext uri="{BB962C8B-B14F-4D97-AF65-F5344CB8AC3E}">
        <p14:creationId xmlns:p14="http://schemas.microsoft.com/office/powerpoint/2010/main" val="39837842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1518"/>
            <a:ext cx="8229600" cy="5134646"/>
          </a:xfrm>
        </p:spPr>
        <p:txBody>
          <a:bodyPr/>
          <a:lstStyle/>
          <a:p>
            <a:pPr marL="0" indent="0" algn="r">
              <a:buNone/>
            </a:pPr>
            <a:endParaRPr lang="ar-SA" dirty="0" smtClean="0"/>
          </a:p>
          <a:p>
            <a:pPr marL="0" indent="0" algn="ctr">
              <a:buNone/>
            </a:pPr>
            <a:r>
              <a:rPr lang="ar-SA" dirty="0" smtClean="0"/>
              <a:t>إن المسكر و المخدر يؤثر تأثيرا مباشرا على شاربه لأن يقلل لديه الإدراك و التمييز في أغلب الحالات يفقده الإدراك و التمييز تماما كما أنه يؤثر على إرادته و يفقد الشخص السيطرة عليها. </a:t>
            </a:r>
          </a:p>
          <a:p>
            <a:pPr marL="0" indent="0" algn="ctr">
              <a:buNone/>
            </a:pPr>
            <a:r>
              <a:rPr lang="ar-SA" dirty="0" smtClean="0"/>
              <a:t>أما التأثير غير المباشر فقد ثبت أن المسكر و المخدر له تأثير غير مباشر على شاربه فالإدمان على تناول المسكر و المخدر يؤدي إلى إصابة الشخص بأمراض نفسية أو عقلية قد تدفع الشخص إلى ارتكاب الجرائم كما أن الإفراط في تناول هذه المواد يؤثر على الحالة الاجتماعية و الاقتصادية لشاربها فتكون سببا لارتكاب الجريمة. </a:t>
            </a:r>
          </a:p>
          <a:p>
            <a:pPr marL="0" indent="0" algn="r">
              <a:buNone/>
            </a:pPr>
            <a:endParaRPr lang="en-US" dirty="0"/>
          </a:p>
        </p:txBody>
      </p:sp>
    </p:spTree>
    <p:extLst>
      <p:ext uri="{BB962C8B-B14F-4D97-AF65-F5344CB8AC3E}">
        <p14:creationId xmlns:p14="http://schemas.microsoft.com/office/powerpoint/2010/main" val="27147979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البيئية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يقصد بالعوامل البيئية مجموعة الظروف الخارجه عن شخصية الإنسان و التي تحيط به و تؤثر في تكوين شخصيته و تحديد أهدافه و توجيه سلوكه. </a:t>
            </a:r>
            <a:endParaRPr lang="en-US" dirty="0"/>
          </a:p>
        </p:txBody>
      </p:sp>
    </p:spTree>
    <p:extLst>
      <p:ext uri="{BB962C8B-B14F-4D97-AF65-F5344CB8AC3E}">
        <p14:creationId xmlns:p14="http://schemas.microsoft.com/office/powerpoint/2010/main" val="15006997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البيئة </a:t>
            </a:r>
            <a:endParaRPr lang="en-US" dirty="0"/>
          </a:p>
        </p:txBody>
      </p:sp>
      <p:sp>
        <p:nvSpPr>
          <p:cNvPr id="3" name="Content Placeholder 2"/>
          <p:cNvSpPr>
            <a:spLocks noGrp="1"/>
          </p:cNvSpPr>
          <p:nvPr>
            <p:ph idx="1"/>
          </p:nvPr>
        </p:nvSpPr>
        <p:spPr/>
        <p:txBody>
          <a:bodyPr/>
          <a:lstStyle/>
          <a:p>
            <a:pPr marL="0" indent="0" algn="r">
              <a:buNone/>
            </a:pPr>
            <a:r>
              <a:rPr lang="ar-SA" dirty="0" smtClean="0"/>
              <a:t>تمتاز البيئة المحاطة بالفرد بخاصيتين هما : النسبية و التكامل. </a:t>
            </a:r>
          </a:p>
          <a:p>
            <a:pPr marL="0" indent="0" algn="r">
              <a:buNone/>
            </a:pPr>
            <a:r>
              <a:rPr lang="ar-SA" dirty="0" smtClean="0"/>
              <a:t>فتكون العوامل نسبية لأنها ليست واحدة بالنسبة لجميع الأفراد فهي تختلف من شخص إلى آخر من حيث مدى اتصاله و تأثيره بها. </a:t>
            </a:r>
          </a:p>
          <a:p>
            <a:pPr marL="0" indent="0" algn="r">
              <a:buNone/>
            </a:pPr>
            <a:r>
              <a:rPr lang="ar-SA" dirty="0" smtClean="0"/>
              <a:t>فالعوامل البيئية التي تؤثر على شخص ليس بالضرورة أنها تؤثر على شخص آخر و ذلك لأنها تتعلق بظروف عديده كالزمان و المكان و العمل. فبيئة الشخص ف طفولته غير بيئته في حداثته كما أنها تختلف عن بيئته في شبابه و في شيخوخته و بيئته في عمله غير بيئته في داره. </a:t>
            </a:r>
          </a:p>
          <a:p>
            <a:pPr marL="0" indent="0" algn="r">
              <a:buNone/>
            </a:pPr>
            <a:r>
              <a:rPr lang="ar-SA" dirty="0" smtClean="0"/>
              <a:t>و تكون العوامل البيئيه متكامله بمعنى أن أحدها لا يؤثر على الشخص دون العوامل الأخرى، و إنما تؤثر على الشخص إذا تضافرت هذه العوامل فيما بينها. </a:t>
            </a:r>
          </a:p>
          <a:p>
            <a:pPr marL="0" indent="0" algn="r">
              <a:buNone/>
            </a:pPr>
            <a:r>
              <a:rPr lang="ar-SA" dirty="0" smtClean="0"/>
              <a:t>أما إذا تخلف أحد هذه العوامل فمن المحتمل اختلاف تأثيرها عليه، لأن العوامل البيئية أما أن تسير في اتجاه واحد فتؤثر على الشخص و أما أن تسير باتجاهين مختلفين فتتصارع فيؤثر الأقوى منها على الشخص. </a:t>
            </a:r>
            <a:endParaRPr lang="en-US" dirty="0"/>
          </a:p>
        </p:txBody>
      </p:sp>
    </p:spTree>
    <p:extLst>
      <p:ext uri="{BB962C8B-B14F-4D97-AF65-F5344CB8AC3E}">
        <p14:creationId xmlns:p14="http://schemas.microsoft.com/office/powerpoint/2010/main" val="32312418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8892"/>
            <a:ext cx="8229600" cy="5547271"/>
          </a:xfrm>
        </p:spPr>
        <p:txBody>
          <a:bodyPr/>
          <a:lstStyle/>
          <a:p>
            <a:pPr marL="0" indent="0" algn="r">
              <a:buNone/>
            </a:pPr>
            <a:r>
              <a:rPr lang="ar-SA" dirty="0" smtClean="0"/>
              <a:t>و من الأمثلة على الحالة الأولى :</a:t>
            </a:r>
          </a:p>
          <a:p>
            <a:pPr marL="0" indent="0" algn="r">
              <a:buNone/>
            </a:pPr>
            <a:r>
              <a:rPr lang="ar-SA" dirty="0" smtClean="0"/>
              <a:t>أن ينشأ الحدث في أسرة مفككة و من أبوين يشربان الخمر و ينضم إلى رفاق أشرار في المدرسة فيتفاعل هذان العاملان و يؤديان بالحدث السقوط في حبال الجرائم. </a:t>
            </a:r>
          </a:p>
          <a:p>
            <a:pPr marL="0" indent="0" algn="r">
              <a:buNone/>
            </a:pPr>
            <a:endParaRPr lang="ar-SA" dirty="0"/>
          </a:p>
          <a:p>
            <a:pPr marL="0" indent="0" algn="r">
              <a:buNone/>
            </a:pPr>
            <a:r>
              <a:rPr lang="ar-SA" dirty="0" smtClean="0"/>
              <a:t>مثال على الحالة الثانية: </a:t>
            </a:r>
          </a:p>
          <a:p>
            <a:pPr marL="0" indent="0" algn="r">
              <a:buNone/>
            </a:pPr>
            <a:r>
              <a:rPr lang="ar-SA" dirty="0" smtClean="0"/>
              <a:t>أن ينشأ الحدث في أسرة متماسكه صالحة متمسكة بالأخلاق الفاضلة ثم ينضم إلى رفاق أشرار في المدرسة فيؤدي التعارضبين هذين الاتجاهين إلى انتصار أحدهما على الآخر فإما أن ينتصر عامل الاسرة على عامل المدرسة فيحول بين الحدث و بين التردي في مهاوي الجريمة و أما أن ينتصر عامل المدرسة فيقع الحدث في مهاوي الجريمة. </a:t>
            </a:r>
            <a:endParaRPr lang="en-US" dirty="0"/>
          </a:p>
        </p:txBody>
      </p:sp>
    </p:spTree>
    <p:extLst>
      <p:ext uri="{BB962C8B-B14F-4D97-AF65-F5344CB8AC3E}">
        <p14:creationId xmlns:p14="http://schemas.microsoft.com/office/powerpoint/2010/main" val="13810295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أنواع العوامل البيئية</a:t>
            </a:r>
            <a:endParaRPr lang="en-US" dirty="0"/>
          </a:p>
        </p:txBody>
      </p:sp>
      <p:sp>
        <p:nvSpPr>
          <p:cNvPr id="3" name="Content Placeholder 2"/>
          <p:cNvSpPr>
            <a:spLocks noGrp="1"/>
          </p:cNvSpPr>
          <p:nvPr>
            <p:ph idx="1"/>
          </p:nvPr>
        </p:nvSpPr>
        <p:spPr/>
        <p:txBody>
          <a:bodyPr/>
          <a:lstStyle/>
          <a:p>
            <a:pPr marL="0" indent="0" algn="r">
              <a:buNone/>
            </a:pPr>
            <a:r>
              <a:rPr lang="ar-SA" dirty="0" smtClean="0"/>
              <a:t>تكون العوامل البيئية متنوعة و متعددة و يمكن تقسيمها إلى عدة أقسام كما يلي: </a:t>
            </a:r>
          </a:p>
          <a:p>
            <a:pPr marL="0" indent="0" algn="r">
              <a:buNone/>
            </a:pPr>
            <a:r>
              <a:rPr lang="ar-SA" dirty="0" smtClean="0"/>
              <a:t>أولا: من حيث طبيعتها</a:t>
            </a:r>
          </a:p>
          <a:p>
            <a:pPr marL="0" indent="0" algn="r">
              <a:buNone/>
            </a:pPr>
            <a:r>
              <a:rPr lang="ar-SA" dirty="0" smtClean="0"/>
              <a:t>عوامل مادية: كمجموعة الزملاء بالمدرسة.</a:t>
            </a:r>
          </a:p>
          <a:p>
            <a:pPr marL="0" indent="0" algn="r">
              <a:buNone/>
            </a:pPr>
            <a:r>
              <a:rPr lang="ar-SA" dirty="0" smtClean="0"/>
              <a:t>عوامل معنوية: كالتقاليد و العادات و التعليم.</a:t>
            </a:r>
          </a:p>
          <a:p>
            <a:pPr marL="0" indent="0" algn="r">
              <a:buNone/>
            </a:pPr>
            <a:r>
              <a:rPr lang="ar-SA" dirty="0" smtClean="0"/>
              <a:t>ثانيا: من حيث نطاقها</a:t>
            </a:r>
          </a:p>
          <a:p>
            <a:pPr marL="0" indent="0" algn="r">
              <a:buNone/>
            </a:pPr>
            <a:r>
              <a:rPr lang="ar-SA" dirty="0" smtClean="0"/>
              <a:t>عوامل عامة: و هي التي تؤثر على كل أفراد المجتمع أو أغلبهم كالعوامل الطبيعية و الاقتصادية و السياسية.</a:t>
            </a:r>
          </a:p>
          <a:p>
            <a:pPr marL="0" indent="0" algn="r">
              <a:buNone/>
            </a:pPr>
            <a:r>
              <a:rPr lang="ar-SA" dirty="0" smtClean="0"/>
              <a:t>عوامل خاصة: و هي التي تؤثر على شخص واحد أو على مجموعة قليلة من الأشخاص كظروف الشخص المادية مثل الفقر و الغنى و الظروف التعليمية مثل الجهل و الثقافة. </a:t>
            </a:r>
            <a:endParaRPr lang="en-US" dirty="0"/>
          </a:p>
        </p:txBody>
      </p:sp>
    </p:spTree>
    <p:extLst>
      <p:ext uri="{BB962C8B-B14F-4D97-AF65-F5344CB8AC3E}">
        <p14:creationId xmlns:p14="http://schemas.microsoft.com/office/powerpoint/2010/main" val="10003493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4196"/>
            <a:ext cx="8229600" cy="5621967"/>
          </a:xfrm>
        </p:spPr>
        <p:txBody>
          <a:bodyPr/>
          <a:lstStyle/>
          <a:p>
            <a:pPr marL="0" indent="0" algn="r">
              <a:buNone/>
            </a:pPr>
            <a:r>
              <a:rPr lang="ar-SA" dirty="0" smtClean="0"/>
              <a:t>ثالثا: من حيث دوامها و استمرارها</a:t>
            </a:r>
          </a:p>
          <a:p>
            <a:pPr marL="0" indent="0" algn="r">
              <a:buNone/>
            </a:pPr>
            <a:r>
              <a:rPr lang="ar-SA" dirty="0" smtClean="0"/>
              <a:t>عوامل دائمة: أي ثابته أو مستمرة إلى وقت طويل نسبيا كالنظام السياسي أو الاقتصادي أو القيم الأخلاقية السائدة في المجتمع. </a:t>
            </a:r>
          </a:p>
          <a:p>
            <a:pPr marL="0" indent="0" algn="r">
              <a:buNone/>
            </a:pPr>
            <a:r>
              <a:rPr lang="ar-SA" dirty="0" smtClean="0"/>
              <a:t>عوامل عابره: فهي عوامل غير مستمره أو ثابته و تشمل كل ما يقع من أحداث في حياة الإنسان كنجاحه أو رسوبه في الامتحان أو وفاة أحد أقربائه أو أصدقائه.</a:t>
            </a:r>
          </a:p>
          <a:p>
            <a:pPr marL="0" indent="0" algn="r">
              <a:buNone/>
            </a:pPr>
            <a:r>
              <a:rPr lang="ar-SA" dirty="0" smtClean="0"/>
              <a:t>رابعا: من حيث موقف الفرد </a:t>
            </a:r>
          </a:p>
          <a:p>
            <a:pPr marL="0" indent="0" algn="r">
              <a:buNone/>
            </a:pPr>
            <a:r>
              <a:rPr lang="ar-SA" dirty="0" smtClean="0"/>
              <a:t>عوامل إلزامية أو مفروضة: كالأسرة التي ينشأ فيها.</a:t>
            </a:r>
          </a:p>
          <a:p>
            <a:pPr marL="0" indent="0" algn="r">
              <a:buNone/>
            </a:pPr>
            <a:r>
              <a:rPr lang="ar-SA" dirty="0" smtClean="0"/>
              <a:t>عوامل عابره أو عارضة: كالمجتمع المدرسي. </a:t>
            </a:r>
          </a:p>
          <a:p>
            <a:pPr marL="0" indent="0" algn="r">
              <a:buNone/>
            </a:pPr>
            <a:r>
              <a:rPr lang="ar-SA" dirty="0" smtClean="0"/>
              <a:t>عوامل مختاره: كالزواج و الأصدقاء.</a:t>
            </a:r>
          </a:p>
        </p:txBody>
      </p:sp>
    </p:spTree>
    <p:extLst>
      <p:ext uri="{BB962C8B-B14F-4D97-AF65-F5344CB8AC3E}">
        <p14:creationId xmlns:p14="http://schemas.microsoft.com/office/powerpoint/2010/main" val="1048949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7856"/>
            <a:ext cx="8229600" cy="5598307"/>
          </a:xfrm>
        </p:spPr>
        <p:txBody>
          <a:bodyPr/>
          <a:lstStyle/>
          <a:p>
            <a:pPr marL="0" indent="0" algn="r">
              <a:buNone/>
            </a:pPr>
            <a:r>
              <a:rPr lang="ar-SA" dirty="0" smtClean="0"/>
              <a:t>ا</a:t>
            </a:r>
          </a:p>
          <a:p>
            <a:pPr marL="0" indent="0" algn="r">
              <a:buNone/>
            </a:pPr>
            <a:endParaRPr lang="ar-SA" dirty="0"/>
          </a:p>
          <a:p>
            <a:pPr marL="0" indent="0" algn="r">
              <a:buNone/>
            </a:pPr>
            <a:r>
              <a:rPr lang="ar-SA" dirty="0" smtClean="0"/>
              <a:t>لمجرم في نظر علم الإجتماع :</a:t>
            </a:r>
          </a:p>
          <a:p>
            <a:pPr marL="0" indent="0" algn="r">
              <a:buNone/>
            </a:pPr>
            <a:r>
              <a:rPr lang="ar-SA" dirty="0" smtClean="0"/>
              <a:t>هو الشخص الذي يرتكب فعلا يرى المجتمع أنه جريمة و من واقع هذا التعريف لا يعد كل من ارتكب جريمة مجرما. </a:t>
            </a:r>
          </a:p>
          <a:p>
            <a:pPr marL="0" indent="0" algn="r">
              <a:buNone/>
            </a:pPr>
            <a:endParaRPr lang="ar-SA" dirty="0"/>
          </a:p>
          <a:p>
            <a:pPr marL="0" indent="0" algn="r">
              <a:buNone/>
            </a:pPr>
            <a:r>
              <a:rPr lang="ar-SA" dirty="0" smtClean="0"/>
              <a:t>المجرم في نظر علم الإجرام :</a:t>
            </a:r>
          </a:p>
          <a:p>
            <a:pPr marL="0" indent="0" algn="r">
              <a:buNone/>
            </a:pPr>
            <a:r>
              <a:rPr lang="ar-SA" dirty="0" smtClean="0"/>
              <a:t>هو كل شخص اتهم بارتكاب الجريمة سواء أدين أم لم يدين و سواء قبض عليه أم لم يقبض عليه. </a:t>
            </a:r>
          </a:p>
        </p:txBody>
      </p:sp>
    </p:spTree>
    <p:extLst>
      <p:ext uri="{BB962C8B-B14F-4D97-AF65-F5344CB8AC3E}">
        <p14:creationId xmlns:p14="http://schemas.microsoft.com/office/powerpoint/2010/main" val="27653786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الطبيعية </a:t>
            </a:r>
            <a:endParaRPr lang="en-US" dirty="0"/>
          </a:p>
        </p:txBody>
      </p:sp>
      <p:sp>
        <p:nvSpPr>
          <p:cNvPr id="3" name="Content Placeholder 2"/>
          <p:cNvSpPr>
            <a:spLocks noGrp="1"/>
          </p:cNvSpPr>
          <p:nvPr>
            <p:ph idx="1"/>
          </p:nvPr>
        </p:nvSpPr>
        <p:spPr/>
        <p:txBody>
          <a:bodyPr/>
          <a:lstStyle/>
          <a:p>
            <a:pPr marL="0" indent="0" algn="r">
              <a:buNone/>
            </a:pPr>
            <a:r>
              <a:rPr lang="ar-SA" dirty="0" smtClean="0"/>
              <a:t>هي مجموعة الظروف الجغرافية التي تسود في منطقة معينة كحالة الجو من حرارة و برودة و كمية الأمطار و نوع الرياح و طبيعة الأرض و التربة. </a:t>
            </a:r>
          </a:p>
          <a:p>
            <a:pPr marL="0" indent="0" algn="r">
              <a:buNone/>
            </a:pPr>
            <a:endParaRPr lang="ar-SA" dirty="0" smtClean="0"/>
          </a:p>
          <a:p>
            <a:pPr marL="0" indent="0" algn="r">
              <a:buNone/>
            </a:pPr>
            <a:r>
              <a:rPr lang="ar-SA" dirty="0" smtClean="0"/>
              <a:t>الصلة بين العوامل الطبيعية و سلوك الإنسان :</a:t>
            </a:r>
          </a:p>
          <a:p>
            <a:pPr marL="0" indent="0" algn="r">
              <a:buNone/>
            </a:pPr>
            <a:r>
              <a:rPr lang="ar-SA" dirty="0" smtClean="0"/>
              <a:t>إن العوامل الطبيعية لها تأثير على سلوك الإنسان فالطبيعة الجبلية تساعد على ارتكاب الجرائم لسهولة اختفاء المجرم و صعوبة القبض عليه أما المناطق السهلية فتقل فيها الجرائم لسهولة القبض على المجرمين كما أن طبيعة التربة تؤثر في ظاهرة الإجرام حيث أن خصوبة التربة أو عدم خصوبتها تؤثر في غنى أو فقر سكان هذه المنطقة و هذا يؤثر بدوره في السلوك الإجرامي. </a:t>
            </a:r>
            <a:endParaRPr lang="en-US" dirty="0"/>
          </a:p>
        </p:txBody>
      </p:sp>
    </p:spTree>
    <p:extLst>
      <p:ext uri="{BB962C8B-B14F-4D97-AF65-F5344CB8AC3E}">
        <p14:creationId xmlns:p14="http://schemas.microsoft.com/office/powerpoint/2010/main" val="40337421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الصلة بين المناخ و الجريمة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إن حرارة الجو أو برودته لها تأثير على سلوك الإنسان فتؤدي إلى قلة الجرائم أو زيادتها و كذلك على نوعها. و هذا ما أثبتته الدراسات و الاحصاءات في فرنسا و ايطاليا و الولايات المتحدة الامريكية فكل فصل من فصول السنة الأربعة يختلف عن الفصول الأخرى من حيث عدد الجرائم و نوعها.</a:t>
            </a:r>
            <a:endParaRPr lang="en-US" dirty="0"/>
          </a:p>
        </p:txBody>
      </p:sp>
    </p:spTree>
    <p:extLst>
      <p:ext uri="{BB962C8B-B14F-4D97-AF65-F5344CB8AC3E}">
        <p14:creationId xmlns:p14="http://schemas.microsoft.com/office/powerpoint/2010/main" val="31045280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الاجتماعية </a:t>
            </a:r>
            <a:endParaRPr lang="en-US" dirty="0"/>
          </a:p>
        </p:txBody>
      </p:sp>
      <p:sp>
        <p:nvSpPr>
          <p:cNvPr id="3" name="Content Placeholder 2"/>
          <p:cNvSpPr>
            <a:spLocks noGrp="1"/>
          </p:cNvSpPr>
          <p:nvPr>
            <p:ph idx="1"/>
          </p:nvPr>
        </p:nvSpPr>
        <p:spPr/>
        <p:txBody>
          <a:bodyPr/>
          <a:lstStyle/>
          <a:p>
            <a:pPr marL="0" indent="0" algn="r">
              <a:buNone/>
            </a:pPr>
            <a:r>
              <a:rPr lang="ar-SA" dirty="0" smtClean="0"/>
              <a:t>هي الظروف التي تحيط بالشخص منذ بداية حياته و تتعلق بعلاقاته بغيره من الناس في جميع مراحل حياته و ارتباطه بهم بنوع وثيق من الروابط تؤثر في سلوكه إلى حد بعيد. </a:t>
            </a:r>
          </a:p>
          <a:p>
            <a:pPr marL="0" indent="0" algn="r">
              <a:buNone/>
            </a:pPr>
            <a:endParaRPr lang="ar-SA" dirty="0"/>
          </a:p>
          <a:p>
            <a:pPr marL="0" indent="0" algn="r">
              <a:buNone/>
            </a:pPr>
            <a:r>
              <a:rPr lang="ar-SA" dirty="0" smtClean="0"/>
              <a:t>أهم العوامل الاجتماعية هي :</a:t>
            </a:r>
          </a:p>
          <a:p>
            <a:pPr marL="0" indent="0" algn="r">
              <a:buNone/>
            </a:pPr>
            <a:r>
              <a:rPr lang="ar-SA" dirty="0" smtClean="0"/>
              <a:t>الأسرة .</a:t>
            </a:r>
          </a:p>
          <a:p>
            <a:pPr marL="0" indent="0" algn="r">
              <a:buNone/>
            </a:pPr>
            <a:r>
              <a:rPr lang="ar-SA" dirty="0" smtClean="0"/>
              <a:t>المدرسة .</a:t>
            </a:r>
          </a:p>
          <a:p>
            <a:pPr marL="0" indent="0" algn="r">
              <a:buNone/>
            </a:pPr>
            <a:r>
              <a:rPr lang="ar-SA" dirty="0" smtClean="0"/>
              <a:t>العمل . </a:t>
            </a:r>
          </a:p>
          <a:p>
            <a:pPr marL="0" indent="0" algn="r">
              <a:buNone/>
            </a:pPr>
            <a:r>
              <a:rPr lang="ar-SA" dirty="0" smtClean="0"/>
              <a:t>الصداقة . </a:t>
            </a:r>
            <a:endParaRPr lang="en-US" dirty="0"/>
          </a:p>
        </p:txBody>
      </p:sp>
    </p:spTree>
    <p:extLst>
      <p:ext uri="{BB962C8B-B14F-4D97-AF65-F5344CB8AC3E}">
        <p14:creationId xmlns:p14="http://schemas.microsoft.com/office/powerpoint/2010/main" val="26281865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الأسرة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الأسرة هي المكان الذي يعيش و يترعرع فيه الإنسان بعد ولادته فهي المدرسة الأولى التي تقوم بتكوين شخصيته و التي تؤثر على سلوكه فإما أن يتربى الإنسان منذ طفولته على الاستقامة و الأخلاق الفاضلة و أما أن يكون على العكس من ذلك فيكون شابا منحرفا متبعا لكل رذيله لذلك كان للأسرة دور كبير في ميل الحدث أو عزوفه عن السلوك الإجرامي لأن الأسرة هي أول مجتمع يصادفه الإنسان كما قلنا إذن توجد صلة وثيقة بين الأسرة و السلوك الإجرامي. </a:t>
            </a:r>
          </a:p>
          <a:p>
            <a:pPr marL="0" indent="0" algn="r">
              <a:buNone/>
            </a:pPr>
            <a:r>
              <a:rPr lang="ar-SA" dirty="0" smtClean="0"/>
              <a:t>كما أن السلوك الإجرامي قد ينتج عن سبب عائلي واحد أو من عدة أسباب عائلية و من هذه الاسباب التفكك العائلي و أثر المسكن غير الملائم في السلوك. </a:t>
            </a:r>
            <a:endParaRPr lang="en-US" dirty="0"/>
          </a:p>
        </p:txBody>
      </p:sp>
    </p:spTree>
    <p:extLst>
      <p:ext uri="{BB962C8B-B14F-4D97-AF65-F5344CB8AC3E}">
        <p14:creationId xmlns:p14="http://schemas.microsoft.com/office/powerpoint/2010/main" val="6458370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6240"/>
            <a:ext cx="8229600" cy="5509923"/>
          </a:xfrm>
        </p:spPr>
        <p:txBody>
          <a:bodyPr/>
          <a:lstStyle/>
          <a:p>
            <a:pPr marL="0" indent="0" algn="r">
              <a:buNone/>
            </a:pPr>
            <a:endParaRPr lang="ar-SA" dirty="0" smtClean="0"/>
          </a:p>
          <a:p>
            <a:pPr marL="0" indent="0" algn="r">
              <a:buNone/>
            </a:pPr>
            <a:r>
              <a:rPr lang="ar-SA" dirty="0" smtClean="0"/>
              <a:t>التفكك العائلي يكون على نوعين: التفكك المادي للأسرة و التفكك المعنوي للأسرة .</a:t>
            </a:r>
          </a:p>
          <a:p>
            <a:pPr marL="0" indent="0" algn="r">
              <a:buNone/>
            </a:pPr>
            <a:r>
              <a:rPr lang="ar-SA" dirty="0" smtClean="0"/>
              <a:t>التفكك المادي: يرجع التفكك المادي إلى عدم وجود الأبوين في الأسرة أو عدم وجود أحدهما فيما أي غياب الأبوين معا أو غياب أحدهما لأن ذلك يحرم الطفل من حنان و عواطف الأب او الام الغائبه بالإضافة إلى عنايته و توجيهه و تهذيبه و يغيب عن الاسرة إما لموته أو لسجنه أو لهجرخ لأسرته، و تغيب الأم إذا ماتت أو سجنت أو طلقت. </a:t>
            </a:r>
          </a:p>
          <a:p>
            <a:pPr marL="0" indent="0" algn="r">
              <a:buNone/>
            </a:pPr>
            <a:r>
              <a:rPr lang="ar-SA" dirty="0" smtClean="0"/>
              <a:t>التفكك المعنوي: يعني أن تسود الأسرة علاقات سيئة بسبب الشجار المستمر بين الوالدين لكون أحدهما مدمن على تناول المخدرات و من التفكك المعنوي أن يفرق الأبوان أو أحدهما بين الأبناء من حيث العطف و الحنان و الحب أو عدم تلبية مطالب الأبناء أو تلبية مطالب البعض و عدم تلبية مطالب البعض الآخر. </a:t>
            </a:r>
          </a:p>
        </p:txBody>
      </p:sp>
    </p:spTree>
    <p:extLst>
      <p:ext uri="{BB962C8B-B14F-4D97-AF65-F5344CB8AC3E}">
        <p14:creationId xmlns:p14="http://schemas.microsoft.com/office/powerpoint/2010/main" val="24190953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المدرسة </a:t>
            </a:r>
            <a:endParaRPr lang="en-US" dirty="0"/>
          </a:p>
        </p:txBody>
      </p:sp>
      <p:sp>
        <p:nvSpPr>
          <p:cNvPr id="3" name="Content Placeholder 2"/>
          <p:cNvSpPr>
            <a:spLocks noGrp="1"/>
          </p:cNvSpPr>
          <p:nvPr>
            <p:ph idx="1"/>
          </p:nvPr>
        </p:nvSpPr>
        <p:spPr/>
        <p:txBody>
          <a:bodyPr/>
          <a:lstStyle/>
          <a:p>
            <a:pPr marL="0" indent="0" algn="r">
              <a:buNone/>
            </a:pPr>
            <a:r>
              <a:rPr lang="ar-SA" dirty="0" smtClean="0"/>
              <a:t>المدرسة هي المجتمع الثاني الذي ينضم إليه الطفل بعد مجتمع أسرته الأول الذي عاش فيه حيث أن الحث يقضي في أسرته الوقت الأكبر و أن الوقت الذي يقضيه الطفل في المدرسة يأتي في الدرجة الثانية بعد الوقت الذي يقضيه في أسرته. </a:t>
            </a:r>
          </a:p>
          <a:p>
            <a:pPr marL="0" indent="0" algn="r">
              <a:buNone/>
            </a:pPr>
            <a:r>
              <a:rPr lang="ar-SA" dirty="0" smtClean="0"/>
              <a:t>و من المعلوم أن الطلبة في المدرسة لم يكونوا على درجة واحدة من الثقافة و التعليم و لا من حيث السيره و السلوك فقد يوجد طلبه متقدين في دراستهم و تعليمهم و مثالين في سلوكهم و سيرتهم كما يوجد طلبه فاشلين في دراستهم و منحرفين في سلوكهم و أن همهم الوحيد هو ضياع الوقت و التأثير على زملائهم من الطلبة. </a:t>
            </a:r>
          </a:p>
          <a:p>
            <a:pPr marL="0" indent="0" algn="r">
              <a:buNone/>
            </a:pPr>
            <a:r>
              <a:rPr lang="ar-SA" dirty="0" smtClean="0"/>
              <a:t>و هنا يأتي دور الطالب فإن اهتم بدراسته و انظم إلى الفئة الأولى من الطلبة فإنه بالتأكيد سيكون طالبا ناجحا سليما في دراسته سليمل في سلوكه بعيدا عن الإجرام أما إذا لم يهتم بدراسته و فضل ضياع الوقت على الدراسة و التعليم فإنه سيكون منحرفا عن الفضيله قريبا من الجريمة. </a:t>
            </a:r>
            <a:endParaRPr lang="en-US" dirty="0"/>
          </a:p>
        </p:txBody>
      </p:sp>
    </p:spTree>
    <p:extLst>
      <p:ext uri="{BB962C8B-B14F-4D97-AF65-F5344CB8AC3E}">
        <p14:creationId xmlns:p14="http://schemas.microsoft.com/office/powerpoint/2010/main" val="36369830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22870"/>
            <a:ext cx="8229600" cy="5603293"/>
          </a:xfrm>
        </p:spPr>
        <p:txBody>
          <a:bodyPr/>
          <a:lstStyle/>
          <a:p>
            <a:pPr marL="0" indent="0" algn="r">
              <a:buNone/>
            </a:pPr>
            <a:endParaRPr lang="ar-SA" dirty="0" smtClean="0"/>
          </a:p>
          <a:p>
            <a:pPr marL="0" indent="0" algn="r">
              <a:buNone/>
            </a:pPr>
            <a:r>
              <a:rPr lang="ar-SA" dirty="0" smtClean="0"/>
              <a:t>و يجب أن تتعاون الأسرة و تتكاتف مع المدرسة حول تربية الطفل و تعليمه و تهذيبه و إبعاده عن السلوك السيء، فالجانب الدراسي في حياة الحدث يجب أن يكون موضع اهتمام من أسرته و معلميه على حد سواء كما أن القسوه الشديده تعدل الإهمال من حيث التأثير السيء عليه و على المعلم إلىى جانب إلقاء الدروس على الطلبة يجب عليه أن يقوم بتلقينهم المثل العليا و القيم الاخلاقية. </a:t>
            </a:r>
          </a:p>
          <a:p>
            <a:pPr marL="0" indent="0" algn="r">
              <a:buNone/>
            </a:pPr>
            <a:r>
              <a:rPr lang="ar-SA" dirty="0" smtClean="0"/>
              <a:t>يتضح من ذلك أن هناك صلة كبيرة بين المدرسة و بين السلوك الإجرامي في حالة عدم الاهتمام بالطالب و عدم مراقبته و محاسبته. </a:t>
            </a:r>
            <a:endParaRPr lang="en-US" dirty="0"/>
          </a:p>
        </p:txBody>
      </p:sp>
    </p:spTree>
    <p:extLst>
      <p:ext uri="{BB962C8B-B14F-4D97-AF65-F5344CB8AC3E}">
        <p14:creationId xmlns:p14="http://schemas.microsoft.com/office/powerpoint/2010/main" val="15711935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العمل </a:t>
            </a:r>
            <a:endParaRPr lang="en-US" dirty="0"/>
          </a:p>
        </p:txBody>
      </p:sp>
      <p:sp>
        <p:nvSpPr>
          <p:cNvPr id="3" name="Content Placeholder 2"/>
          <p:cNvSpPr>
            <a:spLocks noGrp="1"/>
          </p:cNvSpPr>
          <p:nvPr>
            <p:ph idx="1"/>
          </p:nvPr>
        </p:nvSpPr>
        <p:spPr/>
        <p:txBody>
          <a:bodyPr/>
          <a:lstStyle/>
          <a:p>
            <a:pPr marL="0" indent="0" algn="r">
              <a:buNone/>
            </a:pPr>
            <a:r>
              <a:rPr lang="ar-SA" dirty="0" smtClean="0"/>
              <a:t>للعمل دور كبير في حياة الإنسان فهويأخذ معظم سنوات عمره و يأخذ من نهاره أغلب ساعاته كما أنه يتيح للإنسان فرصة الاختلاط بغيره من العاملين الذين ليسوا على درجة واحدة ففيهم الاخيار و منهم الارار و قد يتيح عن الاتصال و الاختلاط بالعاملين صداقة و ألفة معهم كما ينتج عنه جفاء وعداء و من خلال ذلك تظهر المشاكل و تسنح الفرص للخروج على القانون و القيام بارتكاب الجرائم و ذلك من جراء سوء معاملة رب العمل و قسوته لسوء علاقة العاملين مع بعضهم و تختلف نسبة الإجرام من مهنة إلى أخرى و السبب في ذلك يعود إلى طبيعة العمل داخل المهنة الواحدة. </a:t>
            </a:r>
          </a:p>
          <a:p>
            <a:pPr marL="0" indent="0" algn="r">
              <a:buNone/>
            </a:pPr>
            <a:r>
              <a:rPr lang="ar-SA" dirty="0" smtClean="0"/>
              <a:t>و نلاحظ أن ممارسة بعض المهن تجعل الفرصة مواتيه لمن لديه استعداد إجرامي لارتكاب الجريمة كصانع المفاتيح و الاقفال و الصيدلي و الطبيب فكل منهم يستغل مهنته في ارتكاب الجريمة و كذلك الموظف الذي يستغل وظيفته فيأخذ الرشوة.</a:t>
            </a:r>
            <a:endParaRPr lang="en-US" dirty="0"/>
          </a:p>
        </p:txBody>
      </p:sp>
    </p:spTree>
    <p:extLst>
      <p:ext uri="{BB962C8B-B14F-4D97-AF65-F5344CB8AC3E}">
        <p14:creationId xmlns:p14="http://schemas.microsoft.com/office/powerpoint/2010/main" val="39905010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الصداقة </a:t>
            </a:r>
            <a:endParaRPr lang="en-US" dirty="0"/>
          </a:p>
        </p:txBody>
      </p:sp>
      <p:sp>
        <p:nvSpPr>
          <p:cNvPr id="3" name="Content Placeholder 2"/>
          <p:cNvSpPr>
            <a:spLocks noGrp="1"/>
          </p:cNvSpPr>
          <p:nvPr>
            <p:ph idx="1"/>
          </p:nvPr>
        </p:nvSpPr>
        <p:spPr/>
        <p:txBody>
          <a:bodyPr/>
          <a:lstStyle/>
          <a:p>
            <a:pPr marL="0" indent="0" algn="r">
              <a:buNone/>
            </a:pPr>
            <a:r>
              <a:rPr lang="ar-SA" dirty="0" smtClean="0"/>
              <a:t>الصداقة تعني مجموعة من الرفاق يتفقون في ميولهم و يتقاربون في أعمارهم يقضي بعضهم مع البعض الآخر أوقات فراغهم و يشاركونهم أفراحهم و أحزانهم.</a:t>
            </a:r>
          </a:p>
          <a:p>
            <a:pPr marL="0" indent="0" algn="r">
              <a:buNone/>
            </a:pPr>
            <a:r>
              <a:rPr lang="ar-SA" dirty="0" smtClean="0"/>
              <a:t>لا شك أنه يوجد تأثير متبادل بين هؤلاء الأصدقاء فكل منهم يؤثر على شخصية الآخر يكون التأثير إيجابي إذا كان الاصدقاء يتحلون بالأخلاق الفاضلة و السيرة الطيبة و يكون تأثير الأصدقاء سلبي إذا كانوا يمارسون نشاط غير مشروع أو يقومون بأعمال سيئة.</a:t>
            </a:r>
            <a:endParaRPr lang="en-US" dirty="0"/>
          </a:p>
        </p:txBody>
      </p:sp>
    </p:spTree>
    <p:extLst>
      <p:ext uri="{BB962C8B-B14F-4D97-AF65-F5344CB8AC3E}">
        <p14:creationId xmlns:p14="http://schemas.microsoft.com/office/powerpoint/2010/main" val="26028743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الثقافية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تشمل العوامل الثقافية ما يلي:</a:t>
            </a:r>
          </a:p>
          <a:p>
            <a:pPr marL="0" indent="0" algn="r">
              <a:buNone/>
            </a:pPr>
            <a:r>
              <a:rPr lang="ar-SA" dirty="0" smtClean="0"/>
              <a:t>١/ التعليم.</a:t>
            </a:r>
          </a:p>
          <a:p>
            <a:pPr marL="0" indent="0" algn="r">
              <a:buNone/>
            </a:pPr>
            <a:r>
              <a:rPr lang="ar-SA" dirty="0" smtClean="0"/>
              <a:t>٢/وسائل الإعلام المختلفة </a:t>
            </a:r>
            <a:endParaRPr lang="ar-SA" dirty="0"/>
          </a:p>
        </p:txBody>
      </p:sp>
    </p:spTree>
    <p:extLst>
      <p:ext uri="{BB962C8B-B14F-4D97-AF65-F5344CB8AC3E}">
        <p14:creationId xmlns:p14="http://schemas.microsoft.com/office/powerpoint/2010/main" val="401768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علاقة علم الإجرام بالعلوم الأخرى</a:t>
            </a:r>
            <a:endParaRPr lang="en-US" dirty="0"/>
          </a:p>
        </p:txBody>
      </p:sp>
      <p:sp>
        <p:nvSpPr>
          <p:cNvPr id="3" name="Content Placeholder 2"/>
          <p:cNvSpPr>
            <a:spLocks noGrp="1"/>
          </p:cNvSpPr>
          <p:nvPr>
            <p:ph idx="1"/>
          </p:nvPr>
        </p:nvSpPr>
        <p:spPr/>
        <p:txBody>
          <a:bodyPr/>
          <a:lstStyle/>
          <a:p>
            <a:pPr marL="0" indent="0" algn="r">
              <a:buNone/>
            </a:pPr>
            <a:r>
              <a:rPr lang="ar-SA" dirty="0" smtClean="0"/>
              <a:t>أولا: علم الإجرام و قانون العقوبات.</a:t>
            </a:r>
          </a:p>
          <a:p>
            <a:pPr marL="0" indent="0" algn="r">
              <a:buNone/>
            </a:pPr>
            <a:r>
              <a:rPr lang="ar-SA" dirty="0" smtClean="0"/>
              <a:t>ثانيا:علم الإجرام و قانون الإجراءات الجزائية.</a:t>
            </a:r>
          </a:p>
          <a:p>
            <a:pPr marL="0" indent="0" algn="r">
              <a:buNone/>
            </a:pPr>
            <a:r>
              <a:rPr lang="ar-SA" dirty="0" smtClean="0"/>
              <a:t>ثالثا: علم الإجرام و علم العقاب.</a:t>
            </a:r>
          </a:p>
          <a:p>
            <a:pPr marL="0" indent="0" algn="r">
              <a:buNone/>
            </a:pPr>
            <a:r>
              <a:rPr lang="ar-SA" dirty="0" smtClean="0"/>
              <a:t>رابعا:علم الإجرام و علم الاجتماع القانوني الجنائي.</a:t>
            </a:r>
          </a:p>
          <a:p>
            <a:pPr marL="0" indent="0" algn="r">
              <a:buNone/>
            </a:pPr>
            <a:r>
              <a:rPr lang="ar-SA" dirty="0" smtClean="0"/>
              <a:t>خامسا:علم الإجرام و علم الاجتماع الجنائي.</a:t>
            </a:r>
          </a:p>
          <a:p>
            <a:pPr marL="0" indent="0" algn="r">
              <a:buNone/>
            </a:pPr>
            <a:r>
              <a:rPr lang="ar-SA" dirty="0" smtClean="0"/>
              <a:t>سادسا:علم الإجرام و علم الطب العقلي الجنائي.</a:t>
            </a:r>
          </a:p>
          <a:p>
            <a:pPr marL="0" indent="0" algn="r">
              <a:buNone/>
            </a:pPr>
            <a:r>
              <a:rPr lang="ar-SA" dirty="0" smtClean="0"/>
              <a:t>سابعا:علم الإجرام و الطب الشرعي.</a:t>
            </a:r>
          </a:p>
          <a:p>
            <a:pPr marL="0" indent="0" algn="r">
              <a:buNone/>
            </a:pPr>
            <a:r>
              <a:rPr lang="ar-SA" dirty="0" smtClean="0"/>
              <a:t>ثامنا:علم الإجرام و علم التحقيق الجنائي.</a:t>
            </a:r>
          </a:p>
          <a:p>
            <a:pPr marL="0" indent="0" algn="r">
              <a:buNone/>
            </a:pPr>
            <a:r>
              <a:rPr lang="ar-SA" dirty="0" smtClean="0"/>
              <a:t>تاسعا:علم الإجرام و علم النفس الجنائي.</a:t>
            </a:r>
            <a:endParaRPr lang="en-US" dirty="0"/>
          </a:p>
        </p:txBody>
      </p:sp>
    </p:spTree>
    <p:extLst>
      <p:ext uri="{BB962C8B-B14F-4D97-AF65-F5344CB8AC3E}">
        <p14:creationId xmlns:p14="http://schemas.microsoft.com/office/powerpoint/2010/main" val="67789434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التعليم </a:t>
            </a:r>
            <a:endParaRPr lang="en-US" dirty="0"/>
          </a:p>
        </p:txBody>
      </p:sp>
      <p:sp>
        <p:nvSpPr>
          <p:cNvPr id="3" name="Content Placeholder 2"/>
          <p:cNvSpPr>
            <a:spLocks noGrp="1"/>
          </p:cNvSpPr>
          <p:nvPr>
            <p:ph idx="1"/>
          </p:nvPr>
        </p:nvSpPr>
        <p:spPr/>
        <p:txBody>
          <a:bodyPr>
            <a:normAutofit/>
          </a:bodyPr>
          <a:lstStyle/>
          <a:p>
            <a:pPr marL="0" indent="0" algn="r">
              <a:buNone/>
            </a:pPr>
            <a:r>
              <a:rPr lang="ar-SA" sz="2000" dirty="0" smtClean="0"/>
              <a:t>يقصد بالتعليم في علم الإجرام تعليم القراءاة و الكتابة و تهذيب النفس عن طريق بث القيم الاجتماعيه و الخلقيه في نفوس الأفراد، و خلق المثل العليا في أذهانهم مما يكون له أكبر الأثر في توجيه السلوك الإنساني. </a:t>
            </a:r>
          </a:p>
          <a:p>
            <a:pPr marL="0" indent="0" algn="r">
              <a:buNone/>
            </a:pPr>
            <a:r>
              <a:rPr lang="ar-SA" sz="2000" dirty="0" smtClean="0"/>
              <a:t>الصلة بين التعليم و الظاهرة الإجرامية:</a:t>
            </a:r>
          </a:p>
          <a:p>
            <a:pPr marL="0" indent="0" algn="r">
              <a:buNone/>
            </a:pPr>
            <a:r>
              <a:rPr lang="ar-SA" sz="2000" dirty="0" smtClean="0"/>
              <a:t>في الحقيقة التعليم له تأثير مزدوج على الظاهرة الإجرامية فهو يمنع ارتكاب الجرائم في بعض الحالات و يدفع إلى ارتكابها في حالات أخرى لأن التعليم يفتح ذهن الشخص و يجعله أكثر دقة في سلوكه و تصرفاته و أكثر تقديرا لنتائج فعله و أشد ميلا إلى حل مشاكله و تحقيق أهدافه بالطرق و الأساليب المشروعة كما أن التعليم يهيء للشخص المتعلم فرص العمل المناسب فيستطيع أن يحقق رغباته بالطرق القانونية ثم أن التعليم يقضي على ما قد يسيطر على تفكير الشخص من خرافات تدفعه أحيانا إلى ارتكاب الجريمة. </a:t>
            </a:r>
          </a:p>
          <a:p>
            <a:pPr marL="0" indent="0" algn="r">
              <a:buNone/>
            </a:pPr>
            <a:r>
              <a:rPr lang="ar-SA" sz="2000" dirty="0" smtClean="0"/>
              <a:t>أما من حيث التأثير الدافع إلى ارتكاب الجريمة فغالبا أنه لا يتحقق إلا إذا كان المتعلم له ميول إجرامية و استعداد للانحراف إذ يعينه التعليم على ابتكار أساليب جديده لارتكاب الجرائم و إخفاء معالمها بعد ارتكابها. </a:t>
            </a:r>
            <a:endParaRPr lang="en-US" sz="2000" dirty="0"/>
          </a:p>
        </p:txBody>
      </p:sp>
    </p:spTree>
    <p:extLst>
      <p:ext uri="{BB962C8B-B14F-4D97-AF65-F5344CB8AC3E}">
        <p14:creationId xmlns:p14="http://schemas.microsoft.com/office/powerpoint/2010/main" val="24331617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وسائل الإعلام </a:t>
            </a:r>
            <a:endParaRPr lang="en-US" dirty="0"/>
          </a:p>
        </p:txBody>
      </p:sp>
      <p:sp>
        <p:nvSpPr>
          <p:cNvPr id="3" name="Content Placeholder 2"/>
          <p:cNvSpPr>
            <a:spLocks noGrp="1"/>
          </p:cNvSpPr>
          <p:nvPr>
            <p:ph idx="1"/>
          </p:nvPr>
        </p:nvSpPr>
        <p:spPr/>
        <p:txBody>
          <a:bodyPr/>
          <a:lstStyle/>
          <a:p>
            <a:pPr marL="0" indent="0" algn="r">
              <a:buNone/>
            </a:pPr>
            <a:r>
              <a:rPr lang="ar-SA" dirty="0" smtClean="0"/>
              <a:t>وسائل الإعلام متعددة تشمل الصحف و المجلات، و الاذاعة، و التلفزيون ، و السينما، و كذلك الاعلانات الورقية. </a:t>
            </a:r>
          </a:p>
          <a:p>
            <a:pPr marL="0" indent="0" algn="r">
              <a:buNone/>
            </a:pPr>
            <a:r>
              <a:rPr lang="ar-SA" dirty="0" smtClean="0"/>
              <a:t>لوسائل الإعلام دور كبير الأهمية في المجتمع فمهمتها متعدده و متشعبة الأهداف إذا هي من أهم أساليب التثقيف و التعليم و أداة بريئة من أدوات المتعة و الترفية إن استعملت بصوره صحيحه و سليمه على العكس من ذلك عندما لم تستخدم استخداما سليما حيث تعتبر في هذه الحالة محاول تهديم و تخريب تقود بعض الأفراد إلى مهاوي الجريمه. حيث يختلف تأثر أفراد المجتمع بوسائل الإعلام وفقا لاختلافهم في ظروفهم الشخصية فهي تؤثر بالدرجة الأولى على الأحداث الذين لم تنم مداركهم و لم تنضج شخصياتهم. </a:t>
            </a:r>
            <a:endParaRPr lang="en-US" dirty="0"/>
          </a:p>
        </p:txBody>
      </p:sp>
    </p:spTree>
    <p:extLst>
      <p:ext uri="{BB962C8B-B14F-4D97-AF65-F5344CB8AC3E}">
        <p14:creationId xmlns:p14="http://schemas.microsoft.com/office/powerpoint/2010/main" val="42150961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الاقتصادية </a:t>
            </a:r>
            <a:endParaRPr lang="en-US" dirty="0"/>
          </a:p>
        </p:txBody>
      </p:sp>
      <p:sp>
        <p:nvSpPr>
          <p:cNvPr id="3" name="Content Placeholder 2"/>
          <p:cNvSpPr>
            <a:spLocks noGrp="1"/>
          </p:cNvSpPr>
          <p:nvPr>
            <p:ph idx="1"/>
          </p:nvPr>
        </p:nvSpPr>
        <p:spPr/>
        <p:txBody>
          <a:bodyPr/>
          <a:lstStyle/>
          <a:p>
            <a:pPr marL="0" indent="0" algn="r">
              <a:buNone/>
            </a:pPr>
            <a:endParaRPr lang="ar-SA" dirty="0" smtClean="0"/>
          </a:p>
          <a:p>
            <a:pPr marL="0" indent="0" algn="r">
              <a:buNone/>
            </a:pPr>
            <a:r>
              <a:rPr lang="ar-SA" dirty="0" smtClean="0"/>
              <a:t>دراسة العوامل الاقتصادية و مدى صلتها بظاهرة الإجرام تقتضي دراسة ما يلي: </a:t>
            </a:r>
          </a:p>
          <a:p>
            <a:pPr marL="0" indent="0" algn="r">
              <a:buNone/>
            </a:pPr>
            <a:r>
              <a:rPr lang="ar-SA" dirty="0" smtClean="0"/>
              <a:t>أولا: الصلة بين العوامل الاقتصادية و الجريمة. </a:t>
            </a:r>
          </a:p>
          <a:p>
            <a:pPr marL="0" indent="0" algn="r">
              <a:buNone/>
            </a:pPr>
            <a:r>
              <a:rPr lang="ar-SA" dirty="0" smtClean="0"/>
              <a:t>ثالثا: تأثير بعض الظروف الاقتصادية الخاصة على الجريمة.</a:t>
            </a:r>
            <a:endParaRPr lang="en-US" dirty="0"/>
          </a:p>
        </p:txBody>
      </p:sp>
    </p:spTree>
    <p:extLst>
      <p:ext uri="{BB962C8B-B14F-4D97-AF65-F5344CB8AC3E}">
        <p14:creationId xmlns:p14="http://schemas.microsoft.com/office/powerpoint/2010/main" val="41781246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الصلة بين العوامل الاقتصادية و الجريمة</a:t>
            </a:r>
            <a:endParaRPr lang="en-US" dirty="0"/>
          </a:p>
        </p:txBody>
      </p:sp>
      <p:sp>
        <p:nvSpPr>
          <p:cNvPr id="3" name="Content Placeholder 2"/>
          <p:cNvSpPr>
            <a:spLocks noGrp="1"/>
          </p:cNvSpPr>
          <p:nvPr>
            <p:ph idx="1"/>
          </p:nvPr>
        </p:nvSpPr>
        <p:spPr/>
        <p:txBody>
          <a:bodyPr>
            <a:normAutofit/>
          </a:bodyPr>
          <a:lstStyle/>
          <a:p>
            <a:pPr marL="0" indent="0" algn="r">
              <a:buNone/>
            </a:pPr>
            <a:r>
              <a:rPr lang="ar-SA" sz="2000" dirty="0" smtClean="0"/>
              <a:t>اختلف الباحثون في علم الإجرام حول تحديد الصلة بين العوامل الاقتصادية و الظاهرة الإجرامية و انقسموا إلى عدة آراء :</a:t>
            </a:r>
          </a:p>
          <a:p>
            <a:pPr marL="0" indent="0" algn="r">
              <a:buNone/>
            </a:pPr>
            <a:r>
              <a:rPr lang="ar-SA" sz="2000" dirty="0" smtClean="0"/>
              <a:t>فذهب رأي إلى أن سبب الجريمة هي الظروف الاقتصادية السائدة في المجتمع و قال المتطرفون في هذا الرأي أن النظام الرأسمالي هو سبب الجريمة لأن هذا النظام يوزع الثروة في المجتمع بين عدد من الأفراد فيؤدي إلى وجود فوارق اجتماعية كبيرة تثير الشعور بالظلم و الحقد. </a:t>
            </a:r>
          </a:p>
          <a:p>
            <a:pPr marL="0" indent="0" algn="r">
              <a:buNone/>
            </a:pPr>
            <a:r>
              <a:rPr lang="ar-SA" sz="2000" dirty="0" smtClean="0"/>
              <a:t>و ذهب رأي آخر إلى القول بأن العوامل الاقتصادية هي من العوامل الاقتصادية المساعدة أو المهيئة لحدوث الجريمة فهي لا تؤثر في ارتكاب الجريمة إلا إذا كان لدى الشخص استعداد إجرامي تتفاعل معه فتحدث الجريمة. </a:t>
            </a:r>
          </a:p>
          <a:p>
            <a:pPr marL="0" indent="0" algn="r">
              <a:buNone/>
            </a:pPr>
            <a:r>
              <a:rPr lang="ar-SA" sz="2000" dirty="0" smtClean="0"/>
              <a:t>و نرى أن الرأي الصحيح هو أن العامل الاقتصادي هو أحد العوامل الاجرامية التي تدفع إلى ارتكاب الجريمة فهو ليس بالعامل الوحيد الذي يدفع الشخص إلى ارتكاب الجريمة.</a:t>
            </a:r>
            <a:endParaRPr lang="en-US" sz="2000" dirty="0"/>
          </a:p>
        </p:txBody>
      </p:sp>
    </p:spTree>
    <p:extLst>
      <p:ext uri="{BB962C8B-B14F-4D97-AF65-F5344CB8AC3E}">
        <p14:creationId xmlns:p14="http://schemas.microsoft.com/office/powerpoint/2010/main" val="39590552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تأثير بعض الظواهر الاقتصادية الخاصة على الجريمة </a:t>
            </a:r>
            <a:endParaRPr lang="en-US" dirty="0"/>
          </a:p>
        </p:txBody>
      </p:sp>
      <p:sp>
        <p:nvSpPr>
          <p:cNvPr id="3" name="Content Placeholder 2"/>
          <p:cNvSpPr>
            <a:spLocks noGrp="1"/>
          </p:cNvSpPr>
          <p:nvPr>
            <p:ph idx="1"/>
          </p:nvPr>
        </p:nvSpPr>
        <p:spPr/>
        <p:txBody>
          <a:bodyPr/>
          <a:lstStyle/>
          <a:p>
            <a:pPr marL="0" indent="0" algn="ctr">
              <a:buNone/>
            </a:pPr>
            <a:endParaRPr lang="ar-SA" dirty="0" smtClean="0"/>
          </a:p>
          <a:p>
            <a:pPr marL="0" indent="0" algn="ctr">
              <a:buNone/>
            </a:pPr>
            <a:r>
              <a:rPr lang="ar-SA" dirty="0" smtClean="0"/>
              <a:t>أهم المظاهر الاقتصادية الخاصة التي تؤثر في الظاهرة الإجرامية:</a:t>
            </a:r>
          </a:p>
          <a:p>
            <a:pPr marL="0" indent="0" algn="ctr">
              <a:buNone/>
            </a:pPr>
            <a:r>
              <a:rPr lang="ar-SA" dirty="0" smtClean="0"/>
              <a:t>أولا: عامل الفقر </a:t>
            </a:r>
          </a:p>
          <a:p>
            <a:pPr marL="0" indent="0" algn="ctr">
              <a:buNone/>
            </a:pPr>
            <a:r>
              <a:rPr lang="ar-SA" dirty="0" smtClean="0"/>
              <a:t>ثانيا: عامل البطالة</a:t>
            </a:r>
          </a:p>
          <a:p>
            <a:pPr marL="0" indent="0" algn="ctr">
              <a:buNone/>
            </a:pPr>
            <a:endParaRPr lang="en-US" dirty="0"/>
          </a:p>
        </p:txBody>
      </p:sp>
    </p:spTree>
    <p:extLst>
      <p:ext uri="{BB962C8B-B14F-4D97-AF65-F5344CB8AC3E}">
        <p14:creationId xmlns:p14="http://schemas.microsoft.com/office/powerpoint/2010/main" val="3200363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تأثير الفقر في الظاهرة الإجرامية </a:t>
            </a:r>
            <a:endParaRPr lang="en-US" dirty="0"/>
          </a:p>
        </p:txBody>
      </p:sp>
      <p:sp>
        <p:nvSpPr>
          <p:cNvPr id="3" name="Content Placeholder 2"/>
          <p:cNvSpPr>
            <a:spLocks noGrp="1"/>
          </p:cNvSpPr>
          <p:nvPr>
            <p:ph idx="1"/>
          </p:nvPr>
        </p:nvSpPr>
        <p:spPr/>
        <p:txBody>
          <a:bodyPr/>
          <a:lstStyle/>
          <a:p>
            <a:pPr marL="0" indent="0" algn="r">
              <a:buNone/>
            </a:pPr>
            <a:r>
              <a:rPr lang="ar-SA" dirty="0" smtClean="0"/>
              <a:t>الفقر : هو عجز الفرد عن إشباع الحد الأدنى من مطالب الحياة الذي يحفظ له كرامته الانسانية. </a:t>
            </a:r>
          </a:p>
          <a:p>
            <a:pPr marL="0" indent="0" algn="r">
              <a:buNone/>
            </a:pPr>
            <a:endParaRPr lang="ar-SA" dirty="0"/>
          </a:p>
          <a:p>
            <a:pPr marL="0" indent="0" algn="r">
              <a:buNone/>
            </a:pPr>
            <a:r>
              <a:rPr lang="ar-SA" dirty="0" smtClean="0"/>
              <a:t>لقد أثبتت الدراسات في علم الإجرام و الاحصاءات الناتجة عنها أنه توجد صلة قوية جدا بين الفقر و الظاهرة الاجرامية فالشخص الذي لم يكن لديه ما يسد به متطلبات المعيشه من أكل و شرب فإنه يضطر إلى مد يده إلى أموال و حاجات الغير لإشباع رغباته ، لذا فإن للفقر تأثير كبير على الظاهرة الإجرامية. </a:t>
            </a:r>
            <a:endParaRPr lang="en-US" dirty="0"/>
          </a:p>
        </p:txBody>
      </p:sp>
    </p:spTree>
    <p:extLst>
      <p:ext uri="{BB962C8B-B14F-4D97-AF65-F5344CB8AC3E}">
        <p14:creationId xmlns:p14="http://schemas.microsoft.com/office/powerpoint/2010/main" val="394447071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تأثير البطاله في الظاهره الاجرامية </a:t>
            </a:r>
            <a:endParaRPr lang="en-US" dirty="0"/>
          </a:p>
        </p:txBody>
      </p:sp>
      <p:sp>
        <p:nvSpPr>
          <p:cNvPr id="3" name="Content Placeholder 2"/>
          <p:cNvSpPr>
            <a:spLocks noGrp="1"/>
          </p:cNvSpPr>
          <p:nvPr>
            <p:ph idx="1"/>
          </p:nvPr>
        </p:nvSpPr>
        <p:spPr/>
        <p:txBody>
          <a:bodyPr/>
          <a:lstStyle/>
          <a:p>
            <a:pPr marL="0" indent="0" algn="r">
              <a:buNone/>
            </a:pPr>
            <a:r>
              <a:rPr lang="ar-SA" dirty="0" smtClean="0"/>
              <a:t>البطالة : هي توقف العامل عن عمله و حرمانه من مورد رزقه فيعجز عن إشباع حاجاته الضرورية بالطرق المشروعة فيضطر إلى سلوك سبيل الجريمة عن طريق التشرد أو السرقه كما يؤدي ذلك أيضا إلى حقده على المجتمع فيدفعه إلى ارتكاب جرائم الاعتداء على الاشخاص. </a:t>
            </a:r>
          </a:p>
          <a:p>
            <a:pPr marL="0" indent="0" algn="r">
              <a:buNone/>
            </a:pPr>
            <a:r>
              <a:rPr lang="ar-SA" smtClean="0"/>
              <a:t>و قد يمتد تأثير ذلك إلى الأبناء حيث أنهم عندما يرون عجز آبائهم من الإنفاق عليهم فإنهم يضطرون إلى اللجوء إلى السرقات و محاولة الوصول إلى الأموال بأي طريقة كانت. </a:t>
            </a:r>
            <a:endParaRPr lang="en-US" dirty="0"/>
          </a:p>
        </p:txBody>
      </p:sp>
    </p:spTree>
    <p:extLst>
      <p:ext uri="{BB962C8B-B14F-4D97-AF65-F5344CB8AC3E}">
        <p14:creationId xmlns:p14="http://schemas.microsoft.com/office/powerpoint/2010/main" val="2770133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8078</TotalTime>
  <Words>7698</Words>
  <Application>Microsoft Office PowerPoint</Application>
  <PresentationFormat>On-screen Show (4:3)</PresentationFormat>
  <Paragraphs>466</Paragraphs>
  <Slides>96</Slides>
  <Notes>0</Notes>
  <HiddenSlides>1</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Executive</vt:lpstr>
      <vt:lpstr>التعريف بعلم الإجرام </vt:lpstr>
      <vt:lpstr>أقسام علم الإجرام </vt:lpstr>
      <vt:lpstr>ذاتية علم الإجرام </vt:lpstr>
      <vt:lpstr>PowerPoint Presentation</vt:lpstr>
      <vt:lpstr>مضمون الجريمة </vt:lpstr>
      <vt:lpstr>PowerPoint Presentation</vt:lpstr>
      <vt:lpstr>المجرم </vt:lpstr>
      <vt:lpstr>PowerPoint Presentation</vt:lpstr>
      <vt:lpstr>علاقة علم الإجرام بالعلوم الأخرى</vt:lpstr>
      <vt:lpstr>علم الإجرام و قانون العقوبات</vt:lpstr>
      <vt:lpstr>PowerPoint Presentation</vt:lpstr>
      <vt:lpstr>PowerPoint Presentation</vt:lpstr>
      <vt:lpstr>PowerPoint Presentation</vt:lpstr>
      <vt:lpstr>علم الإجرام و قانون الإجراءت الجزائية </vt:lpstr>
      <vt:lpstr>PowerPoint Presentation</vt:lpstr>
      <vt:lpstr>علم الإجرام و علم العقاب </vt:lpstr>
      <vt:lpstr>علم الإجرام و علم الاجتماع القانوني الجنائي</vt:lpstr>
      <vt:lpstr>علم الإجرام و علم الاجتماع الجنائي</vt:lpstr>
      <vt:lpstr>علم الإجرام و علم الطب العقلي الجنائي</vt:lpstr>
      <vt:lpstr>علم الإجرام و الطب الشرعي </vt:lpstr>
      <vt:lpstr>علم الإجرام و علم التحقيق الجنائي </vt:lpstr>
      <vt:lpstr>علم الإجرام و علم النفس الجنائي</vt:lpstr>
      <vt:lpstr>أساليب البحث في علم الإجرام </vt:lpstr>
      <vt:lpstr>الأساليب الفردية </vt:lpstr>
      <vt:lpstr>البحث العضوي للمجرم </vt:lpstr>
      <vt:lpstr>البحث الوظيفي للمجرم </vt:lpstr>
      <vt:lpstr>البحث النفسي للمجرم </vt:lpstr>
      <vt:lpstr>فحص الثقافة الذاتية و مستوى التعليم</vt:lpstr>
      <vt:lpstr>فحص الحالة الاقتصادية </vt:lpstr>
      <vt:lpstr>دراسة تاريخ حياة المجرم </vt:lpstr>
      <vt:lpstr>الأساليب الجماعية</vt:lpstr>
      <vt:lpstr>أولا/الأسلوب الاحصائي </vt:lpstr>
      <vt:lpstr>طرق الاحصاء </vt:lpstr>
      <vt:lpstr>الطريقة الثابته أو الاحصاء المكاني </vt:lpstr>
      <vt:lpstr>الطريقة المتحركة أو الإحصاء الزماني </vt:lpstr>
      <vt:lpstr>PowerPoint Presentation</vt:lpstr>
      <vt:lpstr>PowerPoint Presentation</vt:lpstr>
      <vt:lpstr>ثانيا/أسلوب البحث الاجتماعي </vt:lpstr>
      <vt:lpstr>النموذج الاستجوابي </vt:lpstr>
      <vt:lpstr>الدراسة البيئية </vt:lpstr>
      <vt:lpstr>ثالثا/ أسلوب المقارنه </vt:lpstr>
      <vt:lpstr>العوامل التي تؤثر في السلوك الإجرامي</vt:lpstr>
      <vt:lpstr>العوامل الفردية </vt:lpstr>
      <vt:lpstr>الوراثه </vt:lpstr>
      <vt:lpstr>أنواع الوراثه </vt:lpstr>
      <vt:lpstr>PowerPoint Presentation</vt:lpstr>
      <vt:lpstr>PowerPoint Presentation</vt:lpstr>
      <vt:lpstr>الصلة بين الوراثه و الجريمة </vt:lpstr>
      <vt:lpstr>PowerPoint Presentation</vt:lpstr>
      <vt:lpstr>السلالة </vt:lpstr>
      <vt:lpstr>الصله بين السلالة و الجريمة </vt:lpstr>
      <vt:lpstr>الجنس</vt:lpstr>
      <vt:lpstr>السن </vt:lpstr>
      <vt:lpstr>PowerPoint Presentation</vt:lpstr>
      <vt:lpstr>PowerPoint Presentation</vt:lpstr>
      <vt:lpstr>التكوين </vt:lpstr>
      <vt:lpstr>التكوين العضوي </vt:lpstr>
      <vt:lpstr>التكوين العقلي </vt:lpstr>
      <vt:lpstr>PowerPoint Presentation</vt:lpstr>
      <vt:lpstr>الصلة بين الذكاء و الجريمة </vt:lpstr>
      <vt:lpstr>التكوين النفسي</vt:lpstr>
      <vt:lpstr>الجانب الغريزي </vt:lpstr>
      <vt:lpstr>PowerPoint Presentation</vt:lpstr>
      <vt:lpstr>صلة الغرائز بالسلوك الإجرامي </vt:lpstr>
      <vt:lpstr>الجانب العاطفي </vt:lpstr>
      <vt:lpstr>الصلة بين السكيوباتية و السلوك الاجرامي</vt:lpstr>
      <vt:lpstr>أنواع السكيوباتين </vt:lpstr>
      <vt:lpstr>المرض </vt:lpstr>
      <vt:lpstr>الأمراض العضوية </vt:lpstr>
      <vt:lpstr>الأمراض العقلية </vt:lpstr>
      <vt:lpstr>PowerPoint Presentation</vt:lpstr>
      <vt:lpstr>الأمراض النفسية </vt:lpstr>
      <vt:lpstr>المسكر و المخدر  </vt:lpstr>
      <vt:lpstr>PowerPoint Presentation</vt:lpstr>
      <vt:lpstr>العوامل البيئية </vt:lpstr>
      <vt:lpstr>خصائص البيئة </vt:lpstr>
      <vt:lpstr>PowerPoint Presentation</vt:lpstr>
      <vt:lpstr>أنواع العوامل البيئية</vt:lpstr>
      <vt:lpstr>PowerPoint Presentation</vt:lpstr>
      <vt:lpstr>العوامل الطبيعية </vt:lpstr>
      <vt:lpstr>الصلة بين المناخ و الجريمة </vt:lpstr>
      <vt:lpstr>العوامل الاجتماعية </vt:lpstr>
      <vt:lpstr>الأسرة </vt:lpstr>
      <vt:lpstr>PowerPoint Presentation</vt:lpstr>
      <vt:lpstr>المدرسة </vt:lpstr>
      <vt:lpstr>PowerPoint Presentation</vt:lpstr>
      <vt:lpstr>العمل </vt:lpstr>
      <vt:lpstr>الصداقة </vt:lpstr>
      <vt:lpstr>العوامل الثقافية </vt:lpstr>
      <vt:lpstr>التعليم </vt:lpstr>
      <vt:lpstr>وسائل الإعلام </vt:lpstr>
      <vt:lpstr>العوامل الاقتصادية </vt:lpstr>
      <vt:lpstr>الصلة بين العوامل الاقتصادية و الجريمة</vt:lpstr>
      <vt:lpstr>تأثير بعض الظواهر الاقتصادية الخاصة على الجريمة </vt:lpstr>
      <vt:lpstr>تأثير الفقر في الظاهرة الإجرامية </vt:lpstr>
      <vt:lpstr>تأثير البطاله في الظاهره الاجرامية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بعلم الإجرام </dc:title>
  <dc:creator>Sara Karim</dc:creator>
  <cp:lastModifiedBy>GCUSER</cp:lastModifiedBy>
  <cp:revision>99</cp:revision>
  <dcterms:created xsi:type="dcterms:W3CDTF">2015-02-07T13:29:10Z</dcterms:created>
  <dcterms:modified xsi:type="dcterms:W3CDTF">2015-09-06T09:24:47Z</dcterms:modified>
</cp:coreProperties>
</file>