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5" r:id="rId2"/>
    <p:sldId id="266" r:id="rId3"/>
    <p:sldId id="258" r:id="rId4"/>
    <p:sldId id="259" r:id="rId5"/>
    <p:sldId id="262" r:id="rId6"/>
    <p:sldId id="263" r:id="rId7"/>
    <p:sldId id="268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CC00FF"/>
    <a:srgbClr val="FF0066"/>
    <a:srgbClr val="4ED2E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97CFC-0B94-491F-A8D4-66108E32DBA0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2E392-EB55-4513-9389-8EBF691B9C3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ى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4429124" y="1214422"/>
            <a:ext cx="471487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8800" b="1" dirty="0" smtClean="0">
                <a:ln>
                  <a:solidFill>
                    <a:schemeClr val="bg1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علم </a:t>
            </a:r>
            <a:r>
              <a:rPr lang="ar-SA" sz="8800" b="1" dirty="0" err="1" smtClean="0">
                <a:ln>
                  <a:solidFill>
                    <a:schemeClr val="bg1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الاشنات</a:t>
            </a:r>
            <a:endParaRPr lang="en-US" sz="8800" b="1" dirty="0">
              <a:ln>
                <a:solidFill>
                  <a:schemeClr val="bg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/>
        </p:nvSpPr>
        <p:spPr bwMode="auto">
          <a:xfrm>
            <a:off x="4786314" y="4929198"/>
            <a:ext cx="407196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6000" b="1" dirty="0" smtClean="0">
                <a:ln>
                  <a:solidFill>
                    <a:schemeClr val="bg1"/>
                  </a:solidFill>
                </a:ln>
                <a:solidFill>
                  <a:srgbClr val="92D05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مقرر 348 حدق</a:t>
            </a:r>
            <a:endParaRPr lang="en-US" sz="6000" b="1" dirty="0">
              <a:ln>
                <a:solidFill>
                  <a:schemeClr val="bg1"/>
                </a:solidFill>
              </a:ln>
              <a:solidFill>
                <a:srgbClr val="92D05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ى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357686" y="2362200"/>
            <a:ext cx="4572032" cy="2209808"/>
          </a:xfrm>
          <a:prstGeom prst="rect">
            <a:avLst/>
          </a:prstGeom>
          <a:noFill/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ndalus" pitchFamily="2" charset="-78"/>
                <a:ea typeface="Tahoma" pitchFamily="34" charset="0"/>
                <a:cs typeface="Farsi Simple Bold" pitchFamily="2" charset="-78"/>
              </a:rPr>
              <a:t>طرق قياس معدل نمو </a:t>
            </a:r>
            <a:r>
              <a:rPr kumimoji="0" lang="ar-SA" sz="6000" b="1" i="0" u="none" strike="noStrike" kern="1200" normalizeH="0" baseline="0" noProof="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Andalus" pitchFamily="2" charset="-78"/>
                <a:ea typeface="Tahoma" pitchFamily="34" charset="0"/>
                <a:cs typeface="Farsi Simple Bold" pitchFamily="2" charset="-78"/>
              </a:rPr>
              <a:t>الاشنات</a:t>
            </a:r>
            <a:endParaRPr kumimoji="0" lang="uk-UA" sz="6000" b="1" i="0" u="none" strike="noStrike" kern="1200" normalizeH="0" baseline="0" noProof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 pitchFamily="34" charset="0"/>
              <a:ea typeface="Tahoma" pitchFamily="34" charset="0"/>
              <a:cs typeface="Farsi Simple Bold" pitchFamily="2" charset="-78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00496" y="5715016"/>
            <a:ext cx="486582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4800" b="1" spc="50" dirty="0">
                <a:ln w="11430">
                  <a:solidFill>
                    <a:srgbClr val="FFFF00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Farsi Simple Bold" pitchFamily="2" charset="-78"/>
              </a:rPr>
              <a:t>الدرس </a:t>
            </a:r>
            <a:r>
              <a:rPr lang="ar-SA" sz="4800" b="1" spc="50">
                <a:ln w="11430">
                  <a:solidFill>
                    <a:srgbClr val="FFFF00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Farsi Simple Bold" pitchFamily="2" charset="-78"/>
              </a:rPr>
              <a:t>العملي </a:t>
            </a:r>
            <a:r>
              <a:rPr lang="ar-SA" sz="4800" b="1" spc="50" smtClean="0">
                <a:ln w="11430">
                  <a:solidFill>
                    <a:srgbClr val="FFFF00"/>
                  </a:solidFill>
                </a:ln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CS FREEDOM OUT"/>
                <a:ea typeface="Times New Roman" pitchFamily="18" charset="0"/>
                <a:cs typeface="Farsi Simple Bold" pitchFamily="2" charset="-78"/>
              </a:rPr>
              <a:t>السادس</a:t>
            </a:r>
            <a:endParaRPr lang="ar-SA" sz="4800" b="1" spc="50" dirty="0">
              <a:ln w="11430">
                <a:solidFill>
                  <a:srgbClr val="FFFF00"/>
                </a:solidFill>
              </a:ln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MZSJAKCAQTGOBZCANSNRIICA7EL2NWCA10LDBVCAJ2DS3FCAF16M08CAC2SVKVCANAOAKQCA2KDGONCA1RGUNECAHG9RC7CACDDLTHCAUDVKFMCA9N8UF2CABLI3EHCA291RMKCA2OFUNQCAN9E2W7CAF1XWS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285728"/>
            <a:ext cx="6977090" cy="649287"/>
          </a:xfrm>
        </p:spPr>
        <p:txBody>
          <a:bodyPr>
            <a:noAutofit/>
          </a:bodyPr>
          <a:lstStyle/>
          <a:p>
            <a:pPr algn="ctr"/>
            <a:r>
              <a:rPr lang="ar-SA" sz="7200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1"/>
                </a:solidFill>
                <a:effectLst>
                  <a:glow rad="228600">
                    <a:srgbClr val="FF0000">
                      <a:alpha val="40000"/>
                    </a:srgb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ndalus" pitchFamily="2" charset="-78"/>
                <a:cs typeface="Farsi Simple Bold" pitchFamily="2" charset="-78"/>
              </a:rPr>
              <a:t>طبيعة نمو الجسد </a:t>
            </a:r>
            <a:r>
              <a:rPr lang="ar-SA" sz="7200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1"/>
                </a:solidFill>
                <a:effectLst>
                  <a:glow rad="228600">
                    <a:srgbClr val="FF0000">
                      <a:alpha val="40000"/>
                    </a:srgb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Andalus" pitchFamily="2" charset="-78"/>
                <a:cs typeface="Farsi Simple Bold" pitchFamily="2" charset="-78"/>
              </a:rPr>
              <a:t>الاشني</a:t>
            </a:r>
            <a:endParaRPr lang="uk-UA" sz="7200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bg1"/>
              </a:solidFill>
              <a:effectLst>
                <a:glow rad="228600">
                  <a:srgbClr val="FF0000">
                    <a:alpha val="40000"/>
                  </a:srgbClr>
                </a:glow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ahoma" charset="0"/>
              <a:cs typeface="Farsi Simple Bold" pitchFamily="2" charset="-78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1214422"/>
            <a:ext cx="9144000" cy="395922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/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  <a:sym typeface="AGA Arabesque"/>
              </a:rPr>
              <a:t>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يتميز نمو الجسد </a:t>
            </a:r>
            <a:r>
              <a:rPr kumimoji="0" lang="ar-SA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الاشني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بانه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متباعد المحور بحيث ينمو متجهاً للخارج بانتظام عند الحواف مكوناً مستعمرات دائرية الشكل مثل </a:t>
            </a:r>
            <a:r>
              <a:rPr kumimoji="0" lang="ar-SA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الورقية </a:t>
            </a:r>
            <a:r>
              <a:rPr kumimoji="0" lang="ar-SA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و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القشرية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.</a:t>
            </a:r>
            <a:endParaRPr kumimoji="0" lang="en-US" sz="54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uLnTx/>
              <a:uFillTx/>
              <a:latin typeface="Traditional Arabic" pitchFamily="2" charset="-78"/>
              <a:cs typeface="Farsi Simple Bold" pitchFamily="2" charset="-78"/>
            </a:endParaRPr>
          </a:p>
          <a:p>
            <a:pPr marL="342900" lvl="0" indent="-342900" algn="just">
              <a:spcBef>
                <a:spcPct val="20000"/>
              </a:spcBef>
              <a:defRPr/>
            </a:pPr>
            <a:r>
              <a:rPr lang="ar-SA" sz="54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  <a:sym typeface="AGA Arabesque"/>
              </a:rPr>
              <a:t></a:t>
            </a:r>
            <a:r>
              <a:rPr lang="ar-SA" sz="5400" b="1" dirty="0" smtClean="0"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  <a:sym typeface="AGA Arabesque"/>
              </a:rPr>
              <a:t> </a:t>
            </a:r>
            <a:r>
              <a:rPr kumimoji="0" lang="ar-SA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اما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الشجرية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kumimoji="0" lang="ar-SA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فانها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تنمو </a:t>
            </a:r>
            <a:r>
              <a:rPr kumimoji="0" lang="ar-SA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قمياً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 وتزداد طولاً وارتفاعاً مع مرور الوقت</a:t>
            </a:r>
            <a:endParaRPr kumimoji="0" lang="uk-UA" sz="5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uLnTx/>
              <a:uFillTx/>
              <a:cs typeface="Farsi Simple Bold" pitchFamily="2" charset="-78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MZSJAKCAQTGOBZCANSNRIICA7EL2NWCA10LDBVCAJ2DS3FCAF16M08CAC2SVKVCANAOAKQCA2KDGONCA1RGUNECAHG9RC7CACDDLTHCAUDVKFMCA9N8UF2CABLI3EHCA291RMKCA2OFUNQCAN9E2W7CAF1XWS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5867424" cy="723900"/>
          </a:xfrm>
        </p:spPr>
        <p:txBody>
          <a:bodyPr>
            <a:noAutofit/>
          </a:bodyPr>
          <a:lstStyle/>
          <a:p>
            <a:pPr algn="ctr"/>
            <a:r>
              <a:rPr lang="ar-SA" sz="660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ndalus" pitchFamily="2" charset="-78"/>
                <a:cs typeface="Farsi Simple Bold" pitchFamily="2" charset="-78"/>
              </a:rPr>
              <a:t>نمو </a:t>
            </a:r>
            <a:r>
              <a:rPr lang="ar-SA" sz="660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ndalus" pitchFamily="2" charset="-78"/>
                <a:cs typeface="Farsi Simple Bold" pitchFamily="2" charset="-78"/>
              </a:rPr>
              <a:t>الأشنات</a:t>
            </a:r>
            <a:endParaRPr lang="uk-UA" sz="6600" dirty="0">
              <a:ln>
                <a:solidFill>
                  <a:schemeClr val="tx1"/>
                </a:solidFill>
              </a:ln>
              <a:solidFill>
                <a:srgbClr val="FFC0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14282" y="1071546"/>
            <a:ext cx="8715436" cy="243365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228600">
                    <a:srgbClr val="FF0000">
                      <a:alpha val="40000"/>
                    </a:srgb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  <a:sym typeface="AGA Arabesque"/>
              </a:rPr>
              <a:t>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rgbClr val="FF0000">
                      <a:alpha val="40000"/>
                    </a:srgb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  <a:sym typeface="AGA Arabesque"/>
              </a:rPr>
              <a:t>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rgbClr val="FF0000">
                      <a:alpha val="40000"/>
                    </a:srgb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يتميز بمعدل بطيء جداً وتتميز بطول عمرها مع زيادة تقدم العمر حيث تظل متماسكة.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ar-SA" sz="28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glow rad="228600">
                    <a:srgbClr val="FF0000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  <a:sym typeface="AGA Arabesque"/>
              </a:rPr>
              <a:t></a:t>
            </a:r>
            <a:r>
              <a:rPr lang="ar-SA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rgbClr val="FF0000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  <a:sym typeface="AGA Arabesque"/>
              </a:rPr>
              <a:t>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rgbClr val="FF0000">
                      <a:alpha val="40000"/>
                    </a:srgbClr>
                  </a:glow>
                </a:effectLst>
                <a:uLnTx/>
                <a:uFillTx/>
                <a:latin typeface="Traditional Arabic" pitchFamily="2" charset="-78"/>
                <a:cs typeface="Farsi Simple Bold" pitchFamily="2" charset="-78"/>
              </a:rPr>
              <a:t>على الرغم من قدرة بقائها فترات طويلة إلا أنها تحتفظ بحيويتها وقدرتها على النمو.</a:t>
            </a:r>
            <a:endParaRPr kumimoji="0" lang="uk-UA" sz="36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glow rad="228600">
                  <a:srgbClr val="FF0000">
                    <a:alpha val="40000"/>
                  </a:srgbClr>
                </a:glow>
              </a:effectLst>
              <a:uLnTx/>
              <a:uFillTx/>
              <a:cs typeface="Farsi Simple Bold" pitchFamily="2" charset="-78"/>
            </a:endParaRPr>
          </a:p>
        </p:txBody>
      </p:sp>
      <p:sp>
        <p:nvSpPr>
          <p:cNvPr id="6" name="عنوان 1"/>
          <p:cNvSpPr txBox="1">
            <a:spLocks/>
          </p:cNvSpPr>
          <p:nvPr/>
        </p:nvSpPr>
        <p:spPr bwMode="auto">
          <a:xfrm>
            <a:off x="1071538" y="3581400"/>
            <a:ext cx="792006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ar-SA" sz="4400" b="1" i="0" u="none" strike="noStrike" kern="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ndalus" pitchFamily="2" charset="-78"/>
                <a:ea typeface="+mj-ea"/>
                <a:cs typeface="Farsi Simple Bold" pitchFamily="2" charset="-78"/>
              </a:rPr>
              <a:t>تمُر </a:t>
            </a:r>
            <a:r>
              <a:rPr kumimoji="0" lang="ar-SA" sz="4400" b="1" i="0" u="none" strike="noStrike" kern="0" cap="none" spc="0" normalizeH="0" baseline="0" noProof="0" dirty="0" err="1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ndalus" pitchFamily="2" charset="-78"/>
                <a:ea typeface="+mj-ea"/>
                <a:cs typeface="Farsi Simple Bold" pitchFamily="2" charset="-78"/>
              </a:rPr>
              <a:t>الاشنات</a:t>
            </a:r>
            <a:r>
              <a:rPr kumimoji="0" lang="ar-SA" sz="4400" b="1" i="0" u="none" strike="noStrike" kern="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ndalus" pitchFamily="2" charset="-78"/>
                <a:ea typeface="+mj-ea"/>
                <a:cs typeface="Farsi Simple Bold" pitchFamily="2" charset="-78"/>
              </a:rPr>
              <a:t> </a:t>
            </a:r>
            <a:r>
              <a:rPr lang="ar-SA" sz="4400" b="1" kern="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ndalus" pitchFamily="2" charset="-78"/>
                <a:ea typeface="+mj-ea"/>
                <a:cs typeface="Farsi Simple Bold" pitchFamily="2" charset="-78"/>
              </a:rPr>
              <a:t>خلال</a:t>
            </a:r>
            <a:r>
              <a:rPr kumimoji="0" lang="ar-SA" sz="4400" b="1" i="0" u="none" strike="noStrike" kern="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ndalus" pitchFamily="2" charset="-78"/>
                <a:ea typeface="+mj-ea"/>
                <a:cs typeface="Farsi Simple Bold" pitchFamily="2" charset="-78"/>
              </a:rPr>
              <a:t> حياتها</a:t>
            </a:r>
            <a:r>
              <a:rPr lang="ar-SA" sz="4400" b="1" kern="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ndalus" pitchFamily="2" charset="-78"/>
                <a:cs typeface="Farsi Simple Bold" pitchFamily="2" charset="-78"/>
              </a:rPr>
              <a:t> بثلاث مراحل هي </a:t>
            </a:r>
            <a:r>
              <a:rPr kumimoji="0" lang="ar-SA" sz="4400" b="1" i="0" u="none" strike="noStrike" kern="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Andalus" pitchFamily="2" charset="-78"/>
                <a:ea typeface="+mj-ea"/>
                <a:cs typeface="Farsi Simple Bold" pitchFamily="2" charset="-78"/>
              </a:rPr>
              <a:t>:</a:t>
            </a:r>
            <a:endParaRPr kumimoji="0" lang="en-US" sz="4400" b="1" i="0" u="none" strike="noStrike" kern="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uLnTx/>
              <a:uFillTx/>
              <a:latin typeface="Andalus" pitchFamily="2" charset="-78"/>
              <a:ea typeface="+mj-ea"/>
              <a:cs typeface="Farsi Simple Bold" pitchFamily="2" charset="-78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857752" y="4419600"/>
            <a:ext cx="40005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 rtl="1">
              <a:buFont typeface="+mj-lt"/>
              <a:buAutoNum type="arabicPeriod"/>
            </a:pPr>
            <a:r>
              <a:rPr lang="ar-SA" sz="3600" b="1" dirty="0" smtClean="0">
                <a:ln>
                  <a:solidFill>
                    <a:srgbClr val="FFC000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مرحلة ابتدائية       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SA" sz="3600" b="1" dirty="0" smtClean="0">
                <a:ln>
                  <a:solidFill>
                    <a:srgbClr val="FFC000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مرحلة النضج</a:t>
            </a:r>
            <a:endParaRPr lang="en-US" sz="3600" b="1" dirty="0" smtClean="0">
              <a:ln>
                <a:solidFill>
                  <a:srgbClr val="FFC000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marL="514350" indent="-514350" algn="just" rtl="1">
              <a:buFont typeface="+mj-lt"/>
              <a:buAutoNum type="arabicPeriod"/>
            </a:pPr>
            <a:r>
              <a:rPr lang="ar-SA" sz="3600" b="1" dirty="0" smtClean="0">
                <a:ln>
                  <a:solidFill>
                    <a:srgbClr val="FFC000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مرحلة الانحلال(التحلل)</a:t>
            </a:r>
            <a:endParaRPr lang="en-US" sz="3600" b="1" dirty="0">
              <a:ln>
                <a:solidFill>
                  <a:srgbClr val="FFC000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raditional Arabic" pitchFamily="2" charset="-78"/>
              <a:cs typeface="Farsi Simple Bold" pitchFamily="2" charset="-78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uiExpand="1" build="p"/>
      <p:bldP spid="6" grpId="0"/>
      <p:bldP spid="7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SZJ3U3CAZSH938CA840ZVDCA8JJN7OCARCTG1MCATV6MNMCA4CHNFYCATAI8ODCA60QY8ZCA1HHY6BCAV28PZ5CAUEFJVYCAXB9NXXCA01OYUDCAE7SIS6CAJLWDS3CAAP188WCADF82TTCAYUR8INCAISO4H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عنوان 3"/>
          <p:cNvSpPr>
            <a:spLocks noGrp="1"/>
          </p:cNvSpPr>
          <p:nvPr>
            <p:ph type="title"/>
          </p:nvPr>
        </p:nvSpPr>
        <p:spPr>
          <a:xfrm>
            <a:off x="1447800" y="381000"/>
            <a:ext cx="6553200" cy="508000"/>
          </a:xfrm>
        </p:spPr>
        <p:txBody>
          <a:bodyPr>
            <a:noAutofit/>
          </a:bodyPr>
          <a:lstStyle/>
          <a:p>
            <a:pPr algn="ctr"/>
            <a:r>
              <a:rPr lang="ar-SA" sz="6000" dirty="0" smtClean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ndalus" pitchFamily="2" charset="-78"/>
                <a:cs typeface="Farsi Simple Bold" pitchFamily="2" charset="-78"/>
              </a:rPr>
              <a:t>طرق قياس نمو </a:t>
            </a:r>
            <a:r>
              <a:rPr lang="ar-SA" sz="6000" dirty="0" err="1" smtClean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ndalus" pitchFamily="2" charset="-78"/>
                <a:cs typeface="Farsi Simple Bold" pitchFamily="2" charset="-78"/>
              </a:rPr>
              <a:t>الأشنات</a:t>
            </a:r>
            <a:endParaRPr lang="en-US" sz="6000" dirty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Andalus" pitchFamily="2" charset="-78"/>
              <a:cs typeface="Farsi Simple Bold" pitchFamily="2" charset="-78"/>
            </a:endParaRPr>
          </a:p>
        </p:txBody>
      </p:sp>
      <p:sp>
        <p:nvSpPr>
          <p:cNvPr id="5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4570429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b="1" dirty="0" smtClean="0"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  <a:sym typeface="AGA Arabesque"/>
              </a:rPr>
              <a:t></a:t>
            </a:r>
            <a:r>
              <a:rPr lang="ar-SA" b="1" dirty="0" smtClean="0">
                <a:solidFill>
                  <a:srgbClr val="FF0066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 لا توجد حتى </a:t>
            </a:r>
            <a:r>
              <a:rPr lang="ar-SA" b="1" dirty="0" err="1" smtClean="0">
                <a:solidFill>
                  <a:srgbClr val="FF0066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الان</a:t>
            </a:r>
            <a:r>
              <a:rPr lang="ar-SA" b="1" dirty="0" smtClean="0">
                <a:solidFill>
                  <a:srgbClr val="FF0066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 طريقة قياسية موحدة لقياس معدل نمو </a:t>
            </a:r>
            <a:r>
              <a:rPr lang="ar-SA" b="1" dirty="0" err="1" smtClean="0">
                <a:solidFill>
                  <a:srgbClr val="FF0066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الاشنات</a:t>
            </a:r>
            <a:endParaRPr lang="ar-SA" b="1" dirty="0" smtClean="0">
              <a:solidFill>
                <a:srgbClr val="FF0066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b="1" dirty="0" smtClean="0">
                <a:solidFill>
                  <a:srgbClr val="FFC00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ولكن أهم الطرق التي قد تستخدم لقياس معدل نمو </a:t>
            </a:r>
            <a:r>
              <a:rPr lang="ar-SA" b="1" dirty="0" err="1" smtClean="0">
                <a:solidFill>
                  <a:srgbClr val="FFC00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الأشنات</a:t>
            </a:r>
            <a:r>
              <a:rPr lang="ar-SA" b="1" dirty="0" smtClean="0">
                <a:solidFill>
                  <a:srgbClr val="FFC00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 هي:</a:t>
            </a:r>
            <a:endParaRPr lang="en-US" b="1" dirty="0" smtClean="0">
              <a:solidFill>
                <a:srgbClr val="FFC000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b="1" dirty="0" smtClean="0">
                <a:solidFill>
                  <a:srgbClr val="4ED2E0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أ- الرسم بالشف(طريقة بدائية غير دقيقة):</a:t>
            </a:r>
            <a:endParaRPr lang="en-US" b="1" dirty="0" smtClean="0">
              <a:solidFill>
                <a:srgbClr val="4ED2E0"/>
              </a:solidFill>
              <a:effectLst>
                <a:glow rad="228600">
                  <a:srgbClr val="FF00FF">
                    <a:alpha val="40000"/>
                  </a:srgb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تتم عن طريق رسم حدود الجسد </a:t>
            </a:r>
            <a:r>
              <a:rPr lang="ar-SA" b="1" dirty="0" err="1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الاشني</a:t>
            </a: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على صحيفة بلاستيكية شفافة ثم يعاد رسم حدود نفس الجسد </a:t>
            </a:r>
            <a:r>
              <a:rPr lang="ar-SA" b="1" dirty="0" err="1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الاشني</a:t>
            </a: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بعد ذلك بعدة اشهر </a:t>
            </a:r>
            <a:r>
              <a:rPr lang="ar-SA" b="1" dirty="0" err="1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او</a:t>
            </a: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عدة سنوات.</a:t>
            </a:r>
            <a:endParaRPr lang="en-US" b="1" dirty="0" smtClean="0">
              <a:solidFill>
                <a:schemeClr val="bg1"/>
              </a:solidFill>
              <a:effectLst>
                <a:glow rad="228600">
                  <a:srgbClr val="FF00FF">
                    <a:alpha val="40000"/>
                  </a:srgb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b="1" dirty="0" smtClean="0">
                <a:solidFill>
                  <a:srgbClr val="4ED2E0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ب-التصوير:</a:t>
            </a:r>
            <a:endParaRPr lang="en-US" b="1" dirty="0" smtClean="0">
              <a:solidFill>
                <a:srgbClr val="4ED2E0"/>
              </a:solidFill>
              <a:effectLst>
                <a:glow rad="228600">
                  <a:srgbClr val="FF00FF">
                    <a:alpha val="40000"/>
                  </a:srgb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تعتبر أكثر دقة نظراً لحساسيتها </a:t>
            </a:r>
            <a:r>
              <a:rPr lang="ar-SA" b="1" dirty="0" err="1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وامكانية</a:t>
            </a: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القياس </a:t>
            </a:r>
            <a:r>
              <a:rPr lang="ar-SA" b="1" dirty="0" err="1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المباشرمن</a:t>
            </a: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b="1" dirty="0" err="1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صورضوئيةللجسد</a:t>
            </a: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</a:t>
            </a:r>
            <a:r>
              <a:rPr lang="ar-SA" b="1" dirty="0" err="1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الاشني</a:t>
            </a: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المراد قياسه وحساب معدل نموه.</a:t>
            </a:r>
            <a:endParaRPr lang="en-US" b="1" dirty="0" smtClean="0">
              <a:solidFill>
                <a:schemeClr val="bg1"/>
              </a:solidFill>
              <a:effectLst>
                <a:glow rad="228600">
                  <a:srgbClr val="FF00FF">
                    <a:alpha val="40000"/>
                  </a:srgb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b="1" dirty="0" smtClean="0">
                <a:solidFill>
                  <a:srgbClr val="4ED2E0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ج-تحلق الحواف:</a:t>
            </a:r>
            <a:endParaRPr lang="en-US" b="1" dirty="0" smtClean="0">
              <a:solidFill>
                <a:srgbClr val="4ED2E0"/>
              </a:solidFill>
              <a:effectLst>
                <a:glow rad="228600">
                  <a:srgbClr val="FF00FF">
                    <a:alpha val="40000"/>
                  </a:srgb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قليل من </a:t>
            </a:r>
            <a:r>
              <a:rPr lang="ar-SA" b="1" dirty="0" err="1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الاشنات</a:t>
            </a: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ذات حواف </a:t>
            </a:r>
            <a:r>
              <a:rPr lang="ar-SA" b="1" dirty="0" err="1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متحلقة</a:t>
            </a:r>
            <a:r>
              <a:rPr lang="ar-SA" b="1" dirty="0" smtClean="0">
                <a:solidFill>
                  <a:schemeClr val="bg1"/>
                </a:solidFill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،معظمها القشرية.</a:t>
            </a:r>
            <a:endParaRPr lang="en-US" b="1" dirty="0" smtClean="0">
              <a:solidFill>
                <a:schemeClr val="bg1"/>
              </a:solidFill>
              <a:effectLst>
                <a:glow rad="228600">
                  <a:srgbClr val="FF00FF">
                    <a:alpha val="40000"/>
                  </a:srgb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b="1" dirty="0" smtClean="0">
                <a:effectLst>
                  <a:glow rad="228600">
                    <a:srgbClr val="FF00FF">
                      <a:alpha val="40000"/>
                    </a:srgbClr>
                  </a:glow>
                </a:effectLst>
                <a:latin typeface="Traditional Arabic" pitchFamily="2" charset="-78"/>
                <a:cs typeface="Farsi Simple Bold" pitchFamily="2" charset="-78"/>
              </a:rPr>
              <a:t>        </a:t>
            </a:r>
            <a:endParaRPr lang="en-US" b="1" dirty="0">
              <a:effectLst>
                <a:glow rad="228600">
                  <a:srgbClr val="FF00FF">
                    <a:alpha val="40000"/>
                  </a:srgbClr>
                </a:glow>
              </a:effectLst>
              <a:latin typeface="Traditional Arabic" pitchFamily="2" charset="-78"/>
              <a:cs typeface="Farsi Simple Bold" pitchFamily="2" charset="-78"/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5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5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5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65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15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65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15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65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SZJ3U3CAZSH938CA840ZVDCA8JJN7OCARCTG1MCATV6MNMCA4CHNFYCATAI8ODCA60QY8ZCA1HHY6BCAV28PZ5CAUEFJVYCAXB9NXXCA01OYUDCAE7SIS6CAJLWDS3CAAP188WCADF82TTCAYUR8INCAISO4H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158" y="500042"/>
            <a:ext cx="8786842" cy="487046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ar-SA" sz="4800" b="1" dirty="0" smtClean="0">
                <a:solidFill>
                  <a:srgbClr val="FFFF0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وتوجد صعوبة في قياس تحلق الحواف لعدة </a:t>
            </a:r>
            <a:r>
              <a:rPr lang="ar-SA" sz="4800" b="1" dirty="0" err="1" smtClean="0">
                <a:solidFill>
                  <a:srgbClr val="FFFF0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اسباب</a:t>
            </a:r>
            <a:r>
              <a:rPr lang="ar-SA" sz="4800" b="1" dirty="0" smtClean="0">
                <a:solidFill>
                  <a:srgbClr val="FFFF00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:</a:t>
            </a:r>
            <a:endParaRPr lang="en-US" sz="4800" b="1" dirty="0" smtClean="0">
              <a:solidFill>
                <a:srgbClr val="FFFF00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sz="4800" b="1" dirty="0" smtClean="0">
                <a:solidFill>
                  <a:srgbClr val="FF0066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أولا.. </a:t>
            </a:r>
            <a:r>
              <a:rPr lang="ar-SA" sz="4800" b="1" dirty="0" smtClean="0"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في الظروف البيئية</a:t>
            </a:r>
            <a:endParaRPr lang="en-US" sz="4800" b="1" dirty="0" smtClean="0">
              <a:solidFill>
                <a:schemeClr val="bg2">
                  <a:lumMod val="50000"/>
                </a:schemeClr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sz="4800" b="1" dirty="0" smtClean="0"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في الصيف </a:t>
            </a:r>
            <a:r>
              <a:rPr lang="ar-SA" sz="4800" b="1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يحدث جفاف ثم تتكسر</a:t>
            </a:r>
            <a:endParaRPr lang="en-US" sz="4800" b="1" dirty="0" smtClean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sz="4800" b="1" dirty="0" smtClean="0">
                <a:solidFill>
                  <a:schemeClr val="bg2">
                    <a:lumMod val="50000"/>
                  </a:schemeClr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في الشتاء </a:t>
            </a:r>
            <a:r>
              <a:rPr lang="ar-SA" sz="4800" b="1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ينتج من الفطر رطوبة كبيرة يتسبب عنها زيادة في الحجم ثم تهتك في </a:t>
            </a:r>
            <a:r>
              <a:rPr lang="ar-SA" sz="4800" b="1" dirty="0" err="1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الانسجة</a:t>
            </a:r>
            <a:r>
              <a:rPr lang="ar-SA" sz="4800" b="1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.</a:t>
            </a:r>
            <a:endParaRPr lang="en-US" sz="4800" b="1" dirty="0" smtClean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 algn="just">
              <a:buNone/>
            </a:pPr>
            <a:r>
              <a:rPr lang="ar-SA" sz="4800" b="1" dirty="0" smtClean="0">
                <a:solidFill>
                  <a:srgbClr val="FF0066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ثانيا .. </a:t>
            </a:r>
            <a:r>
              <a:rPr lang="ar-SA" sz="4800" b="1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اضمحلال </a:t>
            </a:r>
            <a:r>
              <a:rPr lang="ar-SA" sz="4800" b="1" dirty="0" err="1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لهذة</a:t>
            </a:r>
            <a:r>
              <a:rPr lang="ar-SA" sz="4800" b="1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 الحواف بسبب تراكم الأجزاء المسنة من الجسد </a:t>
            </a:r>
            <a:r>
              <a:rPr lang="ar-SA" sz="4800" b="1" dirty="0" err="1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Traditional Arabic" pitchFamily="2" charset="-78"/>
                <a:cs typeface="Farsi Simple Bold" pitchFamily="2" charset="-78"/>
              </a:rPr>
              <a:t>الاشني</a:t>
            </a:r>
            <a:endParaRPr lang="en-US" sz="4800" b="1" dirty="0" smtClean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Traditional Arabic" pitchFamily="2" charset="-78"/>
              <a:cs typeface="Farsi Simple Bold" pitchFamily="2" charset="-78"/>
            </a:endParaRPr>
          </a:p>
          <a:p>
            <a:pPr>
              <a:buNone/>
            </a:pPr>
            <a:endParaRPr lang="en-US" sz="4800" dirty="0">
              <a:effectLst>
                <a:glow rad="228600">
                  <a:schemeClr val="tx1"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FFDVGLCALGIT4BCAPOO6R6CAF4MPA4CA6X7BAYCALFP9C2CA58C18CCAFQ3C1BCAT6M7VJCAZ9LD5GCAE9G2UGCA06GIXWCAFG43NJCAFDUZ15CAEQWDQNCA6CJJ9ECA81W2FECA548LVGCAJY2S1YCAR2S7S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0" y="357166"/>
            <a:ext cx="94297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C00FF"/>
                </a:solidFill>
                <a:effectLst>
                  <a:glow rad="228600">
                    <a:srgbClr val="FF0000">
                      <a:alpha val="40000"/>
                    </a:srgb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W1 THAGHR 03 035" pitchFamily="2" charset="-78"/>
              </a:rPr>
              <a:t>أ. منيرة </a:t>
            </a:r>
            <a:r>
              <a:rPr lang="ar-SA" sz="8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C00FF"/>
                </a:solidFill>
                <a:effectLst>
                  <a:glow rad="228600">
                    <a:srgbClr val="FF0000">
                      <a:alpha val="40000"/>
                    </a:srgb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W1 THAGHR 03 035" pitchFamily="2" charset="-78"/>
              </a:rPr>
              <a:t>الدوسري</a:t>
            </a:r>
            <a:endParaRPr lang="ar-SA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C00FF"/>
              </a:solidFill>
              <a:effectLst>
                <a:glow rad="228600">
                  <a:srgbClr val="FF0000">
                    <a:alpha val="40000"/>
                  </a:srgb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cs typeface="W1 THAGHR 03 035" pitchFamily="2" charset="-78"/>
            </a:endParaRPr>
          </a:p>
        </p:txBody>
      </p:sp>
      <p:pic>
        <p:nvPicPr>
          <p:cNvPr id="5" name="صورة 4" descr="thankyou-1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1772816"/>
            <a:ext cx="7272808" cy="4752527"/>
          </a:xfrm>
          <a:prstGeom prst="rect">
            <a:avLst/>
          </a:prstGeo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250</Words>
  <Application>Microsoft Office PowerPoint</Application>
  <PresentationFormat>عرض على الشاشة (3:4)‏</PresentationFormat>
  <Paragraphs>30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الشريحة 1</vt:lpstr>
      <vt:lpstr>الشريحة 2</vt:lpstr>
      <vt:lpstr>طبيعة نمو الجسد الاشني</vt:lpstr>
      <vt:lpstr>نمو الأشنات</vt:lpstr>
      <vt:lpstr>طرق قياس نمو الأشنات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win7</dc:creator>
  <cp:lastModifiedBy>win7</cp:lastModifiedBy>
  <cp:revision>12</cp:revision>
  <dcterms:created xsi:type="dcterms:W3CDTF">2014-03-12T07:52:46Z</dcterms:created>
  <dcterms:modified xsi:type="dcterms:W3CDTF">2014-03-13T06:42:04Z</dcterms:modified>
</cp:coreProperties>
</file>