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5" r:id="rId6"/>
    <p:sldId id="260" r:id="rId7"/>
    <p:sldId id="264" r:id="rId8"/>
    <p:sldId id="263" r:id="rId9"/>
    <p:sldId id="262" r:id="rId10"/>
    <p:sldId id="261" r:id="rId11"/>
    <p:sldId id="266" r:id="rId12"/>
    <p:sldId id="268" r:id="rId13"/>
    <p:sldId id="269" r:id="rId14"/>
    <p:sldId id="271" r:id="rId15"/>
    <p:sldId id="273" r:id="rId16"/>
    <p:sldId id="267" r:id="rId17"/>
    <p:sldId id="270" r:id="rId18"/>
    <p:sldId id="274" r:id="rId19"/>
    <p:sldId id="272" r:id="rId20"/>
    <p:sldId id="275" r:id="rId21"/>
    <p:sldId id="278" r:id="rId22"/>
    <p:sldId id="276"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14"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76A0E-92A8-4185-9C1F-38A0FF29D72E}"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pPr rtl="1"/>
          <a:endParaRPr lang="ar-SA"/>
        </a:p>
      </dgm:t>
    </dgm:pt>
    <dgm:pt modelId="{1820611C-8819-4950-8286-E02F21AB0076}">
      <dgm:prSet phldrT="[Text]"/>
      <dgm:spPr/>
      <dgm:t>
        <a:bodyPr/>
        <a:lstStyle/>
        <a:p>
          <a:pPr rtl="1"/>
          <a:r>
            <a:rPr lang="ar-SA" dirty="0" smtClean="0"/>
            <a:t>مناهج البحث في التربية وعلم النفس</a:t>
          </a:r>
          <a:endParaRPr lang="ar-SA" dirty="0"/>
        </a:p>
      </dgm:t>
    </dgm:pt>
    <dgm:pt modelId="{62C4D3D1-65C0-4F68-BE7F-C5F3732C33DD}" type="parTrans" cxnId="{0E9F3655-7D42-4B7B-BCA9-685E0EC05CE6}">
      <dgm:prSet/>
      <dgm:spPr/>
      <dgm:t>
        <a:bodyPr/>
        <a:lstStyle/>
        <a:p>
          <a:pPr rtl="1"/>
          <a:endParaRPr lang="ar-SA"/>
        </a:p>
      </dgm:t>
    </dgm:pt>
    <dgm:pt modelId="{87E6B15E-4EF0-4088-9F9A-59A91121A6BD}" type="sibTrans" cxnId="{0E9F3655-7D42-4B7B-BCA9-685E0EC05CE6}">
      <dgm:prSet/>
      <dgm:spPr/>
      <dgm:t>
        <a:bodyPr/>
        <a:lstStyle/>
        <a:p>
          <a:pPr rtl="1"/>
          <a:endParaRPr lang="ar-SA"/>
        </a:p>
      </dgm:t>
    </dgm:pt>
    <dgm:pt modelId="{EA046E8C-6AAB-41C1-8E44-D7201E3D99BD}">
      <dgm:prSet phldrT="[Text]"/>
      <dgm:spPr/>
      <dgm:t>
        <a:bodyPr/>
        <a:lstStyle/>
        <a:p>
          <a:pPr rtl="1"/>
          <a:r>
            <a:rPr lang="ar-SA" dirty="0" smtClean="0"/>
            <a:t>المنهج التجريبي</a:t>
          </a:r>
          <a:endParaRPr lang="ar-SA" dirty="0"/>
        </a:p>
      </dgm:t>
    </dgm:pt>
    <dgm:pt modelId="{8F9B4AC3-2840-4EA4-BEEA-F59F9004DE47}" type="parTrans" cxnId="{9664C405-7215-45AF-86D0-2F855CCBF276}">
      <dgm:prSet/>
      <dgm:spPr/>
      <dgm:t>
        <a:bodyPr/>
        <a:lstStyle/>
        <a:p>
          <a:pPr rtl="1"/>
          <a:endParaRPr lang="ar-SA"/>
        </a:p>
      </dgm:t>
    </dgm:pt>
    <dgm:pt modelId="{9F163EB3-2CCA-477D-9CD9-46F5B9E6615C}" type="sibTrans" cxnId="{9664C405-7215-45AF-86D0-2F855CCBF276}">
      <dgm:prSet/>
      <dgm:spPr/>
      <dgm:t>
        <a:bodyPr/>
        <a:lstStyle/>
        <a:p>
          <a:pPr rtl="1"/>
          <a:endParaRPr lang="ar-SA"/>
        </a:p>
      </dgm:t>
    </dgm:pt>
    <dgm:pt modelId="{8B572A34-AFA1-4AA5-8CA1-2DB081CBB079}">
      <dgm:prSet phldrT="[Text]"/>
      <dgm:spPr/>
      <dgm:t>
        <a:bodyPr/>
        <a:lstStyle/>
        <a:p>
          <a:pPr rtl="1"/>
          <a:r>
            <a:rPr lang="ar-SA" dirty="0" smtClean="0"/>
            <a:t>المنهج التاريخي</a:t>
          </a:r>
          <a:endParaRPr lang="ar-SA" dirty="0"/>
        </a:p>
      </dgm:t>
    </dgm:pt>
    <dgm:pt modelId="{10B6DD94-5D19-4660-A8F4-7AF1B08B6F7A}" type="parTrans" cxnId="{A9A1D462-077D-4941-BC0A-F174FBC83F37}">
      <dgm:prSet/>
      <dgm:spPr/>
      <dgm:t>
        <a:bodyPr/>
        <a:lstStyle/>
        <a:p>
          <a:pPr rtl="1"/>
          <a:endParaRPr lang="ar-SA"/>
        </a:p>
      </dgm:t>
    </dgm:pt>
    <dgm:pt modelId="{EA7EE6DE-E451-4EE4-9E22-67D51F7CBC40}" type="sibTrans" cxnId="{A9A1D462-077D-4941-BC0A-F174FBC83F37}">
      <dgm:prSet/>
      <dgm:spPr/>
      <dgm:t>
        <a:bodyPr/>
        <a:lstStyle/>
        <a:p>
          <a:pPr rtl="1"/>
          <a:endParaRPr lang="ar-SA"/>
        </a:p>
      </dgm:t>
    </dgm:pt>
    <dgm:pt modelId="{B520AAB9-5E74-421C-ADD2-7F88D4427551}">
      <dgm:prSet/>
      <dgm:spPr/>
      <dgm:t>
        <a:bodyPr/>
        <a:lstStyle/>
        <a:p>
          <a:pPr rtl="1"/>
          <a:r>
            <a:rPr lang="ar-SA" dirty="0" smtClean="0"/>
            <a:t>المنهج الوصفي</a:t>
          </a:r>
          <a:endParaRPr lang="ar-SA" dirty="0"/>
        </a:p>
      </dgm:t>
    </dgm:pt>
    <dgm:pt modelId="{EECB5602-F370-46E9-B210-B90A3E7717D4}" type="parTrans" cxnId="{D6928AD8-C5E0-4A20-94F4-4D57AD36DF98}">
      <dgm:prSet/>
      <dgm:spPr/>
      <dgm:t>
        <a:bodyPr/>
        <a:lstStyle/>
        <a:p>
          <a:pPr rtl="1"/>
          <a:endParaRPr lang="ar-SA"/>
        </a:p>
      </dgm:t>
    </dgm:pt>
    <dgm:pt modelId="{7BC7412E-AD42-4A3B-BA58-F6695502F410}" type="sibTrans" cxnId="{D6928AD8-C5E0-4A20-94F4-4D57AD36DF98}">
      <dgm:prSet/>
      <dgm:spPr/>
      <dgm:t>
        <a:bodyPr/>
        <a:lstStyle/>
        <a:p>
          <a:pPr rtl="1"/>
          <a:endParaRPr lang="ar-SA"/>
        </a:p>
      </dgm:t>
    </dgm:pt>
    <dgm:pt modelId="{EAC7AA5E-E791-4087-8EF4-F91897D5A7CD}">
      <dgm:prSet/>
      <dgm:spPr/>
      <dgm:t>
        <a:bodyPr/>
        <a:lstStyle/>
        <a:p>
          <a:pPr rtl="1"/>
          <a:r>
            <a:rPr lang="ar-SA" dirty="0" smtClean="0"/>
            <a:t>الدراسات المسحية</a:t>
          </a:r>
          <a:endParaRPr lang="ar-SA" dirty="0"/>
        </a:p>
      </dgm:t>
    </dgm:pt>
    <dgm:pt modelId="{107F783F-592B-4A81-BCB4-E6743ABE0B03}" type="parTrans" cxnId="{0D2C3AE4-62EE-4703-9738-DBA96B89BA4F}">
      <dgm:prSet/>
      <dgm:spPr/>
      <dgm:t>
        <a:bodyPr/>
        <a:lstStyle/>
        <a:p>
          <a:pPr rtl="1"/>
          <a:endParaRPr lang="ar-SA"/>
        </a:p>
      </dgm:t>
    </dgm:pt>
    <dgm:pt modelId="{83AF5FA3-C072-4A22-BC11-C0C87C22BAB6}" type="sibTrans" cxnId="{0D2C3AE4-62EE-4703-9738-DBA96B89BA4F}">
      <dgm:prSet/>
      <dgm:spPr/>
      <dgm:t>
        <a:bodyPr/>
        <a:lstStyle/>
        <a:p>
          <a:pPr rtl="1"/>
          <a:endParaRPr lang="ar-SA"/>
        </a:p>
      </dgm:t>
    </dgm:pt>
    <dgm:pt modelId="{B695F9FB-63C2-49E7-B5D9-A8FC5C68542C}">
      <dgm:prSet/>
      <dgm:spPr>
        <a:solidFill>
          <a:srgbClr val="CC99FF">
            <a:alpha val="89804"/>
          </a:srgbClr>
        </a:solidFill>
      </dgm:spPr>
      <dgm:t>
        <a:bodyPr/>
        <a:lstStyle/>
        <a:p>
          <a:pPr rtl="1"/>
          <a:r>
            <a:rPr lang="ar-SA" dirty="0" smtClean="0"/>
            <a:t>الدراسات التطورية</a:t>
          </a:r>
          <a:endParaRPr lang="ar-SA" dirty="0"/>
        </a:p>
      </dgm:t>
    </dgm:pt>
    <dgm:pt modelId="{8D39CE78-FE3B-4A7A-AA3F-20837CDCC107}" type="parTrans" cxnId="{C2F7C2D6-37A3-423B-9EEA-8485A66929D1}">
      <dgm:prSet/>
      <dgm:spPr/>
      <dgm:t>
        <a:bodyPr/>
        <a:lstStyle/>
        <a:p>
          <a:pPr rtl="1"/>
          <a:endParaRPr lang="ar-SA"/>
        </a:p>
      </dgm:t>
    </dgm:pt>
    <dgm:pt modelId="{1905FE32-EA54-4D06-B615-57F015E136F1}" type="sibTrans" cxnId="{C2F7C2D6-37A3-423B-9EEA-8485A66929D1}">
      <dgm:prSet/>
      <dgm:spPr/>
      <dgm:t>
        <a:bodyPr/>
        <a:lstStyle/>
        <a:p>
          <a:pPr rtl="1"/>
          <a:endParaRPr lang="ar-SA"/>
        </a:p>
      </dgm:t>
    </dgm:pt>
    <dgm:pt modelId="{5CEFFB44-4CD2-45E2-B6D8-351701D338AB}">
      <dgm:prSet/>
      <dgm:spPr/>
      <dgm:t>
        <a:bodyPr/>
        <a:lstStyle/>
        <a:p>
          <a:pPr rtl="1"/>
          <a:r>
            <a:rPr lang="ar-SA" dirty="0" smtClean="0"/>
            <a:t>دراسات العلاقات</a:t>
          </a:r>
          <a:endParaRPr lang="ar-SA" dirty="0"/>
        </a:p>
      </dgm:t>
    </dgm:pt>
    <dgm:pt modelId="{9EE3A53A-5BF9-494A-A804-ECBABECB14E8}" type="parTrans" cxnId="{6F31C93B-BE8F-4D61-818A-423F3294FB66}">
      <dgm:prSet/>
      <dgm:spPr/>
      <dgm:t>
        <a:bodyPr/>
        <a:lstStyle/>
        <a:p>
          <a:pPr rtl="1"/>
          <a:endParaRPr lang="ar-SA"/>
        </a:p>
      </dgm:t>
    </dgm:pt>
    <dgm:pt modelId="{BB4C2609-5292-4FEB-AC9A-E48459148106}" type="sibTrans" cxnId="{6F31C93B-BE8F-4D61-818A-423F3294FB66}">
      <dgm:prSet/>
      <dgm:spPr/>
      <dgm:t>
        <a:bodyPr/>
        <a:lstStyle/>
        <a:p>
          <a:pPr rtl="1"/>
          <a:endParaRPr lang="ar-SA"/>
        </a:p>
      </dgm:t>
    </dgm:pt>
    <dgm:pt modelId="{349DBBA1-A9E2-48CC-917D-32A8FF56119D}" type="pres">
      <dgm:prSet presAssocID="{40276A0E-92A8-4185-9C1F-38A0FF29D72E}" presName="hierChild1" presStyleCnt="0">
        <dgm:presLayoutVars>
          <dgm:chPref val="1"/>
          <dgm:dir/>
          <dgm:animOne val="branch"/>
          <dgm:animLvl val="lvl"/>
          <dgm:resizeHandles/>
        </dgm:presLayoutVars>
      </dgm:prSet>
      <dgm:spPr/>
      <dgm:t>
        <a:bodyPr/>
        <a:lstStyle/>
        <a:p>
          <a:pPr rtl="1"/>
          <a:endParaRPr lang="ar-SA"/>
        </a:p>
      </dgm:t>
    </dgm:pt>
    <dgm:pt modelId="{09E224EC-C462-4F8C-A044-9B000C833EB0}" type="pres">
      <dgm:prSet presAssocID="{1820611C-8819-4950-8286-E02F21AB0076}" presName="hierRoot1" presStyleCnt="0"/>
      <dgm:spPr/>
    </dgm:pt>
    <dgm:pt modelId="{3C01DEA0-1B5C-4C4C-8206-F18CFE406171}" type="pres">
      <dgm:prSet presAssocID="{1820611C-8819-4950-8286-E02F21AB0076}" presName="composite" presStyleCnt="0"/>
      <dgm:spPr/>
    </dgm:pt>
    <dgm:pt modelId="{A0800899-BAF7-4845-9258-F105EE4FF485}" type="pres">
      <dgm:prSet presAssocID="{1820611C-8819-4950-8286-E02F21AB0076}" presName="background" presStyleLbl="node0" presStyleIdx="0" presStyleCnt="1"/>
      <dgm:spPr/>
    </dgm:pt>
    <dgm:pt modelId="{B2701C5A-F046-4828-9F7D-16E97178AECD}" type="pres">
      <dgm:prSet presAssocID="{1820611C-8819-4950-8286-E02F21AB0076}" presName="text" presStyleLbl="fgAcc0" presStyleIdx="0" presStyleCnt="1" custScaleX="346364">
        <dgm:presLayoutVars>
          <dgm:chPref val="3"/>
        </dgm:presLayoutVars>
      </dgm:prSet>
      <dgm:spPr/>
      <dgm:t>
        <a:bodyPr/>
        <a:lstStyle/>
        <a:p>
          <a:pPr rtl="1"/>
          <a:endParaRPr lang="ar-SA"/>
        </a:p>
      </dgm:t>
    </dgm:pt>
    <dgm:pt modelId="{7CC01EBD-16D8-4A74-A027-DB5432D9E310}" type="pres">
      <dgm:prSet presAssocID="{1820611C-8819-4950-8286-E02F21AB0076}" presName="hierChild2" presStyleCnt="0"/>
      <dgm:spPr/>
    </dgm:pt>
    <dgm:pt modelId="{8E6F8C13-2FE1-4796-AD6C-1AB0C3D372DC}" type="pres">
      <dgm:prSet presAssocID="{8F9B4AC3-2840-4EA4-BEEA-F59F9004DE47}" presName="Name10" presStyleLbl="parChTrans1D2" presStyleIdx="0" presStyleCnt="3"/>
      <dgm:spPr/>
      <dgm:t>
        <a:bodyPr/>
        <a:lstStyle/>
        <a:p>
          <a:pPr rtl="1"/>
          <a:endParaRPr lang="ar-SA"/>
        </a:p>
      </dgm:t>
    </dgm:pt>
    <dgm:pt modelId="{986EAE07-661E-4166-A216-C3BFC999E43C}" type="pres">
      <dgm:prSet presAssocID="{EA046E8C-6AAB-41C1-8E44-D7201E3D99BD}" presName="hierRoot2" presStyleCnt="0"/>
      <dgm:spPr/>
    </dgm:pt>
    <dgm:pt modelId="{2FAFFC91-7072-4C6E-BBFB-0FD96B45D860}" type="pres">
      <dgm:prSet presAssocID="{EA046E8C-6AAB-41C1-8E44-D7201E3D99BD}" presName="composite2" presStyleCnt="0"/>
      <dgm:spPr/>
    </dgm:pt>
    <dgm:pt modelId="{AF327028-EE0D-40DE-9363-1C54DF7A525D}" type="pres">
      <dgm:prSet presAssocID="{EA046E8C-6AAB-41C1-8E44-D7201E3D99BD}" presName="background2" presStyleLbl="node2" presStyleIdx="0" presStyleCnt="3"/>
      <dgm:spPr/>
    </dgm:pt>
    <dgm:pt modelId="{B20BB599-8C5D-4AB9-9DE7-7D13A91F0F4C}" type="pres">
      <dgm:prSet presAssocID="{EA046E8C-6AAB-41C1-8E44-D7201E3D99BD}" presName="text2" presStyleLbl="fgAcc2" presStyleIdx="0" presStyleCnt="3">
        <dgm:presLayoutVars>
          <dgm:chPref val="3"/>
        </dgm:presLayoutVars>
      </dgm:prSet>
      <dgm:spPr/>
      <dgm:t>
        <a:bodyPr/>
        <a:lstStyle/>
        <a:p>
          <a:pPr rtl="1"/>
          <a:endParaRPr lang="ar-SA"/>
        </a:p>
      </dgm:t>
    </dgm:pt>
    <dgm:pt modelId="{BDA9F819-9A7A-401C-A980-F568426FEF4B}" type="pres">
      <dgm:prSet presAssocID="{EA046E8C-6AAB-41C1-8E44-D7201E3D99BD}" presName="hierChild3" presStyleCnt="0"/>
      <dgm:spPr/>
    </dgm:pt>
    <dgm:pt modelId="{23380CDA-B987-4977-AEF0-70C0C3C698DD}" type="pres">
      <dgm:prSet presAssocID="{EECB5602-F370-46E9-B210-B90A3E7717D4}" presName="Name10" presStyleLbl="parChTrans1D2" presStyleIdx="1" presStyleCnt="3"/>
      <dgm:spPr/>
      <dgm:t>
        <a:bodyPr/>
        <a:lstStyle/>
        <a:p>
          <a:pPr rtl="1"/>
          <a:endParaRPr lang="ar-SA"/>
        </a:p>
      </dgm:t>
    </dgm:pt>
    <dgm:pt modelId="{172182B0-E29B-49AD-8979-7D5361EAC951}" type="pres">
      <dgm:prSet presAssocID="{B520AAB9-5E74-421C-ADD2-7F88D4427551}" presName="hierRoot2" presStyleCnt="0"/>
      <dgm:spPr/>
    </dgm:pt>
    <dgm:pt modelId="{09FD6C70-E44E-4599-9344-6E538DFE5B35}" type="pres">
      <dgm:prSet presAssocID="{B520AAB9-5E74-421C-ADD2-7F88D4427551}" presName="composite2" presStyleCnt="0"/>
      <dgm:spPr/>
    </dgm:pt>
    <dgm:pt modelId="{7D97BC2C-A0D9-4DA8-8E2A-EFF1F8281400}" type="pres">
      <dgm:prSet presAssocID="{B520AAB9-5E74-421C-ADD2-7F88D4427551}" presName="background2" presStyleLbl="node2" presStyleIdx="1" presStyleCnt="3"/>
      <dgm:spPr/>
    </dgm:pt>
    <dgm:pt modelId="{4A7BA29A-ACEC-4E70-AFF6-8AC3E40E1246}" type="pres">
      <dgm:prSet presAssocID="{B520AAB9-5E74-421C-ADD2-7F88D4427551}" presName="text2" presStyleLbl="fgAcc2" presStyleIdx="1" presStyleCnt="3" custScaleX="147591">
        <dgm:presLayoutVars>
          <dgm:chPref val="3"/>
        </dgm:presLayoutVars>
      </dgm:prSet>
      <dgm:spPr/>
      <dgm:t>
        <a:bodyPr/>
        <a:lstStyle/>
        <a:p>
          <a:pPr rtl="1"/>
          <a:endParaRPr lang="ar-SA"/>
        </a:p>
      </dgm:t>
    </dgm:pt>
    <dgm:pt modelId="{04455F60-EE76-4B5E-9E49-478AB5A20CC5}" type="pres">
      <dgm:prSet presAssocID="{B520AAB9-5E74-421C-ADD2-7F88D4427551}" presName="hierChild3" presStyleCnt="0"/>
      <dgm:spPr/>
    </dgm:pt>
    <dgm:pt modelId="{612DDD84-0ED8-4E1F-ABCF-70EE8E21D305}" type="pres">
      <dgm:prSet presAssocID="{107F783F-592B-4A81-BCB4-E6743ABE0B03}" presName="Name17" presStyleLbl="parChTrans1D3" presStyleIdx="0" presStyleCnt="3"/>
      <dgm:spPr/>
      <dgm:t>
        <a:bodyPr/>
        <a:lstStyle/>
        <a:p>
          <a:pPr rtl="1"/>
          <a:endParaRPr lang="ar-SA"/>
        </a:p>
      </dgm:t>
    </dgm:pt>
    <dgm:pt modelId="{BF458CF8-5178-468C-9E5E-B4132BDB4138}" type="pres">
      <dgm:prSet presAssocID="{EAC7AA5E-E791-4087-8EF4-F91897D5A7CD}" presName="hierRoot3" presStyleCnt="0"/>
      <dgm:spPr/>
    </dgm:pt>
    <dgm:pt modelId="{BDD2E547-83CF-4ED8-B847-95C86C9DCC3F}" type="pres">
      <dgm:prSet presAssocID="{EAC7AA5E-E791-4087-8EF4-F91897D5A7CD}" presName="composite3" presStyleCnt="0"/>
      <dgm:spPr/>
    </dgm:pt>
    <dgm:pt modelId="{EB6DC126-25FA-4722-86A4-324A90D60025}" type="pres">
      <dgm:prSet presAssocID="{EAC7AA5E-E791-4087-8EF4-F91897D5A7CD}" presName="background3" presStyleLbl="node3" presStyleIdx="0" presStyleCnt="3"/>
      <dgm:spPr/>
    </dgm:pt>
    <dgm:pt modelId="{927078EC-7DDF-47C2-AA7C-099AD04BEC44}" type="pres">
      <dgm:prSet presAssocID="{EAC7AA5E-E791-4087-8EF4-F91897D5A7CD}" presName="text3" presStyleLbl="fgAcc3" presStyleIdx="0" presStyleCnt="3">
        <dgm:presLayoutVars>
          <dgm:chPref val="3"/>
        </dgm:presLayoutVars>
      </dgm:prSet>
      <dgm:spPr/>
      <dgm:t>
        <a:bodyPr/>
        <a:lstStyle/>
        <a:p>
          <a:pPr rtl="1"/>
          <a:endParaRPr lang="ar-SA"/>
        </a:p>
      </dgm:t>
    </dgm:pt>
    <dgm:pt modelId="{791C5CE3-4E4B-4E20-A40A-C25B1E730F8A}" type="pres">
      <dgm:prSet presAssocID="{EAC7AA5E-E791-4087-8EF4-F91897D5A7CD}" presName="hierChild4" presStyleCnt="0"/>
      <dgm:spPr/>
    </dgm:pt>
    <dgm:pt modelId="{687FA6CF-2697-467F-B749-463CCFEAA417}" type="pres">
      <dgm:prSet presAssocID="{8D39CE78-FE3B-4A7A-AA3F-20837CDCC107}" presName="Name17" presStyleLbl="parChTrans1D3" presStyleIdx="1" presStyleCnt="3"/>
      <dgm:spPr/>
      <dgm:t>
        <a:bodyPr/>
        <a:lstStyle/>
        <a:p>
          <a:pPr rtl="1"/>
          <a:endParaRPr lang="ar-SA"/>
        </a:p>
      </dgm:t>
    </dgm:pt>
    <dgm:pt modelId="{063C3AB2-3C83-4296-A41B-27F6CA20D88B}" type="pres">
      <dgm:prSet presAssocID="{B695F9FB-63C2-49E7-B5D9-A8FC5C68542C}" presName="hierRoot3" presStyleCnt="0"/>
      <dgm:spPr/>
    </dgm:pt>
    <dgm:pt modelId="{6D17A02F-85A4-4010-9071-1EBA7FD17732}" type="pres">
      <dgm:prSet presAssocID="{B695F9FB-63C2-49E7-B5D9-A8FC5C68542C}" presName="composite3" presStyleCnt="0"/>
      <dgm:spPr/>
    </dgm:pt>
    <dgm:pt modelId="{312C5BA2-B218-4851-9B07-163EB55E3AAF}" type="pres">
      <dgm:prSet presAssocID="{B695F9FB-63C2-49E7-B5D9-A8FC5C68542C}" presName="background3" presStyleLbl="node3" presStyleIdx="1" presStyleCnt="3"/>
      <dgm:spPr/>
    </dgm:pt>
    <dgm:pt modelId="{1AFA9BE9-1601-4766-96A1-6BB3E8EC623C}" type="pres">
      <dgm:prSet presAssocID="{B695F9FB-63C2-49E7-B5D9-A8FC5C68542C}" presName="text3" presStyleLbl="fgAcc3" presStyleIdx="1" presStyleCnt="3" custScaleX="176472">
        <dgm:presLayoutVars>
          <dgm:chPref val="3"/>
        </dgm:presLayoutVars>
      </dgm:prSet>
      <dgm:spPr/>
      <dgm:t>
        <a:bodyPr/>
        <a:lstStyle/>
        <a:p>
          <a:pPr rtl="1"/>
          <a:endParaRPr lang="ar-SA"/>
        </a:p>
      </dgm:t>
    </dgm:pt>
    <dgm:pt modelId="{9EF7AF9C-8BBB-4527-817F-5D1C6D556BD3}" type="pres">
      <dgm:prSet presAssocID="{B695F9FB-63C2-49E7-B5D9-A8FC5C68542C}" presName="hierChild4" presStyleCnt="0"/>
      <dgm:spPr/>
    </dgm:pt>
    <dgm:pt modelId="{C201E38F-1D9A-4664-9249-F9B0AC8D0C75}" type="pres">
      <dgm:prSet presAssocID="{9EE3A53A-5BF9-494A-A804-ECBABECB14E8}" presName="Name17" presStyleLbl="parChTrans1D3" presStyleIdx="2" presStyleCnt="3"/>
      <dgm:spPr/>
      <dgm:t>
        <a:bodyPr/>
        <a:lstStyle/>
        <a:p>
          <a:pPr rtl="1"/>
          <a:endParaRPr lang="ar-SA"/>
        </a:p>
      </dgm:t>
    </dgm:pt>
    <dgm:pt modelId="{2B01C440-0DB2-4455-8334-9B746FE37CCA}" type="pres">
      <dgm:prSet presAssocID="{5CEFFB44-4CD2-45E2-B6D8-351701D338AB}" presName="hierRoot3" presStyleCnt="0"/>
      <dgm:spPr/>
    </dgm:pt>
    <dgm:pt modelId="{F91ADCFF-6894-44EE-84B7-A0DAB2B2BF60}" type="pres">
      <dgm:prSet presAssocID="{5CEFFB44-4CD2-45E2-B6D8-351701D338AB}" presName="composite3" presStyleCnt="0"/>
      <dgm:spPr/>
    </dgm:pt>
    <dgm:pt modelId="{2806F92B-2B3E-4471-A0C8-C6F36CEB8F70}" type="pres">
      <dgm:prSet presAssocID="{5CEFFB44-4CD2-45E2-B6D8-351701D338AB}" presName="background3" presStyleLbl="node3" presStyleIdx="2" presStyleCnt="3"/>
      <dgm:spPr/>
    </dgm:pt>
    <dgm:pt modelId="{ECA9E462-64F8-4B7A-91F2-F4156EDD8115}" type="pres">
      <dgm:prSet presAssocID="{5CEFFB44-4CD2-45E2-B6D8-351701D338AB}" presName="text3" presStyleLbl="fgAcc3" presStyleIdx="2" presStyleCnt="3">
        <dgm:presLayoutVars>
          <dgm:chPref val="3"/>
        </dgm:presLayoutVars>
      </dgm:prSet>
      <dgm:spPr/>
      <dgm:t>
        <a:bodyPr/>
        <a:lstStyle/>
        <a:p>
          <a:pPr rtl="1"/>
          <a:endParaRPr lang="ar-SA"/>
        </a:p>
      </dgm:t>
    </dgm:pt>
    <dgm:pt modelId="{C1CB2CF4-C2DA-4F26-A4FD-FF084536755B}" type="pres">
      <dgm:prSet presAssocID="{5CEFFB44-4CD2-45E2-B6D8-351701D338AB}" presName="hierChild4" presStyleCnt="0"/>
      <dgm:spPr/>
    </dgm:pt>
    <dgm:pt modelId="{FED27E23-4C3C-4179-8AA0-BF643A193975}" type="pres">
      <dgm:prSet presAssocID="{10B6DD94-5D19-4660-A8F4-7AF1B08B6F7A}" presName="Name10" presStyleLbl="parChTrans1D2" presStyleIdx="2" presStyleCnt="3"/>
      <dgm:spPr/>
      <dgm:t>
        <a:bodyPr/>
        <a:lstStyle/>
        <a:p>
          <a:pPr rtl="1"/>
          <a:endParaRPr lang="ar-SA"/>
        </a:p>
      </dgm:t>
    </dgm:pt>
    <dgm:pt modelId="{7279E85E-972F-4AFE-9904-F352A8F2B869}" type="pres">
      <dgm:prSet presAssocID="{8B572A34-AFA1-4AA5-8CA1-2DB081CBB079}" presName="hierRoot2" presStyleCnt="0"/>
      <dgm:spPr/>
    </dgm:pt>
    <dgm:pt modelId="{4FFF6E2E-ECB5-401D-ADB9-15D374420FDB}" type="pres">
      <dgm:prSet presAssocID="{8B572A34-AFA1-4AA5-8CA1-2DB081CBB079}" presName="composite2" presStyleCnt="0"/>
      <dgm:spPr/>
    </dgm:pt>
    <dgm:pt modelId="{A288B9EE-7455-448D-87AC-4F55D053B912}" type="pres">
      <dgm:prSet presAssocID="{8B572A34-AFA1-4AA5-8CA1-2DB081CBB079}" presName="background2" presStyleLbl="node2" presStyleIdx="2" presStyleCnt="3"/>
      <dgm:spPr/>
    </dgm:pt>
    <dgm:pt modelId="{F6B2F686-1453-40CA-A467-1DEA1FA0882B}" type="pres">
      <dgm:prSet presAssocID="{8B572A34-AFA1-4AA5-8CA1-2DB081CBB079}" presName="text2" presStyleLbl="fgAcc2" presStyleIdx="2" presStyleCnt="3">
        <dgm:presLayoutVars>
          <dgm:chPref val="3"/>
        </dgm:presLayoutVars>
      </dgm:prSet>
      <dgm:spPr/>
      <dgm:t>
        <a:bodyPr/>
        <a:lstStyle/>
        <a:p>
          <a:pPr rtl="1"/>
          <a:endParaRPr lang="ar-SA"/>
        </a:p>
      </dgm:t>
    </dgm:pt>
    <dgm:pt modelId="{D1974700-8082-419C-8109-DAACBAC50F3B}" type="pres">
      <dgm:prSet presAssocID="{8B572A34-AFA1-4AA5-8CA1-2DB081CBB079}" presName="hierChild3" presStyleCnt="0"/>
      <dgm:spPr/>
    </dgm:pt>
  </dgm:ptLst>
  <dgm:cxnLst>
    <dgm:cxn modelId="{DF84D9C9-86FE-4B34-BF14-AD870263A359}" type="presOf" srcId="{EAC7AA5E-E791-4087-8EF4-F91897D5A7CD}" destId="{927078EC-7DDF-47C2-AA7C-099AD04BEC44}" srcOrd="0" destOrd="0" presId="urn:microsoft.com/office/officeart/2005/8/layout/hierarchy1"/>
    <dgm:cxn modelId="{0E9F3655-7D42-4B7B-BCA9-685E0EC05CE6}" srcId="{40276A0E-92A8-4185-9C1F-38A0FF29D72E}" destId="{1820611C-8819-4950-8286-E02F21AB0076}" srcOrd="0" destOrd="0" parTransId="{62C4D3D1-65C0-4F68-BE7F-C5F3732C33DD}" sibTransId="{87E6B15E-4EF0-4088-9F9A-59A91121A6BD}"/>
    <dgm:cxn modelId="{87A33613-3ADB-4F87-A796-4CA9DE98DCB0}" type="presOf" srcId="{8B572A34-AFA1-4AA5-8CA1-2DB081CBB079}" destId="{F6B2F686-1453-40CA-A467-1DEA1FA0882B}" srcOrd="0" destOrd="0" presId="urn:microsoft.com/office/officeart/2005/8/layout/hierarchy1"/>
    <dgm:cxn modelId="{858141BF-552E-43F7-A9E8-2F136EB23770}" type="presOf" srcId="{EECB5602-F370-46E9-B210-B90A3E7717D4}" destId="{23380CDA-B987-4977-AEF0-70C0C3C698DD}" srcOrd="0" destOrd="0" presId="urn:microsoft.com/office/officeart/2005/8/layout/hierarchy1"/>
    <dgm:cxn modelId="{6F31C93B-BE8F-4D61-818A-423F3294FB66}" srcId="{B520AAB9-5E74-421C-ADD2-7F88D4427551}" destId="{5CEFFB44-4CD2-45E2-B6D8-351701D338AB}" srcOrd="2" destOrd="0" parTransId="{9EE3A53A-5BF9-494A-A804-ECBABECB14E8}" sibTransId="{BB4C2609-5292-4FEB-AC9A-E48459148106}"/>
    <dgm:cxn modelId="{C2F7C2D6-37A3-423B-9EEA-8485A66929D1}" srcId="{B520AAB9-5E74-421C-ADD2-7F88D4427551}" destId="{B695F9FB-63C2-49E7-B5D9-A8FC5C68542C}" srcOrd="1" destOrd="0" parTransId="{8D39CE78-FE3B-4A7A-AA3F-20837CDCC107}" sibTransId="{1905FE32-EA54-4D06-B615-57F015E136F1}"/>
    <dgm:cxn modelId="{F44C0A82-B941-4546-9084-59D03C44D1F3}" type="presOf" srcId="{1820611C-8819-4950-8286-E02F21AB0076}" destId="{B2701C5A-F046-4828-9F7D-16E97178AECD}" srcOrd="0" destOrd="0" presId="urn:microsoft.com/office/officeart/2005/8/layout/hierarchy1"/>
    <dgm:cxn modelId="{D3DE3CA7-FC71-4579-8929-2ADDB2B2FAB1}" type="presOf" srcId="{10B6DD94-5D19-4660-A8F4-7AF1B08B6F7A}" destId="{FED27E23-4C3C-4179-8AA0-BF643A193975}" srcOrd="0" destOrd="0" presId="urn:microsoft.com/office/officeart/2005/8/layout/hierarchy1"/>
    <dgm:cxn modelId="{D8F0CF24-7E84-4DFF-AF42-E8907AAFF2AB}" type="presOf" srcId="{40276A0E-92A8-4185-9C1F-38A0FF29D72E}" destId="{349DBBA1-A9E2-48CC-917D-32A8FF56119D}" srcOrd="0" destOrd="0" presId="urn:microsoft.com/office/officeart/2005/8/layout/hierarchy1"/>
    <dgm:cxn modelId="{131CFA61-4E43-4487-A5CD-6462A4AAE575}" type="presOf" srcId="{107F783F-592B-4A81-BCB4-E6743ABE0B03}" destId="{612DDD84-0ED8-4E1F-ABCF-70EE8E21D305}" srcOrd="0" destOrd="0" presId="urn:microsoft.com/office/officeart/2005/8/layout/hierarchy1"/>
    <dgm:cxn modelId="{08F69A5C-6514-4E68-A6E4-2450A5C31A62}" type="presOf" srcId="{8F9B4AC3-2840-4EA4-BEEA-F59F9004DE47}" destId="{8E6F8C13-2FE1-4796-AD6C-1AB0C3D372DC}" srcOrd="0" destOrd="0" presId="urn:microsoft.com/office/officeart/2005/8/layout/hierarchy1"/>
    <dgm:cxn modelId="{F796305D-4ABF-45F0-B069-697BFA07FE43}" type="presOf" srcId="{8D39CE78-FE3B-4A7A-AA3F-20837CDCC107}" destId="{687FA6CF-2697-467F-B749-463CCFEAA417}" srcOrd="0" destOrd="0" presId="urn:microsoft.com/office/officeart/2005/8/layout/hierarchy1"/>
    <dgm:cxn modelId="{9664C405-7215-45AF-86D0-2F855CCBF276}" srcId="{1820611C-8819-4950-8286-E02F21AB0076}" destId="{EA046E8C-6AAB-41C1-8E44-D7201E3D99BD}" srcOrd="0" destOrd="0" parTransId="{8F9B4AC3-2840-4EA4-BEEA-F59F9004DE47}" sibTransId="{9F163EB3-2CCA-477D-9CD9-46F5B9E6615C}"/>
    <dgm:cxn modelId="{514F6D90-F370-4B7D-9F0F-AABFDCCF1176}" type="presOf" srcId="{B695F9FB-63C2-49E7-B5D9-A8FC5C68542C}" destId="{1AFA9BE9-1601-4766-96A1-6BB3E8EC623C}" srcOrd="0" destOrd="0" presId="urn:microsoft.com/office/officeart/2005/8/layout/hierarchy1"/>
    <dgm:cxn modelId="{D6928AD8-C5E0-4A20-94F4-4D57AD36DF98}" srcId="{1820611C-8819-4950-8286-E02F21AB0076}" destId="{B520AAB9-5E74-421C-ADD2-7F88D4427551}" srcOrd="1" destOrd="0" parTransId="{EECB5602-F370-46E9-B210-B90A3E7717D4}" sibTransId="{7BC7412E-AD42-4A3B-BA58-F6695502F410}"/>
    <dgm:cxn modelId="{818C7D74-E94C-4786-8A14-0E0B7093F4B3}" type="presOf" srcId="{9EE3A53A-5BF9-494A-A804-ECBABECB14E8}" destId="{C201E38F-1D9A-4664-9249-F9B0AC8D0C75}" srcOrd="0" destOrd="0" presId="urn:microsoft.com/office/officeart/2005/8/layout/hierarchy1"/>
    <dgm:cxn modelId="{A9A1D462-077D-4941-BC0A-F174FBC83F37}" srcId="{1820611C-8819-4950-8286-E02F21AB0076}" destId="{8B572A34-AFA1-4AA5-8CA1-2DB081CBB079}" srcOrd="2" destOrd="0" parTransId="{10B6DD94-5D19-4660-A8F4-7AF1B08B6F7A}" sibTransId="{EA7EE6DE-E451-4EE4-9E22-67D51F7CBC40}"/>
    <dgm:cxn modelId="{593F5F38-2796-48B9-8ACA-9AB7F3983D7B}" type="presOf" srcId="{5CEFFB44-4CD2-45E2-B6D8-351701D338AB}" destId="{ECA9E462-64F8-4B7A-91F2-F4156EDD8115}" srcOrd="0" destOrd="0" presId="urn:microsoft.com/office/officeart/2005/8/layout/hierarchy1"/>
    <dgm:cxn modelId="{0D2C3AE4-62EE-4703-9738-DBA96B89BA4F}" srcId="{B520AAB9-5E74-421C-ADD2-7F88D4427551}" destId="{EAC7AA5E-E791-4087-8EF4-F91897D5A7CD}" srcOrd="0" destOrd="0" parTransId="{107F783F-592B-4A81-BCB4-E6743ABE0B03}" sibTransId="{83AF5FA3-C072-4A22-BC11-C0C87C22BAB6}"/>
    <dgm:cxn modelId="{DDE5F012-1913-4EDB-8BD3-8B89BF869338}" type="presOf" srcId="{B520AAB9-5E74-421C-ADD2-7F88D4427551}" destId="{4A7BA29A-ACEC-4E70-AFF6-8AC3E40E1246}" srcOrd="0" destOrd="0" presId="urn:microsoft.com/office/officeart/2005/8/layout/hierarchy1"/>
    <dgm:cxn modelId="{8128D730-10DD-49E3-BF9F-C930B9FA2842}" type="presOf" srcId="{EA046E8C-6AAB-41C1-8E44-D7201E3D99BD}" destId="{B20BB599-8C5D-4AB9-9DE7-7D13A91F0F4C}" srcOrd="0" destOrd="0" presId="urn:microsoft.com/office/officeart/2005/8/layout/hierarchy1"/>
    <dgm:cxn modelId="{8194E51F-C0C4-4D08-9F1A-E0E2AFC51A74}" type="presParOf" srcId="{349DBBA1-A9E2-48CC-917D-32A8FF56119D}" destId="{09E224EC-C462-4F8C-A044-9B000C833EB0}" srcOrd="0" destOrd="0" presId="urn:microsoft.com/office/officeart/2005/8/layout/hierarchy1"/>
    <dgm:cxn modelId="{DD6291D0-18F1-4172-B1F1-D9116CFB7257}" type="presParOf" srcId="{09E224EC-C462-4F8C-A044-9B000C833EB0}" destId="{3C01DEA0-1B5C-4C4C-8206-F18CFE406171}" srcOrd="0" destOrd="0" presId="urn:microsoft.com/office/officeart/2005/8/layout/hierarchy1"/>
    <dgm:cxn modelId="{ADE78812-834F-4A96-BEDC-62C062F5041A}" type="presParOf" srcId="{3C01DEA0-1B5C-4C4C-8206-F18CFE406171}" destId="{A0800899-BAF7-4845-9258-F105EE4FF485}" srcOrd="0" destOrd="0" presId="urn:microsoft.com/office/officeart/2005/8/layout/hierarchy1"/>
    <dgm:cxn modelId="{2FDB4BB5-1586-4CAB-99DD-5A869DA62D80}" type="presParOf" srcId="{3C01DEA0-1B5C-4C4C-8206-F18CFE406171}" destId="{B2701C5A-F046-4828-9F7D-16E97178AECD}" srcOrd="1" destOrd="0" presId="urn:microsoft.com/office/officeart/2005/8/layout/hierarchy1"/>
    <dgm:cxn modelId="{B3F0DD6C-902D-4EA7-ABED-3124DF578038}" type="presParOf" srcId="{09E224EC-C462-4F8C-A044-9B000C833EB0}" destId="{7CC01EBD-16D8-4A74-A027-DB5432D9E310}" srcOrd="1" destOrd="0" presId="urn:microsoft.com/office/officeart/2005/8/layout/hierarchy1"/>
    <dgm:cxn modelId="{3A89C348-E72B-4732-BE98-380F387254CB}" type="presParOf" srcId="{7CC01EBD-16D8-4A74-A027-DB5432D9E310}" destId="{8E6F8C13-2FE1-4796-AD6C-1AB0C3D372DC}" srcOrd="0" destOrd="0" presId="urn:microsoft.com/office/officeart/2005/8/layout/hierarchy1"/>
    <dgm:cxn modelId="{129A2EE4-C0F8-4A92-9BEC-83C97CD18414}" type="presParOf" srcId="{7CC01EBD-16D8-4A74-A027-DB5432D9E310}" destId="{986EAE07-661E-4166-A216-C3BFC999E43C}" srcOrd="1" destOrd="0" presId="urn:microsoft.com/office/officeart/2005/8/layout/hierarchy1"/>
    <dgm:cxn modelId="{FC1F9F80-4342-4446-B714-157E443DC917}" type="presParOf" srcId="{986EAE07-661E-4166-A216-C3BFC999E43C}" destId="{2FAFFC91-7072-4C6E-BBFB-0FD96B45D860}" srcOrd="0" destOrd="0" presId="urn:microsoft.com/office/officeart/2005/8/layout/hierarchy1"/>
    <dgm:cxn modelId="{EA111D1C-AF67-49BA-B84F-2B692A347181}" type="presParOf" srcId="{2FAFFC91-7072-4C6E-BBFB-0FD96B45D860}" destId="{AF327028-EE0D-40DE-9363-1C54DF7A525D}" srcOrd="0" destOrd="0" presId="urn:microsoft.com/office/officeart/2005/8/layout/hierarchy1"/>
    <dgm:cxn modelId="{D12C727E-BF7B-4832-9FEA-B7FA09791B36}" type="presParOf" srcId="{2FAFFC91-7072-4C6E-BBFB-0FD96B45D860}" destId="{B20BB599-8C5D-4AB9-9DE7-7D13A91F0F4C}" srcOrd="1" destOrd="0" presId="urn:microsoft.com/office/officeart/2005/8/layout/hierarchy1"/>
    <dgm:cxn modelId="{83987CF8-B8A2-4FFF-BBDF-48F28217E5AF}" type="presParOf" srcId="{986EAE07-661E-4166-A216-C3BFC999E43C}" destId="{BDA9F819-9A7A-401C-A980-F568426FEF4B}" srcOrd="1" destOrd="0" presId="urn:microsoft.com/office/officeart/2005/8/layout/hierarchy1"/>
    <dgm:cxn modelId="{46740289-7785-4E0D-B150-E393A71BC2BC}" type="presParOf" srcId="{7CC01EBD-16D8-4A74-A027-DB5432D9E310}" destId="{23380CDA-B987-4977-AEF0-70C0C3C698DD}" srcOrd="2" destOrd="0" presId="urn:microsoft.com/office/officeart/2005/8/layout/hierarchy1"/>
    <dgm:cxn modelId="{79E4923D-DCB3-4661-8A1B-BACC082F2E6B}" type="presParOf" srcId="{7CC01EBD-16D8-4A74-A027-DB5432D9E310}" destId="{172182B0-E29B-49AD-8979-7D5361EAC951}" srcOrd="3" destOrd="0" presId="urn:microsoft.com/office/officeart/2005/8/layout/hierarchy1"/>
    <dgm:cxn modelId="{A36EB6BF-A4EA-4CB2-9DAD-29181783FAE6}" type="presParOf" srcId="{172182B0-E29B-49AD-8979-7D5361EAC951}" destId="{09FD6C70-E44E-4599-9344-6E538DFE5B35}" srcOrd="0" destOrd="0" presId="urn:microsoft.com/office/officeart/2005/8/layout/hierarchy1"/>
    <dgm:cxn modelId="{C7EA7E4D-5A6C-479E-862D-5B70FD2507C6}" type="presParOf" srcId="{09FD6C70-E44E-4599-9344-6E538DFE5B35}" destId="{7D97BC2C-A0D9-4DA8-8E2A-EFF1F8281400}" srcOrd="0" destOrd="0" presId="urn:microsoft.com/office/officeart/2005/8/layout/hierarchy1"/>
    <dgm:cxn modelId="{38828292-98AA-4793-AA40-1B107E22DA94}" type="presParOf" srcId="{09FD6C70-E44E-4599-9344-6E538DFE5B35}" destId="{4A7BA29A-ACEC-4E70-AFF6-8AC3E40E1246}" srcOrd="1" destOrd="0" presId="urn:microsoft.com/office/officeart/2005/8/layout/hierarchy1"/>
    <dgm:cxn modelId="{28553DC7-5022-4A2A-A6BA-A3ED2D8092E7}" type="presParOf" srcId="{172182B0-E29B-49AD-8979-7D5361EAC951}" destId="{04455F60-EE76-4B5E-9E49-478AB5A20CC5}" srcOrd="1" destOrd="0" presId="urn:microsoft.com/office/officeart/2005/8/layout/hierarchy1"/>
    <dgm:cxn modelId="{2748ED5B-701D-4D86-B909-D3EA3D8D5F00}" type="presParOf" srcId="{04455F60-EE76-4B5E-9E49-478AB5A20CC5}" destId="{612DDD84-0ED8-4E1F-ABCF-70EE8E21D305}" srcOrd="0" destOrd="0" presId="urn:microsoft.com/office/officeart/2005/8/layout/hierarchy1"/>
    <dgm:cxn modelId="{F199188D-08DA-4038-8FE7-B75635C8FCA9}" type="presParOf" srcId="{04455F60-EE76-4B5E-9E49-478AB5A20CC5}" destId="{BF458CF8-5178-468C-9E5E-B4132BDB4138}" srcOrd="1" destOrd="0" presId="urn:microsoft.com/office/officeart/2005/8/layout/hierarchy1"/>
    <dgm:cxn modelId="{6285F19E-EB18-4FD6-B3EB-F2E92D0618CC}" type="presParOf" srcId="{BF458CF8-5178-468C-9E5E-B4132BDB4138}" destId="{BDD2E547-83CF-4ED8-B847-95C86C9DCC3F}" srcOrd="0" destOrd="0" presId="urn:microsoft.com/office/officeart/2005/8/layout/hierarchy1"/>
    <dgm:cxn modelId="{86A353A2-839D-41B2-931E-ED69D3597EB3}" type="presParOf" srcId="{BDD2E547-83CF-4ED8-B847-95C86C9DCC3F}" destId="{EB6DC126-25FA-4722-86A4-324A90D60025}" srcOrd="0" destOrd="0" presId="urn:microsoft.com/office/officeart/2005/8/layout/hierarchy1"/>
    <dgm:cxn modelId="{D60C6C65-3D66-417A-96F3-879D3773A7E2}" type="presParOf" srcId="{BDD2E547-83CF-4ED8-B847-95C86C9DCC3F}" destId="{927078EC-7DDF-47C2-AA7C-099AD04BEC44}" srcOrd="1" destOrd="0" presId="urn:microsoft.com/office/officeart/2005/8/layout/hierarchy1"/>
    <dgm:cxn modelId="{7FDB8EC2-DE23-4F4B-BE09-33ACB2AD9327}" type="presParOf" srcId="{BF458CF8-5178-468C-9E5E-B4132BDB4138}" destId="{791C5CE3-4E4B-4E20-A40A-C25B1E730F8A}" srcOrd="1" destOrd="0" presId="urn:microsoft.com/office/officeart/2005/8/layout/hierarchy1"/>
    <dgm:cxn modelId="{87CED5BD-C3A9-4454-90D3-ADB3EFEDB0E9}" type="presParOf" srcId="{04455F60-EE76-4B5E-9E49-478AB5A20CC5}" destId="{687FA6CF-2697-467F-B749-463CCFEAA417}" srcOrd="2" destOrd="0" presId="urn:microsoft.com/office/officeart/2005/8/layout/hierarchy1"/>
    <dgm:cxn modelId="{4E23AD61-05B8-484F-B9C7-4F9F026C486C}" type="presParOf" srcId="{04455F60-EE76-4B5E-9E49-478AB5A20CC5}" destId="{063C3AB2-3C83-4296-A41B-27F6CA20D88B}" srcOrd="3" destOrd="0" presId="urn:microsoft.com/office/officeart/2005/8/layout/hierarchy1"/>
    <dgm:cxn modelId="{DAE5123F-2CA6-4757-ADA9-620B7EBE606D}" type="presParOf" srcId="{063C3AB2-3C83-4296-A41B-27F6CA20D88B}" destId="{6D17A02F-85A4-4010-9071-1EBA7FD17732}" srcOrd="0" destOrd="0" presId="urn:microsoft.com/office/officeart/2005/8/layout/hierarchy1"/>
    <dgm:cxn modelId="{CD5DF89B-1222-4B73-A726-41C0B977A1B2}" type="presParOf" srcId="{6D17A02F-85A4-4010-9071-1EBA7FD17732}" destId="{312C5BA2-B218-4851-9B07-163EB55E3AAF}" srcOrd="0" destOrd="0" presId="urn:microsoft.com/office/officeart/2005/8/layout/hierarchy1"/>
    <dgm:cxn modelId="{2C028964-C170-4513-8DEF-D45ED85691A1}" type="presParOf" srcId="{6D17A02F-85A4-4010-9071-1EBA7FD17732}" destId="{1AFA9BE9-1601-4766-96A1-6BB3E8EC623C}" srcOrd="1" destOrd="0" presId="urn:microsoft.com/office/officeart/2005/8/layout/hierarchy1"/>
    <dgm:cxn modelId="{25775E2D-79F3-4F43-A86B-4FE3004375C9}" type="presParOf" srcId="{063C3AB2-3C83-4296-A41B-27F6CA20D88B}" destId="{9EF7AF9C-8BBB-4527-817F-5D1C6D556BD3}" srcOrd="1" destOrd="0" presId="urn:microsoft.com/office/officeart/2005/8/layout/hierarchy1"/>
    <dgm:cxn modelId="{5FF60942-F258-48BF-9726-D410BF3B1B88}" type="presParOf" srcId="{04455F60-EE76-4B5E-9E49-478AB5A20CC5}" destId="{C201E38F-1D9A-4664-9249-F9B0AC8D0C75}" srcOrd="4" destOrd="0" presId="urn:microsoft.com/office/officeart/2005/8/layout/hierarchy1"/>
    <dgm:cxn modelId="{A162A7E3-3B38-4BCD-B320-299BB5BFA137}" type="presParOf" srcId="{04455F60-EE76-4B5E-9E49-478AB5A20CC5}" destId="{2B01C440-0DB2-4455-8334-9B746FE37CCA}" srcOrd="5" destOrd="0" presId="urn:microsoft.com/office/officeart/2005/8/layout/hierarchy1"/>
    <dgm:cxn modelId="{03E5A924-B011-4FE1-AF2E-5F8280DF868F}" type="presParOf" srcId="{2B01C440-0DB2-4455-8334-9B746FE37CCA}" destId="{F91ADCFF-6894-44EE-84B7-A0DAB2B2BF60}" srcOrd="0" destOrd="0" presId="urn:microsoft.com/office/officeart/2005/8/layout/hierarchy1"/>
    <dgm:cxn modelId="{2CE81E47-3356-49CE-A5EA-9D7B6F7E8CBF}" type="presParOf" srcId="{F91ADCFF-6894-44EE-84B7-A0DAB2B2BF60}" destId="{2806F92B-2B3E-4471-A0C8-C6F36CEB8F70}" srcOrd="0" destOrd="0" presId="urn:microsoft.com/office/officeart/2005/8/layout/hierarchy1"/>
    <dgm:cxn modelId="{6DC529CD-0E78-4C0F-A83C-0957FEEDF4B4}" type="presParOf" srcId="{F91ADCFF-6894-44EE-84B7-A0DAB2B2BF60}" destId="{ECA9E462-64F8-4B7A-91F2-F4156EDD8115}" srcOrd="1" destOrd="0" presId="urn:microsoft.com/office/officeart/2005/8/layout/hierarchy1"/>
    <dgm:cxn modelId="{341F6A68-2C06-46B8-BF04-7923228AC832}" type="presParOf" srcId="{2B01C440-0DB2-4455-8334-9B746FE37CCA}" destId="{C1CB2CF4-C2DA-4F26-A4FD-FF084536755B}" srcOrd="1" destOrd="0" presId="urn:microsoft.com/office/officeart/2005/8/layout/hierarchy1"/>
    <dgm:cxn modelId="{53D64B67-CE05-4F26-AB02-992558FC04FD}" type="presParOf" srcId="{7CC01EBD-16D8-4A74-A027-DB5432D9E310}" destId="{FED27E23-4C3C-4179-8AA0-BF643A193975}" srcOrd="4" destOrd="0" presId="urn:microsoft.com/office/officeart/2005/8/layout/hierarchy1"/>
    <dgm:cxn modelId="{8645F690-1C0F-418F-9E91-9194CD851263}" type="presParOf" srcId="{7CC01EBD-16D8-4A74-A027-DB5432D9E310}" destId="{7279E85E-972F-4AFE-9904-F352A8F2B869}" srcOrd="5" destOrd="0" presId="urn:microsoft.com/office/officeart/2005/8/layout/hierarchy1"/>
    <dgm:cxn modelId="{F6EA7018-1D06-4FA9-994A-84C2F3BF6FFC}" type="presParOf" srcId="{7279E85E-972F-4AFE-9904-F352A8F2B869}" destId="{4FFF6E2E-ECB5-401D-ADB9-15D374420FDB}" srcOrd="0" destOrd="0" presId="urn:microsoft.com/office/officeart/2005/8/layout/hierarchy1"/>
    <dgm:cxn modelId="{FD83E3BD-6011-43C6-BC98-BF527EED4CBB}" type="presParOf" srcId="{4FFF6E2E-ECB5-401D-ADB9-15D374420FDB}" destId="{A288B9EE-7455-448D-87AC-4F55D053B912}" srcOrd="0" destOrd="0" presId="urn:microsoft.com/office/officeart/2005/8/layout/hierarchy1"/>
    <dgm:cxn modelId="{13F3D1A1-A7A0-43AB-A67A-EF36424B0CEA}" type="presParOf" srcId="{4FFF6E2E-ECB5-401D-ADB9-15D374420FDB}" destId="{F6B2F686-1453-40CA-A467-1DEA1FA0882B}" srcOrd="1" destOrd="0" presId="urn:microsoft.com/office/officeart/2005/8/layout/hierarchy1"/>
    <dgm:cxn modelId="{A68830E2-CB43-43D4-BA4F-2AC3B902B61F}" type="presParOf" srcId="{7279E85E-972F-4AFE-9904-F352A8F2B869}" destId="{D1974700-8082-419C-8109-DAACBAC50F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5D26-825C-4813-9D85-B130ED273F54}" type="doc">
      <dgm:prSet loTypeId="urn:microsoft.com/office/officeart/2005/8/layout/pyramid2" loCatId="list" qsTypeId="urn:microsoft.com/office/officeart/2005/8/quickstyle/3d9" qsCatId="3D" csTypeId="urn:microsoft.com/office/officeart/2005/8/colors/accent1_2" csCatId="accent1" phldr="1"/>
      <dgm:spPr/>
    </dgm:pt>
    <dgm:pt modelId="{880A5585-4EB7-41CC-B547-3A451329A6C2}">
      <dgm:prSet phldrT="[Text]"/>
      <dgm:spPr/>
      <dgm:t>
        <a:bodyPr/>
        <a:lstStyle/>
        <a:p>
          <a:pPr rtl="1"/>
          <a:r>
            <a:rPr lang="ar-SA" dirty="0" smtClean="0"/>
            <a:t>الطولية</a:t>
          </a:r>
          <a:endParaRPr lang="ar-SA" dirty="0"/>
        </a:p>
      </dgm:t>
    </dgm:pt>
    <dgm:pt modelId="{8FC91EA3-6005-4ACD-B3E2-4BA4B5BAA987}" type="parTrans" cxnId="{71D8E9C6-A351-4B44-AD3E-F958C9E1DD8C}">
      <dgm:prSet/>
      <dgm:spPr/>
      <dgm:t>
        <a:bodyPr/>
        <a:lstStyle/>
        <a:p>
          <a:pPr rtl="1"/>
          <a:endParaRPr lang="ar-SA"/>
        </a:p>
      </dgm:t>
    </dgm:pt>
    <dgm:pt modelId="{47E0D1D3-BE31-4E0A-B5B1-402426833329}" type="sibTrans" cxnId="{71D8E9C6-A351-4B44-AD3E-F958C9E1DD8C}">
      <dgm:prSet/>
      <dgm:spPr/>
      <dgm:t>
        <a:bodyPr/>
        <a:lstStyle/>
        <a:p>
          <a:pPr rtl="1"/>
          <a:endParaRPr lang="ar-SA"/>
        </a:p>
      </dgm:t>
    </dgm:pt>
    <dgm:pt modelId="{F1F5966B-306B-4EAB-816E-498BB74B4738}">
      <dgm:prSet phldrT="[Text]"/>
      <dgm:spPr/>
      <dgm:t>
        <a:bodyPr/>
        <a:lstStyle/>
        <a:p>
          <a:pPr rtl="1"/>
          <a:r>
            <a:rPr lang="ar-SA" dirty="0" smtClean="0"/>
            <a:t>المستغرضة</a:t>
          </a:r>
          <a:endParaRPr lang="ar-SA" dirty="0"/>
        </a:p>
      </dgm:t>
    </dgm:pt>
    <dgm:pt modelId="{AA0DFDC5-58F5-4ED4-93DC-5E735F6BBAD6}" type="parTrans" cxnId="{ADB20D6D-55EB-47EF-8DB2-A1A8C3908631}">
      <dgm:prSet/>
      <dgm:spPr/>
      <dgm:t>
        <a:bodyPr/>
        <a:lstStyle/>
        <a:p>
          <a:pPr rtl="1"/>
          <a:endParaRPr lang="ar-SA"/>
        </a:p>
      </dgm:t>
    </dgm:pt>
    <dgm:pt modelId="{B2B61F0B-F7DA-426A-BE56-185C1EF86702}" type="sibTrans" cxnId="{ADB20D6D-55EB-47EF-8DB2-A1A8C3908631}">
      <dgm:prSet/>
      <dgm:spPr/>
      <dgm:t>
        <a:bodyPr/>
        <a:lstStyle/>
        <a:p>
          <a:pPr rtl="1"/>
          <a:endParaRPr lang="ar-SA"/>
        </a:p>
      </dgm:t>
    </dgm:pt>
    <dgm:pt modelId="{263AD341-A1C7-4100-AD6E-1C125EE2612B}">
      <dgm:prSet phldrT="[Text]"/>
      <dgm:spPr/>
      <dgm:t>
        <a:bodyPr/>
        <a:lstStyle/>
        <a:p>
          <a:pPr rtl="1"/>
          <a:r>
            <a:rPr lang="ar-SA" dirty="0" smtClean="0"/>
            <a:t>التتبعية المستعرضة</a:t>
          </a:r>
          <a:endParaRPr lang="ar-SA" dirty="0"/>
        </a:p>
      </dgm:t>
    </dgm:pt>
    <dgm:pt modelId="{C183EAE0-70AD-4555-A298-CCCA185A5810}" type="parTrans" cxnId="{E17DCE02-A9D2-4660-8C37-80A8675018E9}">
      <dgm:prSet/>
      <dgm:spPr/>
      <dgm:t>
        <a:bodyPr/>
        <a:lstStyle/>
        <a:p>
          <a:pPr rtl="1"/>
          <a:endParaRPr lang="ar-SA"/>
        </a:p>
      </dgm:t>
    </dgm:pt>
    <dgm:pt modelId="{58F24B5B-2B82-4961-91EF-F9F2D401A38B}" type="sibTrans" cxnId="{E17DCE02-A9D2-4660-8C37-80A8675018E9}">
      <dgm:prSet/>
      <dgm:spPr/>
      <dgm:t>
        <a:bodyPr/>
        <a:lstStyle/>
        <a:p>
          <a:pPr rtl="1"/>
          <a:endParaRPr lang="ar-SA"/>
        </a:p>
      </dgm:t>
    </dgm:pt>
    <dgm:pt modelId="{FAB42127-E9AF-4107-92E7-7AF5E1892615}" type="pres">
      <dgm:prSet presAssocID="{9E6E5D26-825C-4813-9D85-B130ED273F54}" presName="compositeShape" presStyleCnt="0">
        <dgm:presLayoutVars>
          <dgm:dir/>
          <dgm:resizeHandles/>
        </dgm:presLayoutVars>
      </dgm:prSet>
      <dgm:spPr/>
    </dgm:pt>
    <dgm:pt modelId="{8CD63476-9028-44D1-B937-3FA1E3A95A1B}" type="pres">
      <dgm:prSet presAssocID="{9E6E5D26-825C-4813-9D85-B130ED273F54}" presName="pyramid" presStyleLbl="node1" presStyleIdx="0" presStyleCnt="1" custScaleX="75700" custLinFactNeighborY="0"/>
      <dgm:spPr/>
    </dgm:pt>
    <dgm:pt modelId="{D7352C5D-405F-4BFB-A55F-476160A8BF2B}" type="pres">
      <dgm:prSet presAssocID="{9E6E5D26-825C-4813-9D85-B130ED273F54}" presName="theList" presStyleCnt="0"/>
      <dgm:spPr/>
    </dgm:pt>
    <dgm:pt modelId="{FE2E3A79-A897-48E9-B231-FC1498A1C8D8}" type="pres">
      <dgm:prSet presAssocID="{880A5585-4EB7-41CC-B547-3A451329A6C2}" presName="aNode" presStyleLbl="fgAcc1" presStyleIdx="0" presStyleCnt="3">
        <dgm:presLayoutVars>
          <dgm:bulletEnabled val="1"/>
        </dgm:presLayoutVars>
      </dgm:prSet>
      <dgm:spPr/>
      <dgm:t>
        <a:bodyPr/>
        <a:lstStyle/>
        <a:p>
          <a:pPr rtl="1"/>
          <a:endParaRPr lang="ar-SA"/>
        </a:p>
      </dgm:t>
    </dgm:pt>
    <dgm:pt modelId="{A91B8604-7DFC-4F79-80A3-868775576157}" type="pres">
      <dgm:prSet presAssocID="{880A5585-4EB7-41CC-B547-3A451329A6C2}" presName="aSpace" presStyleCnt="0"/>
      <dgm:spPr/>
    </dgm:pt>
    <dgm:pt modelId="{D3F8D8C2-562E-488F-8B85-9115F969A647}" type="pres">
      <dgm:prSet presAssocID="{F1F5966B-306B-4EAB-816E-498BB74B4738}" presName="aNode" presStyleLbl="fgAcc1" presStyleIdx="1" presStyleCnt="3">
        <dgm:presLayoutVars>
          <dgm:bulletEnabled val="1"/>
        </dgm:presLayoutVars>
      </dgm:prSet>
      <dgm:spPr/>
      <dgm:t>
        <a:bodyPr/>
        <a:lstStyle/>
        <a:p>
          <a:pPr rtl="1"/>
          <a:endParaRPr lang="ar-SA"/>
        </a:p>
      </dgm:t>
    </dgm:pt>
    <dgm:pt modelId="{EFF6546A-AEDA-40A8-B343-DDBB3DCDE705}" type="pres">
      <dgm:prSet presAssocID="{F1F5966B-306B-4EAB-816E-498BB74B4738}" presName="aSpace" presStyleCnt="0"/>
      <dgm:spPr/>
    </dgm:pt>
    <dgm:pt modelId="{7245AE30-C454-43CA-BDD3-EEF4702A0026}" type="pres">
      <dgm:prSet presAssocID="{263AD341-A1C7-4100-AD6E-1C125EE2612B}" presName="aNode" presStyleLbl="fgAcc1" presStyleIdx="2" presStyleCnt="3">
        <dgm:presLayoutVars>
          <dgm:bulletEnabled val="1"/>
        </dgm:presLayoutVars>
      </dgm:prSet>
      <dgm:spPr/>
      <dgm:t>
        <a:bodyPr/>
        <a:lstStyle/>
        <a:p>
          <a:pPr rtl="1"/>
          <a:endParaRPr lang="ar-SA"/>
        </a:p>
      </dgm:t>
    </dgm:pt>
    <dgm:pt modelId="{6739B843-29F3-4164-AC48-D4634F122EA8}" type="pres">
      <dgm:prSet presAssocID="{263AD341-A1C7-4100-AD6E-1C125EE2612B}" presName="aSpace" presStyleCnt="0"/>
      <dgm:spPr/>
    </dgm:pt>
  </dgm:ptLst>
  <dgm:cxnLst>
    <dgm:cxn modelId="{AF4E7FCC-AA43-48F4-BECF-FDDC5AD5A843}" type="presOf" srcId="{9E6E5D26-825C-4813-9D85-B130ED273F54}" destId="{FAB42127-E9AF-4107-92E7-7AF5E1892615}" srcOrd="0" destOrd="0" presId="urn:microsoft.com/office/officeart/2005/8/layout/pyramid2"/>
    <dgm:cxn modelId="{ADB20D6D-55EB-47EF-8DB2-A1A8C3908631}" srcId="{9E6E5D26-825C-4813-9D85-B130ED273F54}" destId="{F1F5966B-306B-4EAB-816E-498BB74B4738}" srcOrd="1" destOrd="0" parTransId="{AA0DFDC5-58F5-4ED4-93DC-5E735F6BBAD6}" sibTransId="{B2B61F0B-F7DA-426A-BE56-185C1EF86702}"/>
    <dgm:cxn modelId="{9029D131-831C-41AD-A3E4-DA7AC44B96D8}" type="presOf" srcId="{263AD341-A1C7-4100-AD6E-1C125EE2612B}" destId="{7245AE30-C454-43CA-BDD3-EEF4702A0026}" srcOrd="0" destOrd="0" presId="urn:microsoft.com/office/officeart/2005/8/layout/pyramid2"/>
    <dgm:cxn modelId="{A23F68B6-E55E-41FC-975D-F2938B3FB2DA}" type="presOf" srcId="{F1F5966B-306B-4EAB-816E-498BB74B4738}" destId="{D3F8D8C2-562E-488F-8B85-9115F969A647}" srcOrd="0" destOrd="0" presId="urn:microsoft.com/office/officeart/2005/8/layout/pyramid2"/>
    <dgm:cxn modelId="{E17DCE02-A9D2-4660-8C37-80A8675018E9}" srcId="{9E6E5D26-825C-4813-9D85-B130ED273F54}" destId="{263AD341-A1C7-4100-AD6E-1C125EE2612B}" srcOrd="2" destOrd="0" parTransId="{C183EAE0-70AD-4555-A298-CCCA185A5810}" sibTransId="{58F24B5B-2B82-4961-91EF-F9F2D401A38B}"/>
    <dgm:cxn modelId="{CFC2ACD8-FA76-4447-8A39-BF6D405815E2}" type="presOf" srcId="{880A5585-4EB7-41CC-B547-3A451329A6C2}" destId="{FE2E3A79-A897-48E9-B231-FC1498A1C8D8}" srcOrd="0" destOrd="0" presId="urn:microsoft.com/office/officeart/2005/8/layout/pyramid2"/>
    <dgm:cxn modelId="{71D8E9C6-A351-4B44-AD3E-F958C9E1DD8C}" srcId="{9E6E5D26-825C-4813-9D85-B130ED273F54}" destId="{880A5585-4EB7-41CC-B547-3A451329A6C2}" srcOrd="0" destOrd="0" parTransId="{8FC91EA3-6005-4ACD-B3E2-4BA4B5BAA987}" sibTransId="{47E0D1D3-BE31-4E0A-B5B1-402426833329}"/>
    <dgm:cxn modelId="{DE1B2A4C-B037-4759-AED3-25C123FCDB54}" type="presParOf" srcId="{FAB42127-E9AF-4107-92E7-7AF5E1892615}" destId="{8CD63476-9028-44D1-B937-3FA1E3A95A1B}" srcOrd="0" destOrd="0" presId="urn:microsoft.com/office/officeart/2005/8/layout/pyramid2"/>
    <dgm:cxn modelId="{ED4FF215-432F-42E5-AA14-D07B72FAB474}" type="presParOf" srcId="{FAB42127-E9AF-4107-92E7-7AF5E1892615}" destId="{D7352C5D-405F-4BFB-A55F-476160A8BF2B}" srcOrd="1" destOrd="0" presId="urn:microsoft.com/office/officeart/2005/8/layout/pyramid2"/>
    <dgm:cxn modelId="{60E292E9-9B02-4D65-8268-3A5E8C7CBC1E}" type="presParOf" srcId="{D7352C5D-405F-4BFB-A55F-476160A8BF2B}" destId="{FE2E3A79-A897-48E9-B231-FC1498A1C8D8}" srcOrd="0" destOrd="0" presId="urn:microsoft.com/office/officeart/2005/8/layout/pyramid2"/>
    <dgm:cxn modelId="{8A2C71A5-F926-4EB8-8D1F-1E386F80A904}" type="presParOf" srcId="{D7352C5D-405F-4BFB-A55F-476160A8BF2B}" destId="{A91B8604-7DFC-4F79-80A3-868775576157}" srcOrd="1" destOrd="0" presId="urn:microsoft.com/office/officeart/2005/8/layout/pyramid2"/>
    <dgm:cxn modelId="{9CC5F7C8-C9CE-4C0B-92D8-6010862B9534}" type="presParOf" srcId="{D7352C5D-405F-4BFB-A55F-476160A8BF2B}" destId="{D3F8D8C2-562E-488F-8B85-9115F969A647}" srcOrd="2" destOrd="0" presId="urn:microsoft.com/office/officeart/2005/8/layout/pyramid2"/>
    <dgm:cxn modelId="{0D8AA64C-605E-4464-BF75-456ADA9738A1}" type="presParOf" srcId="{D7352C5D-405F-4BFB-A55F-476160A8BF2B}" destId="{EFF6546A-AEDA-40A8-B343-DDBB3DCDE705}" srcOrd="3" destOrd="0" presId="urn:microsoft.com/office/officeart/2005/8/layout/pyramid2"/>
    <dgm:cxn modelId="{5A46BC86-7F9A-48F2-BC91-E8F8E42A9E49}" type="presParOf" srcId="{D7352C5D-405F-4BFB-A55F-476160A8BF2B}" destId="{7245AE30-C454-43CA-BDD3-EEF4702A0026}" srcOrd="4" destOrd="0" presId="urn:microsoft.com/office/officeart/2005/8/layout/pyramid2"/>
    <dgm:cxn modelId="{3A29E07C-2AFD-40E3-8758-0C50D288C66F}" type="presParOf" srcId="{D7352C5D-405F-4BFB-A55F-476160A8BF2B}" destId="{6739B843-29F3-4164-AC48-D4634F122EA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7E23-4C3C-4179-8AA0-BF643A193975}">
      <dsp:nvSpPr>
        <dsp:cNvPr id="0" name=""/>
        <dsp:cNvSpPr/>
      </dsp:nvSpPr>
      <dsp:spPr>
        <a:xfrm>
          <a:off x="5132849" y="1332705"/>
          <a:ext cx="3058427" cy="609167"/>
        </a:xfrm>
        <a:custGeom>
          <a:avLst/>
          <a:gdLst/>
          <a:ahLst/>
          <a:cxnLst/>
          <a:rect l="0" t="0" r="0" b="0"/>
          <a:pathLst>
            <a:path>
              <a:moveTo>
                <a:pt x="0" y="0"/>
              </a:moveTo>
              <a:lnTo>
                <a:pt x="0" y="415130"/>
              </a:lnTo>
              <a:lnTo>
                <a:pt x="3058427" y="415130"/>
              </a:lnTo>
              <a:lnTo>
                <a:pt x="3058427" y="60916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01E38F-1D9A-4664-9249-F9B0AC8D0C75}">
      <dsp:nvSpPr>
        <dsp:cNvPr id="0" name=""/>
        <dsp:cNvSpPr/>
      </dsp:nvSpPr>
      <dsp:spPr>
        <a:xfrm>
          <a:off x="5132849" y="3271918"/>
          <a:ext cx="3360892" cy="609167"/>
        </a:xfrm>
        <a:custGeom>
          <a:avLst/>
          <a:gdLst/>
          <a:ahLst/>
          <a:cxnLst/>
          <a:rect l="0" t="0" r="0" b="0"/>
          <a:pathLst>
            <a:path>
              <a:moveTo>
                <a:pt x="0" y="0"/>
              </a:moveTo>
              <a:lnTo>
                <a:pt x="0" y="415130"/>
              </a:lnTo>
              <a:lnTo>
                <a:pt x="3360892" y="415130"/>
              </a:lnTo>
              <a:lnTo>
                <a:pt x="3360892" y="60916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7FA6CF-2697-467F-B749-463CCFEAA417}">
      <dsp:nvSpPr>
        <dsp:cNvPr id="0" name=""/>
        <dsp:cNvSpPr/>
      </dsp:nvSpPr>
      <dsp:spPr>
        <a:xfrm>
          <a:off x="5087129" y="3271918"/>
          <a:ext cx="91440" cy="609167"/>
        </a:xfrm>
        <a:custGeom>
          <a:avLst/>
          <a:gdLst/>
          <a:ahLst/>
          <a:cxnLst/>
          <a:rect l="0" t="0" r="0" b="0"/>
          <a:pathLst>
            <a:path>
              <a:moveTo>
                <a:pt x="45720" y="0"/>
              </a:moveTo>
              <a:lnTo>
                <a:pt x="45720" y="60916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DDD84-0ED8-4E1F-ABCF-70EE8E21D305}">
      <dsp:nvSpPr>
        <dsp:cNvPr id="0" name=""/>
        <dsp:cNvSpPr/>
      </dsp:nvSpPr>
      <dsp:spPr>
        <a:xfrm>
          <a:off x="1771956" y="3271918"/>
          <a:ext cx="3360892" cy="609167"/>
        </a:xfrm>
        <a:custGeom>
          <a:avLst/>
          <a:gdLst/>
          <a:ahLst/>
          <a:cxnLst/>
          <a:rect l="0" t="0" r="0" b="0"/>
          <a:pathLst>
            <a:path>
              <a:moveTo>
                <a:pt x="3360892" y="0"/>
              </a:moveTo>
              <a:lnTo>
                <a:pt x="3360892" y="415130"/>
              </a:lnTo>
              <a:lnTo>
                <a:pt x="0" y="415130"/>
              </a:lnTo>
              <a:lnTo>
                <a:pt x="0" y="60916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80CDA-B987-4977-AEF0-70C0C3C698DD}">
      <dsp:nvSpPr>
        <dsp:cNvPr id="0" name=""/>
        <dsp:cNvSpPr/>
      </dsp:nvSpPr>
      <dsp:spPr>
        <a:xfrm>
          <a:off x="5087129" y="1332705"/>
          <a:ext cx="91440" cy="609167"/>
        </a:xfrm>
        <a:custGeom>
          <a:avLst/>
          <a:gdLst/>
          <a:ahLst/>
          <a:cxnLst/>
          <a:rect l="0" t="0" r="0" b="0"/>
          <a:pathLst>
            <a:path>
              <a:moveTo>
                <a:pt x="45720" y="0"/>
              </a:moveTo>
              <a:lnTo>
                <a:pt x="45720" y="60916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F8C13-2FE1-4796-AD6C-1AB0C3D372DC}">
      <dsp:nvSpPr>
        <dsp:cNvPr id="0" name=""/>
        <dsp:cNvSpPr/>
      </dsp:nvSpPr>
      <dsp:spPr>
        <a:xfrm>
          <a:off x="2074421" y="1332705"/>
          <a:ext cx="3058427" cy="609167"/>
        </a:xfrm>
        <a:custGeom>
          <a:avLst/>
          <a:gdLst/>
          <a:ahLst/>
          <a:cxnLst/>
          <a:rect l="0" t="0" r="0" b="0"/>
          <a:pathLst>
            <a:path>
              <a:moveTo>
                <a:pt x="3058427" y="0"/>
              </a:moveTo>
              <a:lnTo>
                <a:pt x="3058427" y="415130"/>
              </a:lnTo>
              <a:lnTo>
                <a:pt x="0" y="415130"/>
              </a:lnTo>
              <a:lnTo>
                <a:pt x="0" y="60916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00899-BAF7-4845-9258-F105EE4FF485}">
      <dsp:nvSpPr>
        <dsp:cNvPr id="0" name=""/>
        <dsp:cNvSpPr/>
      </dsp:nvSpPr>
      <dsp:spPr>
        <a:xfrm>
          <a:off x="1505449" y="2660"/>
          <a:ext cx="7254799"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B2701C5A-F046-4828-9F7D-16E97178AECD}">
      <dsp:nvSpPr>
        <dsp:cNvPr id="0" name=""/>
        <dsp:cNvSpPr/>
      </dsp:nvSpPr>
      <dsp:spPr>
        <a:xfrm>
          <a:off x="1738178" y="223753"/>
          <a:ext cx="7254799" cy="1330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مناهج البحث في التربية وعلم النفس</a:t>
          </a:r>
          <a:endParaRPr lang="ar-SA" sz="3500" kern="1200" dirty="0"/>
        </a:p>
      </dsp:txBody>
      <dsp:txXfrm>
        <a:off x="1777134" y="262709"/>
        <a:ext cx="7176887" cy="1252133"/>
      </dsp:txXfrm>
    </dsp:sp>
    <dsp:sp modelId="{AF327028-EE0D-40DE-9363-1C54DF7A525D}">
      <dsp:nvSpPr>
        <dsp:cNvPr id="0" name=""/>
        <dsp:cNvSpPr/>
      </dsp:nvSpPr>
      <dsp:spPr>
        <a:xfrm>
          <a:off x="1027141" y="1941873"/>
          <a:ext cx="2094559"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B20BB599-8C5D-4AB9-9DE7-7D13A91F0F4C}">
      <dsp:nvSpPr>
        <dsp:cNvPr id="0" name=""/>
        <dsp:cNvSpPr/>
      </dsp:nvSpPr>
      <dsp:spPr>
        <a:xfrm>
          <a:off x="1259870" y="2162966"/>
          <a:ext cx="2094559" cy="1330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المنهج التجريبي</a:t>
          </a:r>
          <a:endParaRPr lang="ar-SA" sz="3500" kern="1200" dirty="0"/>
        </a:p>
      </dsp:txBody>
      <dsp:txXfrm>
        <a:off x="1298826" y="2201922"/>
        <a:ext cx="2016647" cy="1252133"/>
      </dsp:txXfrm>
    </dsp:sp>
    <dsp:sp modelId="{7D97BC2C-A0D9-4DA8-8E2A-EFF1F8281400}">
      <dsp:nvSpPr>
        <dsp:cNvPr id="0" name=""/>
        <dsp:cNvSpPr/>
      </dsp:nvSpPr>
      <dsp:spPr>
        <a:xfrm>
          <a:off x="3587158" y="1941873"/>
          <a:ext cx="3091381"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4A7BA29A-ACEC-4E70-AFF6-8AC3E40E1246}">
      <dsp:nvSpPr>
        <dsp:cNvPr id="0" name=""/>
        <dsp:cNvSpPr/>
      </dsp:nvSpPr>
      <dsp:spPr>
        <a:xfrm>
          <a:off x="3819887" y="2162966"/>
          <a:ext cx="3091381" cy="1330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المنهج الوصفي</a:t>
          </a:r>
          <a:endParaRPr lang="ar-SA" sz="3500" kern="1200" dirty="0"/>
        </a:p>
      </dsp:txBody>
      <dsp:txXfrm>
        <a:off x="3858843" y="2201922"/>
        <a:ext cx="3013469" cy="1252133"/>
      </dsp:txXfrm>
    </dsp:sp>
    <dsp:sp modelId="{EB6DC126-25FA-4722-86A4-324A90D60025}">
      <dsp:nvSpPr>
        <dsp:cNvPr id="0" name=""/>
        <dsp:cNvSpPr/>
      </dsp:nvSpPr>
      <dsp:spPr>
        <a:xfrm>
          <a:off x="724677" y="3881086"/>
          <a:ext cx="2094559"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927078EC-7DDF-47C2-AA7C-099AD04BEC44}">
      <dsp:nvSpPr>
        <dsp:cNvPr id="0" name=""/>
        <dsp:cNvSpPr/>
      </dsp:nvSpPr>
      <dsp:spPr>
        <a:xfrm>
          <a:off x="957405" y="4102179"/>
          <a:ext cx="2094559" cy="1330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الدراسات المسحية</a:t>
          </a:r>
          <a:endParaRPr lang="ar-SA" sz="3500" kern="1200" dirty="0"/>
        </a:p>
      </dsp:txBody>
      <dsp:txXfrm>
        <a:off x="996361" y="4141135"/>
        <a:ext cx="2016647" cy="1252133"/>
      </dsp:txXfrm>
    </dsp:sp>
    <dsp:sp modelId="{312C5BA2-B218-4851-9B07-163EB55E3AAF}">
      <dsp:nvSpPr>
        <dsp:cNvPr id="0" name=""/>
        <dsp:cNvSpPr/>
      </dsp:nvSpPr>
      <dsp:spPr>
        <a:xfrm>
          <a:off x="3284694" y="3881086"/>
          <a:ext cx="3696310"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1AFA9BE9-1601-4766-96A1-6BB3E8EC623C}">
      <dsp:nvSpPr>
        <dsp:cNvPr id="0" name=""/>
        <dsp:cNvSpPr/>
      </dsp:nvSpPr>
      <dsp:spPr>
        <a:xfrm>
          <a:off x="3517422" y="4102179"/>
          <a:ext cx="3696310" cy="1330045"/>
        </a:xfrm>
        <a:prstGeom prst="roundRect">
          <a:avLst>
            <a:gd name="adj" fmla="val 10000"/>
          </a:avLst>
        </a:prstGeom>
        <a:solidFill>
          <a:srgbClr val="CC99FF">
            <a:alpha val="89804"/>
          </a:srgb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الدراسات التطورية</a:t>
          </a:r>
          <a:endParaRPr lang="ar-SA" sz="3500" kern="1200" dirty="0"/>
        </a:p>
      </dsp:txBody>
      <dsp:txXfrm>
        <a:off x="3556378" y="4141135"/>
        <a:ext cx="3618398" cy="1252133"/>
      </dsp:txXfrm>
    </dsp:sp>
    <dsp:sp modelId="{2806F92B-2B3E-4471-A0C8-C6F36CEB8F70}">
      <dsp:nvSpPr>
        <dsp:cNvPr id="0" name=""/>
        <dsp:cNvSpPr/>
      </dsp:nvSpPr>
      <dsp:spPr>
        <a:xfrm>
          <a:off x="7446462" y="3881086"/>
          <a:ext cx="2094559"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ECA9E462-64F8-4B7A-91F2-F4156EDD8115}">
      <dsp:nvSpPr>
        <dsp:cNvPr id="0" name=""/>
        <dsp:cNvSpPr/>
      </dsp:nvSpPr>
      <dsp:spPr>
        <a:xfrm>
          <a:off x="7679191" y="4102179"/>
          <a:ext cx="2094559" cy="1330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دراسات العلاقات</a:t>
          </a:r>
          <a:endParaRPr lang="ar-SA" sz="3500" kern="1200" dirty="0"/>
        </a:p>
      </dsp:txBody>
      <dsp:txXfrm>
        <a:off x="7718147" y="4141135"/>
        <a:ext cx="2016647" cy="1252133"/>
      </dsp:txXfrm>
    </dsp:sp>
    <dsp:sp modelId="{A288B9EE-7455-448D-87AC-4F55D053B912}">
      <dsp:nvSpPr>
        <dsp:cNvPr id="0" name=""/>
        <dsp:cNvSpPr/>
      </dsp:nvSpPr>
      <dsp:spPr>
        <a:xfrm>
          <a:off x="7143997" y="1941873"/>
          <a:ext cx="2094559" cy="1330045"/>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F6B2F686-1453-40CA-A467-1DEA1FA0882B}">
      <dsp:nvSpPr>
        <dsp:cNvPr id="0" name=""/>
        <dsp:cNvSpPr/>
      </dsp:nvSpPr>
      <dsp:spPr>
        <a:xfrm>
          <a:off x="7376726" y="2162966"/>
          <a:ext cx="2094559" cy="13300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SA" sz="3500" kern="1200" dirty="0" smtClean="0"/>
            <a:t>المنهج التاريخي</a:t>
          </a:r>
          <a:endParaRPr lang="ar-SA" sz="3500" kern="1200" dirty="0"/>
        </a:p>
      </dsp:txBody>
      <dsp:txXfrm>
        <a:off x="7415682" y="2201922"/>
        <a:ext cx="2016647" cy="125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3476-9028-44D1-B937-3FA1E3A95A1B}">
      <dsp:nvSpPr>
        <dsp:cNvPr id="0" name=""/>
        <dsp:cNvSpPr/>
      </dsp:nvSpPr>
      <dsp:spPr>
        <a:xfrm>
          <a:off x="2974602" y="0"/>
          <a:ext cx="3500000" cy="4623514"/>
        </a:xfrm>
        <a:prstGeom prst="triangle">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E2E3A79-A897-48E9-B231-FC1498A1C8D8}">
      <dsp:nvSpPr>
        <dsp:cNvPr id="0" name=""/>
        <dsp:cNvSpPr/>
      </dsp:nvSpPr>
      <dsp:spPr>
        <a:xfrm>
          <a:off x="4724602" y="464834"/>
          <a:ext cx="3005284" cy="109447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الطولية</a:t>
          </a:r>
          <a:endParaRPr lang="ar-SA" sz="2800" kern="1200" dirty="0"/>
        </a:p>
      </dsp:txBody>
      <dsp:txXfrm>
        <a:off x="4778030" y="518262"/>
        <a:ext cx="2898428" cy="987616"/>
      </dsp:txXfrm>
    </dsp:sp>
    <dsp:sp modelId="{D3F8D8C2-562E-488F-8B85-9115F969A647}">
      <dsp:nvSpPr>
        <dsp:cNvPr id="0" name=""/>
        <dsp:cNvSpPr/>
      </dsp:nvSpPr>
      <dsp:spPr>
        <a:xfrm>
          <a:off x="4724602" y="1696116"/>
          <a:ext cx="3005284" cy="109447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المستغرضة</a:t>
          </a:r>
          <a:endParaRPr lang="ar-SA" sz="2800" kern="1200" dirty="0"/>
        </a:p>
      </dsp:txBody>
      <dsp:txXfrm>
        <a:off x="4778030" y="1749544"/>
        <a:ext cx="2898428" cy="987616"/>
      </dsp:txXfrm>
    </dsp:sp>
    <dsp:sp modelId="{7245AE30-C454-43CA-BDD3-EEF4702A0026}">
      <dsp:nvSpPr>
        <dsp:cNvPr id="0" name=""/>
        <dsp:cNvSpPr/>
      </dsp:nvSpPr>
      <dsp:spPr>
        <a:xfrm>
          <a:off x="4724602" y="2927397"/>
          <a:ext cx="3005284" cy="109447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التتبعية المستعرضة</a:t>
          </a:r>
          <a:endParaRPr lang="ar-SA" sz="2800" kern="1200" dirty="0"/>
        </a:p>
      </dsp:txBody>
      <dsp:txXfrm>
        <a:off x="4778030" y="2980825"/>
        <a:ext cx="2898428" cy="9876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9/13/2015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9/13/2015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9/13/2015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9/13/2015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9/13/2015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9/13/2015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9/13/2015</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9/13/2015</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9/13/2015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9/13/2015</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9/13/2015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9/13/2015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1"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4361" y="2760964"/>
            <a:ext cx="9068586" cy="1501943"/>
          </a:xfrm>
        </p:spPr>
        <p:txBody>
          <a:bodyPr/>
          <a:lstStyle/>
          <a:p>
            <a:r>
              <a:rPr lang="ar-SA" sz="4400" smtClean="0"/>
              <a:t>طرق البحث </a:t>
            </a:r>
            <a:r>
              <a:rPr lang="ar-SA" sz="4400" dirty="0" smtClean="0"/>
              <a:t>في دراسة النمو</a:t>
            </a:r>
            <a:endParaRPr lang="ar-SA" sz="4400" dirty="0"/>
          </a:p>
        </p:txBody>
      </p:sp>
      <p:sp>
        <p:nvSpPr>
          <p:cNvPr id="3" name="Subtitle 2"/>
          <p:cNvSpPr>
            <a:spLocks noGrp="1"/>
          </p:cNvSpPr>
          <p:nvPr>
            <p:ph type="subTitle" idx="1"/>
          </p:nvPr>
        </p:nvSpPr>
        <p:spPr>
          <a:xfrm>
            <a:off x="9144000" y="4682062"/>
            <a:ext cx="1488947" cy="457201"/>
          </a:xfrm>
        </p:spPr>
        <p:txBody>
          <a:bodyPr>
            <a:normAutofit fontScale="92500"/>
          </a:bodyPr>
          <a:lstStyle/>
          <a:p>
            <a:r>
              <a:rPr lang="ar-SA" dirty="0" smtClean="0"/>
              <a:t>26\4\1436هــ</a:t>
            </a:r>
            <a:endParaRPr lang="ar-SA" dirty="0"/>
          </a:p>
        </p:txBody>
      </p:sp>
    </p:spTree>
    <p:extLst>
      <p:ext uri="{BB962C8B-B14F-4D97-AF65-F5344CB8AC3E}">
        <p14:creationId xmlns:p14="http://schemas.microsoft.com/office/powerpoint/2010/main" val="348133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99FF"/>
          </a:solidFill>
        </p:spPr>
        <p:txBody>
          <a:bodyPr>
            <a:normAutofit/>
          </a:bodyPr>
          <a:lstStyle/>
          <a:p>
            <a:pPr algn="r"/>
            <a:r>
              <a:rPr lang="ar-SA" sz="2800" b="1" dirty="0"/>
              <a:t>الطريقة المستعرضة </a:t>
            </a:r>
            <a:r>
              <a:rPr lang="en-US" sz="2800" b="1" dirty="0"/>
              <a:t>Cross- Sectional Method </a:t>
            </a:r>
            <a:r>
              <a:rPr lang="ar-SA" sz="2800" b="1" dirty="0"/>
              <a:t>:</a:t>
            </a:r>
            <a:br>
              <a:rPr lang="ar-SA" sz="2800" b="1" dirty="0"/>
            </a:br>
            <a:r>
              <a:rPr lang="ar-SA" sz="2800" b="1" dirty="0"/>
              <a:t>ويقصد بها ” مقارنة عدد من المجموعات ، كل مجموعة تمثل سناً معينة، على أن يتم جمع البيانات في وقت واحد تقريباً “ </a:t>
            </a:r>
          </a:p>
        </p:txBody>
      </p:sp>
      <p:sp>
        <p:nvSpPr>
          <p:cNvPr id="3" name="Content Placeholder 2"/>
          <p:cNvSpPr>
            <a:spLocks noGrp="1"/>
          </p:cNvSpPr>
          <p:nvPr>
            <p:ph idx="1"/>
          </p:nvPr>
        </p:nvSpPr>
        <p:spPr/>
        <p:txBody>
          <a:bodyPr/>
          <a:lstStyle/>
          <a:p>
            <a:pPr marL="0" indent="0">
              <a:buNone/>
            </a:pPr>
            <a:r>
              <a:rPr lang="ar-SA" sz="2800" b="1" u="sng" dirty="0">
                <a:solidFill>
                  <a:schemeClr val="bg1">
                    <a:lumMod val="95000"/>
                    <a:lumOff val="5000"/>
                  </a:schemeClr>
                </a:solidFill>
              </a:rPr>
              <a:t>* من التعريف السابق ما المقصود بكل مما يلي :</a:t>
            </a:r>
          </a:p>
          <a:p>
            <a:endParaRPr lang="ar-SA" sz="2800" b="1" dirty="0"/>
          </a:p>
          <a:p>
            <a:pPr>
              <a:buFontTx/>
              <a:buChar char="-"/>
            </a:pPr>
            <a:r>
              <a:rPr lang="ar-SA" sz="2800" b="1" dirty="0"/>
              <a:t> الوقت الواحد تقريباً ؟</a:t>
            </a:r>
          </a:p>
          <a:p>
            <a:pPr>
              <a:buFontTx/>
              <a:buChar char="-"/>
            </a:pPr>
            <a:endParaRPr lang="ar-SA" sz="2800" b="1" dirty="0"/>
          </a:p>
          <a:p>
            <a:pPr>
              <a:buFontTx/>
              <a:buChar char="-"/>
            </a:pPr>
            <a:r>
              <a:rPr lang="ar-SA" sz="2800" b="1" dirty="0"/>
              <a:t> عدد من المجموعات ؟</a:t>
            </a:r>
          </a:p>
          <a:p>
            <a:endParaRPr lang="ar-SA" dirty="0"/>
          </a:p>
        </p:txBody>
      </p:sp>
    </p:spTree>
    <p:extLst>
      <p:ext uri="{BB962C8B-B14F-4D97-AF65-F5344CB8AC3E}">
        <p14:creationId xmlns:p14="http://schemas.microsoft.com/office/powerpoint/2010/main" val="137861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400" b="1" u="sng" dirty="0">
                <a:solidFill>
                  <a:schemeClr val="bg1">
                    <a:lumMod val="95000"/>
                    <a:lumOff val="5000"/>
                  </a:schemeClr>
                </a:solidFill>
              </a:rPr>
              <a:t>مثال يوضح الطريقة المستعرضة :</a:t>
            </a:r>
          </a:p>
        </p:txBody>
      </p:sp>
      <p:sp>
        <p:nvSpPr>
          <p:cNvPr id="3" name="Content Placeholder 2"/>
          <p:cNvSpPr>
            <a:spLocks noGrp="1"/>
          </p:cNvSpPr>
          <p:nvPr>
            <p:ph idx="1"/>
          </p:nvPr>
        </p:nvSpPr>
        <p:spPr/>
        <p:txBody>
          <a:bodyPr/>
          <a:lstStyle/>
          <a:p>
            <a:pPr algn="ctr"/>
            <a:endParaRPr lang="ar-SA" b="1" u="sng" dirty="0">
              <a:solidFill>
                <a:srgbClr val="FFFF00"/>
              </a:solidFill>
            </a:endParaRPr>
          </a:p>
          <a:p>
            <a:pPr marL="0" indent="0" algn="ctr">
              <a:buNone/>
            </a:pPr>
            <a:endParaRPr lang="ar-SA" b="1" u="sng" dirty="0"/>
          </a:p>
          <a:p>
            <a:pPr marL="0" indent="0">
              <a:buNone/>
            </a:pPr>
            <a:r>
              <a:rPr lang="ar-SA" b="1" dirty="0">
                <a:solidFill>
                  <a:schemeClr val="bg1"/>
                </a:solidFill>
              </a:rPr>
              <a:t>* لـدراسة النمو اللفظي  بالطريقة المستعرضة </a:t>
            </a:r>
            <a:r>
              <a:rPr lang="ar-SA" b="1" dirty="0" smtClean="0">
                <a:solidFill>
                  <a:schemeClr val="bg1"/>
                </a:solidFill>
              </a:rPr>
              <a:t>لدى</a:t>
            </a:r>
            <a:r>
              <a:rPr lang="ar-SA" b="1" u="sng" dirty="0" smtClean="0">
                <a:solidFill>
                  <a:schemeClr val="bg1"/>
                </a:solidFill>
              </a:rPr>
              <a:t>:</a:t>
            </a:r>
            <a:endParaRPr lang="ar-SA" b="1" u="sng" dirty="0">
              <a:solidFill>
                <a:schemeClr val="bg1"/>
              </a:solidFill>
            </a:endParaRPr>
          </a:p>
          <a:p>
            <a:endParaRPr lang="ar-SA" b="1" dirty="0"/>
          </a:p>
          <a:p>
            <a:r>
              <a:rPr lang="ar-SA" b="1" dirty="0"/>
              <a:t>عينة من الأطفال أعمارهم تبدأ من عمر سنتين حتى أربع </a:t>
            </a:r>
            <a:r>
              <a:rPr lang="ar-SA" b="1" dirty="0" smtClean="0"/>
              <a:t>سنوات بحيث عدد المجموعات يقابل عدد مرات جمع البيانات.</a:t>
            </a:r>
            <a:endParaRPr lang="ar-SA" b="1" dirty="0"/>
          </a:p>
          <a:p>
            <a:endParaRPr lang="ar-SA" b="1" dirty="0"/>
          </a:p>
          <a:p>
            <a:r>
              <a:rPr lang="ar-SA" b="1" dirty="0"/>
              <a:t> و تقدير لنموهم </a:t>
            </a:r>
            <a:r>
              <a:rPr lang="ar-SA" b="1" dirty="0" smtClean="0"/>
              <a:t>اللفظي مرة واحدة. </a:t>
            </a:r>
            <a:endParaRPr lang="ar-SA" b="1" dirty="0"/>
          </a:p>
          <a:p>
            <a:endParaRPr lang="ar-SA" b="1" dirty="0"/>
          </a:p>
          <a:p>
            <a:r>
              <a:rPr lang="ar-SA" b="1" dirty="0"/>
              <a:t> و بداية الدراسة في تاريخ 1420/1/1هـ .</a:t>
            </a:r>
          </a:p>
          <a:p>
            <a:endParaRPr lang="ar-SA" dirty="0"/>
          </a:p>
        </p:txBody>
      </p:sp>
    </p:spTree>
    <p:extLst>
      <p:ext uri="{BB962C8B-B14F-4D97-AF65-F5344CB8AC3E}">
        <p14:creationId xmlns:p14="http://schemas.microsoft.com/office/powerpoint/2010/main" val="193678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746975"/>
            <a:ext cx="10998557" cy="5288065"/>
          </a:xfrm>
        </p:spPr>
        <p:txBody>
          <a:bodyPr>
            <a:normAutofit/>
          </a:bodyPr>
          <a:lstStyle/>
          <a:p>
            <a:pPr algn="just"/>
            <a:endParaRPr lang="ar-SA" b="1" dirty="0"/>
          </a:p>
          <a:p>
            <a:pPr algn="just"/>
            <a:r>
              <a:rPr lang="ar-SA" b="1" dirty="0"/>
              <a:t>سيجمع الباحث البيانات بتاريخ </a:t>
            </a:r>
            <a:r>
              <a:rPr lang="ar-SA" b="1" dirty="0">
                <a:solidFill>
                  <a:srgbClr val="FFFF00"/>
                </a:solidFill>
              </a:rPr>
              <a:t>1420/1/1هـ </a:t>
            </a:r>
            <a:r>
              <a:rPr lang="ar-SA" b="1" dirty="0"/>
              <a:t>عن النمو اللفظي لدى الأطفال من سن سنتان إلى أربع سنوات من خلال توفير خمس مجموعات من الأطفال على النحو الآتي :</a:t>
            </a:r>
          </a:p>
          <a:p>
            <a:pPr algn="just"/>
            <a:r>
              <a:rPr lang="ar-SA" b="1" dirty="0"/>
              <a:t> </a:t>
            </a:r>
          </a:p>
          <a:p>
            <a:pPr algn="just"/>
            <a:r>
              <a:rPr lang="ar-SA" b="1" dirty="0"/>
              <a:t>- المجموعة الأولى أعمارهم </a:t>
            </a:r>
            <a:r>
              <a:rPr lang="ar-SA" b="1" dirty="0">
                <a:solidFill>
                  <a:srgbClr val="FFC000"/>
                </a:solidFill>
              </a:rPr>
              <a:t>سنتان</a:t>
            </a:r>
            <a:r>
              <a:rPr lang="ar-SA" b="1" dirty="0"/>
              <a:t>.</a:t>
            </a:r>
          </a:p>
          <a:p>
            <a:pPr algn="just"/>
            <a:r>
              <a:rPr lang="ar-SA" b="1" dirty="0"/>
              <a:t>- المجموعة الثانية أعمارهم </a:t>
            </a:r>
            <a:r>
              <a:rPr lang="ar-SA" b="1" dirty="0">
                <a:solidFill>
                  <a:srgbClr val="C00000"/>
                </a:solidFill>
              </a:rPr>
              <a:t>سنتان ونصف</a:t>
            </a:r>
            <a:r>
              <a:rPr lang="ar-SA" b="1" dirty="0"/>
              <a:t>.</a:t>
            </a:r>
          </a:p>
          <a:p>
            <a:pPr algn="just"/>
            <a:r>
              <a:rPr lang="ar-SA" b="1" dirty="0"/>
              <a:t>- المجموعة الثالثة أعمارهم</a:t>
            </a:r>
            <a:r>
              <a:rPr lang="ar-SA" b="1" dirty="0">
                <a:solidFill>
                  <a:srgbClr val="65E347"/>
                </a:solidFill>
              </a:rPr>
              <a:t> ثلاث سنوات</a:t>
            </a:r>
            <a:r>
              <a:rPr lang="ar-SA" b="1" dirty="0"/>
              <a:t>.</a:t>
            </a:r>
          </a:p>
          <a:p>
            <a:pPr algn="just"/>
            <a:r>
              <a:rPr lang="ar-SA" b="1" dirty="0"/>
              <a:t>- المجموعة الرابعة أعمارهم </a:t>
            </a:r>
            <a:r>
              <a:rPr lang="ar-SA" b="1" dirty="0">
                <a:solidFill>
                  <a:schemeClr val="tx1">
                    <a:lumMod val="85000"/>
                    <a:lumOff val="15000"/>
                  </a:schemeClr>
                </a:solidFill>
              </a:rPr>
              <a:t>ثلاث سنوات ونصف</a:t>
            </a:r>
            <a:r>
              <a:rPr lang="ar-SA" b="1" dirty="0"/>
              <a:t>.</a:t>
            </a:r>
          </a:p>
          <a:p>
            <a:pPr algn="just">
              <a:buFontTx/>
              <a:buChar char="-"/>
            </a:pPr>
            <a:r>
              <a:rPr lang="ar-SA" b="1" dirty="0"/>
              <a:t>المجموعة الخامسة أعمارهم </a:t>
            </a:r>
            <a:r>
              <a:rPr lang="ar-SA" b="1" dirty="0">
                <a:solidFill>
                  <a:schemeClr val="accent2">
                    <a:lumMod val="60000"/>
                    <a:lumOff val="40000"/>
                  </a:schemeClr>
                </a:solidFill>
              </a:rPr>
              <a:t>أربع سنوات</a:t>
            </a:r>
            <a:r>
              <a:rPr lang="ar-SA" b="1" dirty="0"/>
              <a:t>.</a:t>
            </a:r>
          </a:p>
          <a:p>
            <a:pPr algn="just"/>
            <a:r>
              <a:rPr lang="ar-SA" b="1" dirty="0"/>
              <a:t> </a:t>
            </a:r>
          </a:p>
          <a:p>
            <a:pPr algn="just"/>
            <a:endParaRPr lang="ar-SA" sz="2000" b="1" dirty="0">
              <a:solidFill>
                <a:schemeClr val="bg1">
                  <a:lumMod val="95000"/>
                  <a:lumOff val="5000"/>
                </a:schemeClr>
              </a:solidFill>
            </a:endParaRPr>
          </a:p>
          <a:p>
            <a:pPr algn="ctr"/>
            <a:r>
              <a:rPr lang="ar-SA" sz="2000" b="1" u="sng" dirty="0">
                <a:solidFill>
                  <a:schemeClr val="bg1">
                    <a:lumMod val="95000"/>
                    <a:lumOff val="5000"/>
                  </a:schemeClr>
                </a:solidFill>
              </a:rPr>
              <a:t>* أي أن الباحث سيجمع البيانات لمرة واحدة من خمس مجموعات من الأطفال تم تقسيمهم وفقاً لعدد مرات جمع البيانات، وتغطي أعمارهم المدى العمري المطلوب في الدراسة وهو من سنتان إلى أربع سنوات).</a:t>
            </a:r>
          </a:p>
          <a:p>
            <a:endParaRPr lang="ar-SA" dirty="0"/>
          </a:p>
        </p:txBody>
      </p:sp>
    </p:spTree>
    <p:extLst>
      <p:ext uri="{BB962C8B-B14F-4D97-AF65-F5344CB8AC3E}">
        <p14:creationId xmlns:p14="http://schemas.microsoft.com/office/powerpoint/2010/main" val="54033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7882"/>
            <a:ext cx="10058400" cy="1159098"/>
          </a:xfrm>
        </p:spPr>
        <p:txBody>
          <a:bodyPr>
            <a:normAutofit fontScale="90000"/>
          </a:bodyPr>
          <a:lstStyle/>
          <a:p>
            <a:pPr algn="r"/>
            <a:r>
              <a:rPr lang="ar-SA" sz="3100" b="1" u="sng" dirty="0" smtClean="0">
                <a:solidFill>
                  <a:schemeClr val="bg1"/>
                </a:solidFill>
              </a:rPr>
              <a:t/>
            </a:r>
            <a:br>
              <a:rPr lang="ar-SA" sz="3100" b="1" u="sng" dirty="0" smtClean="0">
                <a:solidFill>
                  <a:schemeClr val="bg1"/>
                </a:solidFill>
              </a:rPr>
            </a:br>
            <a:r>
              <a:rPr lang="ar-SA" sz="3100" b="1" u="sng" dirty="0" smtClean="0">
                <a:solidFill>
                  <a:schemeClr val="bg1"/>
                </a:solidFill>
              </a:rPr>
              <a:t>نشاط:استنتاجي \ فردي</a:t>
            </a:r>
            <a:r>
              <a:rPr lang="ar-SA" sz="3100" b="1" u="sng" dirty="0">
                <a:solidFill>
                  <a:schemeClr val="bg1"/>
                </a:solidFill>
              </a:rPr>
              <a:t/>
            </a:r>
            <a:br>
              <a:rPr lang="ar-SA" sz="3100" b="1" u="sng" dirty="0">
                <a:solidFill>
                  <a:schemeClr val="bg1"/>
                </a:solidFill>
              </a:rPr>
            </a:br>
            <a:r>
              <a:rPr lang="ar-SA" sz="3100" u="sng" dirty="0">
                <a:solidFill>
                  <a:schemeClr val="bg1"/>
                </a:solidFill>
              </a:rPr>
              <a:t>مقارنة بين الطرق التطورية : </a:t>
            </a:r>
            <a:r>
              <a:rPr lang="ar-SA" b="1" u="sng" dirty="0">
                <a:solidFill>
                  <a:srgbClr val="FFFF00"/>
                </a:solidFill>
              </a:rPr>
              <a:t/>
            </a:r>
            <a:br>
              <a:rPr lang="ar-SA" b="1" u="sng" dirty="0">
                <a:solidFill>
                  <a:srgbClr val="FFFF00"/>
                </a:solidFill>
              </a:rPr>
            </a:br>
            <a:endParaRPr lang="ar-S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3372039"/>
              </p:ext>
            </p:extLst>
          </p:nvPr>
        </p:nvGraphicFramePr>
        <p:xfrm>
          <a:off x="1066800" y="1597025"/>
          <a:ext cx="10058400" cy="4121194"/>
        </p:xfrm>
        <a:graphic>
          <a:graphicData uri="http://schemas.openxmlformats.org/drawingml/2006/table">
            <a:tbl>
              <a:tblPr rtl="1" firstRow="1" bandRow="1">
                <a:tableStyleId>{5C22544A-7EE6-4342-B048-85BDC9FD1C3A}</a:tableStyleId>
              </a:tblPr>
              <a:tblGrid>
                <a:gridCol w="1676400"/>
                <a:gridCol w="1676400"/>
                <a:gridCol w="1676400"/>
                <a:gridCol w="1676400"/>
                <a:gridCol w="1676400"/>
                <a:gridCol w="1676400"/>
              </a:tblGrid>
              <a:tr h="1721512">
                <a:tc>
                  <a:txBody>
                    <a:bodyPr/>
                    <a:lstStyle/>
                    <a:p>
                      <a:pPr rtl="1"/>
                      <a:endParaRPr lang="ar-SA" sz="1800" b="1" dirty="0">
                        <a:solidFill>
                          <a:srgbClr val="CC0099"/>
                        </a:solidFill>
                      </a:endParaRPr>
                    </a:p>
                  </a:txBody>
                  <a:tcPr>
                    <a:solidFill>
                      <a:srgbClr val="CC99FF"/>
                    </a:solidFill>
                  </a:tcPr>
                </a:tc>
                <a:tc>
                  <a:txBody>
                    <a:bodyPr/>
                    <a:lstStyle/>
                    <a:p>
                      <a:pPr algn="ctr" rtl="1"/>
                      <a:r>
                        <a:rPr lang="ar-SA" sz="2000" dirty="0" smtClean="0">
                          <a:solidFill>
                            <a:schemeClr val="tx1">
                              <a:lumMod val="95000"/>
                              <a:lumOff val="5000"/>
                            </a:schemeClr>
                          </a:solidFill>
                        </a:rPr>
                        <a:t>الأكثر</a:t>
                      </a:r>
                      <a:r>
                        <a:rPr lang="ar-SA" sz="2000" baseline="0" dirty="0" smtClean="0">
                          <a:solidFill>
                            <a:schemeClr val="tx1">
                              <a:lumMod val="95000"/>
                              <a:lumOff val="5000"/>
                            </a:schemeClr>
                          </a:solidFill>
                        </a:rPr>
                        <a:t> استخداماً</a:t>
                      </a:r>
                      <a:endParaRPr lang="ar-SA" sz="2000" dirty="0">
                        <a:solidFill>
                          <a:schemeClr val="tx1">
                            <a:lumMod val="95000"/>
                            <a:lumOff val="5000"/>
                          </a:schemeClr>
                        </a:solidFill>
                      </a:endParaRPr>
                    </a:p>
                  </a:txBody>
                  <a:tcPr>
                    <a:solidFill>
                      <a:srgbClr val="CC99FF"/>
                    </a:solidFill>
                  </a:tcPr>
                </a:tc>
                <a:tc>
                  <a:txBody>
                    <a:bodyPr/>
                    <a:lstStyle/>
                    <a:p>
                      <a:pPr rtl="1"/>
                      <a:r>
                        <a:rPr lang="ar-SA" sz="2000" dirty="0" smtClean="0">
                          <a:solidFill>
                            <a:schemeClr val="tx1">
                              <a:lumMod val="95000"/>
                              <a:lumOff val="5000"/>
                            </a:schemeClr>
                          </a:solidFill>
                        </a:rPr>
                        <a:t>تقيس</a:t>
                      </a:r>
                      <a:r>
                        <a:rPr lang="ar-SA" sz="2000" baseline="0" dirty="0" smtClean="0">
                          <a:solidFill>
                            <a:schemeClr val="tx1">
                              <a:lumMod val="95000"/>
                              <a:lumOff val="5000"/>
                            </a:schemeClr>
                          </a:solidFill>
                        </a:rPr>
                        <a:t> النمو الحقيقي</a:t>
                      </a:r>
                      <a:endParaRPr lang="ar-SA" sz="2000" dirty="0">
                        <a:solidFill>
                          <a:schemeClr val="tx1">
                            <a:lumMod val="95000"/>
                            <a:lumOff val="5000"/>
                          </a:schemeClr>
                        </a:solidFill>
                      </a:endParaRPr>
                    </a:p>
                  </a:txBody>
                  <a:tcPr>
                    <a:solidFill>
                      <a:srgbClr val="CC99FF"/>
                    </a:solidFill>
                  </a:tcPr>
                </a:tc>
                <a:tc>
                  <a:txBody>
                    <a:bodyPr/>
                    <a:lstStyle/>
                    <a:p>
                      <a:pPr rtl="1"/>
                      <a:r>
                        <a:rPr lang="ar-SA" sz="2000" dirty="0" smtClean="0">
                          <a:solidFill>
                            <a:schemeClr val="tx1">
                              <a:lumMod val="95000"/>
                              <a:lumOff val="5000"/>
                            </a:schemeClr>
                          </a:solidFill>
                        </a:rPr>
                        <a:t>من المتوقع تسرب العينة</a:t>
                      </a:r>
                      <a:endParaRPr lang="ar-SA" sz="2000" dirty="0">
                        <a:solidFill>
                          <a:schemeClr val="tx1">
                            <a:lumMod val="95000"/>
                            <a:lumOff val="5000"/>
                          </a:schemeClr>
                        </a:solidFill>
                      </a:endParaRPr>
                    </a:p>
                  </a:txBody>
                  <a:tcPr>
                    <a:solidFill>
                      <a:srgbClr val="CC99FF"/>
                    </a:solidFill>
                  </a:tcPr>
                </a:tc>
                <a:tc>
                  <a:txBody>
                    <a:bodyPr/>
                    <a:lstStyle/>
                    <a:p>
                      <a:pPr rtl="1"/>
                      <a:r>
                        <a:rPr lang="ar-SA" sz="2000" dirty="0" smtClean="0">
                          <a:solidFill>
                            <a:schemeClr val="tx1">
                              <a:lumMod val="95000"/>
                              <a:lumOff val="5000"/>
                            </a:schemeClr>
                          </a:solidFill>
                        </a:rPr>
                        <a:t>طريقة</a:t>
                      </a:r>
                      <a:r>
                        <a:rPr lang="ar-SA" sz="2000" baseline="0" dirty="0" smtClean="0">
                          <a:solidFill>
                            <a:schemeClr val="tx1">
                              <a:lumMod val="95000"/>
                              <a:lumOff val="5000"/>
                            </a:schemeClr>
                          </a:solidFill>
                        </a:rPr>
                        <a:t>عملية</a:t>
                      </a:r>
                      <a:endParaRPr lang="ar-SA" sz="2000" dirty="0">
                        <a:solidFill>
                          <a:schemeClr val="tx1">
                            <a:lumMod val="95000"/>
                            <a:lumOff val="5000"/>
                          </a:schemeClr>
                        </a:solidFill>
                      </a:endParaRPr>
                    </a:p>
                  </a:txBody>
                  <a:tcPr>
                    <a:solidFill>
                      <a:srgbClr val="CC99FF"/>
                    </a:solidFill>
                  </a:tcPr>
                </a:tc>
                <a:tc>
                  <a:txBody>
                    <a:bodyPr/>
                    <a:lstStyle/>
                    <a:p>
                      <a:pPr algn="ctr" rtl="1"/>
                      <a:r>
                        <a:rPr lang="ar-SA" sz="2000" dirty="0" smtClean="0">
                          <a:solidFill>
                            <a:schemeClr val="tx1">
                              <a:lumMod val="95000"/>
                              <a:lumOff val="5000"/>
                            </a:schemeClr>
                          </a:solidFill>
                        </a:rPr>
                        <a:t>الأقوى</a:t>
                      </a:r>
                      <a:r>
                        <a:rPr lang="ar-SA" sz="2000" baseline="0" dirty="0" smtClean="0">
                          <a:solidFill>
                            <a:schemeClr val="tx1">
                              <a:lumMod val="95000"/>
                              <a:lumOff val="5000"/>
                            </a:schemeClr>
                          </a:solidFill>
                        </a:rPr>
                        <a:t> </a:t>
                      </a:r>
                      <a:r>
                        <a:rPr lang="ar-SA" sz="2000" dirty="0" smtClean="0">
                          <a:solidFill>
                            <a:schemeClr val="tx1">
                              <a:lumMod val="95000"/>
                              <a:lumOff val="5000"/>
                            </a:schemeClr>
                          </a:solidFill>
                        </a:rPr>
                        <a:t>علمياً</a:t>
                      </a:r>
                      <a:endParaRPr lang="ar-SA" sz="2000" dirty="0">
                        <a:solidFill>
                          <a:schemeClr val="tx1">
                            <a:lumMod val="95000"/>
                            <a:lumOff val="5000"/>
                          </a:schemeClr>
                        </a:solidFill>
                      </a:endParaRPr>
                    </a:p>
                  </a:txBody>
                  <a:tcPr>
                    <a:solidFill>
                      <a:srgbClr val="CC99FF"/>
                    </a:solidFill>
                  </a:tcPr>
                </a:tc>
              </a:tr>
              <a:tr h="1199841">
                <a:tc>
                  <a:txBody>
                    <a:bodyPr/>
                    <a:lstStyle/>
                    <a:p>
                      <a:pPr rtl="1"/>
                      <a:r>
                        <a:rPr lang="ar-SA" sz="2000" b="1" dirty="0" smtClean="0">
                          <a:solidFill>
                            <a:schemeClr val="bg1"/>
                          </a:solidFill>
                        </a:rPr>
                        <a:t>الطريقة الطولية</a:t>
                      </a:r>
                      <a:endParaRPr lang="ar-SA" sz="2000" b="1" dirty="0">
                        <a:solidFill>
                          <a:schemeClr val="bg1"/>
                        </a:solidFill>
                      </a:endParaRPr>
                    </a:p>
                  </a:txBody>
                  <a:tcPr/>
                </a:tc>
                <a:tc>
                  <a:txBody>
                    <a:bodyPr/>
                    <a:lstStyle/>
                    <a:p>
                      <a:pPr algn="ctr" rtl="1"/>
                      <a:endParaRPr lang="ar-SA" sz="3200" b="1" dirty="0">
                        <a:solidFill>
                          <a:srgbClr val="FF0000"/>
                        </a:solidFill>
                      </a:endParaRPr>
                    </a:p>
                  </a:txBody>
                  <a:tcPr/>
                </a:tc>
                <a:tc>
                  <a:txBody>
                    <a:bodyPr/>
                    <a:lstStyle/>
                    <a:p>
                      <a:pPr algn="ctr" rtl="1"/>
                      <a:endParaRPr lang="ar-SA" sz="3200"/>
                    </a:p>
                  </a:txBody>
                  <a:tcPr/>
                </a:tc>
                <a:tc>
                  <a:txBody>
                    <a:bodyPr/>
                    <a:lstStyle/>
                    <a:p>
                      <a:pPr algn="ctr" rtl="1"/>
                      <a:endParaRPr lang="ar-SA" sz="3200"/>
                    </a:p>
                  </a:txBody>
                  <a:tcPr/>
                </a:tc>
                <a:tc>
                  <a:txBody>
                    <a:bodyPr/>
                    <a:lstStyle/>
                    <a:p>
                      <a:pPr algn="ctr" rtl="1"/>
                      <a:endParaRPr lang="ar-SA" sz="3200"/>
                    </a:p>
                  </a:txBody>
                  <a:tcPr/>
                </a:tc>
                <a:tc>
                  <a:txBody>
                    <a:bodyPr/>
                    <a:lstStyle/>
                    <a:p>
                      <a:pPr algn="ctr" rtl="1"/>
                      <a:endParaRPr lang="ar-SA" sz="3200"/>
                    </a:p>
                  </a:txBody>
                  <a:tcPr/>
                </a:tc>
              </a:tr>
              <a:tr h="1199841">
                <a:tc>
                  <a:txBody>
                    <a:bodyPr/>
                    <a:lstStyle/>
                    <a:p>
                      <a:pPr rtl="1"/>
                      <a:r>
                        <a:rPr lang="ar-SA" sz="2000" b="1" dirty="0" smtClean="0">
                          <a:solidFill>
                            <a:schemeClr val="bg1"/>
                          </a:solidFill>
                        </a:rPr>
                        <a:t>الطريقة المستعرضة</a:t>
                      </a:r>
                      <a:endParaRPr lang="ar-SA" sz="2000" b="1" dirty="0">
                        <a:solidFill>
                          <a:schemeClr val="bg1"/>
                        </a:solidFill>
                      </a:endParaRPr>
                    </a:p>
                  </a:txBody>
                  <a:tcPr/>
                </a:tc>
                <a:tc>
                  <a:txBody>
                    <a:bodyPr/>
                    <a:lstStyle/>
                    <a:p>
                      <a:pPr algn="ctr" rtl="1"/>
                      <a:endParaRPr lang="ar-SA" sz="3200" dirty="0"/>
                    </a:p>
                  </a:txBody>
                  <a:tcPr/>
                </a:tc>
                <a:tc>
                  <a:txBody>
                    <a:bodyPr/>
                    <a:lstStyle/>
                    <a:p>
                      <a:pPr algn="ctr" rtl="1"/>
                      <a:endParaRPr lang="ar-SA" sz="3200" dirty="0"/>
                    </a:p>
                  </a:txBody>
                  <a:tcPr/>
                </a:tc>
                <a:tc>
                  <a:txBody>
                    <a:bodyPr/>
                    <a:lstStyle/>
                    <a:p>
                      <a:pPr algn="ctr" rtl="1"/>
                      <a:endParaRPr lang="ar-SA" sz="3200" dirty="0"/>
                    </a:p>
                  </a:txBody>
                  <a:tcPr/>
                </a:tc>
                <a:tc>
                  <a:txBody>
                    <a:bodyPr/>
                    <a:lstStyle/>
                    <a:p>
                      <a:pPr algn="ctr" rtl="1"/>
                      <a:endParaRPr lang="ar-SA" sz="3200" dirty="0"/>
                    </a:p>
                  </a:txBody>
                  <a:tcPr/>
                </a:tc>
                <a:tc>
                  <a:txBody>
                    <a:bodyPr/>
                    <a:lstStyle/>
                    <a:p>
                      <a:pPr algn="ctr" rtl="1"/>
                      <a:endParaRPr lang="ar-SA" sz="3200" dirty="0"/>
                    </a:p>
                  </a:txBody>
                  <a:tcPr/>
                </a:tc>
              </a:tr>
            </a:tbl>
          </a:graphicData>
        </a:graphic>
      </p:graphicFrame>
    </p:spTree>
    <p:extLst>
      <p:ext uri="{BB962C8B-B14F-4D97-AF65-F5344CB8AC3E}">
        <p14:creationId xmlns:p14="http://schemas.microsoft.com/office/powerpoint/2010/main" val="4099892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الطريقة الطولية</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3027706"/>
              </p:ext>
            </p:extLst>
          </p:nvPr>
        </p:nvGraphicFramePr>
        <p:xfrm>
          <a:off x="1365160" y="2095376"/>
          <a:ext cx="8925060" cy="3939495"/>
        </p:xfrm>
        <a:graphic>
          <a:graphicData uri="http://schemas.openxmlformats.org/drawingml/2006/table">
            <a:tbl>
              <a:tblPr rtl="1" firstRow="1" bandRow="1">
                <a:tableStyleId>{5C22544A-7EE6-4342-B048-85BDC9FD1C3A}</a:tableStyleId>
              </a:tblPr>
              <a:tblGrid>
                <a:gridCol w="4121240"/>
                <a:gridCol w="4803820"/>
              </a:tblGrid>
              <a:tr h="477003">
                <a:tc>
                  <a:txBody>
                    <a:bodyPr/>
                    <a:lstStyle/>
                    <a:p>
                      <a:pPr rtl="1"/>
                      <a:r>
                        <a:rPr lang="ar-SA" dirty="0" smtClean="0"/>
                        <a:t>مزايا</a:t>
                      </a:r>
                      <a:endParaRPr lang="ar-SA" dirty="0"/>
                    </a:p>
                  </a:txBody>
                  <a:tcPr/>
                </a:tc>
                <a:tc>
                  <a:txBody>
                    <a:bodyPr/>
                    <a:lstStyle/>
                    <a:p>
                      <a:pPr rtl="1"/>
                      <a:r>
                        <a:rPr lang="ar-SA" dirty="0" smtClean="0"/>
                        <a:t>عيوب</a:t>
                      </a:r>
                      <a:endParaRPr lang="ar-SA" dirty="0"/>
                    </a:p>
                  </a:txBody>
                  <a:tcPr/>
                </a:tc>
              </a:tr>
              <a:tr h="477003">
                <a:tc>
                  <a:txBody>
                    <a:bodyPr/>
                    <a:lstStyle/>
                    <a:p>
                      <a:pPr rtl="1"/>
                      <a:r>
                        <a:rPr lang="ar-SA" dirty="0" smtClean="0"/>
                        <a:t>تقيس النمو الحقيقي</a:t>
                      </a:r>
                      <a:endParaRPr lang="ar-SA" dirty="0"/>
                    </a:p>
                  </a:txBody>
                  <a:tcPr/>
                </a:tc>
                <a:tc>
                  <a:txBody>
                    <a:bodyPr/>
                    <a:lstStyle/>
                    <a:p>
                      <a:pPr rtl="1"/>
                      <a:r>
                        <a:rPr lang="ar-SA" dirty="0" smtClean="0"/>
                        <a:t>طول الوقت المستغرق والجهد والتكلفة المترتبة على ذلك.</a:t>
                      </a:r>
                      <a:endParaRPr lang="ar-SA" dirty="0"/>
                    </a:p>
                  </a:txBody>
                  <a:tcPr/>
                </a:tc>
              </a:tr>
              <a:tr h="477003">
                <a:tc>
                  <a:txBody>
                    <a:bodyPr/>
                    <a:lstStyle/>
                    <a:p>
                      <a:pPr rtl="1"/>
                      <a:r>
                        <a:rPr lang="ar-SA" dirty="0" smtClean="0"/>
                        <a:t>معرفة الظروف السابقة لأفراد العينة</a:t>
                      </a:r>
                      <a:endParaRPr lang="ar-SA" dirty="0"/>
                    </a:p>
                  </a:txBody>
                  <a:tcPr/>
                </a:tc>
                <a:tc>
                  <a:txBody>
                    <a:bodyPr/>
                    <a:lstStyle/>
                    <a:p>
                      <a:pPr rtl="1"/>
                      <a:r>
                        <a:rPr lang="ar-SA" dirty="0" smtClean="0"/>
                        <a:t>المواصفات التي يختار الباحث</a:t>
                      </a:r>
                      <a:r>
                        <a:rPr lang="ar-SA" baseline="0" dirty="0" smtClean="0"/>
                        <a:t> على ضوئها العينة والتي لا علاقة لها بطبيعة البحث قد تؤثر في مدى تمثيل العينة لمجتمع الدراسة</a:t>
                      </a:r>
                      <a:endParaRPr lang="ar-SA" dirty="0"/>
                    </a:p>
                  </a:txBody>
                  <a:tcPr/>
                </a:tc>
              </a:tr>
              <a:tr h="477003">
                <a:tc>
                  <a:txBody>
                    <a:bodyPr/>
                    <a:lstStyle/>
                    <a:p>
                      <a:pPr rtl="1"/>
                      <a:endParaRPr lang="ar-SA"/>
                    </a:p>
                  </a:txBody>
                  <a:tcPr/>
                </a:tc>
                <a:tc>
                  <a:txBody>
                    <a:bodyPr/>
                    <a:lstStyle/>
                    <a:p>
                      <a:pPr rtl="1"/>
                      <a:r>
                        <a:rPr lang="ar-SA" dirty="0" smtClean="0"/>
                        <a:t>محدوديةالنتائج بالعينة</a:t>
                      </a:r>
                      <a:endParaRPr lang="ar-SA" dirty="0"/>
                    </a:p>
                  </a:txBody>
                  <a:tcPr/>
                </a:tc>
              </a:tr>
              <a:tr h="477003">
                <a:tc>
                  <a:txBody>
                    <a:bodyPr/>
                    <a:lstStyle/>
                    <a:p>
                      <a:pPr rtl="1"/>
                      <a:endParaRPr lang="ar-SA"/>
                    </a:p>
                  </a:txBody>
                  <a:tcPr/>
                </a:tc>
                <a:tc>
                  <a:txBody>
                    <a:bodyPr/>
                    <a:lstStyle/>
                    <a:p>
                      <a:pPr rtl="1"/>
                      <a:r>
                        <a:rPr lang="ar-SA" dirty="0" smtClean="0"/>
                        <a:t>تسرب العينة</a:t>
                      </a:r>
                      <a:endParaRPr lang="ar-SA" dirty="0"/>
                    </a:p>
                  </a:txBody>
                  <a:tcPr/>
                </a:tc>
              </a:tr>
              <a:tr h="477003">
                <a:tc>
                  <a:txBody>
                    <a:bodyPr/>
                    <a:lstStyle/>
                    <a:p>
                      <a:pPr rtl="1"/>
                      <a:endParaRPr lang="ar-SA"/>
                    </a:p>
                  </a:txBody>
                  <a:tcPr/>
                </a:tc>
                <a:tc>
                  <a:txBody>
                    <a:bodyPr/>
                    <a:lstStyle/>
                    <a:p>
                      <a:pPr rtl="1"/>
                      <a:r>
                        <a:rPr lang="ar-SA" dirty="0" smtClean="0"/>
                        <a:t>اختلاف ظروف جمع البيانات</a:t>
                      </a:r>
                      <a:endParaRPr lang="ar-SA" dirty="0"/>
                    </a:p>
                  </a:txBody>
                  <a:tcPr/>
                </a:tc>
              </a:tr>
              <a:tr h="477003">
                <a:tc>
                  <a:txBody>
                    <a:bodyPr/>
                    <a:lstStyle/>
                    <a:p>
                      <a:pPr rtl="1"/>
                      <a:endParaRPr lang="ar-SA"/>
                    </a:p>
                  </a:txBody>
                  <a:tcPr/>
                </a:tc>
                <a:tc>
                  <a:txBody>
                    <a:bodyPr/>
                    <a:lstStyle/>
                    <a:p>
                      <a:pPr rtl="1"/>
                      <a:r>
                        <a:rPr lang="ar-SA" dirty="0" smtClean="0"/>
                        <a:t>أثر تكرار جمع البيانات</a:t>
                      </a:r>
                      <a:endParaRPr lang="ar-SA" dirty="0"/>
                    </a:p>
                  </a:txBody>
                  <a:tcPr/>
                </a:tc>
              </a:tr>
            </a:tbl>
          </a:graphicData>
        </a:graphic>
      </p:graphicFrame>
    </p:spTree>
    <p:extLst>
      <p:ext uri="{BB962C8B-B14F-4D97-AF65-F5344CB8AC3E}">
        <p14:creationId xmlns:p14="http://schemas.microsoft.com/office/powerpoint/2010/main" val="371472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الطريقة المستعرضة</a:t>
            </a: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3503068"/>
              </p:ext>
            </p:extLst>
          </p:nvPr>
        </p:nvGraphicFramePr>
        <p:xfrm>
          <a:off x="1066800" y="2103438"/>
          <a:ext cx="10058400" cy="3226965"/>
        </p:xfrm>
        <a:graphic>
          <a:graphicData uri="http://schemas.openxmlformats.org/drawingml/2006/table">
            <a:tbl>
              <a:tblPr rtl="1" firstRow="1" bandRow="1">
                <a:tableStyleId>{5C22544A-7EE6-4342-B048-85BDC9FD1C3A}</a:tableStyleId>
              </a:tblPr>
              <a:tblGrid>
                <a:gridCol w="5029200"/>
                <a:gridCol w="5029200"/>
              </a:tblGrid>
              <a:tr h="645393">
                <a:tc>
                  <a:txBody>
                    <a:bodyPr/>
                    <a:lstStyle/>
                    <a:p>
                      <a:pPr rtl="1"/>
                      <a:r>
                        <a:rPr lang="ar-SA" dirty="0" smtClean="0"/>
                        <a:t>مزايا</a:t>
                      </a:r>
                      <a:endParaRPr lang="ar-SA" dirty="0"/>
                    </a:p>
                  </a:txBody>
                  <a:tcPr/>
                </a:tc>
                <a:tc>
                  <a:txBody>
                    <a:bodyPr/>
                    <a:lstStyle/>
                    <a:p>
                      <a:pPr rtl="1"/>
                      <a:r>
                        <a:rPr lang="ar-SA" dirty="0" smtClean="0"/>
                        <a:t>عيوب</a:t>
                      </a:r>
                      <a:endParaRPr lang="ar-SA" dirty="0"/>
                    </a:p>
                  </a:txBody>
                  <a:tcPr/>
                </a:tc>
              </a:tr>
              <a:tr h="645393">
                <a:tc>
                  <a:txBody>
                    <a:bodyPr/>
                    <a:lstStyle/>
                    <a:p>
                      <a:pPr rtl="1"/>
                      <a:r>
                        <a:rPr lang="ar-SA" dirty="0" smtClean="0"/>
                        <a:t>اختصار الوقت</a:t>
                      </a:r>
                      <a:endParaRPr lang="ar-SA" dirty="0"/>
                    </a:p>
                  </a:txBody>
                  <a:tcPr/>
                </a:tc>
                <a:tc>
                  <a:txBody>
                    <a:bodyPr/>
                    <a:lstStyle/>
                    <a:p>
                      <a:pPr rtl="1"/>
                      <a:r>
                        <a:rPr lang="ar-SA" dirty="0" smtClean="0"/>
                        <a:t>لا تقيس النمو الحقيقي</a:t>
                      </a:r>
                      <a:endParaRPr lang="ar-SA" dirty="0"/>
                    </a:p>
                  </a:txBody>
                  <a:tcPr/>
                </a:tc>
              </a:tr>
              <a:tr h="645393">
                <a:tc>
                  <a:txBody>
                    <a:bodyPr/>
                    <a:lstStyle/>
                    <a:p>
                      <a:pPr rtl="1"/>
                      <a:r>
                        <a:rPr lang="ar-SA" dirty="0" smtClean="0"/>
                        <a:t>توحيد ظروف جمع البيانات</a:t>
                      </a:r>
                      <a:endParaRPr lang="ar-SA" dirty="0"/>
                    </a:p>
                  </a:txBody>
                  <a:tcPr/>
                </a:tc>
                <a:tc>
                  <a:txBody>
                    <a:bodyPr/>
                    <a:lstStyle/>
                    <a:p>
                      <a:pPr rtl="1"/>
                      <a:r>
                        <a:rPr lang="ar-SA" dirty="0" smtClean="0"/>
                        <a:t>لا نستطيع متابعة حالة أو حالات</a:t>
                      </a:r>
                      <a:r>
                        <a:rPr lang="ar-SA" baseline="0" dirty="0" smtClean="0"/>
                        <a:t> معينة</a:t>
                      </a:r>
                      <a:endParaRPr lang="ar-SA" dirty="0"/>
                    </a:p>
                  </a:txBody>
                  <a:tcPr/>
                </a:tc>
              </a:tr>
              <a:tr h="645393">
                <a:tc>
                  <a:txBody>
                    <a:bodyPr/>
                    <a:lstStyle/>
                    <a:p>
                      <a:pPr rtl="1"/>
                      <a:endParaRPr lang="ar-SA"/>
                    </a:p>
                  </a:txBody>
                  <a:tcPr/>
                </a:tc>
                <a:tc>
                  <a:txBody>
                    <a:bodyPr/>
                    <a:lstStyle/>
                    <a:p>
                      <a:pPr rtl="1"/>
                      <a:r>
                        <a:rPr lang="ar-SA" dirty="0" smtClean="0"/>
                        <a:t>تداخل</a:t>
                      </a:r>
                      <a:r>
                        <a:rPr lang="ar-SA" baseline="0" dirty="0" smtClean="0"/>
                        <a:t> أثر النمو مع أثر الفرق في الأجيال</a:t>
                      </a:r>
                      <a:endParaRPr lang="ar-SA" dirty="0"/>
                    </a:p>
                  </a:txBody>
                  <a:tcPr/>
                </a:tc>
              </a:tr>
              <a:tr h="645393">
                <a:tc>
                  <a:txBody>
                    <a:bodyPr/>
                    <a:lstStyle/>
                    <a:p>
                      <a:pPr rtl="1"/>
                      <a:endParaRPr lang="ar-SA"/>
                    </a:p>
                  </a:txBody>
                  <a:tcPr/>
                </a:tc>
                <a:tc>
                  <a:txBody>
                    <a:bodyPr/>
                    <a:lstStyle/>
                    <a:p>
                      <a:pPr rtl="1"/>
                      <a:r>
                        <a:rPr lang="ar-SA" dirty="0" smtClean="0"/>
                        <a:t>تأثير العوامل الإنتقائية التي لا</a:t>
                      </a:r>
                      <a:r>
                        <a:rPr lang="ar-SA" baseline="0" dirty="0" smtClean="0"/>
                        <a:t> ينتبه إليها الباحث</a:t>
                      </a:r>
                      <a:endParaRPr lang="ar-SA" dirty="0"/>
                    </a:p>
                  </a:txBody>
                  <a:tcPr/>
                </a:tc>
              </a:tr>
            </a:tbl>
          </a:graphicData>
        </a:graphic>
      </p:graphicFrame>
    </p:spTree>
    <p:extLst>
      <p:ext uri="{BB962C8B-B14F-4D97-AF65-F5344CB8AC3E}">
        <p14:creationId xmlns:p14="http://schemas.microsoft.com/office/powerpoint/2010/main" val="2940682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99FF"/>
          </a:solidFill>
        </p:spPr>
        <p:txBody>
          <a:bodyPr>
            <a:normAutofit/>
          </a:bodyPr>
          <a:lstStyle/>
          <a:p>
            <a:pPr algn="r"/>
            <a:r>
              <a:rPr lang="ar-SA" sz="2400" b="1" dirty="0"/>
              <a:t>الطريقة المستعرضة التتبعيه :</a:t>
            </a:r>
            <a:br>
              <a:rPr lang="ar-SA" sz="2400" b="1" dirty="0"/>
            </a:br>
            <a:r>
              <a:rPr lang="ar-SA" sz="2400" dirty="0"/>
              <a:t>ويقصد بها ” تتبع عدد من المجموعات لفترة طويلة نسبياً كل مجموعة تمثل عمراً مختلف، مع استبعاد المجموعة عندما تتجاوز الحدود العمرية المناسبة ”</a:t>
            </a:r>
          </a:p>
        </p:txBody>
      </p:sp>
      <p:sp>
        <p:nvSpPr>
          <p:cNvPr id="3" name="Content Placeholder 2"/>
          <p:cNvSpPr>
            <a:spLocks noGrp="1"/>
          </p:cNvSpPr>
          <p:nvPr>
            <p:ph idx="1"/>
          </p:nvPr>
        </p:nvSpPr>
        <p:spPr>
          <a:xfrm>
            <a:off x="631065" y="2103120"/>
            <a:ext cx="10985679" cy="3931920"/>
          </a:xfrm>
        </p:spPr>
        <p:txBody>
          <a:bodyPr>
            <a:normAutofit/>
          </a:bodyPr>
          <a:lstStyle/>
          <a:p>
            <a:pPr marL="0" indent="0">
              <a:buNone/>
            </a:pPr>
            <a:r>
              <a:rPr lang="ar-SA" sz="2400" b="1" dirty="0">
                <a:solidFill>
                  <a:schemeClr val="bg1">
                    <a:lumMod val="95000"/>
                    <a:lumOff val="5000"/>
                  </a:schemeClr>
                </a:solidFill>
              </a:rPr>
              <a:t>ما الخطوات التي سيتبعها الباحث لـدراسة النمو اللفظي باستخدام الطريقة </a:t>
            </a:r>
          </a:p>
          <a:p>
            <a:endParaRPr lang="ar-SA" sz="2400" b="1" dirty="0">
              <a:solidFill>
                <a:schemeClr val="bg1">
                  <a:lumMod val="95000"/>
                  <a:lumOff val="5000"/>
                </a:schemeClr>
              </a:solidFill>
            </a:endParaRPr>
          </a:p>
          <a:p>
            <a:pPr marL="0" indent="0">
              <a:buNone/>
            </a:pPr>
            <a:r>
              <a:rPr lang="ar-SA" sz="2400" b="1" u="sng" dirty="0">
                <a:solidFill>
                  <a:schemeClr val="bg1">
                    <a:lumMod val="95000"/>
                    <a:lumOff val="5000"/>
                  </a:schemeClr>
                </a:solidFill>
              </a:rPr>
              <a:t>( المستعرضة التتبعية )</a:t>
            </a:r>
            <a:r>
              <a:rPr lang="ar-SA" sz="2400" b="1" dirty="0">
                <a:solidFill>
                  <a:schemeClr val="bg1">
                    <a:lumMod val="95000"/>
                    <a:lumOff val="5000"/>
                  </a:schemeClr>
                </a:solidFill>
              </a:rPr>
              <a:t>، إذا علمت : </a:t>
            </a:r>
          </a:p>
          <a:p>
            <a:endParaRPr lang="ar-SA" b="1" dirty="0"/>
          </a:p>
          <a:p>
            <a:r>
              <a:rPr lang="ar-SA" b="1" dirty="0"/>
              <a:t>أن عينة الأطفال أعمارهم تبدأ من عمر سنتين حتى أربع سنوات.</a:t>
            </a:r>
          </a:p>
          <a:p>
            <a:endParaRPr lang="ar-SA" b="1" dirty="0"/>
          </a:p>
          <a:p>
            <a:r>
              <a:rPr lang="ar-SA" b="1" dirty="0"/>
              <a:t> و تقدير نموهم اللفظي ينبغي أن يجرى كل ستة أشهر. </a:t>
            </a:r>
          </a:p>
          <a:p>
            <a:endParaRPr lang="ar-SA" b="1" dirty="0"/>
          </a:p>
          <a:p>
            <a:r>
              <a:rPr lang="ar-SA" b="1" dirty="0"/>
              <a:t>و بداية الدراسة في تاريخ 1420/1/1هـ</a:t>
            </a:r>
          </a:p>
          <a:p>
            <a:endParaRPr lang="ar-SA" b="1" dirty="0"/>
          </a:p>
          <a:p>
            <a:pPr marL="0" indent="0">
              <a:buNone/>
            </a:pPr>
            <a:endParaRPr lang="ar-SA" dirty="0"/>
          </a:p>
        </p:txBody>
      </p:sp>
    </p:spTree>
    <p:extLst>
      <p:ext uri="{BB962C8B-B14F-4D97-AF65-F5344CB8AC3E}">
        <p14:creationId xmlns:p14="http://schemas.microsoft.com/office/powerpoint/2010/main" val="2982683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SA" sz="2400" dirty="0"/>
              <a:t>سيحتاج الباحث خمس مجموعات أعمارهم على التوالي ( 2 – 2,5 -3 – 3,5 – 4) كما في الطريقة المستعرضة، وسيجمع البيانات خمس مرات كما في الطريقة الطولية في التواريخ المذكورة أعلاه إلا أن عدد من المجموعات يقل مجموعة واحدة عند كل مرة جمع بيانات</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0453830"/>
              </p:ext>
            </p:extLst>
          </p:nvPr>
        </p:nvGraphicFramePr>
        <p:xfrm>
          <a:off x="1066800" y="2103438"/>
          <a:ext cx="10058400" cy="4026906"/>
        </p:xfrm>
        <a:graphic>
          <a:graphicData uri="http://schemas.openxmlformats.org/drawingml/2006/table">
            <a:tbl>
              <a:tblPr rtl="1" firstRow="1" bandRow="1">
                <a:tableStyleId>{5C22544A-7EE6-4342-B048-85BDC9FD1C3A}</a:tableStyleId>
              </a:tblPr>
              <a:tblGrid>
                <a:gridCol w="1676400"/>
                <a:gridCol w="1676400"/>
                <a:gridCol w="1676400"/>
                <a:gridCol w="1676400"/>
                <a:gridCol w="1676400"/>
                <a:gridCol w="1676400"/>
              </a:tblGrid>
              <a:tr h="671151">
                <a:tc>
                  <a:txBody>
                    <a:bodyPr/>
                    <a:lstStyle/>
                    <a:p>
                      <a:pPr algn="ctr" rtl="1"/>
                      <a:r>
                        <a:rPr lang="ar-SA" sz="2000" dirty="0" smtClean="0"/>
                        <a:t>التاريخ</a:t>
                      </a:r>
                      <a:endParaRPr lang="ar-SA" sz="2000" dirty="0"/>
                    </a:p>
                  </a:txBody>
                  <a:tcPr>
                    <a:solidFill>
                      <a:srgbClr val="CC99FF"/>
                    </a:solidFill>
                  </a:tcPr>
                </a:tc>
                <a:tc gridSpan="5">
                  <a:txBody>
                    <a:bodyPr/>
                    <a:lstStyle/>
                    <a:p>
                      <a:pPr algn="ctr" rtl="1"/>
                      <a:r>
                        <a:rPr lang="ar-SA" sz="2000" dirty="0" smtClean="0"/>
                        <a:t>أعمار المجموعات </a:t>
                      </a:r>
                      <a:endParaRPr lang="ar-SA" sz="2000" dirty="0"/>
                    </a:p>
                  </a:txBody>
                  <a:tcPr>
                    <a:solidFill>
                      <a:srgbClr val="CC99FF"/>
                    </a:solidFill>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r>
              <a:tr h="671151">
                <a:tc>
                  <a:txBody>
                    <a:bodyPr/>
                    <a:lstStyle/>
                    <a:p>
                      <a:pPr algn="ctr" rtl="1"/>
                      <a:r>
                        <a:rPr lang="ar-SA" sz="2000" dirty="0" smtClean="0"/>
                        <a:t>1420/1/1هـ</a:t>
                      </a:r>
                      <a:endParaRPr lang="ar-SA" sz="2000" dirty="0"/>
                    </a:p>
                  </a:txBody>
                  <a:tcPr/>
                </a:tc>
                <a:tc>
                  <a:txBody>
                    <a:bodyPr/>
                    <a:lstStyle/>
                    <a:p>
                      <a:pPr algn="ctr" rtl="1"/>
                      <a:r>
                        <a:rPr lang="ar-SA" sz="2000" dirty="0" smtClean="0"/>
                        <a:t>2</a:t>
                      </a:r>
                      <a:endParaRPr lang="ar-SA" sz="2000" dirty="0"/>
                    </a:p>
                  </a:txBody>
                  <a:tcPr/>
                </a:tc>
                <a:tc>
                  <a:txBody>
                    <a:bodyPr/>
                    <a:lstStyle/>
                    <a:p>
                      <a:pPr algn="ctr"/>
                      <a:r>
                        <a:rPr lang="ar-SA" sz="2000" dirty="0" smtClean="0"/>
                        <a:t>2,5</a:t>
                      </a:r>
                      <a:endParaRPr lang="ar-SA" sz="2000" dirty="0"/>
                    </a:p>
                  </a:txBody>
                  <a:tcPr/>
                </a:tc>
                <a:tc>
                  <a:txBody>
                    <a:bodyPr/>
                    <a:lstStyle/>
                    <a:p>
                      <a:pPr algn="ctr"/>
                      <a:r>
                        <a:rPr lang="ar-SA" sz="2000" dirty="0" smtClean="0"/>
                        <a:t>3</a:t>
                      </a:r>
                      <a:endParaRPr lang="ar-SA" sz="2000" dirty="0"/>
                    </a:p>
                  </a:txBody>
                  <a:tcPr/>
                </a:tc>
                <a:tc>
                  <a:txBody>
                    <a:bodyPr/>
                    <a:lstStyle/>
                    <a:p>
                      <a:pPr algn="ctr"/>
                      <a:r>
                        <a:rPr lang="ar-SA" sz="2000" dirty="0" smtClean="0"/>
                        <a:t>3,5</a:t>
                      </a:r>
                      <a:endParaRPr lang="ar-SA" sz="2000" dirty="0"/>
                    </a:p>
                  </a:txBody>
                  <a:tcPr/>
                </a:tc>
                <a:tc>
                  <a:txBody>
                    <a:bodyPr/>
                    <a:lstStyle/>
                    <a:p>
                      <a:pPr algn="ctr" rtl="1"/>
                      <a:r>
                        <a:rPr lang="ar-SA" sz="2000" dirty="0" smtClean="0"/>
                        <a:t>4</a:t>
                      </a:r>
                      <a:endParaRPr lang="ar-SA" sz="2000" dirty="0"/>
                    </a:p>
                  </a:txBody>
                  <a:tcPr/>
                </a:tc>
              </a:tr>
              <a:tr h="671151">
                <a:tc>
                  <a:txBody>
                    <a:bodyPr/>
                    <a:lstStyle/>
                    <a:p>
                      <a:pPr algn="ctr" rtl="1"/>
                      <a:r>
                        <a:rPr lang="ar-SA" sz="2000" dirty="0" smtClean="0"/>
                        <a:t>1420/7/1هـ</a:t>
                      </a:r>
                      <a:endParaRPr lang="ar-SA" sz="2000" dirty="0"/>
                    </a:p>
                  </a:txBody>
                  <a:tcPr/>
                </a:tc>
                <a:tc>
                  <a:txBody>
                    <a:bodyPr/>
                    <a:lstStyle/>
                    <a:p>
                      <a:pPr algn="ctr" rtl="1"/>
                      <a:r>
                        <a:rPr lang="ar-SA" sz="2000" dirty="0" smtClean="0"/>
                        <a:t>2,5</a:t>
                      </a:r>
                      <a:endParaRPr lang="ar-SA" sz="2000" dirty="0"/>
                    </a:p>
                  </a:txBody>
                  <a:tcPr/>
                </a:tc>
                <a:tc>
                  <a:txBody>
                    <a:bodyPr/>
                    <a:lstStyle/>
                    <a:p>
                      <a:pPr algn="ctr" rtl="1"/>
                      <a:r>
                        <a:rPr lang="ar-SA" sz="2000" dirty="0" smtClean="0"/>
                        <a:t>3</a:t>
                      </a:r>
                      <a:endParaRPr lang="ar-SA" sz="2000" dirty="0"/>
                    </a:p>
                  </a:txBody>
                  <a:tcPr/>
                </a:tc>
                <a:tc>
                  <a:txBody>
                    <a:bodyPr/>
                    <a:lstStyle/>
                    <a:p>
                      <a:pPr algn="ctr" rtl="1"/>
                      <a:r>
                        <a:rPr lang="ar-SA" sz="2000" dirty="0" smtClean="0"/>
                        <a:t>3,5</a:t>
                      </a:r>
                      <a:endParaRPr lang="ar-SA" sz="2000" dirty="0"/>
                    </a:p>
                  </a:txBody>
                  <a:tcPr/>
                </a:tc>
                <a:tc>
                  <a:txBody>
                    <a:bodyPr/>
                    <a:lstStyle/>
                    <a:p>
                      <a:pPr algn="ctr" rtl="1"/>
                      <a:r>
                        <a:rPr lang="ar-SA" sz="2000" dirty="0" smtClean="0"/>
                        <a:t>4</a:t>
                      </a:r>
                      <a:endParaRPr lang="ar-SA" sz="2000" dirty="0"/>
                    </a:p>
                  </a:txBody>
                  <a:tcPr/>
                </a:tc>
                <a:tc>
                  <a:txBody>
                    <a:bodyPr/>
                    <a:lstStyle/>
                    <a:p>
                      <a:pPr algn="ctr" rtl="1"/>
                      <a:r>
                        <a:rPr lang="ar-SA" sz="2000" dirty="0" smtClean="0"/>
                        <a:t>*</a:t>
                      </a:r>
                      <a:endParaRPr lang="ar-SA" sz="2000" dirty="0"/>
                    </a:p>
                  </a:txBody>
                  <a:tcPr/>
                </a:tc>
              </a:tr>
              <a:tr h="671151">
                <a:tc>
                  <a:txBody>
                    <a:bodyPr/>
                    <a:lstStyle/>
                    <a:p>
                      <a:pPr algn="ctr" rtl="1"/>
                      <a:r>
                        <a:rPr lang="ar-SA" sz="2000" dirty="0" smtClean="0"/>
                        <a:t>1421/1/1هـ</a:t>
                      </a:r>
                      <a:endParaRPr lang="ar-SA" sz="2000" dirty="0"/>
                    </a:p>
                  </a:txBody>
                  <a:tcPr/>
                </a:tc>
                <a:tc>
                  <a:txBody>
                    <a:bodyPr/>
                    <a:lstStyle/>
                    <a:p>
                      <a:pPr algn="ctr" rtl="1"/>
                      <a:r>
                        <a:rPr lang="ar-SA" sz="2000" dirty="0" smtClean="0"/>
                        <a:t>3</a:t>
                      </a:r>
                      <a:endParaRPr lang="ar-SA" sz="2000" dirty="0"/>
                    </a:p>
                  </a:txBody>
                  <a:tcPr/>
                </a:tc>
                <a:tc>
                  <a:txBody>
                    <a:bodyPr/>
                    <a:lstStyle/>
                    <a:p>
                      <a:pPr algn="ctr" rtl="1"/>
                      <a:r>
                        <a:rPr lang="ar-SA" sz="2000" dirty="0" smtClean="0"/>
                        <a:t>3,5</a:t>
                      </a:r>
                      <a:endParaRPr lang="ar-SA" sz="2000" dirty="0"/>
                    </a:p>
                  </a:txBody>
                  <a:tcPr/>
                </a:tc>
                <a:tc>
                  <a:txBody>
                    <a:bodyPr/>
                    <a:lstStyle/>
                    <a:p>
                      <a:pPr algn="ctr" rtl="1"/>
                      <a:r>
                        <a:rPr lang="ar-SA" sz="2000" dirty="0" smtClean="0"/>
                        <a:t>4</a:t>
                      </a:r>
                      <a:endParaRPr lang="ar-SA" sz="2000" dirty="0"/>
                    </a:p>
                  </a:txBody>
                  <a:tcPr/>
                </a:tc>
                <a:tc>
                  <a:txBody>
                    <a:bodyPr/>
                    <a:lstStyle/>
                    <a:p>
                      <a:pPr algn="ctr" rtl="1"/>
                      <a:r>
                        <a:rPr lang="ar-SA" sz="2000" dirty="0" smtClean="0"/>
                        <a:t>*</a:t>
                      </a:r>
                      <a:endParaRPr lang="ar-SA" sz="2000" dirty="0"/>
                    </a:p>
                  </a:txBody>
                  <a:tcPr/>
                </a:tc>
                <a:tc>
                  <a:txBody>
                    <a:bodyPr/>
                    <a:lstStyle/>
                    <a:p>
                      <a:pPr algn="ctr" rtl="1"/>
                      <a:endParaRPr lang="ar-SA" sz="2000" dirty="0"/>
                    </a:p>
                  </a:txBody>
                  <a:tcPr/>
                </a:tc>
              </a:tr>
              <a:tr h="671151">
                <a:tc>
                  <a:txBody>
                    <a:bodyPr/>
                    <a:lstStyle/>
                    <a:p>
                      <a:pPr algn="ctr" rtl="1"/>
                      <a:r>
                        <a:rPr lang="ar-SA" sz="2000" dirty="0" smtClean="0"/>
                        <a:t>1421/7/1هـ</a:t>
                      </a:r>
                      <a:endParaRPr lang="ar-SA" sz="2000" dirty="0"/>
                    </a:p>
                  </a:txBody>
                  <a:tcPr/>
                </a:tc>
                <a:tc>
                  <a:txBody>
                    <a:bodyPr/>
                    <a:lstStyle/>
                    <a:p>
                      <a:pPr algn="ctr" rtl="1"/>
                      <a:r>
                        <a:rPr lang="ar-SA" sz="2000" dirty="0" smtClean="0"/>
                        <a:t>3,5</a:t>
                      </a:r>
                      <a:endParaRPr lang="ar-SA" sz="2000" dirty="0"/>
                    </a:p>
                  </a:txBody>
                  <a:tcPr/>
                </a:tc>
                <a:tc>
                  <a:txBody>
                    <a:bodyPr/>
                    <a:lstStyle/>
                    <a:p>
                      <a:pPr algn="ctr" rtl="1"/>
                      <a:r>
                        <a:rPr lang="ar-SA" sz="2000" dirty="0" smtClean="0"/>
                        <a:t>4</a:t>
                      </a:r>
                      <a:endParaRPr lang="ar-SA" sz="2000" dirty="0"/>
                    </a:p>
                  </a:txBody>
                  <a:tcPr/>
                </a:tc>
                <a:tc>
                  <a:txBody>
                    <a:bodyPr/>
                    <a:lstStyle/>
                    <a:p>
                      <a:pPr algn="ctr" rtl="1"/>
                      <a:r>
                        <a:rPr lang="ar-SA" sz="2000" dirty="0" smtClean="0"/>
                        <a:t>*</a:t>
                      </a:r>
                      <a:endParaRPr lang="ar-SA" sz="2000" dirty="0"/>
                    </a:p>
                  </a:txBody>
                  <a:tcPr/>
                </a:tc>
                <a:tc>
                  <a:txBody>
                    <a:bodyPr/>
                    <a:lstStyle/>
                    <a:p>
                      <a:pPr algn="ctr" rtl="1"/>
                      <a:endParaRPr lang="ar-SA" sz="2000" dirty="0"/>
                    </a:p>
                  </a:txBody>
                  <a:tcPr/>
                </a:tc>
                <a:tc>
                  <a:txBody>
                    <a:bodyPr/>
                    <a:lstStyle/>
                    <a:p>
                      <a:pPr algn="ctr" rtl="1"/>
                      <a:endParaRPr lang="ar-SA" sz="2000" dirty="0"/>
                    </a:p>
                  </a:txBody>
                  <a:tcPr/>
                </a:tc>
              </a:tr>
              <a:tr h="671151">
                <a:tc>
                  <a:txBody>
                    <a:bodyPr/>
                    <a:lstStyle/>
                    <a:p>
                      <a:pPr algn="ctr" rtl="1"/>
                      <a:r>
                        <a:rPr lang="ar-SA" sz="2000" dirty="0" smtClean="0"/>
                        <a:t>1422/1/1هـ</a:t>
                      </a:r>
                      <a:endParaRPr lang="ar-SA" sz="2000" dirty="0"/>
                    </a:p>
                  </a:txBody>
                  <a:tcPr/>
                </a:tc>
                <a:tc>
                  <a:txBody>
                    <a:bodyPr/>
                    <a:lstStyle/>
                    <a:p>
                      <a:pPr algn="ctr" rtl="1"/>
                      <a:r>
                        <a:rPr lang="ar-SA" sz="2000" dirty="0" smtClean="0"/>
                        <a:t>4</a:t>
                      </a:r>
                      <a:endParaRPr lang="ar-SA" sz="2000" dirty="0"/>
                    </a:p>
                  </a:txBody>
                  <a:tcPr/>
                </a:tc>
                <a:tc>
                  <a:txBody>
                    <a:bodyPr/>
                    <a:lstStyle/>
                    <a:p>
                      <a:pPr algn="ctr" rtl="1"/>
                      <a:r>
                        <a:rPr lang="ar-SA" sz="2000" dirty="0" smtClean="0"/>
                        <a:t>*</a:t>
                      </a:r>
                      <a:endParaRPr lang="ar-SA" sz="2000" dirty="0"/>
                    </a:p>
                  </a:txBody>
                  <a:tcPr/>
                </a:tc>
                <a:tc>
                  <a:txBody>
                    <a:bodyPr/>
                    <a:lstStyle/>
                    <a:p>
                      <a:pPr algn="ctr" rtl="1"/>
                      <a:r>
                        <a:rPr lang="ar-SA" sz="2000" dirty="0" smtClean="0"/>
                        <a:t>*</a:t>
                      </a:r>
                      <a:endParaRPr lang="ar-SA" sz="2000" dirty="0"/>
                    </a:p>
                  </a:txBody>
                  <a:tcPr/>
                </a:tc>
                <a:tc>
                  <a:txBody>
                    <a:bodyPr/>
                    <a:lstStyle/>
                    <a:p>
                      <a:pPr algn="ctr" rtl="1"/>
                      <a:endParaRPr lang="ar-SA" sz="2000" dirty="0"/>
                    </a:p>
                  </a:txBody>
                  <a:tcPr/>
                </a:tc>
                <a:tc>
                  <a:txBody>
                    <a:bodyPr/>
                    <a:lstStyle/>
                    <a:p>
                      <a:pPr algn="ctr" rtl="1"/>
                      <a:endParaRPr lang="ar-SA" sz="2000" dirty="0"/>
                    </a:p>
                  </a:txBody>
                  <a:tcPr/>
                </a:tc>
              </a:tr>
            </a:tbl>
          </a:graphicData>
        </a:graphic>
      </p:graphicFrame>
    </p:spTree>
    <p:extLst>
      <p:ext uri="{BB962C8B-B14F-4D97-AF65-F5344CB8AC3E}">
        <p14:creationId xmlns:p14="http://schemas.microsoft.com/office/powerpoint/2010/main" val="1766546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51355"/>
          </a:xfrm>
          <a:solidFill>
            <a:srgbClr val="CC99FF"/>
          </a:solidFill>
        </p:spPr>
        <p:txBody>
          <a:bodyPr/>
          <a:lstStyle/>
          <a:p>
            <a:pPr algn="ctr"/>
            <a:r>
              <a:rPr lang="ar-SA" dirty="0" smtClean="0"/>
              <a:t>الملاحظة العلمية</a:t>
            </a:r>
            <a:endParaRPr lang="ar-SA" dirty="0"/>
          </a:p>
        </p:txBody>
      </p:sp>
      <p:sp>
        <p:nvSpPr>
          <p:cNvPr id="3" name="Content Placeholder 2"/>
          <p:cNvSpPr>
            <a:spLocks noGrp="1"/>
          </p:cNvSpPr>
          <p:nvPr>
            <p:ph idx="1"/>
          </p:nvPr>
        </p:nvSpPr>
        <p:spPr>
          <a:xfrm>
            <a:off x="553792" y="1493949"/>
            <a:ext cx="11037194" cy="4829578"/>
          </a:xfrm>
        </p:spPr>
        <p:txBody>
          <a:bodyPr>
            <a:normAutofit/>
          </a:bodyPr>
          <a:lstStyle/>
          <a:p>
            <a:pPr marL="0" indent="0" algn="just">
              <a:buNone/>
            </a:pPr>
            <a:endParaRPr lang="ar-SA" dirty="0" smtClean="0"/>
          </a:p>
          <a:p>
            <a:pPr marL="0" indent="0" algn="just">
              <a:buNone/>
            </a:pPr>
            <a:endParaRPr lang="ar-SA" dirty="0"/>
          </a:p>
          <a:p>
            <a:pPr marL="0" indent="0" algn="just">
              <a:buNone/>
            </a:pPr>
            <a:r>
              <a:rPr lang="ar-SA" dirty="0" smtClean="0"/>
              <a:t>ا</a:t>
            </a:r>
            <a:r>
              <a:rPr lang="ar-EG" sz="2800" dirty="0" smtClean="0"/>
              <a:t>لملاحظة </a:t>
            </a:r>
            <a:r>
              <a:rPr lang="ar-EG" sz="2800" dirty="0"/>
              <a:t>العلمية </a:t>
            </a:r>
            <a:r>
              <a:rPr lang="ar-EG" sz="2800" dirty="0" smtClean="0"/>
              <a:t>هي</a:t>
            </a:r>
            <a:r>
              <a:rPr lang="ar-SA" sz="2800" dirty="0" smtClean="0"/>
              <a:t>:</a:t>
            </a:r>
            <a:r>
              <a:rPr lang="ar-EG" sz="2800" dirty="0" smtClean="0"/>
              <a:t> </a:t>
            </a:r>
            <a:r>
              <a:rPr lang="ar-EG" sz="2800" dirty="0"/>
              <a:t>مشاهدة مقصودة ودقيقة ومنظمة وعميقة لظاهرة ما، ويستعان فيها بآلات وأدوات دقيقة تتلاءم مع طبيعة الظاهرة، فالملاحظة مشاهدة الوقائع والظواهر مشاهدة منهجية تعتمد على الحواس وبعض أدوات الرصد والقياس.</a:t>
            </a:r>
            <a:endParaRPr lang="ar-SA" sz="2800" dirty="0"/>
          </a:p>
          <a:p>
            <a:pPr marL="0" indent="0" algn="just">
              <a:buNone/>
            </a:pPr>
            <a:r>
              <a:rPr lang="ar-SA" sz="2800" dirty="0"/>
              <a:t>تعتبر الملاحظة العلمية من أبرز الأدوات المستخدمة في الدراسات التطورية وأكثرها مُلاءمَه خصوصاً عند دراسة مرحلة الطفولة. </a:t>
            </a:r>
          </a:p>
          <a:p>
            <a:pPr algn="just"/>
            <a:endParaRPr lang="ar-SA" dirty="0"/>
          </a:p>
          <a:p>
            <a:pPr marL="0" indent="0">
              <a:buNone/>
            </a:pPr>
            <a:endParaRPr lang="ar-SA" dirty="0"/>
          </a:p>
        </p:txBody>
      </p:sp>
    </p:spTree>
    <p:extLst>
      <p:ext uri="{BB962C8B-B14F-4D97-AF65-F5344CB8AC3E}">
        <p14:creationId xmlns:p14="http://schemas.microsoft.com/office/powerpoint/2010/main" val="2980619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943" y="579549"/>
            <a:ext cx="10934163" cy="5640947"/>
          </a:xfrm>
        </p:spPr>
        <p:txBody>
          <a:bodyPr>
            <a:noAutofit/>
          </a:bodyPr>
          <a:lstStyle/>
          <a:p>
            <a:pPr marL="0" indent="0" algn="just">
              <a:buNone/>
            </a:pPr>
            <a:r>
              <a:rPr lang="ar-SA" sz="2400" b="1" dirty="0" smtClean="0"/>
              <a:t>-</a:t>
            </a:r>
            <a:r>
              <a:rPr lang="ar-SA" sz="2400" dirty="0" smtClean="0"/>
              <a:t> </a:t>
            </a:r>
            <a:r>
              <a:rPr lang="ar-SA" sz="2400" b="1" dirty="0"/>
              <a:t>أشهر دراسة طولية قام بها لويس تيرمان مع فريق عمل استمرت ما يقارب 35 عاما، واستهدفت الكشف عن الصفات الجسمية والعقلية والانفعالية  التي تميز المتفوقين عن غيرهم. ومعرفة أساليب حياتهم.</a:t>
            </a:r>
          </a:p>
          <a:p>
            <a:pPr algn="just"/>
            <a:endParaRPr lang="ar-SA" sz="2400" b="1" dirty="0"/>
          </a:p>
          <a:p>
            <a:pPr marL="0" indent="0" algn="just">
              <a:buNone/>
            </a:pPr>
            <a:r>
              <a:rPr lang="ar-SA" sz="2400" b="1" dirty="0" smtClean="0"/>
              <a:t>- </a:t>
            </a:r>
            <a:r>
              <a:rPr lang="ar-SA" sz="2400" b="1" dirty="0"/>
              <a:t>أول دراسة تطورية اتبعت الطريقة الطولية قام بها شارلي واستهدفت دراسة النمو الحركي والعقلي للأطفال منذ الولادة وحتى نهاية السنة الثانية.</a:t>
            </a:r>
          </a:p>
          <a:p>
            <a:pPr algn="just"/>
            <a:endParaRPr lang="ar-SA" sz="2400" b="1" dirty="0"/>
          </a:p>
          <a:p>
            <a:pPr algn="just">
              <a:buFontTx/>
              <a:buChar char="-"/>
            </a:pPr>
            <a:r>
              <a:rPr lang="ar-SA" sz="2400" b="1" dirty="0"/>
              <a:t> استخدم بياجيه </a:t>
            </a:r>
            <a:r>
              <a:rPr lang="en-US" sz="2400" b="1" dirty="0"/>
              <a:t>Piaget</a:t>
            </a:r>
            <a:r>
              <a:rPr lang="ar-SA" sz="2400" b="1" dirty="0"/>
              <a:t> مؤسس المدرسة المعرفية الطريقة المستعرضة عند دراسته لتطور اللغة. </a:t>
            </a:r>
          </a:p>
          <a:p>
            <a:pPr algn="just"/>
            <a:endParaRPr lang="ar-SA" sz="2400" b="1" dirty="0"/>
          </a:p>
          <a:p>
            <a:pPr algn="just">
              <a:buFontTx/>
              <a:buChar char="-"/>
            </a:pPr>
            <a:r>
              <a:rPr lang="ar-SA" sz="2400" b="1" dirty="0"/>
              <a:t> تعتبر الطريقة (المستعرضة التتبعيه) من بين أحدث الطرق التطورية التي تعنى بدراسة النمو ومن أكثرها قوة من الناحية العلمية. </a:t>
            </a:r>
          </a:p>
        </p:txBody>
      </p:sp>
    </p:spTree>
    <p:extLst>
      <p:ext uri="{BB962C8B-B14F-4D97-AF65-F5344CB8AC3E}">
        <p14:creationId xmlns:p14="http://schemas.microsoft.com/office/powerpoint/2010/main" val="961080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946" y="360609"/>
            <a:ext cx="6156102" cy="6104584"/>
          </a:xfrm>
        </p:spPr>
        <p:txBody>
          <a:bodyPr>
            <a:normAutofit/>
          </a:bodyPr>
          <a:lstStyle/>
          <a:p>
            <a:pPr algn="r"/>
            <a:r>
              <a:rPr lang="ar-SA" sz="3600" u="sng" dirty="0" smtClean="0"/>
              <a:t>مفردات المحاضرة:</a:t>
            </a:r>
            <a:r>
              <a:rPr lang="ar-SA" sz="3600" dirty="0" smtClean="0"/>
              <a:t/>
            </a:r>
            <a:br>
              <a:rPr lang="ar-SA" sz="3600" dirty="0" smtClean="0"/>
            </a:br>
            <a:r>
              <a:rPr lang="ar-SA" sz="3600" dirty="0" smtClean="0"/>
              <a:t>-طرق البحث في النمو.</a:t>
            </a:r>
            <a:br>
              <a:rPr lang="ar-SA" sz="3600" dirty="0" smtClean="0"/>
            </a:br>
            <a:r>
              <a:rPr lang="ar-SA" sz="3600" dirty="0" smtClean="0"/>
              <a:t>الدراسات التطورية.</a:t>
            </a:r>
            <a:br>
              <a:rPr lang="ar-SA" sz="3600" dirty="0" smtClean="0"/>
            </a:br>
            <a:r>
              <a:rPr lang="ar-SA" sz="3600" dirty="0" smtClean="0"/>
              <a:t>- الدراسة التتبعية(الطولية.</a:t>
            </a:r>
            <a:br>
              <a:rPr lang="ar-SA" sz="3600" dirty="0" smtClean="0"/>
            </a:br>
            <a:r>
              <a:rPr lang="ar-SA" sz="3600" dirty="0" smtClean="0"/>
              <a:t>- الدراسة المستغرضة).</a:t>
            </a:r>
            <a:br>
              <a:rPr lang="ar-SA" sz="3600" dirty="0" smtClean="0"/>
            </a:br>
            <a:r>
              <a:rPr lang="ar-SA" sz="3600" dirty="0" smtClean="0"/>
              <a:t>الدراسة التتبعيةالمستعرضة.</a:t>
            </a:r>
            <a:r>
              <a:rPr lang="ar-SA" sz="3600" dirty="0"/>
              <a:t/>
            </a:r>
            <a:br>
              <a:rPr lang="ar-SA" sz="3600" dirty="0"/>
            </a:br>
            <a:r>
              <a:rPr lang="ar-SA" sz="3600" dirty="0" smtClean="0"/>
              <a:t>-الملاحظة العلمية كأداة للبحث.</a:t>
            </a:r>
            <a:br>
              <a:rPr lang="ar-SA" sz="3600" dirty="0" smtClean="0"/>
            </a:br>
            <a:r>
              <a:rPr lang="ar-SA" sz="3600" dirty="0" smtClean="0"/>
              <a:t>-مشكلات في دراسة النمو.</a:t>
            </a:r>
            <a:br>
              <a:rPr lang="ar-SA" sz="3600" dirty="0" smtClean="0"/>
            </a:br>
            <a:endParaRPr lang="ar-SA"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851" y="360608"/>
            <a:ext cx="5306095" cy="6104585"/>
          </a:xfrm>
        </p:spPr>
      </p:pic>
    </p:spTree>
    <p:extLst>
      <p:ext uri="{BB962C8B-B14F-4D97-AF65-F5344CB8AC3E}">
        <p14:creationId xmlns:p14="http://schemas.microsoft.com/office/powerpoint/2010/main" val="418953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614338" cy="967265"/>
          </a:xfrm>
        </p:spPr>
        <p:txBody>
          <a:bodyPr>
            <a:normAutofit fontScale="90000"/>
          </a:bodyPr>
          <a:lstStyle/>
          <a:p>
            <a:pPr algn="r"/>
            <a:r>
              <a:rPr lang="ar-EG" sz="3200" u="sng" dirty="0">
                <a:solidFill>
                  <a:schemeClr val="bg1"/>
                </a:solidFill>
              </a:rPr>
              <a:t>معايير نجاح الملاحظة:</a:t>
            </a:r>
            <a:r>
              <a:rPr lang="ar-EG" sz="3200" dirty="0">
                <a:solidFill>
                  <a:schemeClr val="bg1"/>
                </a:solidFill>
              </a:rPr>
              <a:t/>
            </a:r>
            <a:br>
              <a:rPr lang="ar-EG" sz="3200" dirty="0">
                <a:solidFill>
                  <a:schemeClr val="bg1"/>
                </a:solidFill>
              </a:rPr>
            </a:br>
            <a:endParaRPr lang="ar-SA" sz="3200" dirty="0">
              <a:solidFill>
                <a:schemeClr val="bg1"/>
              </a:solidFill>
            </a:endParaRPr>
          </a:p>
        </p:txBody>
      </p:sp>
      <p:sp>
        <p:nvSpPr>
          <p:cNvPr id="3" name="Content Placeholder 2"/>
          <p:cNvSpPr>
            <a:spLocks noGrp="1"/>
          </p:cNvSpPr>
          <p:nvPr>
            <p:ph idx="1"/>
          </p:nvPr>
        </p:nvSpPr>
        <p:spPr>
          <a:xfrm>
            <a:off x="489397" y="1262131"/>
            <a:ext cx="11191741" cy="5087154"/>
          </a:xfrm>
        </p:spPr>
        <p:txBody>
          <a:bodyPr>
            <a:normAutofit lnSpcReduction="10000"/>
          </a:bodyPr>
          <a:lstStyle/>
          <a:p>
            <a:pPr marL="0" indent="0" algn="just">
              <a:buNone/>
            </a:pPr>
            <a:r>
              <a:rPr lang="ar-EG" sz="2400" dirty="0" smtClean="0"/>
              <a:t>عند </a:t>
            </a:r>
            <a:r>
              <a:rPr lang="ar-EG" sz="2400" dirty="0"/>
              <a:t>إجراء عملية الملاحظة لا بد أن يكون لها أهداف محددة، وتحدد العناصر أو الأشياء التي تخضع للملاحظة، وتحديد وتصميم أدوات للملاحظة، وتحديد مجتمع وعينة الدراسة، والوقت اللازم للملاحظة، وفيما يل عرض للأمور الواجب مراعاتها لإنجاح الملاحظة:</a:t>
            </a:r>
          </a:p>
          <a:p>
            <a:pPr marL="0" indent="0" algn="just">
              <a:buNone/>
            </a:pPr>
            <a:r>
              <a:rPr lang="ar-SA" sz="2400" dirty="0" smtClean="0"/>
              <a:t>1</a:t>
            </a:r>
            <a:r>
              <a:rPr lang="ar-EG" sz="2400" dirty="0" smtClean="0"/>
              <a:t>-أن </a:t>
            </a:r>
            <a:r>
              <a:rPr lang="ar-EG" sz="2400" dirty="0"/>
              <a:t>تكون لدى الباحث معلومات سابقة عن موضوع الملاحظة وأهدافها.</a:t>
            </a:r>
          </a:p>
          <a:p>
            <a:pPr marL="0" indent="0" algn="just">
              <a:buNone/>
            </a:pPr>
            <a:r>
              <a:rPr lang="ar-SA" sz="2400" dirty="0" smtClean="0"/>
              <a:t>2</a:t>
            </a:r>
            <a:r>
              <a:rPr lang="ar-EG" sz="2400" dirty="0" smtClean="0"/>
              <a:t>-أن </a:t>
            </a:r>
            <a:r>
              <a:rPr lang="ar-EG" sz="2400" dirty="0"/>
              <a:t>يشترك مع الباحث أكثر من فرد في عملية الملاحظة؛ لضمان دقة الملاحظة وموضوعيتها.</a:t>
            </a:r>
          </a:p>
          <a:p>
            <a:pPr marL="0" indent="0" algn="just">
              <a:buNone/>
            </a:pPr>
            <a:r>
              <a:rPr lang="ar-SA" sz="2400" dirty="0" smtClean="0"/>
              <a:t>3</a:t>
            </a:r>
            <a:r>
              <a:rPr lang="ar-EG" sz="2400" dirty="0" smtClean="0"/>
              <a:t>-أن </a:t>
            </a:r>
            <a:r>
              <a:rPr lang="ar-EG" sz="2400" dirty="0"/>
              <a:t>يكون على دراية بالأخطاء المتكررة التي تحدث دائما في الملاحظة لتفاديها والإقلال منها.</a:t>
            </a:r>
          </a:p>
          <a:p>
            <a:pPr marL="0" indent="0" algn="just">
              <a:buNone/>
            </a:pPr>
            <a:r>
              <a:rPr lang="ar-SA" sz="2400" dirty="0" smtClean="0"/>
              <a:t>4</a:t>
            </a:r>
            <a:r>
              <a:rPr lang="ar-EG" sz="2400" dirty="0" smtClean="0"/>
              <a:t>-أن </a:t>
            </a:r>
            <a:r>
              <a:rPr lang="ar-EG" sz="2400" dirty="0"/>
              <a:t>يقوم بتسجيل الملاحظات ويلخصها عقب حدوثها مباشرة.</a:t>
            </a:r>
          </a:p>
          <a:p>
            <a:pPr marL="0" indent="0" algn="just">
              <a:buNone/>
            </a:pPr>
            <a:r>
              <a:rPr lang="ar-SA" sz="2400" dirty="0" smtClean="0"/>
              <a:t>5</a:t>
            </a:r>
            <a:r>
              <a:rPr lang="ar-EG" sz="2400" dirty="0" smtClean="0"/>
              <a:t>-أن </a:t>
            </a:r>
            <a:r>
              <a:rPr lang="ar-EG" sz="2400" dirty="0"/>
              <a:t>يكون على دراية تامة باستخدام أدوات الملاحظة.</a:t>
            </a:r>
          </a:p>
          <a:p>
            <a:pPr marL="0" indent="0" algn="just">
              <a:buNone/>
            </a:pPr>
            <a:r>
              <a:rPr lang="ar-SA" sz="2400" dirty="0" smtClean="0"/>
              <a:t>6</a:t>
            </a:r>
            <a:r>
              <a:rPr lang="ar-EG" sz="2400" dirty="0" smtClean="0"/>
              <a:t>-أن </a:t>
            </a:r>
            <a:r>
              <a:rPr lang="ar-EG" sz="2400" dirty="0"/>
              <a:t>يؤجل تفسير ملاحظاته إلى ما بعد جمع البيانات حفاظا على الموضوعية والوصول إلى الصورة كاملة.</a:t>
            </a:r>
          </a:p>
          <a:p>
            <a:endParaRPr lang="ar-SA" dirty="0"/>
          </a:p>
        </p:txBody>
      </p:sp>
    </p:spTree>
    <p:extLst>
      <p:ext uri="{BB962C8B-B14F-4D97-AF65-F5344CB8AC3E}">
        <p14:creationId xmlns:p14="http://schemas.microsoft.com/office/powerpoint/2010/main" val="12883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642594"/>
            <a:ext cx="10972800" cy="1371600"/>
          </a:xfrm>
          <a:solidFill>
            <a:srgbClr val="CC99FF"/>
          </a:solidFill>
        </p:spPr>
        <p:txBody>
          <a:bodyPr>
            <a:normAutofit/>
          </a:bodyPr>
          <a:lstStyle/>
          <a:p>
            <a:pPr algn="r"/>
            <a:r>
              <a:rPr lang="ar-SA" sz="3600" dirty="0" smtClean="0"/>
              <a:t>مشكلات تواجهنا في دراسة النمو:</a:t>
            </a:r>
            <a:endParaRPr lang="ar-SA" sz="3600" dirty="0"/>
          </a:p>
        </p:txBody>
      </p:sp>
      <p:sp>
        <p:nvSpPr>
          <p:cNvPr id="3" name="Content Placeholder 2"/>
          <p:cNvSpPr>
            <a:spLocks noGrp="1"/>
          </p:cNvSpPr>
          <p:nvPr>
            <p:ph idx="1"/>
          </p:nvPr>
        </p:nvSpPr>
        <p:spPr>
          <a:xfrm>
            <a:off x="643944" y="3090930"/>
            <a:ext cx="10972800" cy="2944110"/>
          </a:xfrm>
        </p:spPr>
        <p:txBody>
          <a:bodyPr/>
          <a:lstStyle/>
          <a:p>
            <a:r>
              <a:rPr lang="ar-SA" sz="3200" dirty="0" smtClean="0"/>
              <a:t>ملاءمة القياس.</a:t>
            </a:r>
          </a:p>
          <a:p>
            <a:r>
              <a:rPr lang="ar-SA" sz="3200" dirty="0" smtClean="0"/>
              <a:t>عدم تساوي وحدات القياس.</a:t>
            </a:r>
          </a:p>
          <a:p>
            <a:r>
              <a:rPr lang="ar-SA" sz="3200" dirty="0" smtClean="0"/>
              <a:t>مشكلات تمثيل النتائج بمنحنى النمو.</a:t>
            </a:r>
          </a:p>
          <a:p>
            <a:endParaRPr lang="ar-SA" dirty="0" smtClean="0"/>
          </a:p>
          <a:p>
            <a:endParaRPr lang="ar-SA" dirty="0"/>
          </a:p>
        </p:txBody>
      </p:sp>
    </p:spTree>
    <p:extLst>
      <p:ext uri="{BB962C8B-B14F-4D97-AF65-F5344CB8AC3E}">
        <p14:creationId xmlns:p14="http://schemas.microsoft.com/office/powerpoint/2010/main" val="2282353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649356"/>
            <a:ext cx="11410121" cy="1364837"/>
          </a:xfrm>
          <a:solidFill>
            <a:srgbClr val="CC99FF"/>
          </a:solidFill>
        </p:spPr>
        <p:txBody>
          <a:bodyPr>
            <a:normAutofit/>
          </a:bodyPr>
          <a:lstStyle/>
          <a:p>
            <a:pPr algn="r"/>
            <a:r>
              <a:rPr lang="ar-SA" dirty="0" smtClean="0"/>
              <a:t>تابع- </a:t>
            </a:r>
            <a:r>
              <a:rPr lang="ar-SA" sz="4000" dirty="0"/>
              <a:t>مشكلات تمثيل النتائج بمنحنى </a:t>
            </a:r>
            <a:r>
              <a:rPr lang="ar-SA" sz="4000" dirty="0" smtClean="0"/>
              <a:t>النمو:</a:t>
            </a:r>
            <a:endParaRPr lang="ar-SA"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9420" y="3525592"/>
            <a:ext cx="3814293" cy="2604752"/>
          </a:xfrm>
        </p:spPr>
      </p:pic>
      <p:sp>
        <p:nvSpPr>
          <p:cNvPr id="5" name="Rectangle 4"/>
          <p:cNvSpPr/>
          <p:nvPr/>
        </p:nvSpPr>
        <p:spPr>
          <a:xfrm>
            <a:off x="6877319" y="2587512"/>
            <a:ext cx="4636394" cy="830997"/>
          </a:xfrm>
          <a:prstGeom prst="rect">
            <a:avLst/>
          </a:prstGeom>
        </p:spPr>
        <p:txBody>
          <a:bodyPr wrap="square">
            <a:spAutoFit/>
          </a:bodyPr>
          <a:lstStyle/>
          <a:p>
            <a:pPr algn="r"/>
            <a:r>
              <a:rPr lang="ar-SA" sz="2400" dirty="0" smtClean="0"/>
              <a:t>أ:إن منحنى الدرجة الكلية قد لا يمثل منحنى الدرجات الفرعية</a:t>
            </a:r>
            <a:endParaRPr lang="ar-SA" sz="2400" dirty="0"/>
          </a:p>
        </p:txBody>
      </p:sp>
      <p:sp>
        <p:nvSpPr>
          <p:cNvPr id="3" name="Rectangle 2"/>
          <p:cNvSpPr/>
          <p:nvPr/>
        </p:nvSpPr>
        <p:spPr>
          <a:xfrm>
            <a:off x="515155" y="2495178"/>
            <a:ext cx="4378816" cy="1015663"/>
          </a:xfrm>
          <a:prstGeom prst="rect">
            <a:avLst/>
          </a:prstGeom>
        </p:spPr>
        <p:txBody>
          <a:bodyPr wrap="square">
            <a:spAutoFit/>
          </a:bodyPr>
          <a:lstStyle/>
          <a:p>
            <a:pPr algn="r"/>
            <a:r>
              <a:rPr lang="ar-SA" sz="2000" dirty="0"/>
              <a:t>ب:إن منحنى النمو المبني على حساب متوسط المجموعة قد لا يمثل منحنى الفئات الخاصة.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1" y="3525592"/>
            <a:ext cx="3925910" cy="2604752"/>
          </a:xfrm>
          <a:prstGeom prst="rect">
            <a:avLst/>
          </a:prstGeom>
        </p:spPr>
      </p:pic>
    </p:spTree>
    <p:extLst>
      <p:ext uri="{BB962C8B-B14F-4D97-AF65-F5344CB8AC3E}">
        <p14:creationId xmlns:p14="http://schemas.microsoft.com/office/powerpoint/2010/main" val="47272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642594"/>
            <a:ext cx="10792496" cy="1371600"/>
          </a:xfrm>
          <a:solidFill>
            <a:srgbClr val="CC99FF"/>
          </a:solidFill>
        </p:spPr>
        <p:txBody>
          <a:bodyPr/>
          <a:lstStyle/>
          <a:p>
            <a:pPr algn="r"/>
            <a:r>
              <a:rPr lang="ar-SA" dirty="0" smtClean="0"/>
              <a:t>استفسارات أو أسئلة...؟</a:t>
            </a:r>
            <a:endParaRPr lang="ar-S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580" y="2189408"/>
            <a:ext cx="10792496" cy="4237150"/>
          </a:xfrm>
        </p:spPr>
      </p:pic>
    </p:spTree>
    <p:extLst>
      <p:ext uri="{BB962C8B-B14F-4D97-AF65-F5344CB8AC3E}">
        <p14:creationId xmlns:p14="http://schemas.microsoft.com/office/powerpoint/2010/main" val="90089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555" y="837127"/>
            <a:ext cx="10974946" cy="5236550"/>
          </a:xfrm>
        </p:spPr>
        <p:txBody>
          <a:bodyPr>
            <a:normAutofit/>
          </a:bodyPr>
          <a:lstStyle/>
          <a:p>
            <a:pPr marL="0" indent="0" algn="just">
              <a:buNone/>
            </a:pPr>
            <a:r>
              <a:rPr lang="ar-SA" sz="2800" b="1" u="sng" dirty="0"/>
              <a:t>مقدمة:</a:t>
            </a:r>
          </a:p>
          <a:p>
            <a:pPr marL="0" indent="0" algn="just">
              <a:buNone/>
            </a:pPr>
            <a:r>
              <a:rPr lang="ar-SA" sz="2800" dirty="0" smtClean="0"/>
              <a:t>إن </a:t>
            </a:r>
            <a:r>
              <a:rPr lang="ar-SA" sz="2800" dirty="0"/>
              <a:t>الهدف الأساسي للعلم هو تزويدنا بمعلومات نافعة يمكن التأكد من صحتها وإعادة تحقيقها؛ أي أن هذه المعلومات يجب أن تجمع بطريقة معينة بحيث يتسنى للباحثين الآخرين الوصول إليها مرة ثانية فيما إذا اتبعوا الطريقة نفسها أو طرق مشابهة. وهذه الطريقة يجب أن تكون منظمة وغاية في الدقة كما ينبغي أن تكون مناسبة لموضوع العلم الذي يبحث فيه، لذلك قدم العلماء عدد من المناهج من خلالها تمكن الباحثون من دراسة الظواهر المختلفة من حولنا.</a:t>
            </a:r>
          </a:p>
          <a:p>
            <a:pPr marL="0" indent="0" algn="just">
              <a:buNone/>
            </a:pPr>
            <a:r>
              <a:rPr lang="ar-SA" sz="2800" dirty="0" smtClean="0"/>
              <a:t>وفي </a:t>
            </a:r>
            <a:r>
              <a:rPr lang="ar-SA" sz="2800" dirty="0"/>
              <a:t>ظل  تنوع الظاهرة النفسية اعتمد علماء النفس و التربية على طرق متعددة لدراسة السلوك الإنساني ولعل الطرق التالية هي من أكثرها شيوعاَ</a:t>
            </a:r>
          </a:p>
        </p:txBody>
      </p:sp>
    </p:spTree>
    <p:extLst>
      <p:ext uri="{BB962C8B-B14F-4D97-AF65-F5344CB8AC3E}">
        <p14:creationId xmlns:p14="http://schemas.microsoft.com/office/powerpoint/2010/main" val="82973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39420112"/>
              </p:ext>
            </p:extLst>
          </p:nvPr>
        </p:nvGraphicFramePr>
        <p:xfrm>
          <a:off x="1066800" y="914400"/>
          <a:ext cx="10498428" cy="543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177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1672"/>
            <a:ext cx="10058400" cy="450761"/>
          </a:xfrm>
        </p:spPr>
        <p:txBody>
          <a:bodyPr>
            <a:normAutofit fontScale="90000"/>
          </a:bodyPr>
          <a:lstStyle/>
          <a:p>
            <a:pPr algn="ctr"/>
            <a:r>
              <a:rPr lang="ar-SA" b="1" dirty="0" smtClean="0">
                <a:effectLst>
                  <a:outerShdw blurRad="38100" dist="38100" dir="2700000" algn="tl">
                    <a:srgbClr val="000000">
                      <a:alpha val="43137"/>
                    </a:srgbClr>
                  </a:outerShdw>
                </a:effectLst>
                <a:cs typeface="Akhbar MT" pitchFamily="2" charset="-78"/>
              </a:rPr>
              <a:t>ما </a:t>
            </a:r>
            <a:r>
              <a:rPr lang="ar-SA" b="1" dirty="0">
                <a:effectLst>
                  <a:outerShdw blurRad="38100" dist="38100" dir="2700000" algn="tl">
                    <a:srgbClr val="000000">
                      <a:alpha val="43137"/>
                    </a:srgbClr>
                  </a:outerShdw>
                </a:effectLst>
                <a:cs typeface="Akhbar MT" pitchFamily="2" charset="-78"/>
              </a:rPr>
              <a:t>المقصود بالدراسات </a:t>
            </a:r>
            <a:r>
              <a:rPr lang="ar-SA" b="1" dirty="0" smtClean="0">
                <a:effectLst>
                  <a:outerShdw blurRad="38100" dist="38100" dir="2700000" algn="tl">
                    <a:srgbClr val="000000">
                      <a:alpha val="43137"/>
                    </a:srgbClr>
                  </a:outerShdw>
                </a:effectLst>
                <a:cs typeface="Akhbar MT" pitchFamily="2" charset="-78"/>
              </a:rPr>
              <a:t>التطورية؟</a:t>
            </a:r>
            <a:r>
              <a:rPr lang="ar-SA" b="1" dirty="0">
                <a:effectLst>
                  <a:outerShdw blurRad="38100" dist="38100" dir="2700000" algn="tl">
                    <a:srgbClr val="000000">
                      <a:alpha val="43137"/>
                    </a:srgbClr>
                  </a:outerShdw>
                </a:effectLst>
                <a:cs typeface="Akhbar MT" pitchFamily="2" charset="-78"/>
              </a:rPr>
              <a:t/>
            </a:r>
            <a:br>
              <a:rPr lang="ar-SA" b="1" dirty="0">
                <a:effectLst>
                  <a:outerShdw blurRad="38100" dist="38100" dir="2700000" algn="tl">
                    <a:srgbClr val="000000">
                      <a:alpha val="43137"/>
                    </a:srgbClr>
                  </a:outerShdw>
                </a:effectLst>
                <a:cs typeface="Akhbar MT" pitchFamily="2" charset="-78"/>
              </a:rPr>
            </a:br>
            <a:endParaRPr lang="ar-SA" dirty="0"/>
          </a:p>
        </p:txBody>
      </p:sp>
      <p:sp>
        <p:nvSpPr>
          <p:cNvPr id="3" name="Content Placeholder 2"/>
          <p:cNvSpPr>
            <a:spLocks noGrp="1"/>
          </p:cNvSpPr>
          <p:nvPr>
            <p:ph idx="1"/>
          </p:nvPr>
        </p:nvSpPr>
        <p:spPr>
          <a:xfrm>
            <a:off x="448614" y="1442433"/>
            <a:ext cx="11309797" cy="910536"/>
          </a:xfrm>
          <a:solidFill>
            <a:srgbClr val="CC99FF"/>
          </a:solidFill>
        </p:spPr>
        <p:txBody>
          <a:bodyPr>
            <a:normAutofit fontScale="40000" lnSpcReduction="20000"/>
          </a:bodyPr>
          <a:lstStyle/>
          <a:p>
            <a:pPr marL="2271400" lvl="8" indent="0" algn="ctr">
              <a:buNone/>
            </a:pPr>
            <a:r>
              <a:rPr lang="ar-SA" sz="5100" b="1" dirty="0">
                <a:solidFill>
                  <a:schemeClr val="bg1">
                    <a:lumMod val="95000"/>
                    <a:lumOff val="5000"/>
                  </a:schemeClr>
                </a:solidFill>
              </a:rPr>
              <a:t>الدراسات التطورية </a:t>
            </a:r>
            <a:r>
              <a:rPr lang="ar-SA" sz="5100" b="1" dirty="0" smtClean="0">
                <a:solidFill>
                  <a:schemeClr val="bg1">
                    <a:lumMod val="95000"/>
                    <a:lumOff val="5000"/>
                  </a:schemeClr>
                </a:solidFill>
              </a:rPr>
              <a:t>هي</a:t>
            </a:r>
          </a:p>
          <a:p>
            <a:pPr marL="2271400" lvl="8" indent="0" algn="ctr">
              <a:buNone/>
            </a:pPr>
            <a:r>
              <a:rPr lang="ar-SA" sz="5100" b="1" dirty="0" smtClean="0">
                <a:solidFill>
                  <a:schemeClr val="bg1">
                    <a:lumMod val="95000"/>
                    <a:lumOff val="5000"/>
                  </a:schemeClr>
                </a:solidFill>
              </a:rPr>
              <a:t>”الدراسات </a:t>
            </a:r>
            <a:r>
              <a:rPr lang="ar-SA" sz="5100" b="1" dirty="0">
                <a:solidFill>
                  <a:schemeClr val="bg1">
                    <a:lumMod val="95000"/>
                    <a:lumOff val="5000"/>
                  </a:schemeClr>
                </a:solidFill>
              </a:rPr>
              <a:t>العلمية للتغيرات التي تحدث للإنسان نتيجة لمرور </a:t>
            </a:r>
            <a:r>
              <a:rPr lang="ar-SA" sz="5100" b="1" dirty="0" smtClean="0">
                <a:solidFill>
                  <a:schemeClr val="bg1">
                    <a:lumMod val="95000"/>
                    <a:lumOff val="5000"/>
                  </a:schemeClr>
                </a:solidFill>
              </a:rPr>
              <a:t>الزمن»</a:t>
            </a:r>
            <a:endParaRPr lang="ar-SA" b="1" dirty="0">
              <a:solidFill>
                <a:schemeClr val="bg1">
                  <a:lumMod val="95000"/>
                  <a:lumOff val="5000"/>
                </a:schemeClr>
              </a:solidFill>
            </a:endParaRPr>
          </a:p>
          <a:p>
            <a:endParaRPr lang="ar-SA" dirty="0"/>
          </a:p>
        </p:txBody>
      </p:sp>
      <p:sp>
        <p:nvSpPr>
          <p:cNvPr id="4" name="Rectangle 3"/>
          <p:cNvSpPr/>
          <p:nvPr/>
        </p:nvSpPr>
        <p:spPr>
          <a:xfrm>
            <a:off x="448615" y="2352969"/>
            <a:ext cx="11309796" cy="3539430"/>
          </a:xfrm>
          <a:prstGeom prst="rect">
            <a:avLst/>
          </a:prstGeom>
        </p:spPr>
        <p:txBody>
          <a:bodyPr wrap="square">
            <a:spAutoFit/>
          </a:bodyPr>
          <a:lstStyle/>
          <a:p>
            <a:pPr algn="r"/>
            <a:r>
              <a:rPr lang="ar-SA" dirty="0"/>
              <a:t> </a:t>
            </a:r>
            <a:r>
              <a:rPr lang="ar-SA" sz="2800" dirty="0"/>
              <a:t>تتطلب الدراسات من هذا النوع الآتي :</a:t>
            </a:r>
          </a:p>
          <a:p>
            <a:pPr algn="r"/>
            <a:endParaRPr lang="ar-SA" sz="2800" dirty="0"/>
          </a:p>
          <a:p>
            <a:pPr algn="r"/>
            <a:r>
              <a:rPr lang="ar-SA" sz="2800" dirty="0"/>
              <a:t>1- توفر المعرفة النظرية لدى الباحث بالقوانين والمبادئ التي تحكم عملية النمو.</a:t>
            </a:r>
          </a:p>
          <a:p>
            <a:pPr algn="r"/>
            <a:r>
              <a:rPr lang="ar-SA" sz="2800" dirty="0"/>
              <a:t>2- تحديد دقيق للمرحلة أو الخاصية موضع الدراسة.</a:t>
            </a:r>
          </a:p>
          <a:p>
            <a:pPr algn="r"/>
            <a:r>
              <a:rPr lang="ar-SA" sz="2800" dirty="0"/>
              <a:t>3- معرفة بطبيعة ومعدل التغير في الخاصية والمرحلة موضع الدراسة وبالعوامل المرتبطة بها والمؤثرة عليها.</a:t>
            </a:r>
          </a:p>
          <a:p>
            <a:pPr algn="r"/>
            <a:r>
              <a:rPr lang="ar-SA" sz="2800" dirty="0"/>
              <a:t>4- يلي ذلك قيام الباحث بسلسلة من الملاحظات المخططة والمنظمة.</a:t>
            </a:r>
          </a:p>
        </p:txBody>
      </p:sp>
    </p:spTree>
    <p:extLst>
      <p:ext uri="{BB962C8B-B14F-4D97-AF65-F5344CB8AC3E}">
        <p14:creationId xmlns:p14="http://schemas.microsoft.com/office/powerpoint/2010/main" val="2324352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01521"/>
            <a:ext cx="10058400" cy="643944"/>
          </a:xfrm>
        </p:spPr>
        <p:txBody>
          <a:bodyPr>
            <a:normAutofit fontScale="90000"/>
          </a:bodyPr>
          <a:lstStyle/>
          <a:p>
            <a:pPr algn="ctr"/>
            <a:r>
              <a:rPr lang="ar-SA" sz="2700" b="1" dirty="0"/>
              <a:t>هل تتم الدراسات التطورية بطريقة واحدة، أم أن هناك عدة طرق لإجرائها؟</a:t>
            </a:r>
            <a:r>
              <a:rPr lang="ar-SA" b="1" dirty="0"/>
              <a:t/>
            </a:r>
            <a:br>
              <a:rPr lang="ar-SA" b="1" dirty="0"/>
            </a:b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6929029"/>
              </p:ext>
            </p:extLst>
          </p:nvPr>
        </p:nvGraphicFramePr>
        <p:xfrm>
          <a:off x="1066800" y="1545466"/>
          <a:ext cx="10704490" cy="46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49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32" y="425003"/>
            <a:ext cx="11256136" cy="1880315"/>
          </a:xfrm>
          <a:solidFill>
            <a:srgbClr val="CC99FF"/>
          </a:solidFill>
        </p:spPr>
        <p:txBody>
          <a:bodyPr>
            <a:normAutofit fontScale="90000"/>
          </a:bodyPr>
          <a:lstStyle/>
          <a:p>
            <a:pPr algn="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smtClean="0"/>
              <a:t>الطريقة </a:t>
            </a:r>
            <a:r>
              <a:rPr lang="ar-SA" sz="3200" dirty="0"/>
              <a:t>الطولية (التتبعيه)  </a:t>
            </a:r>
            <a:r>
              <a:rPr lang="en-US" sz="3200" dirty="0"/>
              <a:t>Longitudinal Method</a:t>
            </a:r>
            <a:r>
              <a:rPr lang="ar-SA" sz="3200" dirty="0"/>
              <a:t>:</a:t>
            </a:r>
            <a:br>
              <a:rPr lang="ar-SA" sz="3200" dirty="0"/>
            </a:br>
            <a:r>
              <a:rPr lang="ar-SA" sz="3200" dirty="0"/>
              <a:t/>
            </a:r>
            <a:br>
              <a:rPr lang="ar-SA" sz="3200" dirty="0"/>
            </a:br>
            <a:r>
              <a:rPr lang="ar-SA" sz="3200" dirty="0"/>
              <a:t>ويقصد بها ” تتبع مجموعة من الأفراد ذوي العمر الواحد تقريباَ لمدة طويلة نسبياَ “</a:t>
            </a:r>
            <a:r>
              <a:rPr lang="ar-SA" sz="3200" b="1" dirty="0"/>
              <a:t/>
            </a:r>
            <a:br>
              <a:rPr lang="ar-SA" sz="3200" b="1" dirty="0"/>
            </a:br>
            <a:endParaRPr lang="ar-SA" sz="3200" dirty="0"/>
          </a:p>
        </p:txBody>
      </p:sp>
      <p:sp>
        <p:nvSpPr>
          <p:cNvPr id="3" name="Content Placeholder 2"/>
          <p:cNvSpPr>
            <a:spLocks noGrp="1"/>
          </p:cNvSpPr>
          <p:nvPr>
            <p:ph idx="1"/>
          </p:nvPr>
        </p:nvSpPr>
        <p:spPr>
          <a:xfrm>
            <a:off x="605307" y="2446986"/>
            <a:ext cx="10921285" cy="3928056"/>
          </a:xfrm>
        </p:spPr>
        <p:txBody>
          <a:bodyPr>
            <a:normAutofit/>
          </a:bodyPr>
          <a:lstStyle/>
          <a:p>
            <a:pPr marL="0" indent="0">
              <a:buNone/>
            </a:pPr>
            <a:endParaRPr lang="ar-SA" b="1" u="sng" dirty="0" smtClean="0"/>
          </a:p>
          <a:p>
            <a:pPr marL="0" indent="0">
              <a:buNone/>
            </a:pPr>
            <a:r>
              <a:rPr lang="ar-SA" sz="2400" b="1" u="sng" dirty="0" smtClean="0"/>
              <a:t>* </a:t>
            </a:r>
            <a:r>
              <a:rPr lang="ar-SA" sz="2400" b="1" u="sng" dirty="0"/>
              <a:t>من التعريف السابق ما المقصود بكل مما يلي :</a:t>
            </a:r>
          </a:p>
          <a:p>
            <a:endParaRPr lang="ar-SA" sz="2400" b="1" dirty="0"/>
          </a:p>
          <a:p>
            <a:pPr>
              <a:buFontTx/>
              <a:buChar char="-"/>
            </a:pPr>
            <a:r>
              <a:rPr lang="ar-SA" sz="2400" b="1" dirty="0"/>
              <a:t> مجموعة من الأفراد ذوي العمر الواحد تقريباَ ؟</a:t>
            </a:r>
          </a:p>
          <a:p>
            <a:pPr>
              <a:buFontTx/>
              <a:buChar char="-"/>
            </a:pPr>
            <a:endParaRPr lang="ar-SA" sz="2400" b="1" dirty="0"/>
          </a:p>
          <a:p>
            <a:pPr>
              <a:buFontTx/>
              <a:buChar char="-"/>
            </a:pPr>
            <a:r>
              <a:rPr lang="ar-SA" sz="2400" b="1" dirty="0"/>
              <a:t>  كلمة تتبع ؟</a:t>
            </a:r>
          </a:p>
          <a:p>
            <a:pPr>
              <a:buFontTx/>
              <a:buChar char="-"/>
            </a:pPr>
            <a:endParaRPr lang="ar-SA" sz="2400" b="1" dirty="0"/>
          </a:p>
          <a:p>
            <a:pPr>
              <a:buFontTx/>
              <a:buChar char="-"/>
            </a:pPr>
            <a:r>
              <a:rPr lang="ar-SA" sz="2400" b="1" dirty="0"/>
              <a:t>  لمدة طويلة نسبياً ؟</a:t>
            </a:r>
          </a:p>
        </p:txBody>
      </p:sp>
    </p:spTree>
    <p:extLst>
      <p:ext uri="{BB962C8B-B14F-4D97-AF65-F5344CB8AC3E}">
        <p14:creationId xmlns:p14="http://schemas.microsoft.com/office/powerpoint/2010/main" val="222931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800" b="1" u="sng" dirty="0">
                <a:solidFill>
                  <a:schemeClr val="bg1">
                    <a:lumMod val="95000"/>
                    <a:lumOff val="5000"/>
                  </a:schemeClr>
                </a:solidFill>
              </a:rPr>
              <a:t>مثال يوضح الطريقة الطولية :</a:t>
            </a:r>
          </a:p>
        </p:txBody>
      </p:sp>
      <p:sp>
        <p:nvSpPr>
          <p:cNvPr id="3" name="Content Placeholder 2"/>
          <p:cNvSpPr>
            <a:spLocks noGrp="1"/>
          </p:cNvSpPr>
          <p:nvPr>
            <p:ph idx="1"/>
          </p:nvPr>
        </p:nvSpPr>
        <p:spPr>
          <a:xfrm>
            <a:off x="656823" y="2103120"/>
            <a:ext cx="11088709" cy="3931920"/>
          </a:xfrm>
        </p:spPr>
        <p:txBody>
          <a:bodyPr>
            <a:normAutofit/>
          </a:bodyPr>
          <a:lstStyle/>
          <a:p>
            <a:pPr marL="0" indent="0">
              <a:buNone/>
            </a:pPr>
            <a:r>
              <a:rPr lang="ar-SA" sz="2400" b="1" dirty="0" smtClean="0">
                <a:solidFill>
                  <a:schemeClr val="bg1"/>
                </a:solidFill>
              </a:rPr>
              <a:t>* </a:t>
            </a:r>
            <a:r>
              <a:rPr lang="ar-SA" sz="2400" b="1" dirty="0">
                <a:solidFill>
                  <a:schemeClr val="bg1"/>
                </a:solidFill>
              </a:rPr>
              <a:t>لــدراسة النمو اللفظي  بالطريقة الطولية  </a:t>
            </a:r>
            <a:r>
              <a:rPr lang="ar-SA" sz="2400" b="1" dirty="0" smtClean="0">
                <a:solidFill>
                  <a:schemeClr val="bg1"/>
                </a:solidFill>
              </a:rPr>
              <a:t>لدى:</a:t>
            </a:r>
            <a:r>
              <a:rPr lang="ar-SA" sz="2400" b="1" u="sng" dirty="0" smtClean="0">
                <a:solidFill>
                  <a:schemeClr val="bg1"/>
                </a:solidFill>
              </a:rPr>
              <a:t> </a:t>
            </a:r>
            <a:endParaRPr lang="ar-SA" sz="2400" b="1" u="sng" dirty="0">
              <a:solidFill>
                <a:schemeClr val="bg1"/>
              </a:solidFill>
            </a:endParaRPr>
          </a:p>
          <a:p>
            <a:pPr marL="0" indent="0">
              <a:buNone/>
            </a:pPr>
            <a:endParaRPr lang="ar-SA" sz="2400" b="1" dirty="0" smtClean="0"/>
          </a:p>
          <a:p>
            <a:pPr marL="0" indent="0">
              <a:buNone/>
            </a:pPr>
            <a:r>
              <a:rPr lang="ar-SA" sz="2400" b="1" dirty="0" smtClean="0"/>
              <a:t>عينة </a:t>
            </a:r>
            <a:r>
              <a:rPr lang="ar-SA" sz="2400" b="1" dirty="0"/>
              <a:t>من الأطفال أعمارهم تبدأ من عمر سنتين حتى أربع سنوات.</a:t>
            </a:r>
          </a:p>
          <a:p>
            <a:endParaRPr lang="ar-SA" sz="2400" b="1" dirty="0"/>
          </a:p>
          <a:p>
            <a:pPr marL="0" indent="0">
              <a:buNone/>
            </a:pPr>
            <a:r>
              <a:rPr lang="ar-SA" sz="2400" b="1" dirty="0" smtClean="0"/>
              <a:t>و </a:t>
            </a:r>
            <a:r>
              <a:rPr lang="ar-SA" sz="2400" b="1" dirty="0"/>
              <a:t>تقدير لنموهم اللفظي يجرى كل ستة أشهر. </a:t>
            </a:r>
          </a:p>
          <a:p>
            <a:endParaRPr lang="ar-SA" sz="2400" b="1" dirty="0"/>
          </a:p>
          <a:p>
            <a:pPr marL="0" indent="0">
              <a:buNone/>
            </a:pPr>
            <a:r>
              <a:rPr lang="ar-SA" sz="2400" b="1" dirty="0" smtClean="0"/>
              <a:t>و </a:t>
            </a:r>
            <a:r>
              <a:rPr lang="ar-SA" sz="2400" b="1" dirty="0"/>
              <a:t>بداية الدراسة في تاريخ 1420/1/1هـ .</a:t>
            </a:r>
            <a:endParaRPr lang="ar-SA" sz="2400" dirty="0"/>
          </a:p>
        </p:txBody>
      </p:sp>
    </p:spTree>
    <p:extLst>
      <p:ext uri="{BB962C8B-B14F-4D97-AF65-F5344CB8AC3E}">
        <p14:creationId xmlns:p14="http://schemas.microsoft.com/office/powerpoint/2010/main" val="382454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400" b="1" dirty="0"/>
              <a:t>يحتاج الباحث بداية إلى:</a:t>
            </a:r>
            <a:br>
              <a:rPr lang="ar-SA" sz="2400" b="1" dirty="0"/>
            </a:br>
            <a:endParaRPr lang="ar-SA" sz="2400" dirty="0"/>
          </a:p>
        </p:txBody>
      </p:sp>
      <p:sp>
        <p:nvSpPr>
          <p:cNvPr id="3" name="Content Placeholder 2"/>
          <p:cNvSpPr>
            <a:spLocks noGrp="1"/>
          </p:cNvSpPr>
          <p:nvPr>
            <p:ph idx="1"/>
          </p:nvPr>
        </p:nvSpPr>
        <p:spPr>
          <a:xfrm>
            <a:off x="1066800" y="1493949"/>
            <a:ext cx="10058400" cy="4778062"/>
          </a:xfrm>
        </p:spPr>
        <p:txBody>
          <a:bodyPr/>
          <a:lstStyle/>
          <a:p>
            <a:pPr marL="0" indent="0">
              <a:buNone/>
            </a:pPr>
            <a:r>
              <a:rPr lang="ar-SA" b="1" dirty="0" smtClean="0"/>
              <a:t> </a:t>
            </a:r>
            <a:endParaRPr lang="ar-SA" b="1" dirty="0"/>
          </a:p>
          <a:p>
            <a:pPr algn="just"/>
            <a:r>
              <a:rPr lang="ar-SA" sz="2000" b="1" dirty="0"/>
              <a:t>عينة من الأطفال عمر كل منهم  سنتان وسيقوم بداية بجمع البيانات المتعلقة بنموهم اللفظي بتاريخ </a:t>
            </a:r>
            <a:r>
              <a:rPr lang="ar-SA" sz="2000" b="1" dirty="0">
                <a:solidFill>
                  <a:srgbClr val="FFC000"/>
                </a:solidFill>
              </a:rPr>
              <a:t>1420/1/1هـ </a:t>
            </a:r>
            <a:r>
              <a:rPr lang="ar-SA" sz="2000" b="1" dirty="0"/>
              <a:t>، ثم يتركهم لمدة ستة أشهر ليعود في تاريخ </a:t>
            </a:r>
            <a:r>
              <a:rPr lang="ar-SA" sz="2000" b="1" dirty="0">
                <a:solidFill>
                  <a:schemeClr val="tx1">
                    <a:lumMod val="65000"/>
                    <a:lumOff val="35000"/>
                  </a:schemeClr>
                </a:solidFill>
              </a:rPr>
              <a:t>1420/7/1هـ</a:t>
            </a:r>
            <a:r>
              <a:rPr lang="ar-SA" sz="2000" b="1" dirty="0"/>
              <a:t> لجمع البيانات مرة أخرى، ثم بعد ستة أشهر أخرى أي في </a:t>
            </a:r>
            <a:r>
              <a:rPr lang="ar-SA" sz="2000" b="1" dirty="0">
                <a:solidFill>
                  <a:schemeClr val="accent4">
                    <a:lumMod val="75000"/>
                  </a:schemeClr>
                </a:solidFill>
              </a:rPr>
              <a:t>1421/1/1</a:t>
            </a:r>
            <a:r>
              <a:rPr lang="ar-SA" sz="2000" b="1" dirty="0"/>
              <a:t>هـ ثم في </a:t>
            </a:r>
            <a:r>
              <a:rPr lang="ar-SA" sz="2000" b="1" dirty="0">
                <a:solidFill>
                  <a:srgbClr val="FFFF00"/>
                </a:solidFill>
              </a:rPr>
              <a:t>1421/7/1هـ </a:t>
            </a:r>
            <a:r>
              <a:rPr lang="ar-SA" sz="2000" b="1" dirty="0"/>
              <a:t>وأخيراً في </a:t>
            </a:r>
            <a:r>
              <a:rPr lang="ar-SA" sz="2000" b="1" dirty="0">
                <a:solidFill>
                  <a:srgbClr val="0070C0"/>
                </a:solidFill>
              </a:rPr>
              <a:t>1422/1/1هـ </a:t>
            </a:r>
            <a:r>
              <a:rPr lang="ar-SA" sz="2000" b="1" dirty="0"/>
              <a:t>عندئذ ستكون أعمار الأطفال أربع سنوات وهي نهاية الفترة الزمنية المراد دراستها.</a:t>
            </a:r>
          </a:p>
          <a:p>
            <a:pPr algn="ctr"/>
            <a:endParaRPr lang="ar-SA" b="1" u="sng" dirty="0"/>
          </a:p>
          <a:p>
            <a:pPr algn="ctr"/>
            <a:r>
              <a:rPr lang="ar-SA" sz="2400" b="1" u="sng" dirty="0">
                <a:solidFill>
                  <a:schemeClr val="bg1">
                    <a:lumMod val="95000"/>
                    <a:lumOff val="5000"/>
                  </a:schemeClr>
                </a:solidFill>
              </a:rPr>
              <a:t>* أي أن الباحث سيحتاج مجموعة واحدة، أعمارهم سنتان، وسيجمع البيانات عنهم كل ست شهور.</a:t>
            </a:r>
          </a:p>
          <a:p>
            <a:endParaRPr lang="ar-SA" dirty="0"/>
          </a:p>
        </p:txBody>
      </p:sp>
    </p:spTree>
    <p:extLst>
      <p:ext uri="{BB962C8B-B14F-4D97-AF65-F5344CB8AC3E}">
        <p14:creationId xmlns:p14="http://schemas.microsoft.com/office/powerpoint/2010/main" val="3081442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97</TotalTime>
  <Words>1119</Words>
  <Application>Microsoft Office PowerPoint</Application>
  <PresentationFormat>مخصص</PresentationFormat>
  <Paragraphs>169</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Savon</vt:lpstr>
      <vt:lpstr>طرق البحث في دراسة النمو</vt:lpstr>
      <vt:lpstr>مفردات المحاضرة: -طرق البحث في النمو. الدراسات التطورية. - الدراسة التتبعية(الطولية. - الدراسة المستغرضة). الدراسة التتبعيةالمستعرضة. -الملاحظة العلمية كأداة للبحث. -مشكلات في دراسة النمو. </vt:lpstr>
      <vt:lpstr>عرض تقديمي في PowerPoint</vt:lpstr>
      <vt:lpstr>عرض تقديمي في PowerPoint</vt:lpstr>
      <vt:lpstr>ما المقصود بالدراسات التطورية؟ </vt:lpstr>
      <vt:lpstr>هل تتم الدراسات التطورية بطريقة واحدة، أم أن هناك عدة طرق لإجرائها؟ </vt:lpstr>
      <vt:lpstr>   الطريقة الطولية (التتبعيه)  Longitudinal Method:  ويقصد بها ” تتبع مجموعة من الأفراد ذوي العمر الواحد تقريباَ لمدة طويلة نسبياَ “ </vt:lpstr>
      <vt:lpstr>مثال يوضح الطريقة الطولية :</vt:lpstr>
      <vt:lpstr>يحتاج الباحث بداية إلى: </vt:lpstr>
      <vt:lpstr>الطريقة المستعرضة Cross- Sectional Method : ويقصد بها ” مقارنة عدد من المجموعات ، كل مجموعة تمثل سناً معينة، على أن يتم جمع البيانات في وقت واحد تقريباً “ </vt:lpstr>
      <vt:lpstr>مثال يوضح الطريقة المستعرضة :</vt:lpstr>
      <vt:lpstr>عرض تقديمي في PowerPoint</vt:lpstr>
      <vt:lpstr> نشاط:استنتاجي \ فردي مقارنة بين الطرق التطورية :  </vt:lpstr>
      <vt:lpstr>الطريقة الطولية</vt:lpstr>
      <vt:lpstr>الطريقة المستعرضة</vt:lpstr>
      <vt:lpstr>الطريقة المستعرضة التتبعيه : ويقصد بها ” تتبع عدد من المجموعات لفترة طويلة نسبياً كل مجموعة تمثل عمراً مختلف، مع استبعاد المجموعة عندما تتجاوز الحدود العمرية المناسبة ”</vt:lpstr>
      <vt:lpstr>سيحتاج الباحث خمس مجموعات أعمارهم على التوالي ( 2 – 2,5 -3 – 3,5 – 4) كما في الطريقة المستعرضة، وسيجمع البيانات خمس مرات كما في الطريقة الطولية في التواريخ المذكورة أعلاه إلا أن عدد من المجموعات يقل مجموعة واحدة عند كل مرة جمع بيانات</vt:lpstr>
      <vt:lpstr>الملاحظة العلمية</vt:lpstr>
      <vt:lpstr>عرض تقديمي في PowerPoint</vt:lpstr>
      <vt:lpstr>معايير نجاح الملاحظة: </vt:lpstr>
      <vt:lpstr>مشكلات تواجهنا في دراسة النمو:</vt:lpstr>
      <vt:lpstr>تابع- مشكلات تمثيل النتائج بمنحنى النمو:</vt:lpstr>
      <vt:lpstr>استفسارات أو أسئلة...؟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طرق الحث في دراسة النمو</dc:title>
  <dc:creator>wafa</dc:creator>
  <cp:lastModifiedBy>wafa</cp:lastModifiedBy>
  <cp:revision>14</cp:revision>
  <dcterms:created xsi:type="dcterms:W3CDTF">2015-02-17T11:38:18Z</dcterms:created>
  <dcterms:modified xsi:type="dcterms:W3CDTF">2015-09-13T05:01:37Z</dcterms:modified>
</cp:coreProperties>
</file>