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72" r:id="rId9"/>
    <p:sldId id="269" r:id="rId10"/>
    <p:sldId id="270" r:id="rId11"/>
    <p:sldId id="27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ad ." initials="w." lastIdx="1" clrIdx="0">
    <p:extLst>
      <p:ext uri="{19B8F6BF-5375-455C-9EA6-DF929625EA0E}">
        <p15:presenceInfo xmlns:p15="http://schemas.microsoft.com/office/powerpoint/2012/main" xmlns="" userId="976c95c68fdc8aa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361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7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microsoft.com/office/2007/relationships/hdphoto" Target="../media/hdphoto3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طرح الأعداد الكلية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 smtClean="0"/>
              <a:t>الطالبة: وعد عيسى الحامد</a:t>
            </a:r>
          </a:p>
          <a:p>
            <a:r>
              <a:rPr lang="ar-SA" dirty="0" smtClean="0"/>
              <a:t>إشراف الأستاذة: مزنة الدرعان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409555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3977" y="4714875"/>
            <a:ext cx="2133600" cy="2143125"/>
          </a:xfrm>
          <a:prstGeom prst="rect">
            <a:avLst/>
          </a:prstGeom>
        </p:spPr>
      </p:pic>
      <p:sp>
        <p:nvSpPr>
          <p:cNvPr id="5" name="مربع نص 4"/>
          <p:cNvSpPr txBox="1"/>
          <p:nvPr/>
        </p:nvSpPr>
        <p:spPr>
          <a:xfrm>
            <a:off x="1570777" y="1928389"/>
            <a:ext cx="6971169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</a:rPr>
              <a:t>صح أم خطأ :</a:t>
            </a:r>
          </a:p>
          <a:p>
            <a:pPr algn="r"/>
            <a:endParaRPr lang="ar-SA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</a:rPr>
              <a:t>الطرح يعتبر عملية تفكير طردية (</a:t>
            </a:r>
            <a:r>
              <a:rPr lang="ar-SA" sz="2000" dirty="0" smtClean="0">
                <a:solidFill>
                  <a:srgbClr val="C00000"/>
                </a:solidFill>
              </a:rPr>
              <a:t>  خطأ </a:t>
            </a:r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algn="r"/>
            <a:endParaRPr lang="ar-SA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</a:rPr>
              <a:t>من المفيد عند تقديم العملية التعلمية أن نبدأ بالمجرد ( </a:t>
            </a:r>
            <a:r>
              <a:rPr lang="ar-SA" sz="2000" dirty="0" smtClean="0">
                <a:solidFill>
                  <a:srgbClr val="C00000"/>
                </a:solidFill>
              </a:rPr>
              <a:t>خطأ</a:t>
            </a:r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</a:rPr>
              <a:t> )</a:t>
            </a:r>
          </a:p>
          <a:p>
            <a:pPr algn="r"/>
            <a:endParaRPr lang="ar-SA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</a:rPr>
              <a:t>تعتبر عملية الطرح أصعب من عملية الجمع ( </a:t>
            </a:r>
            <a:r>
              <a:rPr lang="ar-SA" sz="2000" dirty="0" smtClean="0">
                <a:solidFill>
                  <a:srgbClr val="C00000"/>
                </a:solidFill>
              </a:rPr>
              <a:t>صح </a:t>
            </a:r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algn="r"/>
            <a:endParaRPr lang="ar-SA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ar-SA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ar-SA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83239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3977" y="4714875"/>
            <a:ext cx="2133600" cy="2143125"/>
          </a:xfrm>
          <a:prstGeom prst="rect">
            <a:avLst/>
          </a:prstGeom>
        </p:spPr>
      </p:pic>
      <p:sp>
        <p:nvSpPr>
          <p:cNvPr id="5" name="مربع نص 4"/>
          <p:cNvSpPr txBox="1"/>
          <p:nvPr/>
        </p:nvSpPr>
        <p:spPr>
          <a:xfrm>
            <a:off x="1475716" y="302359"/>
            <a:ext cx="7441948" cy="65556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</a:rPr>
              <a:t>اختاري </a:t>
            </a:r>
            <a:r>
              <a:rPr lang="ar-SA" sz="2000" dirty="0" err="1" smtClean="0">
                <a:solidFill>
                  <a:schemeClr val="accent1">
                    <a:lumMod val="75000"/>
                  </a:schemeClr>
                </a:solidFill>
              </a:rPr>
              <a:t>الأجابة</a:t>
            </a:r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</a:rPr>
              <a:t> الصحيحة :</a:t>
            </a:r>
          </a:p>
          <a:p>
            <a:pPr algn="r"/>
            <a:endParaRPr lang="ar-SA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</a:rPr>
              <a:t>لا بد على الطلاب فهم عملية الطرح والجمع وذلك يكون في بداية الصف ؟</a:t>
            </a:r>
          </a:p>
          <a:p>
            <a:pPr algn="r"/>
            <a:endParaRPr lang="ar-SA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</a:rPr>
              <a:t>أ.  الثاني .</a:t>
            </a:r>
          </a:p>
          <a:p>
            <a:pPr algn="r"/>
            <a:endParaRPr lang="ar-SA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</a:rPr>
              <a:t>ب. الرابع.</a:t>
            </a:r>
          </a:p>
          <a:p>
            <a:pPr algn="r"/>
            <a:endParaRPr lang="ar-SA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</a:rPr>
              <a:t>ت. </a:t>
            </a:r>
            <a:r>
              <a:rPr lang="ar-SA" sz="2000" dirty="0" smtClean="0">
                <a:solidFill>
                  <a:srgbClr val="C00000"/>
                </a:solidFill>
              </a:rPr>
              <a:t>الثالث.</a:t>
            </a:r>
          </a:p>
          <a:p>
            <a:pPr algn="r"/>
            <a:endParaRPr lang="ar-SA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</a:rPr>
              <a:t>ج. الأول.</a:t>
            </a: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</a:rPr>
              <a:t>الطالب أحمد لديه مشكلة في القيم المكانية اذكري الاستراتيجية التي تناسب أحمد ؟</a:t>
            </a:r>
          </a:p>
          <a:p>
            <a:pPr algn="r"/>
            <a:endParaRPr lang="ar-SA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SA" sz="2000" dirty="0" smtClean="0">
                <a:solidFill>
                  <a:srgbClr val="C00000"/>
                </a:solidFill>
              </a:rPr>
              <a:t>تمثيل القيم المكانية بالعيدان عن طريق الحزم والعيدان المفردة . </a:t>
            </a:r>
            <a:endParaRPr lang="en-US" sz="2000" dirty="0" smtClean="0">
              <a:solidFill>
                <a:srgbClr val="C00000"/>
              </a:solidFill>
            </a:endParaRPr>
          </a:p>
          <a:p>
            <a:pPr algn="r"/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ar-SA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ar-SA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ar-SA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3421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0781" y="5097667"/>
            <a:ext cx="2011809" cy="1760333"/>
          </a:xfrm>
          <a:prstGeom prst="rect">
            <a:avLst/>
          </a:prstGeom>
        </p:spPr>
      </p:pic>
      <p:sp>
        <p:nvSpPr>
          <p:cNvPr id="5" name="مربع نص 4"/>
          <p:cNvSpPr txBox="1"/>
          <p:nvPr/>
        </p:nvSpPr>
        <p:spPr>
          <a:xfrm>
            <a:off x="1294647" y="2399169"/>
            <a:ext cx="7813140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</a:rPr>
              <a:t>الطرح </a:t>
            </a:r>
            <a:r>
              <a:rPr lang="ar-SA" sz="2000" dirty="0" smtClean="0">
                <a:solidFill>
                  <a:srgbClr val="C00000"/>
                </a:solidFill>
              </a:rPr>
              <a:t>أصعب</a:t>
            </a:r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</a:rPr>
              <a:t> من الجمع وذلك لسبيين :</a:t>
            </a:r>
          </a:p>
          <a:p>
            <a:pPr algn="r"/>
            <a:endParaRPr lang="ar-SA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</a:rPr>
              <a:t>1. عليك أن تفكر بطريقة عكسية</a:t>
            </a:r>
            <a:r>
              <a:rPr lang="ar-SA" sz="200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ar-SA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ar-SA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</a:rPr>
              <a:t>2. القدرة على العد بشكل تنازلي أبطئ من القدرة على العد بشكل تصاعدي.</a:t>
            </a: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ar-SA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2860895" y="1312752"/>
            <a:ext cx="624689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200" b="1" dirty="0" smtClean="0">
                <a:solidFill>
                  <a:schemeClr val="accent1">
                    <a:lumMod val="75000"/>
                  </a:schemeClr>
                </a:solidFill>
              </a:rPr>
              <a:t>طرح الأعداد الكلية</a:t>
            </a:r>
            <a:endParaRPr lang="ar-SA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تمرير أفقي 6"/>
          <p:cNvSpPr/>
          <p:nvPr/>
        </p:nvSpPr>
        <p:spPr>
          <a:xfrm>
            <a:off x="2571184" y="4718324"/>
            <a:ext cx="5830432" cy="894825"/>
          </a:xfrm>
          <a:prstGeom prst="horizontalScroll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إن طرح الصفر سهل لأنه </a:t>
            </a:r>
            <a:r>
              <a:rPr lang="ar-SA" dirty="0" err="1" smtClean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لايعني</a:t>
            </a:r>
            <a:r>
              <a:rPr lang="ar-SA" dirty="0" smtClean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شيئاً.</a:t>
            </a:r>
            <a:endParaRPr lang="ar-SA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8846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0781" y="5097667"/>
            <a:ext cx="2011809" cy="1760333"/>
          </a:xfrm>
          <a:prstGeom prst="rect">
            <a:avLst/>
          </a:prstGeom>
        </p:spPr>
      </p:pic>
      <p:sp>
        <p:nvSpPr>
          <p:cNvPr id="2" name="مربع نص 1"/>
          <p:cNvSpPr txBox="1"/>
          <p:nvPr/>
        </p:nvSpPr>
        <p:spPr>
          <a:xfrm>
            <a:off x="1476685" y="1403288"/>
            <a:ext cx="7758820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تعريف الطرح :</a:t>
            </a:r>
          </a:p>
          <a:p>
            <a:pPr algn="r"/>
            <a:endParaRPr lang="ar-SA" b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يمثل طرح الأعداد </a:t>
            </a:r>
            <a:r>
              <a:rPr lang="ar-SA" dirty="0" smtClean="0">
                <a:solidFill>
                  <a:srgbClr val="C00000"/>
                </a:solidFill>
              </a:rPr>
              <a:t>الصحيحة الموجبة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 باستخدام متممة مجموعة داخل مجموعة كبيرة.</a:t>
            </a:r>
          </a:p>
          <a:p>
            <a:pPr algn="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حيث يمثل عدد العناصر في المجموعة الأكبر العدد المطروح منه ويمثل عدد العناصر في المجموعة الداخلية العدد </a:t>
            </a:r>
            <a:r>
              <a:rPr lang="ar-SA" dirty="0" smtClean="0">
                <a:solidFill>
                  <a:srgbClr val="C00000"/>
                </a:solidFill>
              </a:rPr>
              <a:t>المطروح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 وعليه يكون عدد العناصر في المجموعة.</a:t>
            </a: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وهناك طريقتين في عملية الطرح:</a:t>
            </a:r>
          </a:p>
          <a:p>
            <a:pPr algn="r"/>
            <a:endParaRPr lang="ar-SA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SA" dirty="0" smtClean="0">
                <a:solidFill>
                  <a:srgbClr val="C00000"/>
                </a:solidFill>
              </a:rPr>
              <a:t>1/ 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أخذ الجزء من الكل.</a:t>
            </a: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SA" dirty="0" smtClean="0">
                <a:solidFill>
                  <a:srgbClr val="C00000"/>
                </a:solidFill>
              </a:rPr>
              <a:t>2/ 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إضافة جزء إلى مجموعة كي تساوي مجموعة أخرى.</a:t>
            </a: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ar-S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ar-SA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907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0781" y="5097667"/>
            <a:ext cx="2011809" cy="1760333"/>
          </a:xfrm>
          <a:prstGeom prst="rect">
            <a:avLst/>
          </a:prstGeom>
        </p:spPr>
      </p:pic>
      <p:sp>
        <p:nvSpPr>
          <p:cNvPr id="2" name="مربع نص 1"/>
          <p:cNvSpPr txBox="1"/>
          <p:nvPr/>
        </p:nvSpPr>
        <p:spPr>
          <a:xfrm>
            <a:off x="1349937" y="1937442"/>
            <a:ext cx="7722606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بخصوص عملية الطرح وتطبيقها فإننا نحتاج أن يتعلم الطفل </a:t>
            </a:r>
            <a:r>
              <a:rPr lang="ar-SA" dirty="0" smtClean="0">
                <a:solidFill>
                  <a:srgbClr val="C00000"/>
                </a:solidFill>
              </a:rPr>
              <a:t>القيمة المكانية 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للأرقام ومهارة إعادة التجميع والتفريق بين المطروح والمطروح منه والاستعانة بالرسوم التوضيحية المصاحبة لعملية الطرح.</a:t>
            </a:r>
          </a:p>
          <a:p>
            <a:pPr algn="r"/>
            <a:endParaRPr lang="ar-SA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ومن المفيد جدًا أن يتم تقديم عملية الطرح للطالب من خلال مسائل علمية يتم حلها باستخدام أدوات مساعدة ورسومات توضيحية قبل التعامل بشكل </a:t>
            </a:r>
            <a:r>
              <a:rPr lang="ar-SA" dirty="0" smtClean="0">
                <a:solidFill>
                  <a:srgbClr val="C00000"/>
                </a:solidFill>
              </a:rPr>
              <a:t>مجرد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حيث إن </a:t>
            </a:r>
            <a:r>
              <a:rPr lang="ar-SA" dirty="0" smtClean="0">
                <a:solidFill>
                  <a:srgbClr val="C00000"/>
                </a:solidFill>
              </a:rPr>
              <a:t>مفتاح النجاح 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في كل هذا هو التأكد من أن الطالب يفهم </a:t>
            </a:r>
            <a:r>
              <a:rPr lang="ar-SA" dirty="0" err="1" smtClean="0">
                <a:solidFill>
                  <a:schemeClr val="accent1">
                    <a:lumMod val="75000"/>
                  </a:schemeClr>
                </a:solidFill>
              </a:rPr>
              <a:t>ماهو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 الطرح قبل التعامل مع الأعداد المجردة.</a:t>
            </a:r>
            <a:endParaRPr lang="ar-SA" dirty="0">
              <a:solidFill>
                <a:srgbClr val="C0000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ackgroundRemoval t="9778" b="100000" l="12444" r="8977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23652" y="825618"/>
            <a:ext cx="1073844" cy="1073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60481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0781" y="5097667"/>
            <a:ext cx="2011809" cy="1760333"/>
          </a:xfrm>
          <a:prstGeom prst="rect">
            <a:avLst/>
          </a:prstGeom>
        </p:spPr>
      </p:pic>
      <p:sp>
        <p:nvSpPr>
          <p:cNvPr id="2" name="مربع نص 1"/>
          <p:cNvSpPr txBox="1"/>
          <p:nvPr/>
        </p:nvSpPr>
        <p:spPr>
          <a:xfrm>
            <a:off x="470781" y="1681347"/>
            <a:ext cx="8727541" cy="3416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b="1" dirty="0" smtClean="0">
                <a:solidFill>
                  <a:srgbClr val="C00000"/>
                </a:solidFill>
              </a:rPr>
              <a:t>ما الذي يجب على الطلاب فهمه حول عملية الطرح ؟</a:t>
            </a:r>
          </a:p>
          <a:p>
            <a:pPr algn="r"/>
            <a:endParaRPr lang="ar-SA" b="1" dirty="0">
              <a:solidFill>
                <a:srgbClr val="C00000"/>
              </a:solidFill>
            </a:endParaRPr>
          </a:p>
          <a:p>
            <a:pPr algn="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خلال المراحل الأساسية</a:t>
            </a:r>
            <a:r>
              <a:rPr lang="ar-SA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من </a:t>
            </a:r>
            <a:r>
              <a:rPr lang="ar-SA" dirty="0" smtClean="0">
                <a:solidFill>
                  <a:srgbClr val="C00000"/>
                </a:solidFill>
              </a:rPr>
              <a:t>رياض الأطفال وحتى الصف الثاني 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لابد أن يطور الأطفال فهماً للأعداد الصحيحة الموجبة ويجب أن يركز تدريسهم على </a:t>
            </a:r>
            <a:r>
              <a:rPr lang="ar-SA" dirty="0">
                <a:solidFill>
                  <a:schemeClr val="accent1">
                    <a:lumMod val="75000"/>
                  </a:schemeClr>
                </a:solidFill>
              </a:rPr>
              <a:t>ا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ستراتيجيات الحساب لهذ الأعداد .</a:t>
            </a:r>
          </a:p>
          <a:p>
            <a:pPr algn="r"/>
            <a:endParaRPr lang="ar-SA" b="1" dirty="0">
              <a:solidFill>
                <a:srgbClr val="C00000"/>
              </a:solidFill>
            </a:endParaRPr>
          </a:p>
          <a:p>
            <a:pPr algn="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وفي </a:t>
            </a:r>
            <a:r>
              <a:rPr lang="ar-SA" dirty="0" smtClean="0">
                <a:solidFill>
                  <a:srgbClr val="C00000"/>
                </a:solidFill>
              </a:rPr>
              <a:t>بداية الصف الثالث 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لابد أن يفهموا عمليات الجمع والطرح للأعداد الصحيحة الموجبة ويجب أن يركز في تدريسهم على استراتيجيات الطرح للأعداد المكونة من </a:t>
            </a:r>
            <a:r>
              <a:rPr lang="ar-SA" dirty="0" smtClean="0">
                <a:solidFill>
                  <a:srgbClr val="C00000"/>
                </a:solidFill>
              </a:rPr>
              <a:t>خانتين 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وذلك من خلال مواقف يحتاج فيها الطالب لاستخدام فهمه لعملية الطرح ومن خلال مناقشته ومشاركته لأقرانه في طرق الحل . </a:t>
            </a:r>
            <a:r>
              <a:rPr lang="ar-SA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endParaRPr lang="ar-SA" dirty="0" smtClean="0">
              <a:solidFill>
                <a:srgbClr val="C00000"/>
              </a:solidFill>
            </a:endParaRPr>
          </a:p>
          <a:p>
            <a:pPr algn="r"/>
            <a:endParaRPr lang="ar-S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ar-SA" b="1" dirty="0">
              <a:solidFill>
                <a:srgbClr val="C00000"/>
              </a:solidFill>
            </a:endParaRPr>
          </a:p>
          <a:p>
            <a:pPr algn="r"/>
            <a:endParaRPr lang="ar-SA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1832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0781" y="5097667"/>
            <a:ext cx="2011809" cy="1760333"/>
          </a:xfrm>
          <a:prstGeom prst="rect">
            <a:avLst/>
          </a:prstGeom>
        </p:spPr>
      </p:pic>
      <p:sp>
        <p:nvSpPr>
          <p:cNvPr id="2" name="مربع نص 1"/>
          <p:cNvSpPr txBox="1"/>
          <p:nvPr/>
        </p:nvSpPr>
        <p:spPr>
          <a:xfrm>
            <a:off x="1738266" y="1161789"/>
            <a:ext cx="7577750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الخطأ</a:t>
            </a:r>
            <a:r>
              <a:rPr lang="ar-SA" b="1" dirty="0" smtClean="0">
                <a:solidFill>
                  <a:srgbClr val="C00000"/>
                </a:solidFill>
              </a:rPr>
              <a:t> النمطي </a:t>
            </a:r>
            <a:r>
              <a:rPr lang="ar-SA" b="1" dirty="0">
                <a:solidFill>
                  <a:schemeClr val="accent1">
                    <a:lumMod val="75000"/>
                  </a:schemeClr>
                </a:solidFill>
              </a:rPr>
              <a:t>ل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لطالبة </a:t>
            </a:r>
            <a:r>
              <a:rPr lang="ar-SA" b="1" dirty="0" err="1" smtClean="0">
                <a:solidFill>
                  <a:schemeClr val="accent1">
                    <a:lumMod val="75000"/>
                  </a:schemeClr>
                </a:solidFill>
              </a:rPr>
              <a:t>كايتلين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 مع مسائل الطرح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algn="r"/>
            <a:endParaRPr lang="ar-SA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                          </a:t>
            </a:r>
          </a:p>
          <a:p>
            <a:pPr algn="r"/>
            <a:endParaRPr lang="ar-SA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   </a:t>
            </a:r>
            <a:endParaRPr lang="ar-S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ar-S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ar-SA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ar-S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مستطيل ذو زاوية واحدة مخدوشة 5"/>
          <p:cNvSpPr/>
          <p:nvPr/>
        </p:nvSpPr>
        <p:spPr>
          <a:xfrm>
            <a:off x="1738266" y="3662346"/>
            <a:ext cx="7577750" cy="1225162"/>
          </a:xfrm>
          <a:prstGeom prst="snip1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rgbClr val="C00000"/>
                </a:solidFill>
              </a:rPr>
              <a:t>تبين لنا امكانيتها في اجراء عملية الطرح ولكنها </a:t>
            </a:r>
            <a:r>
              <a:rPr lang="ar-SA" dirty="0" err="1" smtClean="0">
                <a:solidFill>
                  <a:srgbClr val="C00000"/>
                </a:solidFill>
              </a:rPr>
              <a:t>لاتميز</a:t>
            </a:r>
            <a:r>
              <a:rPr lang="ar-SA" dirty="0" smtClean="0">
                <a:solidFill>
                  <a:srgbClr val="C00000"/>
                </a:solidFill>
              </a:rPr>
              <a:t> الحاجة إلى إعادة التجميع في المسائل التي تحتاج ويعتبر هذا الخطأ خطأ إجرائياً ويكون السبب في مثل هذا لخطأ عدم تمييزها للقيمة المكانية  للأرقام . </a:t>
            </a:r>
            <a:endParaRPr lang="ar-SA" dirty="0">
              <a:solidFill>
                <a:srgbClr val="C00000"/>
              </a:solidFill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32895" y="1720421"/>
            <a:ext cx="1792677" cy="1469000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43351" y="1732344"/>
            <a:ext cx="2078478" cy="1457077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676" b="19508"/>
          <a:stretch/>
        </p:blipFill>
        <p:spPr>
          <a:xfrm>
            <a:off x="4567322" y="1703150"/>
            <a:ext cx="1919638" cy="1474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68254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0781" y="5097667"/>
            <a:ext cx="2011809" cy="1760333"/>
          </a:xfrm>
          <a:prstGeom prst="rect">
            <a:avLst/>
          </a:prstGeom>
        </p:spPr>
      </p:pic>
      <p:sp>
        <p:nvSpPr>
          <p:cNvPr id="2" name="مربع نص 1"/>
          <p:cNvSpPr txBox="1"/>
          <p:nvPr/>
        </p:nvSpPr>
        <p:spPr>
          <a:xfrm>
            <a:off x="543209" y="2396571"/>
            <a:ext cx="8727541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b="1" dirty="0" smtClean="0">
                <a:solidFill>
                  <a:srgbClr val="C00000"/>
                </a:solidFill>
              </a:rPr>
              <a:t>العلاج مع الطالبة </a:t>
            </a:r>
            <a:r>
              <a:rPr lang="ar-SA" b="1" dirty="0" err="1" smtClean="0">
                <a:solidFill>
                  <a:srgbClr val="C00000"/>
                </a:solidFill>
              </a:rPr>
              <a:t>كايتلين</a:t>
            </a:r>
            <a:r>
              <a:rPr lang="ar-SA" b="1" dirty="0" smtClean="0">
                <a:solidFill>
                  <a:srgbClr val="C00000"/>
                </a:solidFill>
              </a:rPr>
              <a:t> :</a:t>
            </a:r>
          </a:p>
          <a:p>
            <a:pPr algn="r"/>
            <a:endParaRPr lang="ar-SA" b="1" dirty="0">
              <a:solidFill>
                <a:srgbClr val="C00000"/>
              </a:solidFill>
            </a:endParaRPr>
          </a:p>
          <a:p>
            <a:pPr algn="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استعين بالعيدان في تمثيل العيدان المستخدمة في عملية الطرح بحيث يمثل عدد الحزم المكونة من عشرة عيدان خانة العشرات وفي العدد واحد يمثل العيدان المنفردة مثال:</a:t>
            </a:r>
          </a:p>
          <a:p>
            <a:pPr algn="r"/>
            <a:endParaRPr lang="ar-S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SA" dirty="0" smtClean="0">
                <a:solidFill>
                  <a:srgbClr val="C00000"/>
                </a:solidFill>
              </a:rPr>
              <a:t>(34-2) بالاستعانة بالعيدان يكون لدى </a:t>
            </a:r>
            <a:r>
              <a:rPr lang="ar-SA" dirty="0" err="1" smtClean="0">
                <a:solidFill>
                  <a:srgbClr val="C00000"/>
                </a:solidFill>
              </a:rPr>
              <a:t>كايتلين</a:t>
            </a:r>
            <a:r>
              <a:rPr lang="ar-SA" dirty="0" smtClean="0">
                <a:solidFill>
                  <a:srgbClr val="C00000"/>
                </a:solidFill>
              </a:rPr>
              <a:t> ثلاث حزم وأربعة عيدان منفردة ولو طلبت منها أن تـأخذ عودين يبقى لديها 32 عوداً. </a:t>
            </a:r>
            <a:endParaRPr lang="ar-SA" dirty="0">
              <a:solidFill>
                <a:srgbClr val="C00000"/>
              </a:solidFill>
            </a:endParaRPr>
          </a:p>
          <a:p>
            <a:pPr algn="r"/>
            <a:endParaRPr lang="ar-SA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4292" y="436499"/>
            <a:ext cx="3105150" cy="14763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3478192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0781" y="5097667"/>
            <a:ext cx="2011809" cy="1760333"/>
          </a:xfrm>
          <a:prstGeom prst="rect">
            <a:avLst/>
          </a:prstGeom>
        </p:spPr>
      </p:pic>
      <p:sp>
        <p:nvSpPr>
          <p:cNvPr id="2" name="مربع نص 1"/>
          <p:cNvSpPr txBox="1"/>
          <p:nvPr/>
        </p:nvSpPr>
        <p:spPr>
          <a:xfrm>
            <a:off x="235391" y="712626"/>
            <a:ext cx="872754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b="1" dirty="0" smtClean="0">
                <a:solidFill>
                  <a:srgbClr val="C00000"/>
                </a:solidFill>
              </a:rPr>
              <a:t>مثال للتوضيح:</a:t>
            </a:r>
            <a:endParaRPr lang="ar-SA" b="1" dirty="0">
              <a:solidFill>
                <a:srgbClr val="C00000"/>
              </a:solidFill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76685" y="1384554"/>
            <a:ext cx="7591149" cy="3410516"/>
          </a:xfrm>
          <a:prstGeom prst="rect">
            <a:avLst/>
          </a:prstGeom>
        </p:spPr>
      </p:pic>
      <p:sp>
        <p:nvSpPr>
          <p:cNvPr id="6" name="شكل بيضاوي 5"/>
          <p:cNvSpPr/>
          <p:nvPr/>
        </p:nvSpPr>
        <p:spPr>
          <a:xfrm>
            <a:off x="2417276" y="1384554"/>
            <a:ext cx="977774" cy="105082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939061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919335" y="3250194"/>
            <a:ext cx="6799153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الأسئلة</a:t>
            </a:r>
            <a:endParaRPr lang="ar-SA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65174" y="2356448"/>
            <a:ext cx="1002388" cy="1002388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3977" y="4714875"/>
            <a:ext cx="213360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26598663"/>
      </p:ext>
    </p:extLst>
  </p:cSld>
  <p:clrMapOvr>
    <a:masterClrMapping/>
  </p:clrMapOvr>
</p:sld>
</file>

<file path=ppt/theme/theme1.xml><?xml version="1.0" encoding="utf-8"?>
<a:theme xmlns:a="http://schemas.openxmlformats.org/drawingml/2006/main" name="واجهة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281</TotalTime>
  <Words>468</Words>
  <Application>Microsoft Office PowerPoint</Application>
  <PresentationFormat>مخصص</PresentationFormat>
  <Paragraphs>72</Paragraphs>
  <Slides>11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واجهة</vt:lpstr>
      <vt:lpstr>طرح الأعداد الكلية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طرح الأعداد الكلية</dc:title>
  <dc:creator>waad .</dc:creator>
  <cp:lastModifiedBy>user</cp:lastModifiedBy>
  <cp:revision>23</cp:revision>
  <dcterms:created xsi:type="dcterms:W3CDTF">2020-03-20T12:24:43Z</dcterms:created>
  <dcterms:modified xsi:type="dcterms:W3CDTF">2020-03-23T04:49:01Z</dcterms:modified>
</cp:coreProperties>
</file>