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6842C3-444D-493B-BC10-E077A1613569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75F96F-57A1-4CC2-A123-EC4D780C4B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5010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TREMATODES (Flukes)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Lung Fluke – </a:t>
            </a:r>
            <a:r>
              <a:rPr lang="en-US" dirty="0" err="1"/>
              <a:t>Paragonimus</a:t>
            </a:r>
            <a:r>
              <a:rPr lang="en-US" dirty="0"/>
              <a:t> </a:t>
            </a:r>
            <a:r>
              <a:rPr lang="en-US" dirty="0" err="1"/>
              <a:t>westermani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100" dirty="0"/>
              <a:t>Habitat: </a:t>
            </a:r>
            <a:r>
              <a:rPr lang="en-US" sz="2100" dirty="0" smtClean="0"/>
              <a:t>lung.</a:t>
            </a:r>
          </a:p>
          <a:p>
            <a:pPr marL="82296" indent="0">
              <a:buNone/>
            </a:pPr>
            <a:endParaRPr lang="en-US" sz="2100" dirty="0"/>
          </a:p>
          <a:p>
            <a:pPr marL="82296" indent="0">
              <a:buNone/>
            </a:pPr>
            <a:r>
              <a:rPr lang="en-US" sz="2100" dirty="0"/>
              <a:t>Epidemiology: Prevalent in the Far East (Japan, Korea and Taiwan); also areas in Central America and Africa.  Transmission is related to the consumption of raw or undercooked fresh water crabs and </a:t>
            </a:r>
            <a:r>
              <a:rPr lang="en-US" sz="2100" dirty="0" smtClean="0"/>
              <a:t>crayfish.</a:t>
            </a:r>
          </a:p>
          <a:p>
            <a:pPr marL="82296" indent="0">
              <a:buNone/>
            </a:pPr>
            <a:endParaRPr lang="en-US" sz="2100" dirty="0" smtClean="0"/>
          </a:p>
          <a:p>
            <a:pPr marL="82296" indent="0">
              <a:buNone/>
            </a:pPr>
            <a:r>
              <a:rPr lang="en-US" sz="2100" dirty="0"/>
              <a:t>Definitive host: Man</a:t>
            </a:r>
          </a:p>
          <a:p>
            <a:pPr marL="82296" indent="0">
              <a:buNone/>
            </a:pPr>
            <a:r>
              <a:rPr lang="en-US" sz="2100" dirty="0"/>
              <a:t>1st intermediate host: Snail</a:t>
            </a:r>
          </a:p>
          <a:p>
            <a:pPr marL="82296" indent="0">
              <a:buNone/>
            </a:pPr>
            <a:r>
              <a:rPr lang="en-US" sz="2100" dirty="0"/>
              <a:t>2nd intermediate host: </a:t>
            </a:r>
            <a:r>
              <a:rPr lang="en-US" sz="2100" dirty="0" smtClean="0"/>
              <a:t>Fresh </a:t>
            </a:r>
            <a:r>
              <a:rPr lang="en-US" sz="2100" dirty="0"/>
              <a:t>water crabs and crayfish </a:t>
            </a:r>
          </a:p>
          <a:p>
            <a:pPr marL="82296" indent="0">
              <a:buNone/>
            </a:pPr>
            <a:endParaRPr lang="en-US" sz="2100" dirty="0"/>
          </a:p>
          <a:p>
            <a:pPr marL="82296" indent="0">
              <a:buNone/>
            </a:pPr>
            <a:r>
              <a:rPr lang="en-US" sz="2100" dirty="0"/>
              <a:t>Infective stage: encysted </a:t>
            </a:r>
            <a:r>
              <a:rPr lang="en-US" sz="2100" dirty="0" err="1" smtClean="0"/>
              <a:t>metacercaria</a:t>
            </a:r>
            <a:r>
              <a:rPr lang="en-US" sz="2100" dirty="0" smtClean="0"/>
              <a:t>.</a:t>
            </a:r>
            <a:endParaRPr lang="en-US" sz="2100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1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800" dirty="0"/>
              <a:t>Adult: oval, having 2 suckers oral and ventral, testis, ovary and </a:t>
            </a:r>
            <a:r>
              <a:rPr lang="en-US" sz="1800" dirty="0" smtClean="0"/>
              <a:t>uterus.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Egg: small (100x50 µm), oval </a:t>
            </a:r>
            <a:r>
              <a:rPr lang="en-US" sz="1800" dirty="0" err="1"/>
              <a:t>operculated</a:t>
            </a:r>
            <a:r>
              <a:rPr lang="en-US" sz="1800" dirty="0"/>
              <a:t>, brownish in </a:t>
            </a:r>
            <a:r>
              <a:rPr lang="en-US" sz="1800" dirty="0" err="1"/>
              <a:t>colour</a:t>
            </a:r>
            <a:r>
              <a:rPr lang="en-US" sz="1800" dirty="0"/>
              <a:t>, immature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3581400"/>
            <a:ext cx="254317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37948"/>
            <a:ext cx="251460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347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and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800" dirty="0"/>
              <a:t>Fever, </a:t>
            </a:r>
            <a:r>
              <a:rPr lang="en-US" sz="1800" dirty="0" smtClean="0"/>
              <a:t>chills</a:t>
            </a:r>
            <a:r>
              <a:rPr lang="en-US" sz="1800" dirty="0"/>
              <a:t>, chronic cough, rusty </a:t>
            </a:r>
            <a:r>
              <a:rPr lang="en-US" sz="1800" dirty="0" err="1"/>
              <a:t>coloured</a:t>
            </a:r>
            <a:r>
              <a:rPr lang="en-US" sz="1800" dirty="0"/>
              <a:t> sputum, </a:t>
            </a:r>
            <a:r>
              <a:rPr lang="en-US" sz="1800" dirty="0" err="1"/>
              <a:t>haemoptysis</a:t>
            </a:r>
            <a:r>
              <a:rPr lang="en-US" sz="1800" dirty="0"/>
              <a:t>, pneumonia, lung abscesses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 smtClean="0"/>
          </a:p>
          <a:p>
            <a:pPr marL="82296" indent="0">
              <a:buNone/>
            </a:pPr>
            <a:r>
              <a:rPr lang="en-US" sz="1800" dirty="0"/>
              <a:t>Examination of sputum and stool for eggs</a:t>
            </a:r>
          </a:p>
          <a:p>
            <a:pPr marL="82296" indent="0">
              <a:buNone/>
            </a:pPr>
            <a:r>
              <a:rPr lang="en-US" sz="1800" dirty="0"/>
              <a:t>serology (ELISA is used for detection of Abs or </a:t>
            </a:r>
            <a:r>
              <a:rPr lang="en-US" sz="1800" dirty="0" err="1"/>
              <a:t>Ags</a:t>
            </a:r>
            <a:r>
              <a:rPr lang="en-US" sz="1800" dirty="0"/>
              <a:t> in serum or pleural fluid</a:t>
            </a:r>
            <a:r>
              <a:rPr lang="en-US" sz="1800" dirty="0" smtClean="0"/>
              <a:t>).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 smtClean="0"/>
          </a:p>
          <a:p>
            <a:pPr marL="82296" indent="0">
              <a:buNone/>
            </a:pPr>
            <a:r>
              <a:rPr lang="en-US" sz="1800" dirty="0"/>
              <a:t>Prevention: Cooking crab </a:t>
            </a:r>
            <a:r>
              <a:rPr lang="en-US" sz="1800" dirty="0" smtClean="0"/>
              <a:t>meat.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 smtClean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 smtClean="0"/>
          </a:p>
          <a:p>
            <a:pPr marL="82296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1586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Blood Flukes (</a:t>
            </a:r>
            <a:r>
              <a:rPr lang="en-US" dirty="0" err="1"/>
              <a:t>Schistosomiasis</a:t>
            </a:r>
            <a:r>
              <a:rPr lang="en-US" dirty="0"/>
              <a:t>; Bilharzia)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1800" dirty="0"/>
              <a:t>Schistosoma mansoni; S. haematobium; S. </a:t>
            </a:r>
            <a:r>
              <a:rPr lang="pl-PL" sz="1800" dirty="0" smtClean="0"/>
              <a:t>japonicum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Epidemiology</a:t>
            </a:r>
          </a:p>
          <a:p>
            <a:pPr marL="82296" indent="0">
              <a:buNone/>
            </a:pPr>
            <a:r>
              <a:rPr lang="en-US" sz="1800" dirty="0"/>
              <a:t>More than 200 million humans are infected; prevalence increasing </a:t>
            </a:r>
          </a:p>
          <a:p>
            <a:pPr marL="82296" indent="0">
              <a:buNone/>
            </a:pPr>
            <a:r>
              <a:rPr lang="en-US" sz="1800" dirty="0"/>
              <a:t>Widely distributed throughout Africa (</a:t>
            </a:r>
            <a:r>
              <a:rPr lang="en-US" sz="1800" dirty="0" err="1"/>
              <a:t>S.haematobium</a:t>
            </a:r>
            <a:r>
              <a:rPr lang="en-US" sz="1800" dirty="0"/>
              <a:t> and </a:t>
            </a:r>
            <a:r>
              <a:rPr lang="en-US" sz="1800" dirty="0" err="1"/>
              <a:t>S.mansoni</a:t>
            </a:r>
            <a:r>
              <a:rPr lang="en-US" sz="1800" dirty="0"/>
              <a:t>), South America and some parts of Asia; distribution increasing with irrigation.</a:t>
            </a:r>
          </a:p>
          <a:p>
            <a:pPr marL="82296" indent="0">
              <a:buNone/>
            </a:pPr>
            <a:r>
              <a:rPr lang="en-US" sz="1800" dirty="0"/>
              <a:t>Transmission occurs in fresh water where the </a:t>
            </a:r>
            <a:r>
              <a:rPr lang="en-US" sz="1800" dirty="0" err="1"/>
              <a:t>cercaria</a:t>
            </a:r>
            <a:r>
              <a:rPr lang="en-US" sz="1800" dirty="0"/>
              <a:t> (larval stage of </a:t>
            </a:r>
            <a:r>
              <a:rPr lang="en-US" sz="1800" dirty="0" err="1"/>
              <a:t>Schistosoma</a:t>
            </a:r>
            <a:r>
              <a:rPr lang="en-US" sz="1800" dirty="0"/>
              <a:t>) which is the infective stage come in contact with and penetrates human skin. </a:t>
            </a:r>
          </a:p>
          <a:p>
            <a:pPr marL="82296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8709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Schistosoma</a:t>
            </a:r>
            <a:r>
              <a:rPr lang="en-US" dirty="0"/>
              <a:t> </a:t>
            </a:r>
            <a:r>
              <a:rPr lang="en-US" dirty="0" err="1"/>
              <a:t>haematobium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800" dirty="0"/>
              <a:t>Habitat: </a:t>
            </a:r>
            <a:r>
              <a:rPr lang="en-US" sz="1800" dirty="0" smtClean="0"/>
              <a:t>Vesicle </a:t>
            </a:r>
            <a:r>
              <a:rPr lang="en-US" sz="1800" dirty="0"/>
              <a:t>and pelvic venous plexus around the urinary bladder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Morphology: </a:t>
            </a:r>
            <a:r>
              <a:rPr lang="en-US" sz="1800" dirty="0" err="1"/>
              <a:t>Schistosoma</a:t>
            </a:r>
            <a:r>
              <a:rPr lang="en-US" sz="1800" dirty="0"/>
              <a:t> differs from other </a:t>
            </a:r>
            <a:r>
              <a:rPr lang="en-US" sz="1800" dirty="0" err="1"/>
              <a:t>trematodes</a:t>
            </a:r>
            <a:r>
              <a:rPr lang="en-US" sz="1800" dirty="0"/>
              <a:t> in being separate sex (not hermaphrodite</a:t>
            </a:r>
            <a:r>
              <a:rPr lang="en-US" sz="1800" dirty="0" smtClean="0"/>
              <a:t>).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Egg: large, non-</a:t>
            </a:r>
            <a:r>
              <a:rPr lang="en-US" sz="1800" dirty="0" err="1"/>
              <a:t>operculated</a:t>
            </a:r>
            <a:r>
              <a:rPr lang="en-US" sz="1800" dirty="0"/>
              <a:t>, yellow, mature with terminal spine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 smtClean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600"/>
            <a:ext cx="12477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35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cycle: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4839930" cy="429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00200"/>
            <a:ext cx="26289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911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and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Terminal hematuria, </a:t>
            </a:r>
            <a:r>
              <a:rPr lang="en-US" dirty="0"/>
              <a:t>dysuria and </a:t>
            </a:r>
            <a:r>
              <a:rPr lang="en-US" dirty="0" smtClean="0"/>
              <a:t>frequency.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Urine </a:t>
            </a:r>
            <a:r>
              <a:rPr lang="en-US" dirty="0"/>
              <a:t>examination, show the terminal </a:t>
            </a:r>
            <a:r>
              <a:rPr lang="en-US" dirty="0" smtClean="0"/>
              <a:t>spine egg.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Serology.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18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Schistosoma</a:t>
            </a:r>
            <a:r>
              <a:rPr lang="en-US" dirty="0"/>
              <a:t> </a:t>
            </a:r>
            <a:r>
              <a:rPr lang="en-US" dirty="0" err="1"/>
              <a:t>mansoni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800" dirty="0"/>
              <a:t>Habitat: Inferior mesenteric veins, draining the large intestine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Morphology: </a:t>
            </a:r>
            <a:endParaRPr lang="en-US" sz="1800" dirty="0" smtClean="0"/>
          </a:p>
          <a:p>
            <a:pPr marL="82296" indent="0">
              <a:buNone/>
            </a:pPr>
            <a:r>
              <a:rPr lang="en-US" sz="1800" dirty="0"/>
              <a:t>Egg: large, non-</a:t>
            </a:r>
            <a:r>
              <a:rPr lang="en-US" sz="1800" dirty="0" err="1"/>
              <a:t>operculated</a:t>
            </a:r>
            <a:r>
              <a:rPr lang="en-US" sz="1800" dirty="0"/>
              <a:t>, yellow, mature with lateral spine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1990725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888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and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D</a:t>
            </a:r>
            <a:r>
              <a:rPr lang="en-US" dirty="0" smtClean="0"/>
              <a:t>ysentery </a:t>
            </a:r>
            <a:r>
              <a:rPr lang="en-US" dirty="0"/>
              <a:t>(passage of blood and mucus in the diarrheic stool) + </a:t>
            </a:r>
            <a:r>
              <a:rPr lang="en-US" dirty="0" err="1"/>
              <a:t>tenesmus</a:t>
            </a:r>
            <a:r>
              <a:rPr lang="en-US" dirty="0"/>
              <a:t>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S</a:t>
            </a:r>
            <a:r>
              <a:rPr lang="en-US" dirty="0" smtClean="0"/>
              <a:t>tool </a:t>
            </a:r>
            <a:r>
              <a:rPr lang="en-US" dirty="0"/>
              <a:t>examination for eggs</a:t>
            </a:r>
          </a:p>
          <a:p>
            <a:pPr marL="82296" indent="0">
              <a:buNone/>
            </a:pPr>
            <a:r>
              <a:rPr lang="en-US" dirty="0" smtClean="0"/>
              <a:t>Serology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Rectal </a:t>
            </a:r>
            <a:r>
              <a:rPr lang="en-US" dirty="0"/>
              <a:t>biopsy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25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Schistosoma</a:t>
            </a:r>
            <a:r>
              <a:rPr lang="en-US" dirty="0"/>
              <a:t> </a:t>
            </a:r>
            <a:r>
              <a:rPr lang="en-US" dirty="0" err="1"/>
              <a:t>japonicum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800" dirty="0"/>
              <a:t>Habitat: Superior mesenteric veins, draining the small intestine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Morphology</a:t>
            </a:r>
            <a:r>
              <a:rPr lang="en-US" sz="1800" dirty="0" smtClean="0"/>
              <a:t>:</a:t>
            </a:r>
          </a:p>
          <a:p>
            <a:pPr marL="82296" indent="0">
              <a:buNone/>
            </a:pPr>
            <a:r>
              <a:rPr lang="en-US" sz="1800" dirty="0"/>
              <a:t>Egg: small, rounded, mature with lateral spine. </a:t>
            </a:r>
            <a:r>
              <a:rPr lang="en-US" sz="1800" dirty="0" err="1"/>
              <a:t>S.japonicum</a:t>
            </a:r>
            <a:r>
              <a:rPr lang="en-US" sz="1800" dirty="0"/>
              <a:t>  is characterized by higher egg production, nearly 3000 eggs/day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81400"/>
            <a:ext cx="16002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06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Common features: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/>
              <a:t>They </a:t>
            </a:r>
            <a:r>
              <a:rPr lang="en-US" sz="2400" dirty="0"/>
              <a:t>are flat, provided with suckers as organ of </a:t>
            </a:r>
            <a:r>
              <a:rPr lang="en-US" sz="2400" dirty="0" smtClean="0"/>
              <a:t>attachment.</a:t>
            </a: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sz="2400" dirty="0" err="1" smtClean="0"/>
              <a:t>Trematodes</a:t>
            </a:r>
            <a:r>
              <a:rPr lang="en-US" sz="2400" dirty="0" smtClean="0"/>
              <a:t> </a:t>
            </a:r>
            <a:r>
              <a:rPr lang="en-US" sz="2400" dirty="0"/>
              <a:t>are usually leaf shaped, and commonly named as flukes. Fluke means flat body with suckers</a:t>
            </a:r>
            <a:r>
              <a:rPr lang="en-US" sz="2400" dirty="0" smtClean="0"/>
              <a:t>.</a:t>
            </a: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sz="2400" dirty="0" smtClean="0"/>
              <a:t>No </a:t>
            </a:r>
            <a:r>
              <a:rPr lang="en-US" sz="2400" dirty="0"/>
              <a:t>body </a:t>
            </a:r>
            <a:r>
              <a:rPr lang="en-US" sz="2400" dirty="0" smtClean="0"/>
              <a:t>cavity.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dirty="0" smtClean="0"/>
              <a:t>Reproduction</a:t>
            </a:r>
            <a:r>
              <a:rPr lang="en-US" sz="2400" dirty="0"/>
              <a:t>: Most species are hermaphroditic (male and female systems are together); </a:t>
            </a:r>
            <a:r>
              <a:rPr lang="en-US" sz="2400" dirty="0" err="1"/>
              <a:t>schistosomes</a:t>
            </a:r>
            <a:r>
              <a:rPr lang="en-US" sz="2400" dirty="0"/>
              <a:t> are an exception.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and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It </a:t>
            </a:r>
            <a:r>
              <a:rPr lang="en-US" dirty="0"/>
              <a:t>is serious. Starts by </a:t>
            </a:r>
            <a:r>
              <a:rPr lang="en-US" dirty="0" smtClean="0"/>
              <a:t>kata Yama </a:t>
            </a:r>
            <a:r>
              <a:rPr lang="en-US" dirty="0"/>
              <a:t>fever which is manifested by fever, </a:t>
            </a:r>
            <a:r>
              <a:rPr lang="en-US" dirty="0" err="1"/>
              <a:t>hepatosplenomegaly</a:t>
            </a:r>
            <a:r>
              <a:rPr lang="en-US" dirty="0"/>
              <a:t> and lymphadenopathy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Severe complications are in the form of cerebral and spinal cord affection leading to epilepsy and hemiplegia.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S</a:t>
            </a:r>
            <a:r>
              <a:rPr lang="en-US" dirty="0" smtClean="0"/>
              <a:t>tool </a:t>
            </a:r>
            <a:r>
              <a:rPr lang="en-US" dirty="0"/>
              <a:t>examination for </a:t>
            </a:r>
            <a:r>
              <a:rPr lang="en-US" dirty="0" smtClean="0"/>
              <a:t>eggs</a:t>
            </a:r>
          </a:p>
          <a:p>
            <a:pPr marL="82296" indent="0">
              <a:buNone/>
            </a:pPr>
            <a:r>
              <a:rPr lang="en-US" smtClean="0"/>
              <a:t>Serology.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72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Liver Fluke (</a:t>
            </a:r>
            <a:r>
              <a:rPr lang="en-US" dirty="0" err="1"/>
              <a:t>Fasciola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dirty="0"/>
              <a:t>Habitat:  bile </a:t>
            </a:r>
            <a:r>
              <a:rPr lang="en-US" sz="2000" dirty="0" smtClean="0"/>
              <a:t>ducts.</a:t>
            </a:r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r>
              <a:rPr lang="en-US" sz="2000" dirty="0"/>
              <a:t>Epidemiology: worldwide.  </a:t>
            </a:r>
            <a:endParaRPr lang="en-US" sz="2000" dirty="0" smtClean="0"/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Acquired by eating unwashed water </a:t>
            </a:r>
            <a:r>
              <a:rPr lang="en-US" sz="2000" dirty="0" err="1"/>
              <a:t>vegetations</a:t>
            </a:r>
            <a:r>
              <a:rPr lang="en-US" sz="2000" dirty="0"/>
              <a:t> containing the encysted </a:t>
            </a:r>
            <a:r>
              <a:rPr lang="en-US" sz="2000" dirty="0" err="1" smtClean="0"/>
              <a:t>metacercaria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r>
              <a:rPr lang="en-US" sz="2000" dirty="0" smtClean="0"/>
              <a:t>Definitive host: Man</a:t>
            </a:r>
          </a:p>
          <a:p>
            <a:pPr marL="82296" indent="0">
              <a:buNone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intermediate host: Snail</a:t>
            </a:r>
          </a:p>
          <a:p>
            <a:pPr marL="82296" indent="0">
              <a:buNone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intermediate host: Water </a:t>
            </a:r>
            <a:r>
              <a:rPr lang="en-US" sz="2000" dirty="0"/>
              <a:t>plants as water </a:t>
            </a:r>
            <a:r>
              <a:rPr lang="en-US" sz="2000" dirty="0" smtClean="0"/>
              <a:t>cress. </a:t>
            </a:r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Infective stage: </a:t>
            </a:r>
            <a:r>
              <a:rPr lang="en-US" sz="2000" dirty="0" smtClean="0"/>
              <a:t>encysted </a:t>
            </a:r>
            <a:r>
              <a:rPr lang="en-US" sz="2000" dirty="0" err="1" smtClean="0"/>
              <a:t>metacercaria</a:t>
            </a:r>
            <a:r>
              <a:rPr lang="en-US" sz="2000" dirty="0" smtClean="0"/>
              <a:t>.</a:t>
            </a:r>
            <a:endParaRPr lang="en-US" sz="2000" dirty="0"/>
          </a:p>
          <a:p>
            <a:pPr marL="82296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46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cycle: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5638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63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300" dirty="0"/>
              <a:t>There are two species: </a:t>
            </a:r>
            <a:r>
              <a:rPr lang="en-US" sz="2300" dirty="0" err="1"/>
              <a:t>Fasciola</a:t>
            </a:r>
            <a:r>
              <a:rPr lang="en-US" sz="2300" dirty="0"/>
              <a:t> hepatica and </a:t>
            </a:r>
            <a:r>
              <a:rPr lang="en-US" sz="2300" dirty="0" err="1"/>
              <a:t>Fasciola</a:t>
            </a:r>
            <a:r>
              <a:rPr lang="en-US" sz="2300" dirty="0"/>
              <a:t> </a:t>
            </a:r>
            <a:r>
              <a:rPr lang="en-US" sz="2300" dirty="0" err="1" smtClean="0"/>
              <a:t>gigantica</a:t>
            </a:r>
            <a:r>
              <a:rPr lang="en-US" sz="2300" dirty="0" smtClean="0"/>
              <a:t>.</a:t>
            </a:r>
            <a:endParaRPr lang="en-US" sz="2300" dirty="0"/>
          </a:p>
          <a:p>
            <a:pPr marL="82296" indent="0">
              <a:buNone/>
            </a:pPr>
            <a:r>
              <a:rPr lang="en-US" sz="2300" dirty="0"/>
              <a:t>Both of them are large, have 2 suckers; oral and </a:t>
            </a:r>
            <a:r>
              <a:rPr lang="en-US" sz="2300" dirty="0" smtClean="0"/>
              <a:t>ventral. </a:t>
            </a:r>
          </a:p>
          <a:p>
            <a:pPr marL="82296" indent="0">
              <a:buNone/>
            </a:pPr>
            <a:r>
              <a:rPr lang="en-US" sz="2300" dirty="0" smtClean="0"/>
              <a:t>They </a:t>
            </a:r>
            <a:r>
              <a:rPr lang="en-US" sz="2300" dirty="0"/>
              <a:t>have 2 testes, one ovary and one uterus.</a:t>
            </a:r>
          </a:p>
          <a:p>
            <a:pPr marL="82296" indent="0">
              <a:buNone/>
            </a:pPr>
            <a:endParaRPr lang="en-US" sz="2300" dirty="0" smtClean="0"/>
          </a:p>
          <a:p>
            <a:pPr marL="82296" indent="0">
              <a:buNone/>
            </a:pPr>
            <a:r>
              <a:rPr lang="en-US" sz="2300" dirty="0" err="1" smtClean="0"/>
              <a:t>Fasciola</a:t>
            </a:r>
            <a:r>
              <a:rPr lang="en-US" sz="2300" dirty="0" smtClean="0"/>
              <a:t> </a:t>
            </a:r>
            <a:r>
              <a:rPr lang="en-US" sz="2300" dirty="0"/>
              <a:t>egg: large (150x90 µm ), oval, yellowish, </a:t>
            </a:r>
            <a:r>
              <a:rPr lang="en-US" sz="2300" dirty="0" err="1"/>
              <a:t>operculated</a:t>
            </a:r>
            <a:r>
              <a:rPr lang="en-US" sz="2300" dirty="0"/>
              <a:t> and </a:t>
            </a:r>
            <a:r>
              <a:rPr lang="en-US" sz="2300" dirty="0" smtClean="0"/>
              <a:t>immature.</a:t>
            </a:r>
            <a:endParaRPr lang="en-US" sz="2300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06888"/>
            <a:ext cx="16478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86106"/>
            <a:ext cx="23145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5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and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sz="1800" dirty="0"/>
              <a:t>During migratory stage from intestine to liver: Fever, right </a:t>
            </a:r>
            <a:r>
              <a:rPr lang="en-US" sz="1800" dirty="0" err="1"/>
              <a:t>hypochondrial</a:t>
            </a:r>
            <a:r>
              <a:rPr lang="en-US" sz="1800" dirty="0"/>
              <a:t> pain, eosinophilia ( 2-3 months</a:t>
            </a:r>
            <a:r>
              <a:rPr lang="en-US" sz="1800" dirty="0" smtClean="0"/>
              <a:t>).</a:t>
            </a:r>
          </a:p>
          <a:p>
            <a:pPr marL="82296" indent="0">
              <a:buNone/>
            </a:pPr>
            <a:endParaRPr lang="en-US" sz="1800" dirty="0" smtClean="0"/>
          </a:p>
          <a:p>
            <a:pPr marL="82296" indent="0">
              <a:buNone/>
            </a:pPr>
            <a:r>
              <a:rPr lang="en-US" sz="1800" dirty="0" smtClean="0"/>
              <a:t>Once </a:t>
            </a:r>
            <a:r>
              <a:rPr lang="en-US" sz="1800" dirty="0"/>
              <a:t>reaching the bile ducts: Live for years in biliary tree producing obstruction and cholangitis manifested by fever, jaundice, acute </a:t>
            </a:r>
            <a:r>
              <a:rPr lang="en-US" sz="1800" dirty="0" err="1"/>
              <a:t>epigastric</a:t>
            </a:r>
            <a:r>
              <a:rPr lang="en-US" sz="1800" dirty="0"/>
              <a:t> pain, enlargement of the liver and eosinophilia. </a:t>
            </a:r>
            <a:endParaRPr lang="en-US" sz="1800" dirty="0" smtClean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 smtClean="0"/>
              <a:t>1-High </a:t>
            </a:r>
            <a:r>
              <a:rPr lang="en-US" sz="1800" dirty="0"/>
              <a:t>eosinophilia</a:t>
            </a:r>
          </a:p>
          <a:p>
            <a:pPr marL="82296" indent="0">
              <a:buNone/>
            </a:pPr>
            <a:r>
              <a:rPr lang="en-US" sz="1800" dirty="0" smtClean="0"/>
              <a:t>2-Stool </a:t>
            </a:r>
            <a:r>
              <a:rPr lang="en-US" sz="1800" dirty="0"/>
              <a:t>examination: egg in stool</a:t>
            </a:r>
          </a:p>
          <a:p>
            <a:pPr marL="82296" indent="0">
              <a:buNone/>
            </a:pPr>
            <a:r>
              <a:rPr lang="en-US" sz="1800" dirty="0" smtClean="0"/>
              <a:t>3-Serology</a:t>
            </a:r>
            <a:endParaRPr lang="en-US" sz="1800" dirty="0"/>
          </a:p>
          <a:p>
            <a:pPr marL="82296" indent="0">
              <a:buNone/>
            </a:pPr>
            <a:r>
              <a:rPr lang="en-US" sz="1800" dirty="0" smtClean="0"/>
              <a:t>4-CT </a:t>
            </a:r>
            <a:r>
              <a:rPr lang="en-US" sz="1800" dirty="0"/>
              <a:t>scan, </a:t>
            </a:r>
            <a:r>
              <a:rPr lang="en-US" sz="1800" dirty="0" smtClean="0"/>
              <a:t>ultrasound.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We have to differentiate between true </a:t>
            </a:r>
            <a:r>
              <a:rPr lang="en-US" sz="1800" dirty="0" err="1"/>
              <a:t>fascioliasis</a:t>
            </a:r>
            <a:r>
              <a:rPr lang="en-US" sz="1800" dirty="0"/>
              <a:t> and false </a:t>
            </a:r>
            <a:r>
              <a:rPr lang="en-US" sz="1800" dirty="0" err="1"/>
              <a:t>fascioliasis</a:t>
            </a:r>
            <a:r>
              <a:rPr lang="en-US" sz="1800" dirty="0"/>
              <a:t>. </a:t>
            </a:r>
            <a:endParaRPr lang="en-US" sz="1800" dirty="0" smtClean="0"/>
          </a:p>
          <a:p>
            <a:pPr marL="82296" indent="0">
              <a:buNone/>
            </a:pPr>
            <a:endParaRPr lang="en-US" sz="1800" dirty="0" smtClean="0"/>
          </a:p>
          <a:p>
            <a:pPr marL="82296" indent="0">
              <a:buNone/>
            </a:pPr>
            <a:r>
              <a:rPr lang="en-US" sz="1800" dirty="0"/>
              <a:t>Control: </a:t>
            </a:r>
          </a:p>
          <a:p>
            <a:pPr marL="82296" indent="0">
              <a:buNone/>
            </a:pPr>
            <a:r>
              <a:rPr lang="en-US" sz="1800" dirty="0"/>
              <a:t>Treatment of infected persons, snail destruction, immersion of raw </a:t>
            </a:r>
            <a:r>
              <a:rPr lang="en-US" sz="1800" dirty="0" err="1"/>
              <a:t>vegetations</a:t>
            </a:r>
            <a:r>
              <a:rPr lang="en-US" sz="1800" dirty="0"/>
              <a:t> in potassium permanganate for 20 minutes.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Intestinal Fluke (</a:t>
            </a:r>
            <a:r>
              <a:rPr lang="en-US" dirty="0" err="1"/>
              <a:t>Fasciolopsis</a:t>
            </a:r>
            <a:r>
              <a:rPr lang="en-US" dirty="0"/>
              <a:t> </a:t>
            </a:r>
            <a:r>
              <a:rPr lang="en-US" dirty="0" err="1"/>
              <a:t>buski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800" dirty="0"/>
              <a:t>Habitat:  small </a:t>
            </a:r>
            <a:r>
              <a:rPr lang="en-US" sz="1800" dirty="0" smtClean="0"/>
              <a:t>intestine.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Epidemiology: China, Taiwan, Vietnam, Indonesia and Malaysia.  </a:t>
            </a:r>
          </a:p>
          <a:p>
            <a:pPr marL="82296" indent="0">
              <a:buNone/>
            </a:pPr>
            <a:r>
              <a:rPr lang="en-US" sz="1800" dirty="0"/>
              <a:t>Acquired by eating chest nut containing the encysted </a:t>
            </a:r>
            <a:r>
              <a:rPr lang="en-US" sz="1800" dirty="0" err="1"/>
              <a:t>metacercaria</a:t>
            </a:r>
            <a:r>
              <a:rPr lang="en-US" sz="1800" dirty="0"/>
              <a:t> which is the infective stage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Definitive host: Man</a:t>
            </a:r>
          </a:p>
          <a:p>
            <a:pPr marL="82296" indent="0">
              <a:buNone/>
            </a:pPr>
            <a:r>
              <a:rPr lang="en-US" sz="1800" dirty="0"/>
              <a:t>1st intermediate host: Snail</a:t>
            </a:r>
          </a:p>
          <a:p>
            <a:pPr marL="82296" indent="0">
              <a:buNone/>
            </a:pPr>
            <a:r>
              <a:rPr lang="en-US" sz="1800" dirty="0"/>
              <a:t>2nd intermediate host: </a:t>
            </a:r>
            <a:r>
              <a:rPr lang="en-US" sz="1800" dirty="0" smtClean="0"/>
              <a:t>Chest nut.</a:t>
            </a:r>
            <a:endParaRPr lang="en-US" sz="1800" dirty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Infective stage: encysted </a:t>
            </a:r>
            <a:r>
              <a:rPr lang="en-US" sz="1800" dirty="0" err="1"/>
              <a:t>metacercaria</a:t>
            </a:r>
            <a:r>
              <a:rPr lang="en-US" sz="1800" dirty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 smtClean="0"/>
          </a:p>
          <a:p>
            <a:pPr marL="82296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79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1800" dirty="0"/>
              <a:t>Adults: large, ovoid in shape, have 2 suckers; oral and ventral which are organs of </a:t>
            </a:r>
            <a:r>
              <a:rPr lang="en-US" sz="1800" dirty="0" err="1"/>
              <a:t>attachement</a:t>
            </a:r>
            <a:r>
              <a:rPr lang="en-US" sz="1800" dirty="0"/>
              <a:t>. The intestine is simple with no branches laterally nor medially. </a:t>
            </a:r>
            <a:endParaRPr lang="en-US" sz="1800" dirty="0" smtClean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 smtClean="0"/>
              <a:t>They </a:t>
            </a:r>
            <a:r>
              <a:rPr lang="en-US" sz="1800" dirty="0"/>
              <a:t>have 2 testes, one ovary and one uterus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 err="1"/>
              <a:t>Fasciolopsis</a:t>
            </a:r>
            <a:r>
              <a:rPr lang="en-US" sz="1800" dirty="0"/>
              <a:t> egg: large, oval, yellowish brown in </a:t>
            </a:r>
            <a:r>
              <a:rPr lang="en-US" sz="1800" dirty="0" err="1"/>
              <a:t>colour</a:t>
            </a:r>
            <a:r>
              <a:rPr lang="en-US" sz="1800" dirty="0"/>
              <a:t>, </a:t>
            </a:r>
            <a:r>
              <a:rPr lang="en-US" sz="1800" dirty="0" err="1"/>
              <a:t>operculated</a:t>
            </a:r>
            <a:r>
              <a:rPr lang="en-US" sz="1800" dirty="0"/>
              <a:t> and </a:t>
            </a:r>
            <a:r>
              <a:rPr lang="en-US" sz="1800" dirty="0" smtClean="0"/>
              <a:t>immature.</a:t>
            </a:r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and 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sz="1900" dirty="0" smtClean="0"/>
              <a:t>Abdominal </a:t>
            </a:r>
            <a:r>
              <a:rPr lang="en-US" sz="1900" dirty="0"/>
              <a:t>pain and </a:t>
            </a:r>
            <a:r>
              <a:rPr lang="en-US" sz="1900" dirty="0" smtClean="0"/>
              <a:t>diarrhea.</a:t>
            </a:r>
          </a:p>
          <a:p>
            <a:pPr marL="82296" indent="0">
              <a:buNone/>
            </a:pPr>
            <a:endParaRPr lang="en-US" sz="1900" dirty="0" smtClean="0"/>
          </a:p>
          <a:p>
            <a:pPr marL="82296" indent="0">
              <a:buNone/>
            </a:pPr>
            <a:r>
              <a:rPr lang="en-US" sz="1900" dirty="0" smtClean="0"/>
              <a:t>Stool </a:t>
            </a:r>
            <a:r>
              <a:rPr lang="en-US" sz="1900" dirty="0"/>
              <a:t>is greenish-yellow and contain undigested food as this worm produces </a:t>
            </a:r>
            <a:r>
              <a:rPr lang="en-US" sz="1900" dirty="0" err="1"/>
              <a:t>malabsorption</a:t>
            </a:r>
            <a:r>
              <a:rPr lang="en-US" sz="1900" dirty="0" smtClean="0"/>
              <a:t>.</a:t>
            </a:r>
          </a:p>
          <a:p>
            <a:pPr marL="82296" indent="0">
              <a:buNone/>
            </a:pPr>
            <a:endParaRPr lang="en-US" sz="1900" dirty="0"/>
          </a:p>
          <a:p>
            <a:pPr marL="82296" indent="0">
              <a:buNone/>
            </a:pPr>
            <a:r>
              <a:rPr lang="en-US" sz="1900" dirty="0" smtClean="0"/>
              <a:t>Complications </a:t>
            </a:r>
            <a:r>
              <a:rPr lang="en-US" sz="1900" dirty="0"/>
              <a:t>may occur in the form of bowel obstruction in the presence of large numbers of worms. Also, the parasites may lead to ileus</a:t>
            </a:r>
            <a:r>
              <a:rPr lang="en-US" sz="1900" dirty="0" smtClean="0"/>
              <a:t>.</a:t>
            </a:r>
          </a:p>
          <a:p>
            <a:pPr marL="82296" indent="0">
              <a:buNone/>
            </a:pPr>
            <a:endParaRPr lang="en-US" sz="1900" dirty="0"/>
          </a:p>
          <a:p>
            <a:pPr marL="82296" indent="0">
              <a:buNone/>
            </a:pPr>
            <a:endParaRPr lang="en-US" sz="1900" dirty="0" smtClean="0"/>
          </a:p>
          <a:p>
            <a:pPr marL="82296" indent="0">
              <a:buNone/>
            </a:pPr>
            <a:r>
              <a:rPr lang="en-US" sz="1900" dirty="0" smtClean="0"/>
              <a:t>1-Stool </a:t>
            </a:r>
            <a:r>
              <a:rPr lang="en-US" sz="1900" dirty="0"/>
              <a:t>examination: egg in stool</a:t>
            </a:r>
          </a:p>
          <a:p>
            <a:pPr marL="82296" indent="0">
              <a:buNone/>
            </a:pPr>
            <a:r>
              <a:rPr lang="en-US" sz="1900" dirty="0" smtClean="0"/>
              <a:t>2-Serology </a:t>
            </a:r>
          </a:p>
          <a:p>
            <a:pPr marL="82296" indent="0">
              <a:buNone/>
            </a:pPr>
            <a:endParaRPr lang="en-US" sz="1900" dirty="0"/>
          </a:p>
          <a:p>
            <a:pPr marL="82296" indent="0">
              <a:buNone/>
            </a:pPr>
            <a:r>
              <a:rPr lang="en-US" sz="1900" dirty="0"/>
              <a:t>Control: </a:t>
            </a:r>
          </a:p>
          <a:p>
            <a:pPr marL="82296" indent="0">
              <a:buNone/>
            </a:pPr>
            <a:r>
              <a:rPr lang="en-US" sz="1900" dirty="0"/>
              <a:t>Treatment of infected persons, snail destruction, immersion of raw </a:t>
            </a:r>
            <a:r>
              <a:rPr lang="en-US" sz="1900" dirty="0" err="1"/>
              <a:t>vegetations</a:t>
            </a:r>
            <a:r>
              <a:rPr lang="en-US" sz="1900" dirty="0"/>
              <a:t> in boiling water for few seconds before eating. </a:t>
            </a:r>
          </a:p>
          <a:p>
            <a:pPr marL="82296" indent="0">
              <a:buNone/>
            </a:pPr>
            <a:endParaRPr lang="en-US" sz="1900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906</Words>
  <Application>Microsoft Office PowerPoint</Application>
  <PresentationFormat>On-screen Show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TREMATODES (Flukes)</vt:lpstr>
      <vt:lpstr>Common features:</vt:lpstr>
      <vt:lpstr>Liver Fluke (Fasciola)</vt:lpstr>
      <vt:lpstr>Life cycle:</vt:lpstr>
      <vt:lpstr>Morphology</vt:lpstr>
      <vt:lpstr>Clinical and Diagnosis:</vt:lpstr>
      <vt:lpstr>Intestinal Fluke (Fasciolopsis buski)</vt:lpstr>
      <vt:lpstr>Morphology </vt:lpstr>
      <vt:lpstr>Clinical and diagnosis:</vt:lpstr>
      <vt:lpstr>Lung Fluke – Paragonimus westermani</vt:lpstr>
      <vt:lpstr>Morphology </vt:lpstr>
      <vt:lpstr>Clinical and diagnosis:</vt:lpstr>
      <vt:lpstr> Blood Flukes (Schistosomiasis; Bilharzia) </vt:lpstr>
      <vt:lpstr>Schistosoma haematobium:</vt:lpstr>
      <vt:lpstr>Life cycle:</vt:lpstr>
      <vt:lpstr>Clinical and diagnosis:</vt:lpstr>
      <vt:lpstr>Schistosoma mansoni:</vt:lpstr>
      <vt:lpstr>Clinical and diagnosis:</vt:lpstr>
      <vt:lpstr>Schistosoma japonicum:</vt:lpstr>
      <vt:lpstr>Clinical and diagnosis: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TREMATODES (Flukes)</dc:title>
  <dc:creator>user</dc:creator>
  <cp:lastModifiedBy>user</cp:lastModifiedBy>
  <cp:revision>5</cp:revision>
  <dcterms:created xsi:type="dcterms:W3CDTF">2015-05-03T08:18:29Z</dcterms:created>
  <dcterms:modified xsi:type="dcterms:W3CDTF">2015-05-05T04:59:15Z</dcterms:modified>
</cp:coreProperties>
</file>