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9" r:id="rId11"/>
    <p:sldId id="270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200"/>
    <a:srgbClr val="FFFF00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3A6AA-CEC8-4BC9-B8DE-4BC6629CA438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43453-36D8-4F70-AFD7-B632F02863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0181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7008-07B7-4EDC-BB1C-519664FBC174}" type="datetime1">
              <a:rPr lang="ar-SA" smtClean="0"/>
              <a:pPr/>
              <a:t>27/02/1438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AA1F7-681C-4A7A-A75C-9CE6F1C67ECA}" type="datetime1">
              <a:rPr lang="ar-SA" smtClean="0"/>
              <a:pPr/>
              <a:t>27/02/1438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8E8A-D46B-4615-9FF1-8DD39526EAB1}" type="datetime1">
              <a:rPr lang="ar-SA" smtClean="0"/>
              <a:pPr/>
              <a:t>27/02/1438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1716-388C-43FE-A9DB-1E0CE4681116}" type="datetime1">
              <a:rPr lang="ar-SA" smtClean="0"/>
              <a:pPr/>
              <a:t>27/02/1438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8E446-B184-45EB-BC1D-4B81CA93065C}" type="datetime1">
              <a:rPr lang="ar-SA" smtClean="0"/>
              <a:pPr/>
              <a:t>27/02/1438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E053B-317E-4A02-8AA5-C1AF7D8E1122}" type="datetime1">
              <a:rPr lang="ar-SA" smtClean="0"/>
              <a:pPr/>
              <a:t>27/02/1438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08476-9064-4664-A8F0-114F4B036D25}" type="datetime1">
              <a:rPr lang="ar-SA" smtClean="0"/>
              <a:pPr/>
              <a:t>27/02/1438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58215-B46D-4531-B8EE-2AFD063A58D3}" type="datetime1">
              <a:rPr lang="ar-SA" smtClean="0"/>
              <a:pPr/>
              <a:t>27/02/1438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3F356-B924-470D-BDDD-3BF557AB1F00}" type="datetime1">
              <a:rPr lang="ar-SA" smtClean="0"/>
              <a:pPr/>
              <a:t>27/02/1438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4C7BF-7580-4F00-8DE1-3BC45F45DEAE}" type="datetime1">
              <a:rPr lang="ar-SA" smtClean="0"/>
              <a:pPr/>
              <a:t>27/02/1438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157C-F83C-4DB9-AB16-F1D04484EA04}" type="datetime1">
              <a:rPr lang="ar-SA" smtClean="0"/>
              <a:pPr/>
              <a:t>27/02/1438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C1F75-4B34-4B65-9CCB-9DE119BD9268}" type="datetime1">
              <a:rPr lang="ar-SA" smtClean="0"/>
              <a:pPr/>
              <a:t>27/02/1438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شكل بيضاوي 5"/>
          <p:cNvSpPr/>
          <p:nvPr/>
        </p:nvSpPr>
        <p:spPr>
          <a:xfrm>
            <a:off x="2339752" y="2420888"/>
            <a:ext cx="4536504" cy="1368152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  <p:sp>
        <p:nvSpPr>
          <p:cNvPr id="7" name="عنوان 6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Trees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0622"/>
            <a:ext cx="8229600" cy="634082"/>
          </a:xfrm>
        </p:spPr>
        <p:txBody>
          <a:bodyPr>
            <a:normAutofit fontScale="90000"/>
          </a:bodyPr>
          <a:lstStyle/>
          <a:p>
            <a:pPr rtl="0"/>
            <a:r>
              <a:rPr lang="en-US" sz="3600" b="1" i="1" u="sng" dirty="0" smtClean="0">
                <a:solidFill>
                  <a:srgbClr val="FF0000"/>
                </a:solidFill>
              </a:rPr>
              <a:t>Properties of Trees</a:t>
            </a:r>
            <a:endParaRPr lang="ar-SA" sz="3600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904656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THEOREM 2</a:t>
            </a:r>
          </a:p>
          <a:p>
            <a:pPr algn="l" rtl="0">
              <a:buNone/>
            </a:pPr>
            <a:r>
              <a:rPr lang="en-US" dirty="0" smtClean="0"/>
              <a:t>A tree with n vertices has n - 1 edges.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THEOREM 3</a:t>
            </a:r>
          </a:p>
          <a:p>
            <a:pPr algn="l" rtl="0">
              <a:buNone/>
            </a:pPr>
            <a:r>
              <a:rPr lang="en-US" dirty="0" smtClean="0"/>
              <a:t>A full m-</a:t>
            </a:r>
            <a:r>
              <a:rPr lang="en-US" dirty="0" err="1" smtClean="0"/>
              <a:t>ary</a:t>
            </a:r>
            <a:r>
              <a:rPr lang="en-US" dirty="0" smtClean="0"/>
              <a:t> tree with </a:t>
            </a:r>
            <a:r>
              <a:rPr lang="en-US" dirty="0" err="1" smtClean="0"/>
              <a:t>i</a:t>
            </a:r>
            <a:r>
              <a:rPr lang="en-US" dirty="0" smtClean="0"/>
              <a:t> internal vertices </a:t>
            </a:r>
            <a:r>
              <a:rPr lang="en-US" smtClean="0"/>
              <a:t>contains n=m.i+1 </a:t>
            </a:r>
            <a:r>
              <a:rPr lang="en-US" dirty="0" smtClean="0"/>
              <a:t>vertices.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ar-SA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525963"/>
          </a:xfrm>
        </p:spPr>
        <p:txBody>
          <a:bodyPr/>
          <a:lstStyle/>
          <a:p>
            <a:pPr algn="l" rt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Page 693</a:t>
            </a:r>
          </a:p>
          <a:p>
            <a:pPr algn="l" rtl="0"/>
            <a:r>
              <a:rPr lang="en-US" dirty="0" smtClean="0"/>
              <a:t>1 (</a:t>
            </a:r>
            <a:r>
              <a:rPr lang="en-US" dirty="0" err="1" smtClean="0"/>
              <a:t>a,c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3 (</a:t>
            </a:r>
            <a:r>
              <a:rPr lang="en-US" dirty="0" err="1" smtClean="0"/>
              <a:t>a,b,c,d,e,f,g,h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5</a:t>
            </a:r>
          </a:p>
          <a:p>
            <a:pPr algn="l" rtl="0"/>
            <a:r>
              <a:rPr lang="en-US" dirty="0" smtClean="0"/>
              <a:t>17</a:t>
            </a:r>
          </a:p>
          <a:p>
            <a:pPr algn="l" rtl="0"/>
            <a:r>
              <a:rPr lang="en-US" dirty="0" smtClean="0"/>
              <a:t>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23528" y="980728"/>
            <a:ext cx="8280920" cy="460851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algn="l" rtl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DEFINITION 1 </a:t>
            </a:r>
          </a:p>
          <a:p>
            <a:pPr algn="l" rtl="0">
              <a:buNone/>
            </a:pPr>
            <a:r>
              <a:rPr lang="en-US" dirty="0" smtClean="0"/>
              <a:t>A </a:t>
            </a:r>
            <a:r>
              <a:rPr lang="en-US" b="1" i="1" u="sng" dirty="0" smtClean="0">
                <a:solidFill>
                  <a:srgbClr val="00B050"/>
                </a:solidFill>
              </a:rPr>
              <a:t>tree</a:t>
            </a:r>
            <a:r>
              <a:rPr lang="en-US" dirty="0" smtClean="0"/>
              <a:t> is a connected undirected graph with no simple circuits.</a:t>
            </a:r>
            <a:endParaRPr lang="en-US" b="1" i="1" u="sng" dirty="0" smtClean="0">
              <a:solidFill>
                <a:srgbClr val="00B050"/>
              </a:solidFill>
            </a:endParaRPr>
          </a:p>
          <a:p>
            <a:pPr algn="l" rtl="0">
              <a:buNone/>
            </a:pPr>
            <a:r>
              <a:rPr lang="en-US" dirty="0" smtClean="0"/>
              <a:t>Because </a:t>
            </a:r>
            <a:r>
              <a:rPr lang="en-US" b="1" u="sng" dirty="0" smtClean="0"/>
              <a:t>a tree cannot have a simple circuit</a:t>
            </a:r>
            <a:r>
              <a:rPr lang="en-US" dirty="0" smtClean="0"/>
              <a:t>, </a:t>
            </a:r>
            <a:r>
              <a:rPr lang="en-US" b="1" u="sng" dirty="0" smtClean="0"/>
              <a:t>a tree cannot contain multiple edges or loops</a:t>
            </a:r>
            <a:r>
              <a:rPr lang="en-US" dirty="0" smtClean="0"/>
              <a:t>. Therefore </a:t>
            </a:r>
            <a:r>
              <a:rPr lang="en-US" b="1" u="sng" dirty="0" smtClean="0">
                <a:solidFill>
                  <a:srgbClr val="0070C0"/>
                </a:solidFill>
              </a:rPr>
              <a:t>any tree must be a simple graph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0"/>
            <a:ext cx="8507288" cy="6597352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2400" b="1" u="sng" dirty="0" smtClean="0">
                <a:solidFill>
                  <a:srgbClr val="C00000"/>
                </a:solidFill>
              </a:rPr>
              <a:t>EXAMPLE 1 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Which of the graphs shown in Figure 2 are trees?</a:t>
            </a:r>
          </a:p>
          <a:p>
            <a:pPr algn="l" rtl="0">
              <a:buNone/>
            </a:pPr>
            <a:endParaRPr lang="en-US" sz="2800" dirty="0" smtClean="0">
              <a:solidFill>
                <a:srgbClr val="00B050"/>
              </a:solidFill>
            </a:endParaRPr>
          </a:p>
          <a:p>
            <a:pPr algn="l" rtl="0">
              <a:buNone/>
            </a:pPr>
            <a:endParaRPr lang="en-US" sz="2800" dirty="0" smtClean="0">
              <a:solidFill>
                <a:srgbClr val="00B050"/>
              </a:solidFill>
            </a:endParaRPr>
          </a:p>
          <a:p>
            <a:pPr algn="l" rtl="0">
              <a:buNone/>
            </a:pPr>
            <a:endParaRPr lang="en-US" sz="2800" dirty="0" smtClean="0">
              <a:solidFill>
                <a:srgbClr val="00B050"/>
              </a:solidFill>
            </a:endParaRPr>
          </a:p>
          <a:p>
            <a:pPr algn="l" rtl="0">
              <a:buNone/>
            </a:pPr>
            <a:endParaRPr lang="en-US" sz="2800" dirty="0" smtClean="0">
              <a:solidFill>
                <a:srgbClr val="00B050"/>
              </a:solidFill>
            </a:endParaRPr>
          </a:p>
          <a:p>
            <a:pPr algn="l" rtl="0">
              <a:buNone/>
            </a:pPr>
            <a:endParaRPr lang="en-US" sz="2800" dirty="0" smtClean="0">
              <a:solidFill>
                <a:srgbClr val="00B050"/>
              </a:solidFill>
            </a:endParaRPr>
          </a:p>
          <a:p>
            <a:pPr algn="l" rtl="0">
              <a:buNone/>
            </a:pPr>
            <a:endParaRPr lang="en-US" sz="2800" dirty="0" smtClean="0">
              <a:solidFill>
                <a:srgbClr val="00B050"/>
              </a:solidFill>
            </a:endParaRPr>
          </a:p>
          <a:p>
            <a:pPr algn="l" rtl="0">
              <a:buNone/>
            </a:pPr>
            <a:r>
              <a:rPr lang="en-US" sz="2800" b="1" u="sng" dirty="0" smtClean="0">
                <a:solidFill>
                  <a:srgbClr val="C00000"/>
                </a:solidFill>
              </a:rPr>
              <a:t>Solution</a:t>
            </a:r>
            <a:r>
              <a:rPr lang="en-US" sz="2800" b="1" u="sng" dirty="0" smtClean="0">
                <a:solidFill>
                  <a:srgbClr val="C00000"/>
                </a:solidFill>
              </a:rPr>
              <a:t>:</a:t>
            </a:r>
            <a:endParaRPr lang="ar-SA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052736"/>
            <a:ext cx="7344816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467544" y="2780928"/>
            <a:ext cx="7992888" cy="9361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rtl="0"/>
            <a:r>
              <a:rPr lang="en-US" b="1" i="1" u="sng" dirty="0" smtClean="0">
                <a:solidFill>
                  <a:srgbClr val="FF0000"/>
                </a:solidFill>
              </a:rPr>
              <a:t>Forests</a:t>
            </a:r>
            <a:endParaRPr lang="ar-SA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dirty="0" smtClean="0"/>
              <a:t>Any connected graph that contains no simple circuits is a tree.</a:t>
            </a:r>
          </a:p>
          <a:p>
            <a:pPr algn="l" rtl="0">
              <a:buNone/>
            </a:pP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What about graphs containing no simple circuits that are not necessarily connected? </a:t>
            </a:r>
          </a:p>
          <a:p>
            <a:pPr algn="l" rtl="0">
              <a:buNone/>
            </a:pPr>
            <a:r>
              <a:rPr lang="en-US" sz="2800" dirty="0" smtClean="0"/>
              <a:t>These graphs are called </a:t>
            </a:r>
            <a:r>
              <a:rPr lang="en-US" sz="2800" b="1" i="1" u="sng" dirty="0" smtClean="0">
                <a:solidFill>
                  <a:srgbClr val="00B050"/>
                </a:solidFill>
              </a:rPr>
              <a:t>forests</a:t>
            </a:r>
            <a:r>
              <a:rPr lang="en-US" sz="2800" dirty="0" smtClean="0"/>
              <a:t> and have the property that </a:t>
            </a:r>
            <a:r>
              <a:rPr lang="en-US" sz="2800" b="1" i="1" u="sng" dirty="0" smtClean="0">
                <a:solidFill>
                  <a:srgbClr val="00B050"/>
                </a:solidFill>
              </a:rPr>
              <a:t>each of their connected components is a tree.</a:t>
            </a:r>
            <a:endParaRPr lang="ar-SA" sz="2800" b="1" i="1" u="sng" dirty="0">
              <a:solidFill>
                <a:srgbClr val="00B050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766128"/>
            <a:ext cx="5976664" cy="277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THEOREM 1</a:t>
            </a:r>
          </a:p>
          <a:p>
            <a:pPr algn="l" rtl="0">
              <a:buNone/>
            </a:pPr>
            <a:r>
              <a:rPr lang="en-US" dirty="0" smtClean="0"/>
              <a:t>An undirected graph is a tree if and only if there is a unique simple path between any two of its vertices.</a:t>
            </a:r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rtl="0"/>
            <a:r>
              <a:rPr lang="en-US" sz="3200" b="1" u="sng" dirty="0" smtClean="0">
                <a:solidFill>
                  <a:srgbClr val="FF0000"/>
                </a:solidFill>
              </a:rPr>
              <a:t>The Root &amp; Rooted Trees</a:t>
            </a:r>
            <a:endParaRPr lang="ar-SA" sz="32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676456" cy="5256584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In many applications of trees, a particular vertex of a tree is designated as the root.</a:t>
            </a:r>
          </a:p>
          <a:p>
            <a:pPr algn="l" rtl="0">
              <a:buNone/>
            </a:pPr>
            <a:r>
              <a:rPr lang="en-US" dirty="0" smtClean="0"/>
              <a:t>Because </a:t>
            </a:r>
            <a:r>
              <a:rPr lang="en-US" b="1" i="1" u="sng" dirty="0" smtClean="0"/>
              <a:t>there is a unique path from the root to each vertex of the graph </a:t>
            </a:r>
            <a:r>
              <a:rPr lang="en-US" dirty="0" smtClean="0"/>
              <a:t>(by Theorem1), we direct each edge away from the root.</a:t>
            </a:r>
          </a:p>
          <a:p>
            <a:pPr algn="l" rtl="0">
              <a:buNone/>
            </a:pPr>
            <a:r>
              <a:rPr lang="en-US" dirty="0" smtClean="0"/>
              <a:t> Thus, a tree together with its root produces a directed graph called a </a:t>
            </a:r>
            <a:r>
              <a:rPr lang="en-US" b="1" u="sng" dirty="0" smtClean="0"/>
              <a:t>rooted tree.</a:t>
            </a:r>
            <a:endParaRPr lang="ar-SA" b="1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i="1" u="sng" dirty="0" smtClean="0">
                <a:solidFill>
                  <a:srgbClr val="FF0000"/>
                </a:solidFill>
              </a:rPr>
              <a:t>Rooted Tree</a:t>
            </a:r>
            <a:endParaRPr lang="ar-SA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DEFINITION 2</a:t>
            </a:r>
          </a:p>
          <a:p>
            <a:pPr algn="l" rtl="0">
              <a:buNone/>
            </a:pPr>
            <a:r>
              <a:rPr lang="en-US" dirty="0" smtClean="0"/>
              <a:t>A rooted tree is a tree in which one vertex has been designated as the root and every edge is directed away from the root.</a:t>
            </a:r>
            <a:endParaRPr lang="ar-S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717032"/>
            <a:ext cx="7128792" cy="2754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323528" y="1340768"/>
            <a:ext cx="8136904" cy="41764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i="1" u="sng" dirty="0" smtClean="0">
                <a:solidFill>
                  <a:srgbClr val="FF0000"/>
                </a:solidFill>
              </a:rPr>
              <a:t>m-</a:t>
            </a:r>
            <a:r>
              <a:rPr lang="en-US" b="1" i="1" u="sng" dirty="0" err="1" smtClean="0">
                <a:solidFill>
                  <a:srgbClr val="FF0000"/>
                </a:solidFill>
              </a:rPr>
              <a:t>ary</a:t>
            </a:r>
            <a:r>
              <a:rPr lang="en-US" b="1" i="1" u="sng" dirty="0" smtClean="0">
                <a:solidFill>
                  <a:srgbClr val="FF0000"/>
                </a:solidFill>
              </a:rPr>
              <a:t> &amp; full m-</a:t>
            </a:r>
            <a:r>
              <a:rPr lang="en-US" b="1" i="1" u="sng" dirty="0" err="1" smtClean="0">
                <a:solidFill>
                  <a:srgbClr val="FF0000"/>
                </a:solidFill>
              </a:rPr>
              <a:t>ary</a:t>
            </a:r>
            <a:endParaRPr lang="ar-SA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algn="l" rtl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DEFINITION 3</a:t>
            </a:r>
          </a:p>
          <a:p>
            <a:pPr algn="l" rtl="0">
              <a:buNone/>
            </a:pPr>
            <a:r>
              <a:rPr lang="en-US" dirty="0" smtClean="0"/>
              <a:t>A rooted tree is called an </a:t>
            </a:r>
            <a:r>
              <a:rPr lang="en-US" b="1" i="1" u="sng" dirty="0" smtClean="0">
                <a:solidFill>
                  <a:srgbClr val="00B050"/>
                </a:solidFill>
              </a:rPr>
              <a:t>m -</a:t>
            </a:r>
            <a:r>
              <a:rPr lang="en-US" b="1" i="1" u="sng" dirty="0" err="1" smtClean="0">
                <a:solidFill>
                  <a:srgbClr val="00B050"/>
                </a:solidFill>
              </a:rPr>
              <a:t>ary</a:t>
            </a:r>
            <a:r>
              <a:rPr lang="en-US" b="1" i="1" u="sng" dirty="0" smtClean="0">
                <a:solidFill>
                  <a:srgbClr val="00B050"/>
                </a:solidFill>
              </a:rPr>
              <a:t> tree </a:t>
            </a:r>
            <a:r>
              <a:rPr lang="en-US" dirty="0" smtClean="0"/>
              <a:t>if every internal vertex has no more than m children.</a:t>
            </a:r>
          </a:p>
          <a:p>
            <a:pPr algn="l" rtl="0">
              <a:buNone/>
            </a:pPr>
            <a:r>
              <a:rPr lang="en-US" dirty="0" smtClean="0"/>
              <a:t>The tree is called a </a:t>
            </a:r>
            <a:r>
              <a:rPr lang="en-US" b="1" i="1" u="sng" dirty="0" smtClean="0">
                <a:solidFill>
                  <a:srgbClr val="00B050"/>
                </a:solidFill>
              </a:rPr>
              <a:t>full m-</a:t>
            </a:r>
            <a:r>
              <a:rPr lang="en-US" b="1" i="1" u="sng" dirty="0" err="1" smtClean="0">
                <a:solidFill>
                  <a:srgbClr val="00B050"/>
                </a:solidFill>
              </a:rPr>
              <a:t>ary</a:t>
            </a:r>
            <a:r>
              <a:rPr lang="en-US" b="1" i="1" u="sng" dirty="0" smtClean="0">
                <a:solidFill>
                  <a:srgbClr val="00B050"/>
                </a:solidFill>
              </a:rPr>
              <a:t> tree </a:t>
            </a:r>
            <a:r>
              <a:rPr lang="en-US" dirty="0" smtClean="0"/>
              <a:t>if every internal vertex has exactly m children.</a:t>
            </a:r>
          </a:p>
          <a:p>
            <a:pPr algn="l" rtl="0">
              <a:buNone/>
            </a:pPr>
            <a:r>
              <a:rPr lang="en-US" dirty="0" smtClean="0"/>
              <a:t> An m –</a:t>
            </a:r>
            <a:r>
              <a:rPr lang="en-US" dirty="0" err="1" smtClean="0"/>
              <a:t>ary</a:t>
            </a:r>
            <a:r>
              <a:rPr lang="en-US" dirty="0" smtClean="0"/>
              <a:t> tree with m = 2 is called a </a:t>
            </a:r>
            <a:r>
              <a:rPr lang="en-US" b="1" i="1" u="sng" dirty="0" smtClean="0">
                <a:solidFill>
                  <a:srgbClr val="00B050"/>
                </a:solidFill>
              </a:rPr>
              <a:t>binary tree.</a:t>
            </a:r>
            <a:endParaRPr lang="ar-SA" b="1" i="1" u="sng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0648"/>
            <a:ext cx="8373616" cy="6597352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2200" b="1" u="sng" dirty="0" smtClean="0">
                <a:solidFill>
                  <a:srgbClr val="C00000"/>
                </a:solidFill>
              </a:rPr>
              <a:t>EXAMPLE 3</a:t>
            </a:r>
          </a:p>
          <a:p>
            <a:pPr algn="l" rtl="0">
              <a:buNone/>
            </a:pPr>
            <a:r>
              <a:rPr lang="en-US" sz="2200" b="1" dirty="0" smtClean="0"/>
              <a:t> Are the rooted trees in Figure 7 full m -</a:t>
            </a:r>
            <a:r>
              <a:rPr lang="en-US" sz="2200" b="1" dirty="0" err="1" smtClean="0"/>
              <a:t>ary</a:t>
            </a:r>
            <a:r>
              <a:rPr lang="en-US" sz="2200" b="1" dirty="0" smtClean="0"/>
              <a:t> trees for some positive integer m ?</a:t>
            </a:r>
          </a:p>
          <a:p>
            <a:pPr algn="l" rtl="0">
              <a:buNone/>
            </a:pPr>
            <a:endParaRPr lang="en-US" sz="2200" b="1" dirty="0" smtClean="0"/>
          </a:p>
          <a:p>
            <a:pPr algn="l" rtl="0">
              <a:buNone/>
            </a:pPr>
            <a:endParaRPr lang="en-US" sz="2200" b="1" dirty="0" smtClean="0"/>
          </a:p>
          <a:p>
            <a:pPr algn="l" rtl="0">
              <a:buNone/>
            </a:pPr>
            <a:endParaRPr lang="en-US" sz="2200" b="1" dirty="0" smtClean="0"/>
          </a:p>
          <a:p>
            <a:pPr algn="l" rtl="0">
              <a:buNone/>
            </a:pPr>
            <a:endParaRPr lang="en-US" sz="2200" b="1" dirty="0" smtClean="0"/>
          </a:p>
          <a:p>
            <a:pPr algn="l" rtl="0">
              <a:buNone/>
            </a:pPr>
            <a:endParaRPr lang="en-US" sz="2200" b="1" dirty="0" smtClean="0"/>
          </a:p>
          <a:p>
            <a:pPr algn="l" rtl="0">
              <a:buNone/>
            </a:pPr>
            <a:r>
              <a:rPr lang="en-US" sz="2200" b="1" u="sng" dirty="0" smtClean="0">
                <a:solidFill>
                  <a:srgbClr val="C00000"/>
                </a:solidFill>
              </a:rPr>
              <a:t>Solution: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340768"/>
            <a:ext cx="864096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1648</TotalTime>
  <Words>398</Words>
  <Application>Microsoft Office PowerPoint</Application>
  <PresentationFormat>عرض على الشاشة (3:4)‏</PresentationFormat>
  <Paragraphs>74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سمة Office</vt:lpstr>
      <vt:lpstr>Trees</vt:lpstr>
      <vt:lpstr>الشريحة 2</vt:lpstr>
      <vt:lpstr>الشريحة 3</vt:lpstr>
      <vt:lpstr>Forests</vt:lpstr>
      <vt:lpstr>الشريحة 5</vt:lpstr>
      <vt:lpstr>The Root &amp; Rooted Trees</vt:lpstr>
      <vt:lpstr>Rooted Tree</vt:lpstr>
      <vt:lpstr>m-ary &amp; full m-ary</vt:lpstr>
      <vt:lpstr>الشريحة 9</vt:lpstr>
      <vt:lpstr>Properties of Trees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Trees</dc:title>
  <dc:creator>Zainab</dc:creator>
  <cp:lastModifiedBy>Microsoft</cp:lastModifiedBy>
  <cp:revision>55</cp:revision>
  <dcterms:created xsi:type="dcterms:W3CDTF">2013-03-22T18:49:27Z</dcterms:created>
  <dcterms:modified xsi:type="dcterms:W3CDTF">2016-11-27T11:35:29Z</dcterms:modified>
</cp:coreProperties>
</file>