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7" r:id="rId3"/>
    <p:sldId id="278" r:id="rId4"/>
    <p:sldId id="279" r:id="rId5"/>
    <p:sldId id="280" r:id="rId6"/>
    <p:sldId id="275" r:id="rId7"/>
    <p:sldId id="276" r:id="rId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6" d="100"/>
          <a:sy n="76" d="100"/>
        </p:scale>
        <p:origin x="-9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F82268D-22C4-472B-B20A-0734A9AD4D40}" type="datetimeFigureOut">
              <a:rPr lang="ar-SA" smtClean="0"/>
              <a:t>10/02/34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366526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F82268D-22C4-472B-B20A-0734A9AD4D40}" type="datetimeFigureOut">
              <a:rPr lang="ar-SA" smtClean="0"/>
              <a:t>10/02/34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32402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F82268D-22C4-472B-B20A-0734A9AD4D40}" type="datetimeFigureOut">
              <a:rPr lang="ar-SA" smtClean="0"/>
              <a:t>10/02/34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393763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F82268D-22C4-472B-B20A-0734A9AD4D40}" type="datetimeFigureOut">
              <a:rPr lang="ar-SA" smtClean="0"/>
              <a:t>10/02/34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294069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F82268D-22C4-472B-B20A-0734A9AD4D40}" type="datetimeFigureOut">
              <a:rPr lang="ar-SA" smtClean="0"/>
              <a:t>10/02/34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150040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F82268D-22C4-472B-B20A-0734A9AD4D40}" type="datetimeFigureOut">
              <a:rPr lang="ar-SA" smtClean="0"/>
              <a:t>10/02/34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203247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F82268D-22C4-472B-B20A-0734A9AD4D40}" type="datetimeFigureOut">
              <a:rPr lang="ar-SA" smtClean="0"/>
              <a:t>10/02/34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404597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F82268D-22C4-472B-B20A-0734A9AD4D40}" type="datetimeFigureOut">
              <a:rPr lang="ar-SA" smtClean="0"/>
              <a:t>10/02/34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3653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F82268D-22C4-472B-B20A-0734A9AD4D40}" type="datetimeFigureOut">
              <a:rPr lang="ar-SA" smtClean="0"/>
              <a:t>10/02/34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245769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F82268D-22C4-472B-B20A-0734A9AD4D40}" type="datetimeFigureOut">
              <a:rPr lang="ar-SA" smtClean="0"/>
              <a:t>10/02/34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396292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F82268D-22C4-472B-B20A-0734A9AD4D40}" type="datetimeFigureOut">
              <a:rPr lang="ar-SA" smtClean="0"/>
              <a:t>10/02/34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E7BA26-70AB-4A1B-9DE2-A7F3E31840F2}" type="slidenum">
              <a:rPr lang="ar-SA" smtClean="0"/>
              <a:t>‹#›</a:t>
            </a:fld>
            <a:endParaRPr lang="ar-SA"/>
          </a:p>
        </p:txBody>
      </p:sp>
    </p:spTree>
    <p:extLst>
      <p:ext uri="{BB962C8B-B14F-4D97-AF65-F5344CB8AC3E}">
        <p14:creationId xmlns:p14="http://schemas.microsoft.com/office/powerpoint/2010/main" val="107533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82268D-22C4-472B-B20A-0734A9AD4D40}" type="datetimeFigureOut">
              <a:rPr lang="ar-SA" smtClean="0"/>
              <a:t>10/02/34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8E7BA26-70AB-4A1B-9DE2-A7F3E31840F2}" type="slidenum">
              <a:rPr lang="ar-SA" smtClean="0"/>
              <a:t>‹#›</a:t>
            </a:fld>
            <a:endParaRPr lang="ar-SA"/>
          </a:p>
        </p:txBody>
      </p:sp>
    </p:spTree>
    <p:extLst>
      <p:ext uri="{BB962C8B-B14F-4D97-AF65-F5344CB8AC3E}">
        <p14:creationId xmlns:p14="http://schemas.microsoft.com/office/powerpoint/2010/main" val="313973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صورة 15" descr="‫أحياء_ثالث ثانوي طبيعي - نسخة.png"/>
          <p:cNvPicPr>
            <a:picLocks noChangeAspect="1"/>
          </p:cNvPicPr>
          <p:nvPr/>
        </p:nvPicPr>
        <p:blipFill>
          <a:blip r:embed="rId2" cstate="print"/>
          <a:stretch>
            <a:fillRect/>
          </a:stretch>
        </p:blipFill>
        <p:spPr>
          <a:xfrm>
            <a:off x="0" y="-27384"/>
            <a:ext cx="9144000" cy="6885384"/>
          </a:xfrm>
          <a:prstGeom prst="rect">
            <a:avLst/>
          </a:prstGeom>
        </p:spPr>
      </p:pic>
      <p:pic>
        <p:nvPicPr>
          <p:cNvPr id="17" name="Picture 2" descr="C:\Documents and Settings\ASUS\سطح المكتب\البحث\ksuLogo.jpg"/>
          <p:cNvPicPr>
            <a:picLocks noChangeAspect="1" noChangeArrowheads="1"/>
          </p:cNvPicPr>
          <p:nvPr/>
        </p:nvPicPr>
        <p:blipFill>
          <a:blip r:embed="rId3" cstate="print"/>
          <a:srcRect/>
          <a:stretch>
            <a:fillRect/>
          </a:stretch>
        </p:blipFill>
        <p:spPr bwMode="auto">
          <a:xfrm>
            <a:off x="323528" y="548680"/>
            <a:ext cx="1643074" cy="1643074"/>
          </a:xfrm>
          <a:prstGeom prst="rect">
            <a:avLst/>
          </a:prstGeom>
          <a:ln>
            <a:noFill/>
          </a:ln>
          <a:effectLst>
            <a:softEdge rad="112500"/>
          </a:effectLst>
        </p:spPr>
      </p:pic>
      <p:pic>
        <p:nvPicPr>
          <p:cNvPr id="18" name="صورة 8" descr="كلية التربية بجامعة الملك سعود.jpg"/>
          <p:cNvPicPr>
            <a:picLocks noChangeAspect="1" noChangeArrowheads="1"/>
          </p:cNvPicPr>
          <p:nvPr/>
        </p:nvPicPr>
        <p:blipFill>
          <a:blip r:embed="rId4" cstate="print"/>
          <a:srcRect/>
          <a:stretch>
            <a:fillRect/>
          </a:stretch>
        </p:blipFill>
        <p:spPr bwMode="auto">
          <a:xfrm>
            <a:off x="336638" y="2276872"/>
            <a:ext cx="1643074" cy="1584176"/>
          </a:xfrm>
          <a:prstGeom prst="rect">
            <a:avLst/>
          </a:prstGeom>
          <a:ln>
            <a:noFill/>
          </a:ln>
          <a:effectLst>
            <a:softEdge rad="112500"/>
          </a:effectLst>
        </p:spPr>
      </p:pic>
      <p:pic>
        <p:nvPicPr>
          <p:cNvPr id="19" name="صورة 18" descr="1612133_bayyanat.jpg"/>
          <p:cNvPicPr>
            <a:picLocks noChangeAspect="1"/>
          </p:cNvPicPr>
          <p:nvPr/>
        </p:nvPicPr>
        <p:blipFill>
          <a:blip r:embed="rId5"/>
          <a:stretch>
            <a:fillRect/>
          </a:stretch>
        </p:blipFill>
        <p:spPr>
          <a:xfrm>
            <a:off x="2411760" y="44624"/>
            <a:ext cx="4095750" cy="1285884"/>
          </a:xfrm>
          <a:prstGeom prst="rect">
            <a:avLst/>
          </a:prstGeom>
          <a:ln>
            <a:noFill/>
          </a:ln>
          <a:effectLst>
            <a:softEdge rad="112500"/>
          </a:effectLst>
        </p:spPr>
      </p:pic>
      <p:sp>
        <p:nvSpPr>
          <p:cNvPr id="20" name="Rectangle 2"/>
          <p:cNvSpPr txBox="1">
            <a:spLocks noChangeArrowheads="1"/>
          </p:cNvSpPr>
          <p:nvPr/>
        </p:nvSpPr>
        <p:spPr>
          <a:xfrm>
            <a:off x="6579626" y="692696"/>
            <a:ext cx="2528878" cy="1470025"/>
          </a:xfrm>
          <a:prstGeom prst="rect">
            <a:avLst/>
          </a:prstGeom>
          <a:noFill/>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400" b="1" dirty="0" smtClean="0">
                <a:solidFill>
                  <a:schemeClr val="bg1"/>
                </a:solidFill>
                <a:latin typeface="Traditional Arabic" pitchFamily="18" charset="-78"/>
                <a:cs typeface="Traditional Arabic" pitchFamily="18" charset="-78"/>
              </a:rPr>
              <a:t>المملكة العربية السعودية</a:t>
            </a:r>
            <a:br>
              <a:rPr lang="ar-SA" sz="2400" b="1" dirty="0" smtClean="0">
                <a:solidFill>
                  <a:schemeClr val="bg1"/>
                </a:solidFill>
                <a:latin typeface="Traditional Arabic" pitchFamily="18" charset="-78"/>
                <a:cs typeface="Traditional Arabic" pitchFamily="18" charset="-78"/>
              </a:rPr>
            </a:br>
            <a:r>
              <a:rPr lang="ar-SA" sz="2400" b="1" dirty="0" smtClean="0">
                <a:solidFill>
                  <a:schemeClr val="bg1"/>
                </a:solidFill>
                <a:latin typeface="Traditional Arabic" pitchFamily="18" charset="-78"/>
                <a:cs typeface="Traditional Arabic" pitchFamily="18" charset="-78"/>
              </a:rPr>
              <a:t>جامعة الملك سعود</a:t>
            </a:r>
            <a:br>
              <a:rPr lang="ar-SA" sz="2400" b="1" dirty="0" smtClean="0">
                <a:solidFill>
                  <a:schemeClr val="bg1"/>
                </a:solidFill>
                <a:latin typeface="Traditional Arabic" pitchFamily="18" charset="-78"/>
                <a:cs typeface="Traditional Arabic" pitchFamily="18" charset="-78"/>
              </a:rPr>
            </a:br>
            <a:r>
              <a:rPr lang="ar-SA" sz="2400" b="1" dirty="0" smtClean="0">
                <a:solidFill>
                  <a:schemeClr val="bg1"/>
                </a:solidFill>
                <a:latin typeface="Traditional Arabic" pitchFamily="18" charset="-78"/>
                <a:cs typeface="Traditional Arabic" pitchFamily="18" charset="-78"/>
              </a:rPr>
              <a:t>كلية التربية</a:t>
            </a:r>
            <a:br>
              <a:rPr lang="ar-SA" sz="2400" b="1" dirty="0" smtClean="0">
                <a:solidFill>
                  <a:schemeClr val="bg1"/>
                </a:solidFill>
                <a:latin typeface="Traditional Arabic" pitchFamily="18" charset="-78"/>
                <a:cs typeface="Traditional Arabic" pitchFamily="18" charset="-78"/>
              </a:rPr>
            </a:br>
            <a:r>
              <a:rPr lang="ar-SA" sz="2400" b="1" dirty="0" smtClean="0">
                <a:solidFill>
                  <a:schemeClr val="bg1"/>
                </a:solidFill>
                <a:latin typeface="Traditional Arabic" pitchFamily="18" charset="-78"/>
                <a:cs typeface="Traditional Arabic" pitchFamily="18" charset="-78"/>
              </a:rPr>
              <a:t>قسم المناهج وطرق التدريس</a:t>
            </a:r>
            <a:endParaRPr lang="en-US" sz="2400" b="1" dirty="0">
              <a:solidFill>
                <a:schemeClr val="bg1"/>
              </a:solidFill>
              <a:latin typeface="Traditional Arabic" pitchFamily="18" charset="-78"/>
              <a:cs typeface="Traditional Arabic" pitchFamily="18" charset="-78"/>
            </a:endParaRPr>
          </a:p>
        </p:txBody>
      </p:sp>
      <p:sp>
        <p:nvSpPr>
          <p:cNvPr id="21" name="مستطيل مستدير الزوايا 20"/>
          <p:cNvSpPr/>
          <p:nvPr/>
        </p:nvSpPr>
        <p:spPr>
          <a:xfrm>
            <a:off x="1979712" y="5805264"/>
            <a:ext cx="6840760" cy="720080"/>
          </a:xfrm>
          <a:prstGeom prst="roundRect">
            <a:avLst>
              <a:gd name="adj" fmla="val 14949"/>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endParaRPr lang="ar-SA" sz="2000" b="1" dirty="0">
              <a:effectLst>
                <a:glow rad="139700">
                  <a:schemeClr val="accent2">
                    <a:satMod val="175000"/>
                    <a:alpha val="40000"/>
                  </a:schemeClr>
                </a:glow>
              </a:effectLst>
              <a:latin typeface="Traditional Arabic" pitchFamily="18" charset="-78"/>
              <a:cs typeface="Traditional Arabic" pitchFamily="18" charset="-78"/>
            </a:endParaRPr>
          </a:p>
          <a:p>
            <a:pPr algn="ctr"/>
            <a:r>
              <a:rPr lang="ar-SA" sz="2000" b="1" dirty="0" smtClean="0">
                <a:effectLst>
                  <a:glow rad="139700">
                    <a:schemeClr val="accent2">
                      <a:satMod val="175000"/>
                      <a:alpha val="40000"/>
                    </a:schemeClr>
                  </a:glow>
                </a:effectLst>
                <a:latin typeface="Traditional Arabic" pitchFamily="18" charset="-78"/>
                <a:cs typeface="Traditional Arabic" pitchFamily="18" charset="-78"/>
              </a:rPr>
              <a:t>اعداد الطالب : عبدالكريم غريب الشمري                  </a:t>
            </a:r>
            <a:r>
              <a:rPr lang="ar-SA" sz="2000" dirty="0" smtClean="0">
                <a:effectLst>
                  <a:glow rad="139700">
                    <a:schemeClr val="accent2">
                      <a:satMod val="175000"/>
                      <a:alpha val="40000"/>
                    </a:schemeClr>
                  </a:glow>
                </a:effectLst>
                <a:latin typeface="Traditional Arabic" pitchFamily="18" charset="-78"/>
                <a:cs typeface="Traditional Arabic" pitchFamily="18" charset="-78"/>
              </a:rPr>
              <a:t>     </a:t>
            </a:r>
            <a:r>
              <a:rPr lang="ar-SA" sz="2000" b="1" dirty="0">
                <a:effectLst>
                  <a:glow rad="139700">
                    <a:schemeClr val="accent2">
                      <a:satMod val="175000"/>
                      <a:alpha val="40000"/>
                    </a:schemeClr>
                  </a:glow>
                </a:effectLst>
                <a:latin typeface="Traditional Arabic" pitchFamily="18" charset="-78"/>
                <a:cs typeface="Traditional Arabic" pitchFamily="18" charset="-78"/>
              </a:rPr>
              <a:t>إشراف الدكتور / رياض الحسن</a:t>
            </a:r>
            <a:endParaRPr lang="en-US" sz="2000" dirty="0">
              <a:effectLst>
                <a:glow rad="139700">
                  <a:schemeClr val="accent2">
                    <a:satMod val="175000"/>
                    <a:alpha val="40000"/>
                  </a:schemeClr>
                </a:glow>
              </a:effectLst>
              <a:latin typeface="Traditional Arabic" pitchFamily="18" charset="-78"/>
              <a:cs typeface="Traditional Arabic" pitchFamily="18" charset="-78"/>
            </a:endParaRPr>
          </a:p>
          <a:p>
            <a:pPr algn="ctr"/>
            <a:endParaRPr lang="en-US" dirty="0">
              <a:effectLst>
                <a:glow rad="139700">
                  <a:schemeClr val="accent2">
                    <a:satMod val="175000"/>
                    <a:alpha val="40000"/>
                  </a:schemeClr>
                </a:glow>
              </a:effectLst>
              <a:latin typeface="Traditional Arabic" pitchFamily="18" charset="-78"/>
              <a:cs typeface="Traditional Arabic" pitchFamily="18" charset="-78"/>
            </a:endParaRPr>
          </a:p>
        </p:txBody>
      </p:sp>
      <p:sp>
        <p:nvSpPr>
          <p:cNvPr id="3" name="مستطيل 2"/>
          <p:cNvSpPr/>
          <p:nvPr/>
        </p:nvSpPr>
        <p:spPr>
          <a:xfrm>
            <a:off x="2195736" y="2276872"/>
            <a:ext cx="6624736" cy="1323439"/>
          </a:xfrm>
          <a:prstGeom prst="rect">
            <a:avLst/>
          </a:prstGeom>
          <a:noFill/>
        </p:spPr>
        <p:txBody>
          <a:bodyPr wrap="square" lIns="91440" tIns="45720" rIns="91440" bIns="45720">
            <a:spAutoFit/>
          </a:bodyPr>
          <a:lstStyle/>
          <a:p>
            <a:pPr algn="ctr"/>
            <a:r>
              <a:rPr lang="ar-SA" sz="4000" b="1" dirty="0">
                <a:solidFill>
                  <a:schemeClr val="bg1"/>
                </a:solidFill>
              </a:rPr>
              <a:t>تقييم البرنامج  </a:t>
            </a:r>
            <a:endParaRPr lang="ar-SA" sz="4000" b="1" dirty="0" smtClean="0">
              <a:solidFill>
                <a:schemeClr val="bg1"/>
              </a:solidFill>
            </a:endParaRPr>
          </a:p>
          <a:p>
            <a:pPr algn="ctr"/>
            <a:r>
              <a:rPr lang="ar-SA" sz="4000" b="1" dirty="0" smtClean="0">
                <a:solidFill>
                  <a:schemeClr val="bg1"/>
                </a:solidFill>
              </a:rPr>
              <a:t>( </a:t>
            </a:r>
            <a:r>
              <a:rPr lang="ar-SA" sz="4000" b="1" dirty="0">
                <a:solidFill>
                  <a:schemeClr val="bg1"/>
                </a:solidFill>
              </a:rPr>
              <a:t>استخدام تطبيقات</a:t>
            </a:r>
            <a:r>
              <a:rPr lang="en-US" sz="4000" b="1" dirty="0" err="1">
                <a:solidFill>
                  <a:schemeClr val="bg1"/>
                </a:solidFill>
              </a:rPr>
              <a:t>google</a:t>
            </a:r>
            <a:r>
              <a:rPr lang="en-US" sz="4000" b="1" dirty="0">
                <a:solidFill>
                  <a:schemeClr val="bg1"/>
                </a:solidFill>
              </a:rPr>
              <a:t> </a:t>
            </a:r>
            <a:r>
              <a:rPr lang="ar-SA" sz="4000" b="1" dirty="0">
                <a:solidFill>
                  <a:schemeClr val="bg1"/>
                </a:solidFill>
              </a:rPr>
              <a:t> بالتعليم )</a:t>
            </a:r>
            <a:endParaRPr lang="ar-SA" sz="4000" b="1" dirty="0" smtClean="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22" name="مستطيل 21"/>
          <p:cNvSpPr/>
          <p:nvPr/>
        </p:nvSpPr>
        <p:spPr>
          <a:xfrm>
            <a:off x="2699792" y="4581128"/>
            <a:ext cx="5328592" cy="523220"/>
          </a:xfrm>
          <a:prstGeom prst="rect">
            <a:avLst/>
          </a:prstGeom>
          <a:solidFill>
            <a:schemeClr val="accent6">
              <a:lumMod val="75000"/>
            </a:schemeClr>
          </a:solidFill>
          <a:ln>
            <a:solidFill>
              <a:schemeClr val="tx1"/>
            </a:solidFill>
          </a:ln>
        </p:spPr>
        <p:txBody>
          <a:bodyPr wrap="square" lIns="91440" tIns="45720" rIns="91440" bIns="45720">
            <a:spAutoFit/>
          </a:bodyPr>
          <a:lstStyle/>
          <a:p>
            <a:pPr algn="ctr"/>
            <a:r>
              <a:rPr lang="ar-SA" sz="2800" b="1" dirty="0" smtClean="0">
                <a:solidFill>
                  <a:schemeClr val="dk1"/>
                </a:solidFill>
                <a:effectLst>
                  <a:glow rad="139700">
                    <a:schemeClr val="accent2">
                      <a:satMod val="175000"/>
                      <a:alpha val="40000"/>
                    </a:schemeClr>
                  </a:glow>
                </a:effectLst>
                <a:latin typeface="Traditional Arabic" pitchFamily="18" charset="-78"/>
                <a:cs typeface="Traditional Arabic" pitchFamily="18" charset="-78"/>
              </a:rPr>
              <a:t> 575نهج  </a:t>
            </a:r>
            <a:r>
              <a:rPr lang="ar-SA" sz="2800" b="1" dirty="0">
                <a:solidFill>
                  <a:schemeClr val="dk1"/>
                </a:solidFill>
                <a:effectLst>
                  <a:glow rad="139700">
                    <a:schemeClr val="accent2">
                      <a:satMod val="175000"/>
                      <a:alpha val="40000"/>
                    </a:schemeClr>
                  </a:glow>
                </a:effectLst>
                <a:latin typeface="Traditional Arabic" pitchFamily="18" charset="-78"/>
                <a:cs typeface="Traditional Arabic" pitchFamily="18" charset="-78"/>
              </a:rPr>
              <a:t>تصميم برامج الحاسب التعليمية</a:t>
            </a:r>
          </a:p>
        </p:txBody>
      </p:sp>
    </p:spTree>
    <p:extLst>
      <p:ext uri="{BB962C8B-B14F-4D97-AF65-F5344CB8AC3E}">
        <p14:creationId xmlns:p14="http://schemas.microsoft.com/office/powerpoint/2010/main" val="1110779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أحياء_ثالث ثانوي طبيعي - نسخة.png"/>
          <p:cNvPicPr>
            <a:picLocks noChangeAspect="1"/>
          </p:cNvPicPr>
          <p:nvPr/>
        </p:nvPicPr>
        <p:blipFill>
          <a:blip r:embed="rId2" cstate="print"/>
          <a:stretch>
            <a:fillRect/>
          </a:stretch>
        </p:blipFill>
        <p:spPr>
          <a:xfrm>
            <a:off x="0" y="0"/>
            <a:ext cx="9144000" cy="6858000"/>
          </a:xfrm>
          <a:prstGeom prst="rect">
            <a:avLst/>
          </a:prstGeom>
        </p:spPr>
      </p:pic>
      <p:sp>
        <p:nvSpPr>
          <p:cNvPr id="6" name="مستطيل 5"/>
          <p:cNvSpPr/>
          <p:nvPr/>
        </p:nvSpPr>
        <p:spPr>
          <a:xfrm>
            <a:off x="2123728" y="260648"/>
            <a:ext cx="6768752" cy="5400600"/>
          </a:xfrm>
          <a:prstGeom prst="rect">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r>
              <a:rPr lang="ar-SA" sz="3600" dirty="0" smtClean="0">
                <a:solidFill>
                  <a:schemeClr val="tx1"/>
                </a:solidFill>
                <a:cs typeface="Traditional Arabic" pitchFamily="2" charset="-78"/>
              </a:rPr>
              <a:t>بسم الله الرحمن الرحيم</a:t>
            </a:r>
          </a:p>
          <a:p>
            <a:pPr algn="ctr"/>
            <a:endParaRPr lang="ar-SA" sz="3600" dirty="0">
              <a:solidFill>
                <a:schemeClr val="tx1"/>
              </a:solidFill>
              <a:cs typeface="Traditional Arabic" pitchFamily="2" charset="-78"/>
            </a:endParaRPr>
          </a:p>
          <a:p>
            <a:pPr algn="ctr"/>
            <a:endParaRPr lang="ar-SA" sz="3600" dirty="0" smtClean="0">
              <a:solidFill>
                <a:schemeClr val="tx1"/>
              </a:solidFill>
              <a:cs typeface="Traditional Arabic" pitchFamily="2" charset="-78"/>
            </a:endParaRPr>
          </a:p>
          <a:p>
            <a:pPr algn="ctr"/>
            <a:r>
              <a:rPr lang="ar-SA" sz="2800" dirty="0" smtClean="0">
                <a:solidFill>
                  <a:schemeClr val="tx1"/>
                </a:solidFill>
                <a:cs typeface="Traditional Arabic" pitchFamily="2" charset="-78"/>
              </a:rPr>
              <a:t>الحمد </a:t>
            </a:r>
            <a:r>
              <a:rPr lang="ar-SA" sz="2800" dirty="0">
                <a:solidFill>
                  <a:schemeClr val="tx1"/>
                </a:solidFill>
                <a:cs typeface="Traditional Arabic" pitchFamily="2" charset="-78"/>
              </a:rPr>
              <a:t>لله والصلاة والسلام على رسول الله وعلى اله وصحبه اجمعين ....وبعد</a:t>
            </a:r>
            <a:endParaRPr lang="en-US" sz="2800" dirty="0">
              <a:solidFill>
                <a:schemeClr val="tx1"/>
              </a:solidFill>
              <a:cs typeface="Traditional Arabic" pitchFamily="2" charset="-78"/>
            </a:endParaRPr>
          </a:p>
          <a:p>
            <a:pPr algn="ctr"/>
            <a:r>
              <a:rPr lang="ar-SA" sz="2800" dirty="0">
                <a:solidFill>
                  <a:schemeClr val="tx1"/>
                </a:solidFill>
                <a:cs typeface="Traditional Arabic" pitchFamily="2" charset="-78"/>
              </a:rPr>
              <a:t>فقد تم عرض البرنامج على مجموعة من زملاء الدراسة وايضا الزملاء في العمل وكذا على مجموعة من طلاب الصف الثالث الثانوي وقد ابدوا اعجابهم بالبرنامج نظرا لحداثة موضوعه وايضا فقد قاموا تزويدي ببعض الملاحظات المذكورة في التقرير التالي :</a:t>
            </a:r>
            <a:endParaRPr lang="en-US" sz="2800" dirty="0">
              <a:solidFill>
                <a:schemeClr val="tx1"/>
              </a:solidFill>
              <a:effectLst/>
              <a:ea typeface="Calibri"/>
              <a:cs typeface="Traditional Arabic" pitchFamily="2" charset="-78"/>
            </a:endParaRPr>
          </a:p>
        </p:txBody>
      </p:sp>
    </p:spTree>
    <p:extLst>
      <p:ext uri="{BB962C8B-B14F-4D97-AF65-F5344CB8AC3E}">
        <p14:creationId xmlns:p14="http://schemas.microsoft.com/office/powerpoint/2010/main" val="785873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أحياء_ثالث ثانوي طبيعي - نسخة.png"/>
          <p:cNvPicPr>
            <a:picLocks noChangeAspect="1"/>
          </p:cNvPicPr>
          <p:nvPr/>
        </p:nvPicPr>
        <p:blipFill>
          <a:blip r:embed="rId2" cstate="print"/>
          <a:stretch>
            <a:fillRect/>
          </a:stretch>
        </p:blipFill>
        <p:spPr>
          <a:xfrm>
            <a:off x="0" y="0"/>
            <a:ext cx="9144000" cy="6858000"/>
          </a:xfrm>
          <a:prstGeom prst="rect">
            <a:avLst/>
          </a:prstGeom>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968" y="476672"/>
            <a:ext cx="7440064" cy="5181489"/>
          </a:xfrm>
          <a:prstGeom prst="rect">
            <a:avLst/>
          </a:prstGeom>
        </p:spPr>
      </p:pic>
      <p:cxnSp>
        <p:nvCxnSpPr>
          <p:cNvPr id="4" name="رابط كسهم مستقيم 3"/>
          <p:cNvCxnSpPr/>
          <p:nvPr/>
        </p:nvCxnSpPr>
        <p:spPr>
          <a:xfrm flipH="1" flipV="1">
            <a:off x="5220072" y="5373216"/>
            <a:ext cx="1872208"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70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أحياء_ثالث ثانوي طبيعي - نسخة.png"/>
          <p:cNvPicPr>
            <a:picLocks noChangeAspect="1"/>
          </p:cNvPicPr>
          <p:nvPr/>
        </p:nvPicPr>
        <p:blipFill>
          <a:blip r:embed="rId2" cstate="print"/>
          <a:stretch>
            <a:fillRect/>
          </a:stretch>
        </p:blipFill>
        <p:spPr>
          <a:xfrm>
            <a:off x="0" y="0"/>
            <a:ext cx="9144000" cy="6858000"/>
          </a:xfrm>
          <a:prstGeom prst="rect">
            <a:avLst/>
          </a:prstGeom>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284" y="764704"/>
            <a:ext cx="6772108" cy="4626720"/>
          </a:xfrm>
          <a:prstGeom prst="rect">
            <a:avLst/>
          </a:prstGeom>
        </p:spPr>
      </p:pic>
      <p:cxnSp>
        <p:nvCxnSpPr>
          <p:cNvPr id="4" name="رابط كسهم مستقيم 3"/>
          <p:cNvCxnSpPr/>
          <p:nvPr/>
        </p:nvCxnSpPr>
        <p:spPr>
          <a:xfrm flipH="1" flipV="1">
            <a:off x="5220072" y="5373216"/>
            <a:ext cx="1584176"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702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أحياء_ثالث ثانوي طبيعي - نسخة.png"/>
          <p:cNvPicPr>
            <a:picLocks noChangeAspect="1"/>
          </p:cNvPicPr>
          <p:nvPr/>
        </p:nvPicPr>
        <p:blipFill>
          <a:blip r:embed="rId2" cstate="print"/>
          <a:stretch>
            <a:fillRect/>
          </a:stretch>
        </p:blipFill>
        <p:spPr>
          <a:xfrm>
            <a:off x="0" y="0"/>
            <a:ext cx="9144000" cy="6858000"/>
          </a:xfrm>
          <a:prstGeom prst="rect">
            <a:avLst/>
          </a:prstGeom>
        </p:spPr>
      </p:pic>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93" y="404664"/>
            <a:ext cx="8276414" cy="5338352"/>
          </a:xfrm>
          <a:prstGeom prst="rect">
            <a:avLst/>
          </a:prstGeom>
        </p:spPr>
      </p:pic>
    </p:spTree>
    <p:extLst>
      <p:ext uri="{BB962C8B-B14F-4D97-AF65-F5344CB8AC3E}">
        <p14:creationId xmlns:p14="http://schemas.microsoft.com/office/powerpoint/2010/main" val="56270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أحياء_ثالث ثانوي طبيعي - نسخة.pn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2" name="جدول 1"/>
          <p:cNvGraphicFramePr>
            <a:graphicFrameLocks noGrp="1"/>
          </p:cNvGraphicFramePr>
          <p:nvPr>
            <p:extLst>
              <p:ext uri="{D42A27DB-BD31-4B8C-83A1-F6EECF244321}">
                <p14:modId xmlns:p14="http://schemas.microsoft.com/office/powerpoint/2010/main" val="3460440398"/>
              </p:ext>
            </p:extLst>
          </p:nvPr>
        </p:nvGraphicFramePr>
        <p:xfrm>
          <a:off x="611560" y="188640"/>
          <a:ext cx="8291798" cy="6408712"/>
        </p:xfrm>
        <a:graphic>
          <a:graphicData uri="http://schemas.openxmlformats.org/drawingml/2006/table">
            <a:tbl>
              <a:tblPr rtl="1" firstRow="1" firstCol="1" bandRow="1">
                <a:tableStyleId>{5C22544A-7EE6-4342-B048-85BDC9FD1C3A}</a:tableStyleId>
              </a:tblPr>
              <a:tblGrid>
                <a:gridCol w="403716"/>
                <a:gridCol w="3010823"/>
                <a:gridCol w="2791166"/>
                <a:gridCol w="2086093"/>
              </a:tblGrid>
              <a:tr h="324492">
                <a:tc>
                  <a:txBody>
                    <a:bodyPr/>
                    <a:lstStyle/>
                    <a:p>
                      <a:pPr algn="ctr" rtl="1">
                        <a:lnSpc>
                          <a:spcPct val="115000"/>
                        </a:lnSpc>
                        <a:spcAft>
                          <a:spcPts val="0"/>
                        </a:spcAft>
                      </a:pPr>
                      <a:r>
                        <a:rPr lang="ar-SA" sz="1400" b="1">
                          <a:effectLst/>
                        </a:rPr>
                        <a:t> </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الملاحظة</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الخطوات المطلوب تنفيذها او البديلة</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مدى تنفيذ الملاحظة</a:t>
                      </a:r>
                      <a:endParaRPr lang="en-US" sz="1400" b="1">
                        <a:effectLst/>
                        <a:latin typeface="Calibri"/>
                        <a:ea typeface="Calibri"/>
                        <a:cs typeface="Arial"/>
                      </a:endParaRPr>
                    </a:p>
                  </a:txBody>
                  <a:tcPr marL="56045" marR="56045" marT="0" marB="0" anchor="ctr"/>
                </a:tc>
              </a:tr>
              <a:tr h="1216844">
                <a:tc>
                  <a:txBody>
                    <a:bodyPr/>
                    <a:lstStyle/>
                    <a:p>
                      <a:pPr algn="ctr" rtl="1">
                        <a:lnSpc>
                          <a:spcPct val="115000"/>
                        </a:lnSpc>
                        <a:spcAft>
                          <a:spcPts val="0"/>
                        </a:spcAft>
                      </a:pPr>
                      <a:r>
                        <a:rPr lang="ar-SA" sz="1400" b="1">
                          <a:effectLst/>
                        </a:rPr>
                        <a:t>1</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اثناء الضغط على زر الخروج من البرنامج تظهر رسالة باللغة الانجليزية لا يعرفها الا قليل من المتعلمين</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يجب ان يتم تعريبها عن طريق اعدادات البرنامج بحيث تظهر للمتعلم باللغة العربية مثلا .. سوف يتم اغلاق البرنامج هل تريد فعلا الخروج ؟</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تم تنفيذها بنجاح</a:t>
                      </a:r>
                      <a:endParaRPr lang="en-US" sz="1400" b="1">
                        <a:effectLst/>
                        <a:latin typeface="Calibri"/>
                        <a:ea typeface="Calibri"/>
                        <a:cs typeface="Arial"/>
                      </a:endParaRPr>
                    </a:p>
                  </a:txBody>
                  <a:tcPr marL="56045" marR="56045" marT="0" marB="0" anchor="ctr"/>
                </a:tc>
              </a:tr>
              <a:tr h="1521055">
                <a:tc>
                  <a:txBody>
                    <a:bodyPr/>
                    <a:lstStyle/>
                    <a:p>
                      <a:pPr algn="ctr" rtl="1">
                        <a:lnSpc>
                          <a:spcPct val="115000"/>
                        </a:lnSpc>
                        <a:spcAft>
                          <a:spcPts val="0"/>
                        </a:spcAft>
                      </a:pPr>
                      <a:r>
                        <a:rPr lang="ar-SA" sz="1400" b="1">
                          <a:effectLst/>
                        </a:rPr>
                        <a:t>2</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dirty="0">
                          <a:effectLst/>
                        </a:rPr>
                        <a:t>زر ارسال الاجابة في الاختبار يظهر باللغة الانجليزية</a:t>
                      </a:r>
                      <a:endParaRPr lang="en-US" sz="1400" b="1" dirty="0">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لا يتم تعريبها عن طريق اعدادات البرنامج ولكن يمكن التحايل على البرنامج بتصميم صورة عن طريق احدى برامج الرسم بحيث تكتب باللغة العربية وربطها عن طريق البرنامج بالزر المطلوب تغييره ويتم تغييره</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تم تنفيذها بنجاح</a:t>
                      </a:r>
                      <a:endParaRPr lang="en-US" sz="1400" b="1">
                        <a:effectLst/>
                        <a:latin typeface="Calibri"/>
                        <a:ea typeface="Calibri"/>
                        <a:cs typeface="Arial"/>
                      </a:endParaRPr>
                    </a:p>
                  </a:txBody>
                  <a:tcPr marL="56045" marR="56045" marT="0" marB="0" anchor="ctr"/>
                </a:tc>
              </a:tr>
              <a:tr h="608422">
                <a:tc>
                  <a:txBody>
                    <a:bodyPr/>
                    <a:lstStyle/>
                    <a:p>
                      <a:pPr algn="ctr" rtl="1">
                        <a:lnSpc>
                          <a:spcPct val="115000"/>
                        </a:lnSpc>
                        <a:spcAft>
                          <a:spcPts val="0"/>
                        </a:spcAft>
                      </a:pPr>
                      <a:r>
                        <a:rPr lang="ar-SA" sz="1400" b="1">
                          <a:effectLst/>
                        </a:rPr>
                        <a:t>3</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الصور في البرنامج كثيرة ومشتته للانتباه اثناء الدرس</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يتم حذف غير المهم منها وابقاء المهم</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تم تنفيذها بنجاح</a:t>
                      </a:r>
                      <a:endParaRPr lang="en-US" sz="1400" b="1">
                        <a:effectLst/>
                        <a:latin typeface="Calibri"/>
                        <a:ea typeface="Calibri"/>
                        <a:cs typeface="Arial"/>
                      </a:endParaRPr>
                    </a:p>
                  </a:txBody>
                  <a:tcPr marL="56045" marR="56045" marT="0" marB="0" anchor="ctr"/>
                </a:tc>
              </a:tr>
              <a:tr h="1825266">
                <a:tc>
                  <a:txBody>
                    <a:bodyPr/>
                    <a:lstStyle/>
                    <a:p>
                      <a:pPr algn="ctr" rtl="1">
                        <a:lnSpc>
                          <a:spcPct val="115000"/>
                        </a:lnSpc>
                        <a:spcAft>
                          <a:spcPts val="0"/>
                        </a:spcAft>
                      </a:pPr>
                      <a:r>
                        <a:rPr lang="ar-SA" sz="1400" b="1">
                          <a:effectLst/>
                        </a:rPr>
                        <a:t>4</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الازرار في الشريط السفلي في البرنامج مثل السابق والتالي واعداد الشرائح والمساعدة تختفي وراء شريط المهام في الجهاز وذلك لكون شاشة تصميم البرنامج كبيرة</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يتم تغيير اعدادات شريط المهام الى اخفاء تلقائي لشريط المهام ونظراً لان بعض المتعلمين لا يملك الخبرة الكافية في تغيير الاعدادات .. يتم رفع تلك الازرار عن طريق البرنامج بحيث تصبح فوق شريط المهام اثناء عمل البرنامج</a:t>
                      </a:r>
                      <a:endParaRPr lang="en-US" sz="1400" b="1">
                        <a:effectLst/>
                        <a:latin typeface="Calibri"/>
                        <a:ea typeface="Calibri"/>
                        <a:cs typeface="Arial"/>
                      </a:endParaRPr>
                    </a:p>
                  </a:txBody>
                  <a:tcPr marL="56045" marR="56045" marT="0" marB="0" anchor="ctr"/>
                </a:tc>
                <a:tc>
                  <a:txBody>
                    <a:bodyPr/>
                    <a:lstStyle/>
                    <a:p>
                      <a:pPr algn="ctr" rtl="1">
                        <a:lnSpc>
                          <a:spcPct val="115000"/>
                        </a:lnSpc>
                        <a:spcAft>
                          <a:spcPts val="0"/>
                        </a:spcAft>
                      </a:pPr>
                      <a:r>
                        <a:rPr lang="ar-SA" sz="1400" b="1">
                          <a:effectLst/>
                        </a:rPr>
                        <a:t>تم تنفيذها بنجاح</a:t>
                      </a:r>
                      <a:endParaRPr lang="en-US" sz="1400" b="1">
                        <a:effectLst/>
                        <a:latin typeface="Calibri"/>
                        <a:ea typeface="Calibri"/>
                        <a:cs typeface="Arial"/>
                      </a:endParaRPr>
                    </a:p>
                  </a:txBody>
                  <a:tcPr marL="56045" marR="56045" marT="0" marB="0" anchor="ctr"/>
                </a:tc>
              </a:tr>
              <a:tr h="912633">
                <a:tc>
                  <a:txBody>
                    <a:bodyPr/>
                    <a:lstStyle/>
                    <a:p>
                      <a:pPr algn="ctr" rtl="1">
                        <a:lnSpc>
                          <a:spcPct val="115000"/>
                        </a:lnSpc>
                        <a:spcAft>
                          <a:spcPts val="0"/>
                        </a:spcAft>
                      </a:pPr>
                      <a:r>
                        <a:rPr lang="ar-SA" sz="1400" b="1">
                          <a:effectLst/>
                        </a:rPr>
                        <a:t>5 </a:t>
                      </a:r>
                      <a:endParaRPr lang="en-US" sz="1400" b="1">
                        <a:effectLst/>
                        <a:latin typeface="Calibri"/>
                        <a:ea typeface="Calibri"/>
                        <a:cs typeface="Arial"/>
                      </a:endParaRPr>
                    </a:p>
                  </a:txBody>
                  <a:tcPr marL="56045" marR="56045" marT="0" marB="0"/>
                </a:tc>
                <a:tc>
                  <a:txBody>
                    <a:bodyPr/>
                    <a:lstStyle/>
                    <a:p>
                      <a:pPr algn="ctr" rtl="1">
                        <a:lnSpc>
                          <a:spcPct val="115000"/>
                        </a:lnSpc>
                        <a:spcAft>
                          <a:spcPts val="0"/>
                        </a:spcAft>
                      </a:pPr>
                      <a:r>
                        <a:rPr lang="ar-SA" sz="1400" b="1">
                          <a:effectLst/>
                        </a:rPr>
                        <a:t>الشخصية التي تظهر عند الاجابة على الاسئلة في الاختبار لا تعمل بالشكل المطلوب مع انها كانت تعمل اثناء العمل على البرنامج قبل النشر </a:t>
                      </a:r>
                      <a:endParaRPr lang="en-US" sz="1400" b="1">
                        <a:effectLst/>
                        <a:latin typeface="Calibri"/>
                        <a:ea typeface="Calibri"/>
                        <a:cs typeface="Arial"/>
                      </a:endParaRPr>
                    </a:p>
                  </a:txBody>
                  <a:tcPr marL="56045" marR="56045" marT="0" marB="0"/>
                </a:tc>
                <a:tc>
                  <a:txBody>
                    <a:bodyPr/>
                    <a:lstStyle/>
                    <a:p>
                      <a:pPr algn="r" rtl="1">
                        <a:lnSpc>
                          <a:spcPct val="115000"/>
                        </a:lnSpc>
                        <a:spcAft>
                          <a:spcPts val="0"/>
                        </a:spcAft>
                      </a:pPr>
                      <a:r>
                        <a:rPr lang="ar-SA" sz="1400" b="1">
                          <a:effectLst/>
                        </a:rPr>
                        <a:t>يوجد لها اعدادات خاصة عن طريق البرنامج ومشغل الفلاش يجب تغييرها وضبطها بالشكل المطلوب لتعمل ..</a:t>
                      </a:r>
                      <a:endParaRPr lang="en-US" sz="1400" b="1">
                        <a:effectLst/>
                        <a:latin typeface="Calibri"/>
                        <a:ea typeface="Calibri"/>
                        <a:cs typeface="Arial"/>
                      </a:endParaRPr>
                    </a:p>
                  </a:txBody>
                  <a:tcPr marL="56045" marR="56045" marT="0" marB="0"/>
                </a:tc>
                <a:tc>
                  <a:txBody>
                    <a:bodyPr/>
                    <a:lstStyle/>
                    <a:p>
                      <a:pPr algn="ctr" rtl="1">
                        <a:lnSpc>
                          <a:spcPct val="115000"/>
                        </a:lnSpc>
                        <a:spcAft>
                          <a:spcPts val="0"/>
                        </a:spcAft>
                      </a:pPr>
                      <a:r>
                        <a:rPr lang="ar-SA" sz="1400" b="1" dirty="0">
                          <a:effectLst/>
                        </a:rPr>
                        <a:t>لم يتم تنفيذها لعدم توفر الخبرة الكافية والمعلومات  الصحيحة لذلك تم حذفها</a:t>
                      </a:r>
                      <a:endParaRPr lang="en-US" sz="1400" b="1" dirty="0">
                        <a:effectLst/>
                        <a:latin typeface="Calibri"/>
                        <a:ea typeface="Calibri"/>
                        <a:cs typeface="Arial"/>
                      </a:endParaRPr>
                    </a:p>
                  </a:txBody>
                  <a:tcPr marL="56045" marR="56045" marT="0" marB="0"/>
                </a:tc>
              </a:tr>
            </a:tbl>
          </a:graphicData>
        </a:graphic>
      </p:graphicFrame>
    </p:spTree>
    <p:extLst>
      <p:ext uri="{BB962C8B-B14F-4D97-AF65-F5344CB8AC3E}">
        <p14:creationId xmlns:p14="http://schemas.microsoft.com/office/powerpoint/2010/main" val="12990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أحياء_ثالث ثانوي طبيعي - نسخة.png"/>
          <p:cNvPicPr>
            <a:picLocks noChangeAspect="1"/>
          </p:cNvPicPr>
          <p:nvPr/>
        </p:nvPicPr>
        <p:blipFill>
          <a:blip r:embed="rId2" cstate="print"/>
          <a:stretch>
            <a:fillRect/>
          </a:stretch>
        </p:blipFill>
        <p:spPr>
          <a:xfrm>
            <a:off x="0" y="0"/>
            <a:ext cx="9144000" cy="6858000"/>
          </a:xfrm>
          <a:prstGeom prst="rect">
            <a:avLst/>
          </a:prstGeom>
        </p:spPr>
      </p:pic>
      <p:sp>
        <p:nvSpPr>
          <p:cNvPr id="6" name="مستطيل 5"/>
          <p:cNvSpPr/>
          <p:nvPr/>
        </p:nvSpPr>
        <p:spPr>
          <a:xfrm>
            <a:off x="2123728" y="260648"/>
            <a:ext cx="6768752" cy="5400600"/>
          </a:xfrm>
          <a:prstGeom prst="rect">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r>
              <a:rPr lang="ar-SA" sz="2800" dirty="0">
                <a:solidFill>
                  <a:schemeClr val="tx1"/>
                </a:solidFill>
                <a:cs typeface="Traditional Arabic" pitchFamily="2" charset="-78"/>
              </a:rPr>
              <a:t>وبشكل عام فقد تم رصد بعض الملاحظات اثناء تطبيق البرنامج فقد كانت ردود الفعل ايجابية لما يملكه برنامج الكورس لاب من ادوات جذب للمتعلم وانه افضل بكثير من برنامج البوربوينت لما يملكه من ادوات وامكانات والتي </a:t>
            </a:r>
            <a:r>
              <a:rPr lang="ar-SA" sz="2800">
                <a:solidFill>
                  <a:schemeClr val="tx1"/>
                </a:solidFill>
                <a:cs typeface="Traditional Arabic" pitchFamily="2" charset="-78"/>
              </a:rPr>
              <a:t>من </a:t>
            </a:r>
            <a:r>
              <a:rPr lang="ar-SA" sz="2800" smtClean="0">
                <a:solidFill>
                  <a:schemeClr val="tx1"/>
                </a:solidFill>
                <a:cs typeface="Traditional Arabic" pitchFamily="2" charset="-78"/>
              </a:rPr>
              <a:t>اهمها </a:t>
            </a:r>
            <a:r>
              <a:rPr lang="ar-SA" sz="2800" dirty="0">
                <a:solidFill>
                  <a:schemeClr val="tx1"/>
                </a:solidFill>
                <a:cs typeface="Traditional Arabic" pitchFamily="2" charset="-78"/>
              </a:rPr>
              <a:t>تنظيم المحتوى وتقديم الاسئلة وتزويد المتعلم بتغذية راجعة فورية  </a:t>
            </a:r>
            <a:endParaRPr lang="en-US" sz="2800" dirty="0">
              <a:solidFill>
                <a:schemeClr val="tx1"/>
              </a:solidFill>
              <a:cs typeface="Traditional Arabic" pitchFamily="2" charset="-78"/>
            </a:endParaRPr>
          </a:p>
          <a:p>
            <a:pPr algn="ctr"/>
            <a:endParaRPr lang="ar-SA" sz="2800" dirty="0" smtClean="0">
              <a:solidFill>
                <a:schemeClr val="tx1"/>
              </a:solidFill>
              <a:cs typeface="Traditional Arabic" pitchFamily="2" charset="-78"/>
            </a:endParaRPr>
          </a:p>
          <a:p>
            <a:pPr algn="ctr"/>
            <a:r>
              <a:rPr lang="ar-SA" sz="2800" dirty="0" smtClean="0">
                <a:solidFill>
                  <a:schemeClr val="tx1"/>
                </a:solidFill>
                <a:cs typeface="Traditional Arabic" pitchFamily="2" charset="-78"/>
              </a:rPr>
              <a:t>هذا </a:t>
            </a:r>
            <a:r>
              <a:rPr lang="ar-SA" sz="2800" dirty="0">
                <a:solidFill>
                  <a:schemeClr val="tx1"/>
                </a:solidFill>
                <a:cs typeface="Traditional Arabic" pitchFamily="2" charset="-78"/>
              </a:rPr>
              <a:t>وصلى الله وسلم على سيدنا محمد وعلى اله وصحبه اجمعين</a:t>
            </a:r>
            <a:endParaRPr lang="en-US" sz="2800" dirty="0">
              <a:solidFill>
                <a:schemeClr val="tx1"/>
              </a:solidFill>
              <a:cs typeface="Traditional Arabic" pitchFamily="2" charset="-78"/>
            </a:endParaRPr>
          </a:p>
          <a:p>
            <a:pPr algn="ctr"/>
            <a:endParaRPr lang="en-US" sz="3200" dirty="0">
              <a:solidFill>
                <a:schemeClr val="tx1"/>
              </a:solidFill>
              <a:effectLst/>
              <a:ea typeface="Calibri"/>
              <a:cs typeface="Traditional Arabic" pitchFamily="2" charset="-78"/>
            </a:endParaRPr>
          </a:p>
        </p:txBody>
      </p:sp>
    </p:spTree>
    <p:extLst>
      <p:ext uri="{BB962C8B-B14F-4D97-AF65-F5344CB8AC3E}">
        <p14:creationId xmlns:p14="http://schemas.microsoft.com/office/powerpoint/2010/main" val="129900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3B5E646C37184E806B871FC9298D7E" ma:contentTypeVersion="0" ma:contentTypeDescription="Create a new document." ma:contentTypeScope="" ma:versionID="e45927063f015a459ac265591a2be96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D58F94-BAA5-4550-8664-FDBEDB07E967}"/>
</file>

<file path=customXml/itemProps2.xml><?xml version="1.0" encoding="utf-8"?>
<ds:datastoreItem xmlns:ds="http://schemas.openxmlformats.org/officeDocument/2006/customXml" ds:itemID="{318F8224-2FA1-461F-97D4-456D7C4626F9}"/>
</file>

<file path=customXml/itemProps3.xml><?xml version="1.0" encoding="utf-8"?>
<ds:datastoreItem xmlns:ds="http://schemas.openxmlformats.org/officeDocument/2006/customXml" ds:itemID="{78F67AAE-5C24-4FD4-BDB7-4871DF835A2B}"/>
</file>

<file path=docProps/app.xml><?xml version="1.0" encoding="utf-8"?>
<Properties xmlns="http://schemas.openxmlformats.org/officeDocument/2006/extended-properties" xmlns:vt="http://schemas.openxmlformats.org/officeDocument/2006/docPropsVTypes">
  <TotalTime>364</TotalTime>
  <Words>376</Words>
  <Application>Microsoft Office PowerPoint</Application>
  <PresentationFormat>عرض على الشاشة (3:4)‏</PresentationFormat>
  <Paragraphs>38</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36</cp:revision>
  <dcterms:created xsi:type="dcterms:W3CDTF">2012-10-04T14:30:25Z</dcterms:created>
  <dcterms:modified xsi:type="dcterms:W3CDTF">2012-12-23T12:48:56Z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0x010100983B5E646C37184E806B871FC9298D7E</vt:lpwstr>
  </property>
</Properties>
</file>