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8" r:id="rId3"/>
    <p:sldId id="259" r:id="rId4"/>
    <p:sldId id="260" r:id="rId5"/>
    <p:sldId id="264" r:id="rId6"/>
    <p:sldId id="261" r:id="rId7"/>
    <p:sldId id="263" r:id="rId8"/>
    <p:sldId id="262" r:id="rId9"/>
    <p:sldId id="265" r:id="rId10"/>
    <p:sldId id="266" r:id="rId11"/>
    <p:sldId id="274" r:id="rId12"/>
    <p:sldId id="275" r:id="rId13"/>
    <p:sldId id="267" r:id="rId14"/>
    <p:sldId id="269" r:id="rId15"/>
    <p:sldId id="268" r:id="rId16"/>
    <p:sldId id="270" r:id="rId17"/>
    <p:sldId id="271" r:id="rId18"/>
    <p:sldId id="272" r:id="rId19"/>
    <p:sldId id="273" r:id="rId20"/>
    <p:sldId id="276" r:id="rId21"/>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7" d="100"/>
          <a:sy n="67" d="100"/>
        </p:scale>
        <p:origin x="-1170"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8978B36D-CC6E-445B-902B-6CE2A053A376}" type="datetimeFigureOut">
              <a:rPr lang="ar-SA" smtClean="0"/>
              <a:pPr/>
              <a:t>7/27/1436</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7B42B6D7-CCAD-499B-A387-A6863D830D37}" type="slidenum">
              <a:rPr lang="ar-SA" smtClean="0"/>
              <a:pPr/>
              <a:t>‹#›</a:t>
            </a:fld>
            <a:endParaRPr lang="ar-SA"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8978B36D-CC6E-445B-902B-6CE2A053A376}" type="datetimeFigureOut">
              <a:rPr lang="ar-SA" smtClean="0"/>
              <a:pPr/>
              <a:t>7/27/1436</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7B42B6D7-CCAD-499B-A387-A6863D830D37}" type="slidenum">
              <a:rPr lang="ar-SA" smtClean="0"/>
              <a:pPr/>
              <a:t>‹#›</a:t>
            </a:fld>
            <a:endParaRPr lang="ar-S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8978B36D-CC6E-445B-902B-6CE2A053A376}" type="datetimeFigureOut">
              <a:rPr lang="ar-SA" smtClean="0"/>
              <a:pPr/>
              <a:t>7/27/1436</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7B42B6D7-CCAD-499B-A387-A6863D830D37}" type="slidenum">
              <a:rPr lang="ar-SA" smtClean="0"/>
              <a:pPr/>
              <a:t>‹#›</a:t>
            </a:fld>
            <a:endParaRPr lang="ar-SA"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8978B36D-CC6E-445B-902B-6CE2A053A376}" type="datetimeFigureOut">
              <a:rPr lang="ar-SA" smtClean="0"/>
              <a:pPr/>
              <a:t>7/27/1436</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7B42B6D7-CCAD-499B-A387-A6863D830D37}" type="slidenum">
              <a:rPr lang="ar-SA" smtClean="0"/>
              <a:pPr/>
              <a:t>‹#›</a:t>
            </a:fld>
            <a:endParaRPr lang="ar-SA"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8978B36D-CC6E-445B-902B-6CE2A053A376}" type="datetimeFigureOut">
              <a:rPr lang="ar-SA" smtClean="0"/>
              <a:pPr/>
              <a:t>7/27/1436</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7B42B6D7-CCAD-499B-A387-A6863D830D37}" type="slidenum">
              <a:rPr lang="ar-SA" smtClean="0"/>
              <a:pPr/>
              <a:t>‹#›</a:t>
            </a:fld>
            <a:endParaRPr lang="ar-SA"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8978B36D-CC6E-445B-902B-6CE2A053A376}" type="datetimeFigureOut">
              <a:rPr lang="ar-SA" smtClean="0"/>
              <a:pPr/>
              <a:t>7/27/1436</a:t>
            </a:fld>
            <a:endParaRPr lang="ar-SA" dirty="0"/>
          </a:p>
        </p:txBody>
      </p:sp>
      <p:sp>
        <p:nvSpPr>
          <p:cNvPr id="6" name="عنصر نائب للتذييل 5"/>
          <p:cNvSpPr>
            <a:spLocks noGrp="1"/>
          </p:cNvSpPr>
          <p:nvPr>
            <p:ph type="ftr" sz="quarter" idx="11"/>
          </p:nvPr>
        </p:nvSpPr>
        <p:spPr/>
        <p:txBody>
          <a:bodyPr/>
          <a:lstStyle/>
          <a:p>
            <a:endParaRPr lang="ar-SA" dirty="0"/>
          </a:p>
        </p:txBody>
      </p:sp>
      <p:sp>
        <p:nvSpPr>
          <p:cNvPr id="7" name="عنصر نائب لرقم الشريحة 6"/>
          <p:cNvSpPr>
            <a:spLocks noGrp="1"/>
          </p:cNvSpPr>
          <p:nvPr>
            <p:ph type="sldNum" sz="quarter" idx="12"/>
          </p:nvPr>
        </p:nvSpPr>
        <p:spPr/>
        <p:txBody>
          <a:bodyPr/>
          <a:lstStyle/>
          <a:p>
            <a:fld id="{7B42B6D7-CCAD-499B-A387-A6863D830D37}" type="slidenum">
              <a:rPr lang="ar-SA" smtClean="0"/>
              <a:pPr/>
              <a:t>‹#›</a:t>
            </a:fld>
            <a:endParaRPr lang="ar-SA"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8978B36D-CC6E-445B-902B-6CE2A053A376}" type="datetimeFigureOut">
              <a:rPr lang="ar-SA" smtClean="0"/>
              <a:pPr/>
              <a:t>7/27/1436</a:t>
            </a:fld>
            <a:endParaRPr lang="ar-SA" dirty="0"/>
          </a:p>
        </p:txBody>
      </p:sp>
      <p:sp>
        <p:nvSpPr>
          <p:cNvPr id="8" name="عنصر نائب للتذييل 7"/>
          <p:cNvSpPr>
            <a:spLocks noGrp="1"/>
          </p:cNvSpPr>
          <p:nvPr>
            <p:ph type="ftr" sz="quarter" idx="11"/>
          </p:nvPr>
        </p:nvSpPr>
        <p:spPr/>
        <p:txBody>
          <a:bodyPr/>
          <a:lstStyle/>
          <a:p>
            <a:endParaRPr lang="ar-SA" dirty="0"/>
          </a:p>
        </p:txBody>
      </p:sp>
      <p:sp>
        <p:nvSpPr>
          <p:cNvPr id="9" name="عنصر نائب لرقم الشريحة 8"/>
          <p:cNvSpPr>
            <a:spLocks noGrp="1"/>
          </p:cNvSpPr>
          <p:nvPr>
            <p:ph type="sldNum" sz="quarter" idx="12"/>
          </p:nvPr>
        </p:nvSpPr>
        <p:spPr/>
        <p:txBody>
          <a:bodyPr/>
          <a:lstStyle/>
          <a:p>
            <a:fld id="{7B42B6D7-CCAD-499B-A387-A6863D830D37}" type="slidenum">
              <a:rPr lang="ar-SA" smtClean="0"/>
              <a:pPr/>
              <a:t>‹#›</a:t>
            </a:fld>
            <a:endParaRPr lang="ar-SA"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8978B36D-CC6E-445B-902B-6CE2A053A376}" type="datetimeFigureOut">
              <a:rPr lang="ar-SA" smtClean="0"/>
              <a:pPr/>
              <a:t>7/27/1436</a:t>
            </a:fld>
            <a:endParaRPr lang="ar-SA" dirty="0"/>
          </a:p>
        </p:txBody>
      </p:sp>
      <p:sp>
        <p:nvSpPr>
          <p:cNvPr id="4" name="عنصر نائب للتذييل 3"/>
          <p:cNvSpPr>
            <a:spLocks noGrp="1"/>
          </p:cNvSpPr>
          <p:nvPr>
            <p:ph type="ftr" sz="quarter" idx="11"/>
          </p:nvPr>
        </p:nvSpPr>
        <p:spPr/>
        <p:txBody>
          <a:bodyPr/>
          <a:lstStyle/>
          <a:p>
            <a:endParaRPr lang="ar-SA" dirty="0"/>
          </a:p>
        </p:txBody>
      </p:sp>
      <p:sp>
        <p:nvSpPr>
          <p:cNvPr id="5" name="عنصر نائب لرقم الشريحة 4"/>
          <p:cNvSpPr>
            <a:spLocks noGrp="1"/>
          </p:cNvSpPr>
          <p:nvPr>
            <p:ph type="sldNum" sz="quarter" idx="12"/>
          </p:nvPr>
        </p:nvSpPr>
        <p:spPr/>
        <p:txBody>
          <a:bodyPr/>
          <a:lstStyle/>
          <a:p>
            <a:fld id="{7B42B6D7-CCAD-499B-A387-A6863D830D37}" type="slidenum">
              <a:rPr lang="ar-SA" smtClean="0"/>
              <a:pPr/>
              <a:t>‹#›</a:t>
            </a:fld>
            <a:endParaRPr lang="ar-SA"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978B36D-CC6E-445B-902B-6CE2A053A376}" type="datetimeFigureOut">
              <a:rPr lang="ar-SA" smtClean="0"/>
              <a:pPr/>
              <a:t>7/27/1436</a:t>
            </a:fld>
            <a:endParaRPr lang="ar-SA" dirty="0"/>
          </a:p>
        </p:txBody>
      </p:sp>
      <p:sp>
        <p:nvSpPr>
          <p:cNvPr id="3" name="عنصر نائب للتذييل 2"/>
          <p:cNvSpPr>
            <a:spLocks noGrp="1"/>
          </p:cNvSpPr>
          <p:nvPr>
            <p:ph type="ftr" sz="quarter" idx="11"/>
          </p:nvPr>
        </p:nvSpPr>
        <p:spPr/>
        <p:txBody>
          <a:bodyPr/>
          <a:lstStyle/>
          <a:p>
            <a:endParaRPr lang="ar-SA" dirty="0"/>
          </a:p>
        </p:txBody>
      </p:sp>
      <p:sp>
        <p:nvSpPr>
          <p:cNvPr id="4" name="عنصر نائب لرقم الشريحة 3"/>
          <p:cNvSpPr>
            <a:spLocks noGrp="1"/>
          </p:cNvSpPr>
          <p:nvPr>
            <p:ph type="sldNum" sz="quarter" idx="12"/>
          </p:nvPr>
        </p:nvSpPr>
        <p:spPr/>
        <p:txBody>
          <a:bodyPr/>
          <a:lstStyle/>
          <a:p>
            <a:fld id="{7B42B6D7-CCAD-499B-A387-A6863D830D37}" type="slidenum">
              <a:rPr lang="ar-SA" smtClean="0"/>
              <a:pPr/>
              <a:t>‹#›</a:t>
            </a:fld>
            <a:endParaRPr lang="ar-SA"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8978B36D-CC6E-445B-902B-6CE2A053A376}" type="datetimeFigureOut">
              <a:rPr lang="ar-SA" smtClean="0"/>
              <a:pPr/>
              <a:t>7/27/1436</a:t>
            </a:fld>
            <a:endParaRPr lang="ar-SA" dirty="0"/>
          </a:p>
        </p:txBody>
      </p:sp>
      <p:sp>
        <p:nvSpPr>
          <p:cNvPr id="6" name="عنصر نائب للتذييل 5"/>
          <p:cNvSpPr>
            <a:spLocks noGrp="1"/>
          </p:cNvSpPr>
          <p:nvPr>
            <p:ph type="ftr" sz="quarter" idx="11"/>
          </p:nvPr>
        </p:nvSpPr>
        <p:spPr/>
        <p:txBody>
          <a:bodyPr/>
          <a:lstStyle/>
          <a:p>
            <a:endParaRPr lang="ar-SA" dirty="0"/>
          </a:p>
        </p:txBody>
      </p:sp>
      <p:sp>
        <p:nvSpPr>
          <p:cNvPr id="7" name="عنصر نائب لرقم الشريحة 6"/>
          <p:cNvSpPr>
            <a:spLocks noGrp="1"/>
          </p:cNvSpPr>
          <p:nvPr>
            <p:ph type="sldNum" sz="quarter" idx="12"/>
          </p:nvPr>
        </p:nvSpPr>
        <p:spPr/>
        <p:txBody>
          <a:bodyPr/>
          <a:lstStyle/>
          <a:p>
            <a:fld id="{7B42B6D7-CCAD-499B-A387-A6863D830D37}" type="slidenum">
              <a:rPr lang="ar-SA" smtClean="0"/>
              <a:pPr/>
              <a:t>‹#›</a:t>
            </a:fld>
            <a:endParaRPr lang="ar-SA"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dirty="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8978B36D-CC6E-445B-902B-6CE2A053A376}" type="datetimeFigureOut">
              <a:rPr lang="ar-SA" smtClean="0"/>
              <a:pPr/>
              <a:t>7/27/1436</a:t>
            </a:fld>
            <a:endParaRPr lang="ar-SA" dirty="0"/>
          </a:p>
        </p:txBody>
      </p:sp>
      <p:sp>
        <p:nvSpPr>
          <p:cNvPr id="6" name="عنصر نائب للتذييل 5"/>
          <p:cNvSpPr>
            <a:spLocks noGrp="1"/>
          </p:cNvSpPr>
          <p:nvPr>
            <p:ph type="ftr" sz="quarter" idx="11"/>
          </p:nvPr>
        </p:nvSpPr>
        <p:spPr/>
        <p:txBody>
          <a:bodyPr/>
          <a:lstStyle/>
          <a:p>
            <a:endParaRPr lang="ar-SA" dirty="0"/>
          </a:p>
        </p:txBody>
      </p:sp>
      <p:sp>
        <p:nvSpPr>
          <p:cNvPr id="7" name="عنصر نائب لرقم الشريحة 6"/>
          <p:cNvSpPr>
            <a:spLocks noGrp="1"/>
          </p:cNvSpPr>
          <p:nvPr>
            <p:ph type="sldNum" sz="quarter" idx="12"/>
          </p:nvPr>
        </p:nvSpPr>
        <p:spPr/>
        <p:txBody>
          <a:bodyPr/>
          <a:lstStyle/>
          <a:p>
            <a:fld id="{7B42B6D7-CCAD-499B-A387-A6863D830D37}" type="slidenum">
              <a:rPr lang="ar-SA" smtClean="0"/>
              <a:pPr/>
              <a:t>‹#›</a:t>
            </a:fld>
            <a:endParaRPr lang="ar-SA"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8978B36D-CC6E-445B-902B-6CE2A053A376}" type="datetimeFigureOut">
              <a:rPr lang="ar-SA" smtClean="0"/>
              <a:pPr/>
              <a:t>7/27/1436</a:t>
            </a:fld>
            <a:endParaRPr lang="ar-SA" dirty="0"/>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dirty="0"/>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7B42B6D7-CCAD-499B-A387-A6863D830D37}" type="slidenum">
              <a:rPr lang="ar-SA" smtClean="0"/>
              <a:pPr/>
              <a:t>‹#›</a:t>
            </a:fld>
            <a:endParaRPr lang="ar-SA"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فرعي 2"/>
          <p:cNvSpPr>
            <a:spLocks noGrp="1"/>
          </p:cNvSpPr>
          <p:nvPr>
            <p:ph type="ctrTitle"/>
          </p:nvPr>
        </p:nvSpPr>
        <p:spPr>
          <a:xfrm>
            <a:off x="179512" y="1916832"/>
            <a:ext cx="8784976" cy="4752528"/>
          </a:xfrm>
        </p:spPr>
        <p:txBody>
          <a:bodyPr rtlCol="0">
            <a:noAutofit/>
          </a:bodyPr>
          <a:lstStyle/>
          <a:p>
            <a:pPr fontAlgn="auto">
              <a:buFont typeface="Wingdings 2" charset="2"/>
              <a:buNone/>
              <a:defRPr/>
            </a:pPr>
            <a:r>
              <a:rPr lang="ar-SA" sz="2800" b="1" dirty="0" smtClean="0">
                <a:solidFill>
                  <a:schemeClr val="tx1"/>
                </a:solidFill>
                <a:cs typeface="+mn-cs"/>
              </a:rPr>
              <a:t>الكلية </a:t>
            </a:r>
            <a:r>
              <a:rPr lang="ar-SA" sz="2800" b="1" dirty="0">
                <a:solidFill>
                  <a:schemeClr val="tx1"/>
                </a:solidFill>
                <a:cs typeface="+mn-cs"/>
              </a:rPr>
              <a:t>/ الآداب </a:t>
            </a:r>
          </a:p>
          <a:p>
            <a:pPr fontAlgn="auto">
              <a:buFont typeface="Wingdings 2" charset="2"/>
              <a:buNone/>
              <a:defRPr/>
            </a:pPr>
            <a:r>
              <a:rPr lang="ar-SA" sz="2800" b="1" dirty="0" smtClean="0">
                <a:solidFill>
                  <a:schemeClr val="tx1"/>
                </a:solidFill>
                <a:cs typeface="+mn-cs"/>
              </a:rPr>
              <a:t>التخصص العام / الإعلام </a:t>
            </a:r>
            <a:endParaRPr lang="ar-SA" sz="2800" b="1" dirty="0">
              <a:solidFill>
                <a:schemeClr val="tx1"/>
              </a:solidFill>
              <a:cs typeface="+mn-cs"/>
            </a:endParaRPr>
          </a:p>
          <a:p>
            <a:pPr fontAlgn="auto">
              <a:buFont typeface="Wingdings 2" charset="2"/>
              <a:buNone/>
              <a:defRPr/>
            </a:pPr>
            <a:r>
              <a:rPr lang="ar-SA" sz="2800" b="1" dirty="0" smtClean="0">
                <a:solidFill>
                  <a:schemeClr val="tx1"/>
                </a:solidFill>
                <a:cs typeface="+mn-cs"/>
              </a:rPr>
              <a:t>التخصص الدقيق </a:t>
            </a:r>
            <a:r>
              <a:rPr lang="ar-SA" sz="2800" b="1" dirty="0">
                <a:solidFill>
                  <a:schemeClr val="tx1"/>
                </a:solidFill>
                <a:cs typeface="+mn-cs"/>
              </a:rPr>
              <a:t>/ علاقات </a:t>
            </a:r>
            <a:r>
              <a:rPr lang="ar-SA" sz="2800" b="1" dirty="0" smtClean="0">
                <a:solidFill>
                  <a:schemeClr val="tx1"/>
                </a:solidFill>
                <a:cs typeface="+mn-cs"/>
              </a:rPr>
              <a:t>عامة</a:t>
            </a:r>
          </a:p>
          <a:p>
            <a:pPr marL="0" indent="0" fontAlgn="auto">
              <a:defRPr/>
            </a:pPr>
            <a:r>
              <a:rPr lang="ar-SA" sz="2800" b="1" dirty="0" smtClean="0">
                <a:solidFill>
                  <a:schemeClr val="tx1"/>
                </a:solidFill>
                <a:cs typeface="+mn-cs"/>
              </a:rPr>
              <a:t>      ( تقرير نهائي لمادة التدريب العملي علاقات عامة  )</a:t>
            </a:r>
            <a:r>
              <a:rPr lang="ar-SA" sz="2800" dirty="0" smtClean="0">
                <a:solidFill>
                  <a:schemeClr val="tx1"/>
                </a:solidFill>
                <a:cs typeface="+mn-cs"/>
              </a:rPr>
              <a:t/>
            </a:r>
            <a:br>
              <a:rPr lang="ar-SA" sz="2800" dirty="0" smtClean="0">
                <a:solidFill>
                  <a:schemeClr val="tx1"/>
                </a:solidFill>
                <a:cs typeface="+mn-cs"/>
              </a:rPr>
            </a:br>
            <a:r>
              <a:rPr lang="ar-SA" sz="2800" b="1" dirty="0">
                <a:cs typeface="+mn-cs"/>
              </a:rPr>
              <a:t>( جهة التدريب )</a:t>
            </a:r>
            <a:br>
              <a:rPr lang="ar-SA" sz="2800" b="1" dirty="0">
                <a:cs typeface="+mn-cs"/>
              </a:rPr>
            </a:br>
            <a:r>
              <a:rPr lang="ar-SA" sz="2800" b="1" dirty="0">
                <a:cs typeface="+mn-cs"/>
              </a:rPr>
              <a:t/>
            </a:r>
            <a:br>
              <a:rPr lang="ar-SA" sz="2800" b="1" dirty="0">
                <a:cs typeface="+mn-cs"/>
              </a:rPr>
            </a:br>
            <a:r>
              <a:rPr lang="ar-SA" sz="2800" b="1" dirty="0">
                <a:cs typeface="+mn-cs"/>
              </a:rPr>
              <a:t>جامعة الملك سعود وحدة العلاقات العامة والإعلام </a:t>
            </a:r>
            <a:r>
              <a:rPr lang="ar-SA" sz="2800" b="1" dirty="0" smtClean="0">
                <a:cs typeface="+mn-cs"/>
              </a:rPr>
              <a:t>في كلية الآداب خلال </a:t>
            </a:r>
            <a:r>
              <a:rPr lang="ar-SA" sz="2800" b="1" dirty="0">
                <a:cs typeface="+mn-cs"/>
              </a:rPr>
              <a:t>الفترة من </a:t>
            </a:r>
            <a:r>
              <a:rPr lang="ar-SA" sz="2800" b="1" dirty="0" smtClean="0">
                <a:cs typeface="+mn-cs"/>
              </a:rPr>
              <a:t>1434/11/11هـ </a:t>
            </a:r>
            <a:r>
              <a:rPr lang="ar-SA" sz="2800" b="1" dirty="0">
                <a:cs typeface="+mn-cs"/>
              </a:rPr>
              <a:t>إلى </a:t>
            </a:r>
            <a:r>
              <a:rPr lang="ar-SA" sz="2800" b="1" dirty="0" smtClean="0">
                <a:cs typeface="+mn-cs"/>
              </a:rPr>
              <a:t>1435/2/22هـ</a:t>
            </a:r>
            <a:r>
              <a:rPr lang="ar-SA" sz="2800" b="1" dirty="0">
                <a:effectLst>
                  <a:outerShdw blurRad="38100" dist="38100" dir="2700000" algn="tl">
                    <a:srgbClr val="000000">
                      <a:alpha val="43137"/>
                    </a:srgbClr>
                  </a:outerShdw>
                </a:effectLst>
                <a:cs typeface="+mn-cs"/>
              </a:rPr>
              <a:t/>
            </a:r>
            <a:br>
              <a:rPr lang="ar-SA" sz="2800" b="1" dirty="0">
                <a:effectLst>
                  <a:outerShdw blurRad="38100" dist="38100" dir="2700000" algn="tl">
                    <a:srgbClr val="000000">
                      <a:alpha val="43137"/>
                    </a:srgbClr>
                  </a:outerShdw>
                </a:effectLst>
                <a:cs typeface="+mn-cs"/>
              </a:rPr>
            </a:br>
            <a:endParaRPr lang="ar-SA" sz="2800" dirty="0" smtClean="0">
              <a:solidFill>
                <a:schemeClr val="tx1"/>
              </a:solidFill>
              <a:cs typeface="+mn-cs"/>
            </a:endParaRPr>
          </a:p>
          <a:p>
            <a:pPr algn="ctr" fontAlgn="auto">
              <a:buFont typeface="Wingdings 2" charset="2"/>
              <a:buNone/>
              <a:defRPr/>
            </a:pPr>
            <a:endParaRPr lang="ar-SA" sz="2800" dirty="0" smtClean="0">
              <a:solidFill>
                <a:schemeClr val="tx1"/>
              </a:solidFill>
              <a:cs typeface="+mn-cs"/>
            </a:endParaRPr>
          </a:p>
          <a:p>
            <a:pPr>
              <a:defRPr/>
            </a:pPr>
            <a:r>
              <a:rPr lang="ar-SA" sz="2800" b="1" dirty="0">
                <a:latin typeface="Arabic Typesetting" pitchFamily="66" charset="-78"/>
                <a:cs typeface="+mn-cs"/>
              </a:rPr>
              <a:t>المشرف </a:t>
            </a:r>
            <a:r>
              <a:rPr lang="ar-SA" sz="2800" b="1" dirty="0" smtClean="0">
                <a:latin typeface="Arabic Typesetting" pitchFamily="66" charset="-78"/>
                <a:cs typeface="+mn-cs"/>
              </a:rPr>
              <a:t>الأكاديمي الدكتور </a:t>
            </a:r>
            <a:r>
              <a:rPr lang="ar-SA" sz="2800" b="1" dirty="0" smtClean="0">
                <a:solidFill>
                  <a:schemeClr val="tx1"/>
                </a:solidFill>
                <a:cs typeface="+mn-cs"/>
              </a:rPr>
              <a:t>/ سعيد الغامدي</a:t>
            </a:r>
            <a:br>
              <a:rPr lang="ar-SA" sz="2800" b="1" dirty="0" smtClean="0">
                <a:solidFill>
                  <a:schemeClr val="tx1"/>
                </a:solidFill>
                <a:cs typeface="+mn-cs"/>
              </a:rPr>
            </a:br>
            <a:r>
              <a:rPr lang="ar-SA" sz="2800" b="1" dirty="0">
                <a:solidFill>
                  <a:schemeClr val="accent2">
                    <a:lumMod val="50000"/>
                  </a:schemeClr>
                </a:solidFill>
                <a:latin typeface="Arabic Typesetting" pitchFamily="66" charset="-78"/>
                <a:cs typeface="+mn-cs"/>
              </a:rPr>
              <a:t> </a:t>
            </a:r>
            <a:r>
              <a:rPr lang="ar-SA" sz="2800" b="1" dirty="0">
                <a:latin typeface="Arabic Typesetting" pitchFamily="66" charset="-78"/>
                <a:cs typeface="+mn-cs"/>
              </a:rPr>
              <a:t>المشرف على التدريب </a:t>
            </a:r>
            <a:br>
              <a:rPr lang="ar-SA" sz="2800" b="1" dirty="0">
                <a:latin typeface="Arabic Typesetting" pitchFamily="66" charset="-78"/>
                <a:cs typeface="+mn-cs"/>
              </a:rPr>
            </a:br>
            <a:r>
              <a:rPr lang="ar-SA" sz="2800" b="1" dirty="0">
                <a:latin typeface="Arabic Typesetting" pitchFamily="66" charset="-78"/>
                <a:cs typeface="+mn-cs"/>
              </a:rPr>
              <a:t>  الاستاذ </a:t>
            </a:r>
            <a:r>
              <a:rPr lang="ar-SA" sz="2800" b="1" dirty="0" smtClean="0">
                <a:latin typeface="Arabic Typesetting" pitchFamily="66" charset="-78"/>
                <a:cs typeface="+mn-cs"/>
              </a:rPr>
              <a:t>/ ناهس العضياني</a:t>
            </a:r>
            <a:endParaRPr lang="ar-SA" sz="2800" b="1" dirty="0" smtClean="0">
              <a:cs typeface="+mn-cs"/>
            </a:endParaRPr>
          </a:p>
          <a:p>
            <a:pPr algn="ctr" fontAlgn="auto">
              <a:buFont typeface="Wingdings 2" charset="2"/>
              <a:buNone/>
              <a:defRPr/>
            </a:pPr>
            <a:r>
              <a:rPr lang="ar-SA" sz="2800" b="1" dirty="0" smtClean="0">
                <a:solidFill>
                  <a:schemeClr val="tx1"/>
                </a:solidFill>
                <a:cs typeface="+mn-cs"/>
              </a:rPr>
              <a:t>عمل الطالب / بدر خليل العلي</a:t>
            </a:r>
          </a:p>
          <a:p>
            <a:pPr fontAlgn="auto">
              <a:buFont typeface="Wingdings 2" charset="2"/>
              <a:buNone/>
              <a:defRPr/>
            </a:pPr>
            <a:endParaRPr lang="ar-SA" sz="3200" dirty="0" smtClean="0">
              <a:effectLst>
                <a:outerShdw blurRad="38100" dist="38100" dir="2700000" algn="tl">
                  <a:srgbClr val="000000">
                    <a:alpha val="43137"/>
                  </a:srgbClr>
                </a:outerShdw>
              </a:effectLst>
            </a:endParaRPr>
          </a:p>
          <a:p>
            <a:pPr fontAlgn="auto">
              <a:buFont typeface="Wingdings 2" charset="2"/>
              <a:buNone/>
              <a:defRPr/>
            </a:pPr>
            <a:endParaRPr lang="ar-SA" sz="3200" dirty="0" smtClean="0">
              <a:effectLst>
                <a:outerShdw blurRad="38100" dist="38100" dir="2700000" algn="tl">
                  <a:srgbClr val="000000">
                    <a:alpha val="43137"/>
                  </a:srgbClr>
                </a:outerShdw>
              </a:effectLst>
            </a:endParaRPr>
          </a:p>
          <a:p>
            <a:pPr fontAlgn="auto">
              <a:buFont typeface="Wingdings 2" charset="2"/>
              <a:buNone/>
              <a:defRPr/>
            </a:pPr>
            <a:endParaRPr lang="ar-SA" sz="3200" dirty="0">
              <a:effectLst>
                <a:outerShdw blurRad="38100" dist="38100" dir="2700000" algn="tl">
                  <a:srgbClr val="000000">
                    <a:alpha val="43137"/>
                  </a:srgbClr>
                </a:outerShdw>
              </a:effectLst>
            </a:endParaRPr>
          </a:p>
          <a:p>
            <a:pPr fontAlgn="auto">
              <a:buFont typeface="Wingdings 2" charset="2"/>
              <a:buNone/>
              <a:defRPr/>
            </a:pPr>
            <a:endParaRPr lang="ar-SA" sz="3200" dirty="0" smtClean="0"/>
          </a:p>
        </p:txBody>
      </p:sp>
      <p:pic>
        <p:nvPicPr>
          <p:cNvPr id="5" name="صورة 4" descr="ksuLogo.jpg"/>
          <p:cNvPicPr/>
          <p:nvPr/>
        </p:nvPicPr>
        <p:blipFill>
          <a:blip r:embed="rId2" cstate="print">
            <a:extLst/>
          </a:blip>
          <a:stretch>
            <a:fillRect/>
          </a:stretch>
        </p:blipFill>
        <p:spPr>
          <a:xfrm>
            <a:off x="7380312" y="1"/>
            <a:ext cx="1763688" cy="1916832"/>
          </a:xfrm>
          <a:prstGeom prst="rect">
            <a:avLst/>
          </a:prstGeom>
          <a:effectLst>
            <a:innerShdw blurRad="1066800">
              <a:schemeClr val="bg2"/>
            </a:innerShdw>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10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4">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4">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4">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anim calcmode="lin" valueType="num">
                                      <p:cBhvr>
                                        <p:cTn id="15" dur="10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4">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4">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4">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anim calcmode="lin" valueType="num">
                                      <p:cBhvr>
                                        <p:cTn id="23" dur="1000" fill="hold"/>
                                        <p:tgtEl>
                                          <p:spTgt spid="4">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4">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4">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4">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4">
                                            <p:txEl>
                                              <p:pRg st="3" end="3"/>
                                            </p:txEl>
                                          </p:spTgt>
                                        </p:tgtEl>
                                        <p:attrNameLst>
                                          <p:attrName>style.visibility</p:attrName>
                                        </p:attrNameLst>
                                      </p:cBhvr>
                                      <p:to>
                                        <p:strVal val="visible"/>
                                      </p:to>
                                    </p:set>
                                    <p:anim calcmode="lin" valueType="num">
                                      <p:cBhvr>
                                        <p:cTn id="31" dur="1000" fill="hold"/>
                                        <p:tgtEl>
                                          <p:spTgt spid="4">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4">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4">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4">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4">
                                            <p:txEl>
                                              <p:pRg st="5" end="5"/>
                                            </p:txEl>
                                          </p:spTgt>
                                        </p:tgtEl>
                                        <p:attrNameLst>
                                          <p:attrName>style.visibility</p:attrName>
                                        </p:attrNameLst>
                                      </p:cBhvr>
                                      <p:to>
                                        <p:strVal val="visible"/>
                                      </p:to>
                                    </p:set>
                                    <p:anim calcmode="lin" valueType="num">
                                      <p:cBhvr>
                                        <p:cTn id="39" dur="1000" fill="hold"/>
                                        <p:tgtEl>
                                          <p:spTgt spid="4">
                                            <p:txEl>
                                              <p:pRg st="5" end="5"/>
                                            </p:txEl>
                                          </p:spTgt>
                                        </p:tgtEl>
                                        <p:attrNameLst>
                                          <p:attrName>ppt_w</p:attrName>
                                        </p:attrNameLst>
                                      </p:cBhvr>
                                      <p:tavLst>
                                        <p:tav tm="0">
                                          <p:val>
                                            <p:fltVal val="0"/>
                                          </p:val>
                                        </p:tav>
                                        <p:tav tm="100000">
                                          <p:val>
                                            <p:strVal val="#ppt_w"/>
                                          </p:val>
                                        </p:tav>
                                      </p:tavLst>
                                    </p:anim>
                                    <p:anim calcmode="lin" valueType="num">
                                      <p:cBhvr>
                                        <p:cTn id="40" dur="1000" fill="hold"/>
                                        <p:tgtEl>
                                          <p:spTgt spid="4">
                                            <p:txEl>
                                              <p:pRg st="5" end="5"/>
                                            </p:txEl>
                                          </p:spTgt>
                                        </p:tgtEl>
                                        <p:attrNameLst>
                                          <p:attrName>ppt_h</p:attrName>
                                        </p:attrNameLst>
                                      </p:cBhvr>
                                      <p:tavLst>
                                        <p:tav tm="0">
                                          <p:val>
                                            <p:fltVal val="0"/>
                                          </p:val>
                                        </p:tav>
                                        <p:tav tm="100000">
                                          <p:val>
                                            <p:strVal val="#ppt_h"/>
                                          </p:val>
                                        </p:tav>
                                      </p:tavLst>
                                    </p:anim>
                                    <p:anim calcmode="lin" valueType="num">
                                      <p:cBhvr>
                                        <p:cTn id="41" dur="1000" fill="hold"/>
                                        <p:tgtEl>
                                          <p:spTgt spid="4">
                                            <p:txEl>
                                              <p:pRg st="5" end="5"/>
                                            </p:txEl>
                                          </p:spTgt>
                                        </p:tgtEl>
                                        <p:attrNameLst>
                                          <p:attrName>style.rotation</p:attrName>
                                        </p:attrNameLst>
                                      </p:cBhvr>
                                      <p:tavLst>
                                        <p:tav tm="0">
                                          <p:val>
                                            <p:fltVal val="90"/>
                                          </p:val>
                                        </p:tav>
                                        <p:tav tm="100000">
                                          <p:val>
                                            <p:fltVal val="0"/>
                                          </p:val>
                                        </p:tav>
                                      </p:tavLst>
                                    </p:anim>
                                    <p:animEffect transition="in" filter="fade">
                                      <p:cBhvr>
                                        <p:cTn id="42" dur="1000"/>
                                        <p:tgtEl>
                                          <p:spTgt spid="4">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grpId="0" nodeType="clickEffect">
                                  <p:stCondLst>
                                    <p:cond delay="0"/>
                                  </p:stCondLst>
                                  <p:childTnLst>
                                    <p:set>
                                      <p:cBhvr>
                                        <p:cTn id="46" dur="1" fill="hold">
                                          <p:stCondLst>
                                            <p:cond delay="0"/>
                                          </p:stCondLst>
                                        </p:cTn>
                                        <p:tgtEl>
                                          <p:spTgt spid="4">
                                            <p:txEl>
                                              <p:pRg st="6" end="6"/>
                                            </p:txEl>
                                          </p:spTgt>
                                        </p:tgtEl>
                                        <p:attrNameLst>
                                          <p:attrName>style.visibility</p:attrName>
                                        </p:attrNameLst>
                                      </p:cBhvr>
                                      <p:to>
                                        <p:strVal val="visible"/>
                                      </p:to>
                                    </p:set>
                                    <p:anim calcmode="lin" valueType="num">
                                      <p:cBhvr>
                                        <p:cTn id="47" dur="1000" fill="hold"/>
                                        <p:tgtEl>
                                          <p:spTgt spid="4">
                                            <p:txEl>
                                              <p:pRg st="6" end="6"/>
                                            </p:txEl>
                                          </p:spTgt>
                                        </p:tgtEl>
                                        <p:attrNameLst>
                                          <p:attrName>ppt_w</p:attrName>
                                        </p:attrNameLst>
                                      </p:cBhvr>
                                      <p:tavLst>
                                        <p:tav tm="0">
                                          <p:val>
                                            <p:fltVal val="0"/>
                                          </p:val>
                                        </p:tav>
                                        <p:tav tm="100000">
                                          <p:val>
                                            <p:strVal val="#ppt_w"/>
                                          </p:val>
                                        </p:tav>
                                      </p:tavLst>
                                    </p:anim>
                                    <p:anim calcmode="lin" valueType="num">
                                      <p:cBhvr>
                                        <p:cTn id="48" dur="1000" fill="hold"/>
                                        <p:tgtEl>
                                          <p:spTgt spid="4">
                                            <p:txEl>
                                              <p:pRg st="6" end="6"/>
                                            </p:txEl>
                                          </p:spTgt>
                                        </p:tgtEl>
                                        <p:attrNameLst>
                                          <p:attrName>ppt_h</p:attrName>
                                        </p:attrNameLst>
                                      </p:cBhvr>
                                      <p:tavLst>
                                        <p:tav tm="0">
                                          <p:val>
                                            <p:fltVal val="0"/>
                                          </p:val>
                                        </p:tav>
                                        <p:tav tm="100000">
                                          <p:val>
                                            <p:strVal val="#ppt_h"/>
                                          </p:val>
                                        </p:tav>
                                      </p:tavLst>
                                    </p:anim>
                                    <p:anim calcmode="lin" valueType="num">
                                      <p:cBhvr>
                                        <p:cTn id="49" dur="1000" fill="hold"/>
                                        <p:tgtEl>
                                          <p:spTgt spid="4">
                                            <p:txEl>
                                              <p:pRg st="6" end="6"/>
                                            </p:txEl>
                                          </p:spTgt>
                                        </p:tgtEl>
                                        <p:attrNameLst>
                                          <p:attrName>style.rotation</p:attrName>
                                        </p:attrNameLst>
                                      </p:cBhvr>
                                      <p:tavLst>
                                        <p:tav tm="0">
                                          <p:val>
                                            <p:fltVal val="90"/>
                                          </p:val>
                                        </p:tav>
                                        <p:tav tm="100000">
                                          <p:val>
                                            <p:fltVal val="0"/>
                                          </p:val>
                                        </p:tav>
                                      </p:tavLst>
                                    </p:anim>
                                    <p:animEffect transition="in" filter="fade">
                                      <p:cBhvr>
                                        <p:cTn id="50" dur="10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smtClean="0"/>
              <a:t>7- اليوم العالمي للغة العربية :</a:t>
            </a:r>
            <a:endParaRPr lang="ar-SA" b="1" dirty="0"/>
          </a:p>
        </p:txBody>
      </p:sp>
      <p:sp>
        <p:nvSpPr>
          <p:cNvPr id="3" name="عنصر نائب للمحتوى 2"/>
          <p:cNvSpPr>
            <a:spLocks noGrp="1"/>
          </p:cNvSpPr>
          <p:nvPr>
            <p:ph idx="1"/>
          </p:nvPr>
        </p:nvSpPr>
        <p:spPr/>
        <p:txBody>
          <a:bodyPr/>
          <a:lstStyle/>
          <a:p>
            <a:r>
              <a:rPr lang="ar-SA" dirty="0" smtClean="0"/>
              <a:t>الأربعاء 15 / 2  /1435هـ  أقامت كلية الآداب في مدرج الكلية  فعالية اليوم العالمي للغة العربية وطلب مني تغطية الفعالية وإلتقاط صور وكتابة خبر حولها </a:t>
            </a:r>
          </a:p>
          <a:p>
            <a:endParaRPr lang="ar-SA" dirty="0" smtClean="0"/>
          </a:p>
          <a:p>
            <a:endParaRPr lang="ar-SA" dirty="0" smtClean="0"/>
          </a:p>
          <a:p>
            <a:r>
              <a:rPr lang="ar-SA" dirty="0" smtClean="0"/>
              <a:t>يتبع ....... نسخة من الخبر </a:t>
            </a:r>
            <a:endParaRPr lang="en-US" dirty="0" smtClean="0"/>
          </a:p>
          <a:p>
            <a:endParaRPr lang="ar-SA"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1"/>
          <p:cNvSpPr>
            <a:spLocks noGrp="1"/>
          </p:cNvSpPr>
          <p:nvPr>
            <p:ph idx="1"/>
          </p:nvPr>
        </p:nvSpPr>
        <p:spPr>
          <a:xfrm>
            <a:off x="179388" y="188640"/>
            <a:ext cx="8785225" cy="6409011"/>
          </a:xfrm>
        </p:spPr>
        <p:txBody>
          <a:bodyPr>
            <a:normAutofit fontScale="85000" lnSpcReduction="20000"/>
          </a:bodyPr>
          <a:lstStyle/>
          <a:p>
            <a:r>
              <a:rPr lang="ar-SA" dirty="0" smtClean="0"/>
              <a:t>           </a:t>
            </a:r>
            <a:r>
              <a:rPr lang="ar-SA" sz="4200" b="1" dirty="0" smtClean="0">
                <a:effectLst>
                  <a:outerShdw blurRad="38100" dist="38100" dir="2700000" algn="tl">
                    <a:srgbClr val="000000">
                      <a:alpha val="43137"/>
                    </a:srgbClr>
                  </a:outerShdw>
                </a:effectLst>
              </a:rPr>
              <a:t>اليوم العالمي للغة العربية في كلية الآداب </a:t>
            </a:r>
            <a:endParaRPr lang="en-US" sz="4200" b="1" dirty="0" smtClean="0">
              <a:effectLst>
                <a:outerShdw blurRad="38100" dist="38100" dir="2700000" algn="tl">
                  <a:srgbClr val="000000">
                    <a:alpha val="43137"/>
                  </a:srgbClr>
                </a:outerShdw>
              </a:effectLst>
            </a:endParaRPr>
          </a:p>
          <a:p>
            <a:r>
              <a:rPr lang="ar-SA" dirty="0" smtClean="0"/>
              <a:t>الكاتب : بدر خليل العلي  </a:t>
            </a:r>
            <a:endParaRPr lang="en-US" dirty="0" smtClean="0"/>
          </a:p>
          <a:p>
            <a:r>
              <a:rPr lang="ar-SA" dirty="0" smtClean="0"/>
              <a:t> </a:t>
            </a:r>
          </a:p>
          <a:p>
            <a:r>
              <a:rPr lang="ar-SA" dirty="0" smtClean="0"/>
              <a:t>أحتضنت كلية الآداب ممثلة بقسم اللغة العربية اليوم العالمي للغة العربية الذي يرعاه مركز الملك عبدالله بن عبدالعزيز الدولي لخدمة اللغة العربية في يوم الأربعاء الماضي في مدرج الكلية  وبدأت الفعالية بتلاوة آيات من القرآن الكريم ، وبعدها ألقى متحدث الفعالية الأستاذ يحيى القبيسي  نبذة عن الفعالية ، ثم شارك الأستاذ ابو المعاطي الرمادي من النادي الأدبي بكلمه بسيطة ، وبعدها  ألقت رئيسة قسم اللغة العربية من القسم النسائي كلمتها ، وألقى الأستاذ الدكتور إبراهيم الشمسان كلمته وتحدث عن أهمية اللغة العربية والعوائق والتحديات التي تواجهها مباركاً في اعتراف الأمم المتحدة باللغة العربية كلغة من اللغات الأساسية بعد طلب من المملكة العربية السعودية ، ثم أعلنوا عن الفائزين في أفضل قصيدة وأفضل مقال في النادي الأدبي ونادي الفصحى في القسمين الرجالي والنسائي وألقت الطالبة الفائزة من القسم النسائي قصيدتها كما  ألقى الأستاذ محمد الشهري مؤلف كتاب ( اللغة العربية وتطلعاتها ) ومن ثم تم تسليم الدروع للمشاركين من أعضاء هيئة التدريس ولعميد الكلية وكذلك سلمت الجوائز للطلاب الفائزين وفي الختام شكر الأستاذ يحيى القبيسي المشاركين والحضور</a:t>
            </a:r>
            <a:endParaRPr lang="ar-SA"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descr="IMG_3094.JPG"/>
          <p:cNvPicPr>
            <a:picLocks noGrp="1"/>
          </p:cNvPicPr>
          <p:nvPr>
            <p:ph idx="1"/>
          </p:nvPr>
        </p:nvPicPr>
        <p:blipFill>
          <a:blip r:embed="rId2" cstate="print"/>
          <a:stretch>
            <a:fillRect/>
          </a:stretch>
        </p:blipFill>
        <p:spPr>
          <a:xfrm>
            <a:off x="0" y="0"/>
            <a:ext cx="9144000" cy="6858000"/>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smtClean="0"/>
              <a:t>إيجابيات بعض هذه الفعاليات : </a:t>
            </a:r>
            <a:endParaRPr lang="ar-SA" b="1" dirty="0"/>
          </a:p>
        </p:txBody>
      </p:sp>
      <p:sp>
        <p:nvSpPr>
          <p:cNvPr id="3" name="عنصر نائب للمحتوى 2"/>
          <p:cNvSpPr>
            <a:spLocks noGrp="1"/>
          </p:cNvSpPr>
          <p:nvPr>
            <p:ph idx="1"/>
          </p:nvPr>
        </p:nvSpPr>
        <p:spPr>
          <a:xfrm>
            <a:off x="179512" y="1340768"/>
            <a:ext cx="8856984" cy="5328592"/>
          </a:xfrm>
        </p:spPr>
        <p:txBody>
          <a:bodyPr>
            <a:normAutofit/>
          </a:bodyPr>
          <a:lstStyle/>
          <a:p>
            <a:r>
              <a:rPr lang="ar-SA" dirty="0" smtClean="0"/>
              <a:t>1- الوقت المناسب لبعض هذه الفعاليات .</a:t>
            </a:r>
          </a:p>
          <a:p>
            <a:r>
              <a:rPr lang="ar-SA" dirty="0" smtClean="0"/>
              <a:t>2- اختيار المقر المناسب لكل فعالية  .</a:t>
            </a:r>
          </a:p>
          <a:p>
            <a:r>
              <a:rPr lang="ar-SA" dirty="0" smtClean="0"/>
              <a:t>3- وضوح صوت اللاقط الصوتي (الميكروفون) والسماعات .</a:t>
            </a:r>
          </a:p>
          <a:p>
            <a:r>
              <a:rPr lang="ar-SA" dirty="0" smtClean="0"/>
              <a:t>4- نقل اللاقط الصوتي (الميكروفون ) للمداخلات بتنظيم .</a:t>
            </a:r>
          </a:p>
          <a:p>
            <a:r>
              <a:rPr lang="ar-SA" dirty="0" smtClean="0"/>
              <a:t>4- فكرة السحب على جائزة لتحفيز وتشجيع الطلاب وغيرهم على الحضور .</a:t>
            </a:r>
          </a:p>
          <a:p>
            <a:r>
              <a:rPr lang="ar-SA" dirty="0" smtClean="0"/>
              <a:t>5- الترتيب والتنظيم الكامل للفعاليات .</a:t>
            </a:r>
          </a:p>
          <a:p>
            <a:r>
              <a:rPr lang="ar-SA" dirty="0"/>
              <a:t>6- </a:t>
            </a:r>
            <a:r>
              <a:rPr lang="ar-SA" dirty="0" smtClean="0"/>
              <a:t>حسن تصميم وترتيب الاستاندات الإعلانية ووضعها في الأماكن المناسبة لها للفت الإنتباه .</a:t>
            </a:r>
          </a:p>
          <a:p>
            <a:endParaRPr lang="ar-SA"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268760"/>
            <a:ext cx="8229600" cy="4968552"/>
          </a:xfrm>
        </p:spPr>
        <p:txBody>
          <a:bodyPr/>
          <a:lstStyle/>
          <a:p>
            <a:r>
              <a:rPr lang="ar-SA" dirty="0" smtClean="0"/>
              <a:t>7- تفاعل الحضور بتوجيه الأسئلة للضيف .</a:t>
            </a:r>
          </a:p>
          <a:p>
            <a:r>
              <a:rPr lang="ar-SA" dirty="0" smtClean="0"/>
              <a:t>8- توزيع مطويات تعريفية للفعالية .</a:t>
            </a:r>
          </a:p>
          <a:p>
            <a:r>
              <a:rPr lang="ar-SA" dirty="0" smtClean="0"/>
              <a:t>9- توزيع السلايدات المشروحة للطلاب والحضور .</a:t>
            </a:r>
          </a:p>
          <a:p>
            <a:r>
              <a:rPr lang="ar-SA" dirty="0" smtClean="0"/>
              <a:t>10- توزيع هدايا للطلاب والحضور .</a:t>
            </a:r>
            <a:endParaRPr lang="ar-SA"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SA" b="1" dirty="0" smtClean="0"/>
              <a:t>سلبيات بعض هذه الفعاليات :</a:t>
            </a:r>
            <a:endParaRPr lang="ar-SA" b="1" dirty="0"/>
          </a:p>
        </p:txBody>
      </p:sp>
      <p:sp>
        <p:nvSpPr>
          <p:cNvPr id="3" name="عنصر نائب للمحتوى 2"/>
          <p:cNvSpPr>
            <a:spLocks noGrp="1"/>
          </p:cNvSpPr>
          <p:nvPr>
            <p:ph idx="1"/>
          </p:nvPr>
        </p:nvSpPr>
        <p:spPr/>
        <p:txBody>
          <a:bodyPr/>
          <a:lstStyle/>
          <a:p>
            <a:r>
              <a:rPr lang="ar-SA" dirty="0" smtClean="0"/>
              <a:t>1-  الوقت غير مناسب وضيق الوقت .</a:t>
            </a:r>
          </a:p>
          <a:p>
            <a:r>
              <a:rPr lang="ar-SA" dirty="0" smtClean="0"/>
              <a:t>2- ضعف الإضاءة .</a:t>
            </a:r>
          </a:p>
          <a:p>
            <a:r>
              <a:rPr lang="ar-SA" dirty="0" smtClean="0"/>
              <a:t>3- التأخر في الإعلان عن الفعاليات .</a:t>
            </a:r>
          </a:p>
          <a:p>
            <a:r>
              <a:rPr lang="ar-SA" dirty="0" smtClean="0"/>
              <a:t>4- عدد المقاعد قليل جداً لا يناسب كثافة طلاب الكلية مثل   ( التي تقام في بهو الكلية )</a:t>
            </a:r>
          </a:p>
          <a:p>
            <a:r>
              <a:rPr lang="ar-SA" dirty="0" smtClean="0"/>
              <a:t>5- عدم وضع الورد على المنصة .</a:t>
            </a:r>
          </a:p>
          <a:p>
            <a:r>
              <a:rPr lang="ar-SA" dirty="0" smtClean="0"/>
              <a:t>6- وجود الأكل والمشروبات داخل مقر الفعالية .</a:t>
            </a:r>
            <a:endParaRPr lang="ar-SA" dirty="0"/>
          </a:p>
        </p:txBody>
      </p:sp>
    </p:spTree>
    <p:extLst>
      <p:ext uri="{BB962C8B-B14F-4D97-AF65-F5344CB8AC3E}">
        <p14:creationId xmlns:p14="http://schemas.microsoft.com/office/powerpoint/2010/main" val="2325731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764704"/>
            <a:ext cx="8229600" cy="5361459"/>
          </a:xfrm>
        </p:spPr>
        <p:txBody>
          <a:bodyPr/>
          <a:lstStyle/>
          <a:p>
            <a:r>
              <a:rPr lang="ar-SA" dirty="0" smtClean="0"/>
              <a:t>7- عدم وضع أسماء الضيوف على المنصة .</a:t>
            </a:r>
          </a:p>
          <a:p>
            <a:r>
              <a:rPr lang="ar-SA" dirty="0" smtClean="0"/>
              <a:t>8- اسماء الضيوف التي على المنصة مكتوبة بخط صغير   ( غير واضحة ) </a:t>
            </a:r>
          </a:p>
          <a:p>
            <a:r>
              <a:rPr lang="ar-SA" dirty="0" smtClean="0"/>
              <a:t>9-انقطاع الصوت والوشوشة أثناء تحدث الضيف .</a:t>
            </a:r>
          </a:p>
          <a:p>
            <a:r>
              <a:rPr lang="ar-SA" dirty="0" smtClean="0"/>
              <a:t>10- عدم وجود فني الصوتيات والنقل المباشر أثناء الفعالية.</a:t>
            </a:r>
          </a:p>
          <a:p>
            <a:endParaRPr lang="ar-SA"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smtClean="0">
                <a:cs typeface="+mn-cs"/>
              </a:rPr>
              <a:t>الفوائد والخبرات المكتسبة أثناء فترة التدريب :</a:t>
            </a:r>
            <a:endParaRPr lang="ar-SA" b="1" dirty="0">
              <a:cs typeface="+mn-cs"/>
            </a:endParaRPr>
          </a:p>
        </p:txBody>
      </p:sp>
      <p:sp>
        <p:nvSpPr>
          <p:cNvPr id="3" name="عنصر نائب للمحتوى 2"/>
          <p:cNvSpPr>
            <a:spLocks noGrp="1"/>
          </p:cNvSpPr>
          <p:nvPr>
            <p:ph idx="1"/>
          </p:nvPr>
        </p:nvSpPr>
        <p:spPr/>
        <p:txBody>
          <a:bodyPr>
            <a:normAutofit lnSpcReduction="10000"/>
          </a:bodyPr>
          <a:lstStyle/>
          <a:p>
            <a:r>
              <a:rPr lang="ar-SA" dirty="0" smtClean="0"/>
              <a:t>1- معرفة كيفية تنسيق وترتيب وتجهيز قاعات الفعاليات.</a:t>
            </a:r>
          </a:p>
          <a:p>
            <a:r>
              <a:rPr lang="ar-SA" dirty="0" smtClean="0"/>
              <a:t>2- أدركت أهمية كتابة اخبار الفعاليات وتوثيقها بالصور .</a:t>
            </a:r>
          </a:p>
          <a:p>
            <a:pPr lvl="0"/>
            <a:r>
              <a:rPr lang="ar-SA" dirty="0" smtClean="0"/>
              <a:t>3- تعلمت كيفية التقاط الصور المناسبة ومن حيث زاوية التصوير وأهمية التصوير لتوثيق الفعالية .</a:t>
            </a:r>
          </a:p>
          <a:p>
            <a:r>
              <a:rPr lang="ar-SA" dirty="0" smtClean="0"/>
              <a:t>4- التعرف اكثر على طبيعة عمل العلاقات العامة .</a:t>
            </a:r>
          </a:p>
          <a:p>
            <a:r>
              <a:rPr lang="ar-SA" dirty="0" smtClean="0"/>
              <a:t>5- تعلمت ماهي الأوراق المطلوبة التي يجب إرفاقها مع الخطاب في مثل هذه الفعاليات مثل (رقم الرحلة  ويوم ووقت الوصول ورقم احد اعضاء الوفد – ومقر السكن - وبرنامج الزيارة - وإصدار التأشيرات وغيرها من الأوراق المهمة )</a:t>
            </a:r>
          </a:p>
          <a:p>
            <a:endParaRPr lang="ar-SA"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48680"/>
            <a:ext cx="8229600" cy="1152128"/>
          </a:xfrm>
        </p:spPr>
        <p:txBody>
          <a:bodyPr>
            <a:normAutofit fontScale="90000"/>
          </a:bodyPr>
          <a:lstStyle/>
          <a:p>
            <a:r>
              <a:rPr lang="ar-SA" b="1" dirty="0" smtClean="0"/>
              <a:t>الملاحظات التي أود ذكرها حول جهة التدريب بشكل عام :</a:t>
            </a:r>
            <a:r>
              <a:rPr lang="ar-SA" b="1" dirty="0" smtClean="0">
                <a:effectLst>
                  <a:outerShdw blurRad="38100" dist="38100" dir="2700000" algn="tl">
                    <a:srgbClr val="000000">
                      <a:alpha val="43137"/>
                    </a:srgbClr>
                  </a:outerShdw>
                </a:effectLst>
                <a:cs typeface="Akhbar MT" pitchFamily="2" charset="-78"/>
              </a:rPr>
              <a:t/>
            </a:r>
            <a:br>
              <a:rPr lang="ar-SA" b="1" dirty="0" smtClean="0">
                <a:effectLst>
                  <a:outerShdw blurRad="38100" dist="38100" dir="2700000" algn="tl">
                    <a:srgbClr val="000000">
                      <a:alpha val="43137"/>
                    </a:srgbClr>
                  </a:outerShdw>
                </a:effectLst>
                <a:cs typeface="Akhbar MT" pitchFamily="2" charset="-78"/>
              </a:rPr>
            </a:br>
            <a:endParaRPr lang="ar-SA" dirty="0"/>
          </a:p>
        </p:txBody>
      </p:sp>
      <p:sp>
        <p:nvSpPr>
          <p:cNvPr id="3" name="عنصر نائب للمحتوى 2"/>
          <p:cNvSpPr>
            <a:spLocks noGrp="1"/>
          </p:cNvSpPr>
          <p:nvPr>
            <p:ph idx="1"/>
          </p:nvPr>
        </p:nvSpPr>
        <p:spPr>
          <a:xfrm>
            <a:off x="457200" y="1772816"/>
            <a:ext cx="8229600" cy="4353347"/>
          </a:xfrm>
        </p:spPr>
        <p:txBody>
          <a:bodyPr>
            <a:normAutofit/>
          </a:bodyPr>
          <a:lstStyle/>
          <a:p>
            <a:r>
              <a:rPr lang="ar-SA" dirty="0" smtClean="0"/>
              <a:t>1- قلة العاملين بالوحدة .</a:t>
            </a:r>
          </a:p>
          <a:p>
            <a:r>
              <a:rPr lang="ar-SA" dirty="0" smtClean="0"/>
              <a:t>2- ضعف الامكانات المادية .</a:t>
            </a:r>
          </a:p>
          <a:p>
            <a:r>
              <a:rPr lang="ar-SA" dirty="0" smtClean="0"/>
              <a:t>3- ضعف اللغة الإنجليزية .</a:t>
            </a:r>
          </a:p>
          <a:p>
            <a:r>
              <a:rPr lang="ar-SA" dirty="0" smtClean="0"/>
              <a:t>4- قلة المعلومات المقدمة لطلاب التدريب .</a:t>
            </a:r>
          </a:p>
          <a:p>
            <a:r>
              <a:rPr lang="ar-SA" dirty="0" smtClean="0"/>
              <a:t>5- تكليف الطلاب بأعمال لا تخص العلاقات العامة مثل إرفاق الأوراق في الملفات .</a:t>
            </a:r>
            <a:endParaRPr lang="ar-SA"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smtClean="0"/>
              <a:t>ملاحظات حول تطوير برنامج التدريب الميداني :</a:t>
            </a:r>
            <a:endParaRPr lang="ar-SA" b="1" dirty="0"/>
          </a:p>
        </p:txBody>
      </p:sp>
      <p:sp>
        <p:nvSpPr>
          <p:cNvPr id="3" name="عنصر نائب للمحتوى 2"/>
          <p:cNvSpPr>
            <a:spLocks noGrp="1"/>
          </p:cNvSpPr>
          <p:nvPr>
            <p:ph idx="1"/>
          </p:nvPr>
        </p:nvSpPr>
        <p:spPr>
          <a:xfrm>
            <a:off x="457200" y="1268760"/>
            <a:ext cx="8229600" cy="5328592"/>
          </a:xfrm>
        </p:spPr>
        <p:txBody>
          <a:bodyPr/>
          <a:lstStyle/>
          <a:p>
            <a:r>
              <a:rPr lang="ar-SA" dirty="0" smtClean="0"/>
              <a:t>1- ترك المجال للطلاب بأن يختارو الجهات التي يريدون التطبيق بها .</a:t>
            </a:r>
          </a:p>
          <a:p>
            <a:r>
              <a:rPr lang="ar-SA" dirty="0" smtClean="0"/>
              <a:t>2- توفير مبالغ مالية ( مكافآت ) للطلاب المتدربين لتحفيز وتشجيع الطلاب على الإبتكار والإبداع . </a:t>
            </a:r>
          </a:p>
          <a:p>
            <a:r>
              <a:rPr lang="ar-SA" dirty="0" smtClean="0"/>
              <a:t>3- التفرغ للتدريب فصل دراسي كامل ( بدون مواد دراسية)</a:t>
            </a:r>
          </a:p>
          <a:p>
            <a:r>
              <a:rPr lang="ar-SA" dirty="0" smtClean="0"/>
              <a:t>4- يجب توفير مكان مخصص للمتدربين وأجهزة الكمبيوتر الخاصة بهم .</a:t>
            </a:r>
          </a:p>
          <a:p>
            <a:r>
              <a:rPr lang="ar-SA" dirty="0" smtClean="0"/>
              <a:t>5- إعطاء المجال لطلاب التدريب لتصميم الاستاندات الإعلانية .</a:t>
            </a:r>
            <a:endParaRPr lang="ar-S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وان 1"/>
          <p:cNvSpPr>
            <a:spLocks noGrp="1"/>
          </p:cNvSpPr>
          <p:nvPr>
            <p:ph idx="1"/>
          </p:nvPr>
        </p:nvSpPr>
        <p:spPr>
          <a:xfrm>
            <a:off x="457200" y="260648"/>
            <a:ext cx="8229600" cy="6264696"/>
          </a:xfrm>
        </p:spPr>
        <p:txBody>
          <a:bodyPr>
            <a:normAutofit fontScale="92500" lnSpcReduction="10000"/>
          </a:bodyPr>
          <a:lstStyle/>
          <a:p>
            <a:pPr marL="0" indent="0" algn="ctr" fontAlgn="auto">
              <a:buFont typeface="Wingdings 2" charset="2"/>
              <a:buNone/>
              <a:defRPr/>
            </a:pPr>
            <a:r>
              <a:rPr lang="ar-SA" sz="3900" b="1" dirty="0"/>
              <a:t>الأعمال التي تقوم بها </a:t>
            </a:r>
            <a:r>
              <a:rPr lang="ar-SA" sz="3900" b="1" dirty="0" smtClean="0"/>
              <a:t>وحدة </a:t>
            </a:r>
            <a:r>
              <a:rPr lang="ar-SA" sz="3900" b="1" dirty="0"/>
              <a:t>العلاقات العامة </a:t>
            </a:r>
            <a:r>
              <a:rPr lang="ar-SA" sz="3900" b="1" dirty="0" smtClean="0"/>
              <a:t>والإعلام :</a:t>
            </a:r>
            <a:endParaRPr lang="ar-SA" sz="3900" b="1" dirty="0"/>
          </a:p>
          <a:p>
            <a:pPr marL="0" indent="0" fontAlgn="auto">
              <a:buFont typeface="Wingdings 2" charset="2"/>
              <a:buNone/>
              <a:defRPr/>
            </a:pPr>
            <a:endParaRPr lang="ar-SA" sz="2800" dirty="0">
              <a:effectLst>
                <a:outerShdw blurRad="38100" dist="38100" dir="2700000" algn="tl">
                  <a:srgbClr val="000000">
                    <a:alpha val="43137"/>
                  </a:srgbClr>
                </a:outerShdw>
              </a:effectLst>
              <a:cs typeface="Akhbar MT" pitchFamily="2" charset="-78"/>
            </a:endParaRPr>
          </a:p>
          <a:p>
            <a:pPr marL="0" indent="0" fontAlgn="auto">
              <a:buFont typeface="Wingdings 2" charset="2"/>
              <a:buNone/>
              <a:defRPr/>
            </a:pPr>
            <a:r>
              <a:rPr lang="ar-SA" b="1" dirty="0">
                <a:cs typeface="Akhbar MT" pitchFamily="2" charset="-78"/>
              </a:rPr>
              <a:t>1- تنظيم الندوات </a:t>
            </a:r>
            <a:r>
              <a:rPr lang="ar-SA" b="1" dirty="0" smtClean="0">
                <a:cs typeface="Akhbar MT" pitchFamily="2" charset="-78"/>
              </a:rPr>
              <a:t>وورش العمل والمحاضرات </a:t>
            </a:r>
            <a:r>
              <a:rPr lang="ar-SA" b="1" dirty="0">
                <a:cs typeface="Akhbar MT" pitchFamily="2" charset="-78"/>
              </a:rPr>
              <a:t>واللقاءات.</a:t>
            </a:r>
          </a:p>
          <a:p>
            <a:pPr marL="0" indent="0" fontAlgn="auto">
              <a:buFont typeface="Wingdings 2" charset="2"/>
              <a:buNone/>
              <a:defRPr/>
            </a:pPr>
            <a:r>
              <a:rPr lang="ar-SA" b="1" dirty="0" smtClean="0">
                <a:cs typeface="Akhbar MT" pitchFamily="2" charset="-78"/>
              </a:rPr>
              <a:t>2-تصميم ووضع الاستاندات </a:t>
            </a:r>
            <a:r>
              <a:rPr lang="ar-SA" b="1" dirty="0">
                <a:cs typeface="Akhbar MT" pitchFamily="2" charset="-78"/>
              </a:rPr>
              <a:t>الاعلانية</a:t>
            </a:r>
            <a:r>
              <a:rPr lang="ar-SA" b="1" dirty="0" smtClean="0">
                <a:cs typeface="Akhbar MT" pitchFamily="2" charset="-78"/>
              </a:rPr>
              <a:t>.</a:t>
            </a:r>
            <a:endParaRPr lang="ar-SA" b="1" dirty="0">
              <a:cs typeface="Akhbar MT" pitchFamily="2" charset="-78"/>
            </a:endParaRPr>
          </a:p>
          <a:p>
            <a:pPr marL="0" indent="0" fontAlgn="auto">
              <a:buFont typeface="Wingdings 2" charset="2"/>
              <a:buNone/>
              <a:defRPr/>
            </a:pPr>
            <a:r>
              <a:rPr lang="ar-SA" b="1" dirty="0">
                <a:cs typeface="Akhbar MT" pitchFamily="2" charset="-78"/>
              </a:rPr>
              <a:t>3- كتابة الاخبار </a:t>
            </a:r>
            <a:r>
              <a:rPr lang="ar-SA" b="1" dirty="0" smtClean="0">
                <a:cs typeface="Akhbar MT" pitchFamily="2" charset="-78"/>
              </a:rPr>
              <a:t>الصحفية وتوثيقها بالصور وإرسالها لصحيفة رسالة الجامعة</a:t>
            </a:r>
            <a:endParaRPr lang="ar-SA" b="1" dirty="0">
              <a:cs typeface="Akhbar MT" pitchFamily="2" charset="-78"/>
            </a:endParaRPr>
          </a:p>
          <a:p>
            <a:pPr marL="0" indent="0" fontAlgn="auto">
              <a:buFont typeface="Wingdings 2" charset="2"/>
              <a:buNone/>
              <a:defRPr/>
            </a:pPr>
            <a:r>
              <a:rPr lang="ar-SA" b="1" dirty="0" smtClean="0">
                <a:cs typeface="Akhbar MT" pitchFamily="2" charset="-78"/>
              </a:rPr>
              <a:t>4- كتابة رسائل خدمة ( تواصل )</a:t>
            </a:r>
          </a:p>
          <a:p>
            <a:pPr marL="0" indent="0" fontAlgn="auto">
              <a:buFont typeface="Wingdings 2" charset="2"/>
              <a:buNone/>
              <a:defRPr/>
            </a:pPr>
            <a:r>
              <a:rPr lang="ar-SA" b="1" dirty="0" smtClean="0">
                <a:cs typeface="Akhbar MT" pitchFamily="2" charset="-78"/>
              </a:rPr>
              <a:t>5- ترتيب الاجتماعات المهمة </a:t>
            </a:r>
          </a:p>
          <a:p>
            <a:pPr marL="0" indent="0" fontAlgn="auto">
              <a:buFont typeface="Wingdings 2" charset="2"/>
              <a:buNone/>
              <a:defRPr/>
            </a:pPr>
            <a:r>
              <a:rPr lang="ar-SA" b="1" dirty="0" smtClean="0">
                <a:cs typeface="Akhbar MT" pitchFamily="2" charset="-78"/>
              </a:rPr>
              <a:t>6- </a:t>
            </a:r>
            <a:r>
              <a:rPr lang="ar-SA" b="1" dirty="0">
                <a:cs typeface="Akhbar MT" pitchFamily="2" charset="-78"/>
              </a:rPr>
              <a:t>ا</a:t>
            </a:r>
            <a:r>
              <a:rPr lang="ar-SA" b="1" dirty="0" smtClean="0">
                <a:cs typeface="Akhbar MT" pitchFamily="2" charset="-78"/>
              </a:rPr>
              <a:t>ستقبال الوفود الزائره للكلية والقيام بحجوزات الفنادق وحجز الرحلات ألخ ..</a:t>
            </a:r>
          </a:p>
          <a:p>
            <a:pPr marL="0" indent="0" fontAlgn="auto">
              <a:buFont typeface="Wingdings 2" charset="2"/>
              <a:buNone/>
              <a:defRPr/>
            </a:pPr>
            <a:r>
              <a:rPr lang="ar-SA" b="1" dirty="0" smtClean="0">
                <a:cs typeface="Akhbar MT" pitchFamily="2" charset="-78"/>
              </a:rPr>
              <a:t>7- الإشراف على موقع الكلية الإلكتروني </a:t>
            </a:r>
          </a:p>
          <a:p>
            <a:pPr marL="0" indent="0" fontAlgn="auto">
              <a:buFont typeface="Wingdings 2" charset="2"/>
              <a:buNone/>
              <a:defRPr/>
            </a:pPr>
            <a:r>
              <a:rPr lang="ar-SA" b="1" dirty="0" smtClean="0">
                <a:cs typeface="Akhbar MT" pitchFamily="2" charset="-78"/>
              </a:rPr>
              <a:t>8- الإشراف على مركز الكلية في بهو الكلية </a:t>
            </a:r>
          </a:p>
          <a:p>
            <a:pPr marL="0" indent="0" fontAlgn="auto">
              <a:buFont typeface="Wingdings 2" charset="2"/>
              <a:buNone/>
              <a:defRPr/>
            </a:pPr>
            <a:r>
              <a:rPr lang="ar-SA" b="1" dirty="0" smtClean="0">
                <a:cs typeface="Akhbar MT" pitchFamily="2" charset="-78"/>
              </a:rPr>
              <a:t>9- الإشراف على مدرج كلية الآداب</a:t>
            </a:r>
          </a:p>
          <a:p>
            <a:pPr marL="0" indent="0" fontAlgn="auto">
              <a:buFont typeface="Wingdings 2" charset="2"/>
              <a:buNone/>
              <a:defRPr/>
            </a:pPr>
            <a:endParaRPr lang="ar-SA" dirty="0">
              <a:effectLst>
                <a:outerShdw blurRad="38100" dist="38100" dir="2700000" algn="tl">
                  <a:srgbClr val="000000">
                    <a:alpha val="43137"/>
                  </a:srgbClr>
                </a:outerShdw>
              </a:effectLst>
              <a:cs typeface="Akhbar MT" pitchFamily="2" charset="-78"/>
            </a:endParaRPr>
          </a:p>
          <a:p>
            <a:endParaRPr lang="ar-SA"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04664"/>
            <a:ext cx="8229600" cy="5721499"/>
          </a:xfrm>
        </p:spPr>
        <p:txBody>
          <a:bodyPr>
            <a:normAutofit fontScale="85000" lnSpcReduction="20000"/>
          </a:bodyPr>
          <a:lstStyle/>
          <a:p>
            <a:r>
              <a:rPr lang="ar-SA" dirty="0" smtClean="0"/>
              <a:t>                          </a:t>
            </a:r>
          </a:p>
          <a:p>
            <a:r>
              <a:rPr lang="ar-SA" dirty="0" smtClean="0"/>
              <a:t>                         </a:t>
            </a:r>
            <a:r>
              <a:rPr lang="ar-SA" sz="4800" b="1" dirty="0" smtClean="0"/>
              <a:t> </a:t>
            </a:r>
          </a:p>
          <a:p>
            <a:r>
              <a:rPr lang="ar-SA" sz="4800" b="1" dirty="0" smtClean="0"/>
              <a:t>   وشكراً </a:t>
            </a:r>
          </a:p>
          <a:p>
            <a:r>
              <a:rPr lang="ar-SA" sz="4800" b="1" dirty="0" smtClean="0"/>
              <a:t>                         </a:t>
            </a:r>
          </a:p>
          <a:p>
            <a:r>
              <a:rPr lang="ar-SA" sz="4800" b="1" dirty="0" smtClean="0"/>
              <a:t>              لحسن</a:t>
            </a:r>
          </a:p>
          <a:p>
            <a:r>
              <a:rPr lang="ar-SA" sz="4800" b="1" dirty="0" smtClean="0"/>
              <a:t>                    </a:t>
            </a:r>
          </a:p>
          <a:p>
            <a:r>
              <a:rPr lang="ar-SA" sz="4800" b="1" dirty="0" smtClean="0"/>
              <a:t>                    استماعكم</a:t>
            </a:r>
          </a:p>
          <a:p>
            <a:endParaRPr lang="ar-SA" sz="4800" b="1" dirty="0" smtClean="0"/>
          </a:p>
          <a:p>
            <a:r>
              <a:rPr lang="ar-SA" sz="4800" b="1" dirty="0" smtClean="0"/>
              <a:t>                         </a:t>
            </a:r>
            <a:endParaRPr lang="ar-SA" sz="48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1"/>
          <p:cNvSpPr>
            <a:spLocks noGrp="1"/>
          </p:cNvSpPr>
          <p:nvPr>
            <p:ph idx="1"/>
          </p:nvPr>
        </p:nvSpPr>
        <p:spPr>
          <a:xfrm>
            <a:off x="323850" y="404813"/>
            <a:ext cx="8569325" cy="6192837"/>
          </a:xfrm>
        </p:spPr>
        <p:txBody>
          <a:bodyPr/>
          <a:lstStyle/>
          <a:p>
            <a:pPr marL="0" indent="0" algn="ctr" fontAlgn="auto">
              <a:buFont typeface="Wingdings 2" charset="2"/>
              <a:buNone/>
              <a:defRPr/>
            </a:pPr>
            <a:r>
              <a:rPr lang="ar-SA" sz="4400" b="1" dirty="0"/>
              <a:t>طبيعة العمل </a:t>
            </a:r>
            <a:r>
              <a:rPr lang="ar-SA" sz="4400" b="1" dirty="0" smtClean="0"/>
              <a:t>الذي مارسته </a:t>
            </a:r>
            <a:r>
              <a:rPr lang="ar-SA" sz="4400" b="1" dirty="0"/>
              <a:t>أثناء فترة التدريب :</a:t>
            </a:r>
          </a:p>
          <a:p>
            <a:pPr marL="0" indent="0" fontAlgn="auto">
              <a:buFont typeface="Wingdings 2" charset="2"/>
              <a:buNone/>
              <a:defRPr/>
            </a:pPr>
            <a:endParaRPr lang="ar-SA" dirty="0">
              <a:effectLst>
                <a:outerShdw blurRad="38100" dist="38100" dir="2700000" algn="tl">
                  <a:srgbClr val="000000">
                    <a:alpha val="43137"/>
                  </a:srgbClr>
                </a:outerShdw>
              </a:effectLst>
              <a:cs typeface="Akhbar MT" pitchFamily="2" charset="-78"/>
            </a:endParaRPr>
          </a:p>
          <a:p>
            <a:pPr marL="0" indent="0" fontAlgn="auto">
              <a:buFont typeface="Wingdings 2" charset="2"/>
              <a:buNone/>
              <a:defRPr/>
            </a:pPr>
            <a:r>
              <a:rPr lang="ar-SA" dirty="0"/>
              <a:t>1-</a:t>
            </a:r>
            <a:r>
              <a:rPr lang="ar-SA" dirty="0">
                <a:effectLst>
                  <a:outerShdw blurRad="38100" dist="38100" dir="2700000" algn="tl">
                    <a:srgbClr val="000000">
                      <a:alpha val="43137"/>
                    </a:srgbClr>
                  </a:outerShdw>
                </a:effectLst>
              </a:rPr>
              <a:t> </a:t>
            </a:r>
            <a:r>
              <a:rPr lang="ar-SA" dirty="0" smtClean="0"/>
              <a:t>تنسيق وترتيب وتجهيز قاعات الفعاليات مثل :- ( التأكد من اللاقط الصوتي (الميكرفون) وجهاز النقل المباشر (البلوكوم) للقسم النسائي ) .</a:t>
            </a:r>
            <a:endParaRPr lang="ar-SA" dirty="0"/>
          </a:p>
          <a:p>
            <a:pPr marL="0" indent="0" fontAlgn="auto">
              <a:buFont typeface="Wingdings 2" charset="2"/>
              <a:buNone/>
              <a:defRPr/>
            </a:pPr>
            <a:r>
              <a:rPr lang="ar-SA" dirty="0" smtClean="0"/>
              <a:t>2-</a:t>
            </a:r>
            <a:r>
              <a:rPr lang="ar-SA" dirty="0">
                <a:effectLst>
                  <a:outerShdw blurRad="38100" dist="38100" dir="2700000" algn="tl">
                    <a:srgbClr val="000000">
                      <a:alpha val="43137"/>
                    </a:srgbClr>
                  </a:outerShdw>
                </a:effectLst>
              </a:rPr>
              <a:t> </a:t>
            </a:r>
            <a:r>
              <a:rPr lang="ar-SA" dirty="0" smtClean="0"/>
              <a:t>المشاركة في تنظيم الفعاليات. مثل : - ( تجهيز وتوزيع المطويات ) .</a:t>
            </a:r>
            <a:endParaRPr lang="ar-SA" dirty="0"/>
          </a:p>
          <a:p>
            <a:pPr marL="0" indent="0" fontAlgn="auto">
              <a:buFont typeface="Wingdings 2" charset="2"/>
              <a:buNone/>
              <a:defRPr/>
            </a:pPr>
            <a:r>
              <a:rPr lang="ar-SA" dirty="0" smtClean="0"/>
              <a:t>3-</a:t>
            </a:r>
            <a:r>
              <a:rPr lang="ar-SA" dirty="0" smtClean="0">
                <a:effectLst>
                  <a:outerShdw blurRad="38100" dist="38100" dir="2700000" algn="tl">
                    <a:srgbClr val="000000">
                      <a:alpha val="43137"/>
                    </a:srgbClr>
                  </a:outerShdw>
                </a:effectLst>
              </a:rPr>
              <a:t> </a:t>
            </a:r>
            <a:r>
              <a:rPr lang="ar-SA" dirty="0" smtClean="0"/>
              <a:t>كتابة اخبار بعض الفعاليات وتوثيقها بالصور .</a:t>
            </a:r>
            <a:endParaRPr lang="ar-SA" dirty="0"/>
          </a:p>
          <a:p>
            <a:pPr marL="0" indent="0" fontAlgn="auto">
              <a:buFont typeface="Wingdings 2" charset="2"/>
              <a:buNone/>
              <a:defRPr/>
            </a:pPr>
            <a:r>
              <a:rPr lang="ar-SA" dirty="0" smtClean="0"/>
              <a:t>4- وضع الاستاندات الإعلانية وإزالتها بعد إنتهاء الفعالية .</a:t>
            </a:r>
            <a:endParaRPr lang="ar-SA" dirty="0"/>
          </a:p>
          <a:p>
            <a:endParaRPr lang="ar-S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SA" sz="6000" b="1" dirty="0" smtClean="0"/>
              <a:t>( الفعاليات التي شاركت فيها )</a:t>
            </a:r>
            <a:endParaRPr lang="ar-SA" sz="6000" b="1" dirty="0"/>
          </a:p>
        </p:txBody>
      </p:sp>
      <p:sp>
        <p:nvSpPr>
          <p:cNvPr id="3" name="عنصر نائب للمحتوى 2"/>
          <p:cNvSpPr>
            <a:spLocks noGrp="1"/>
          </p:cNvSpPr>
          <p:nvPr>
            <p:ph idx="1"/>
          </p:nvPr>
        </p:nvSpPr>
        <p:spPr>
          <a:xfrm>
            <a:off x="323528" y="1628800"/>
            <a:ext cx="8496944" cy="5030019"/>
          </a:xfrm>
        </p:spPr>
        <p:txBody>
          <a:bodyPr/>
          <a:lstStyle/>
          <a:p>
            <a:r>
              <a:rPr lang="ar-SA" b="1" dirty="0" smtClean="0"/>
              <a:t>1 – اللقاء المفتوح مع عميد الكلية :</a:t>
            </a:r>
          </a:p>
          <a:p>
            <a:r>
              <a:rPr lang="ar-SA" dirty="0" smtClean="0"/>
              <a:t>الثلاثاء11/11 /1434هـ تنظيم وترتيب وتجهيز الكراسي والمنصة في بهو الكلية من أجل اللقاء المفتوح مع عميد الكلية من طلاب</a:t>
            </a:r>
            <a:r>
              <a:rPr lang="ar-SA" i="1" dirty="0" smtClean="0"/>
              <a:t> </a:t>
            </a:r>
            <a:r>
              <a:rPr lang="ar-SA" dirty="0" smtClean="0"/>
              <a:t>الكلية وكان لكل زميل من زملائي في التدريب دور فكان دوري أن أقوم بنقل اللاقط الصوتي ( الميكرفون ) من طالب إلى طالب لمن لديه أسئلة أو استفسارات أو نقد بناء أو مشكلة ما تواجه الطلاب ليطرحونها على عميد الكلية أو وكيل الكلية .</a:t>
            </a:r>
            <a:endParaRPr lang="en-US" dirty="0" smtClean="0"/>
          </a:p>
          <a:p>
            <a:endParaRPr lang="ar-S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smtClean="0"/>
              <a:t>2- تغطية معرضاً للصور بمناسبة اليوم الوطني :</a:t>
            </a:r>
            <a:endParaRPr lang="ar-SA" b="1" dirty="0"/>
          </a:p>
        </p:txBody>
      </p:sp>
      <p:sp>
        <p:nvSpPr>
          <p:cNvPr id="3" name="عنصر نائب للمحتوى 2"/>
          <p:cNvSpPr>
            <a:spLocks noGrp="1"/>
          </p:cNvSpPr>
          <p:nvPr>
            <p:ph idx="1"/>
          </p:nvPr>
        </p:nvSpPr>
        <p:spPr/>
        <p:txBody>
          <a:bodyPr>
            <a:normAutofit lnSpcReduction="10000"/>
          </a:bodyPr>
          <a:lstStyle/>
          <a:p>
            <a:r>
              <a:rPr lang="ar-SA" dirty="0" smtClean="0"/>
              <a:t>الثلاثاء 18/ 11 /1434هـ  أقامت الانشطة الطلابية بكلية الآدب في بهو الكلية معرضاً للصور بمناسبة اليوم الوطني وتم فيه استعراض صوراً تاريخية من بداية توحيد المملكة إلى يومنا هذا بالإضافة الى معلومات عن تأسيس المملكة  والحروب التي قادها الملك عبدالعزيز -طيب الله ثراه-.</a:t>
            </a:r>
            <a:endParaRPr lang="en-US" dirty="0" smtClean="0"/>
          </a:p>
          <a:p>
            <a:r>
              <a:rPr lang="ar-SA" dirty="0" smtClean="0"/>
              <a:t>ولقد قمت بالحضور والتقاط بعض الصور بمشاركة زملائي في التدريب الذين حضروا  للمعرض لإرفاقها مع الخبر الذي كتبة احد زملائي في التدريب لتغطية هذه الفعالية وذلك لإرسالها إلى صحيفة رسالة الجامعة </a:t>
            </a:r>
            <a:endParaRPr lang="ar-SA"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SA" sz="4000" b="1" dirty="0" smtClean="0"/>
              <a:t>3– اللقاء المفتوح مع رئيس قسم الإعلام :</a:t>
            </a:r>
            <a:endParaRPr lang="ar-SA" sz="4000" b="1" dirty="0"/>
          </a:p>
        </p:txBody>
      </p:sp>
      <p:sp>
        <p:nvSpPr>
          <p:cNvPr id="3" name="عنصر نائب للمحتوى 2"/>
          <p:cNvSpPr>
            <a:spLocks noGrp="1"/>
          </p:cNvSpPr>
          <p:nvPr>
            <p:ph idx="1"/>
          </p:nvPr>
        </p:nvSpPr>
        <p:spPr/>
        <p:txBody>
          <a:bodyPr/>
          <a:lstStyle/>
          <a:p>
            <a:r>
              <a:rPr lang="ar-SA" dirty="0" smtClean="0"/>
              <a:t>الخميس 27 / 11 / 1434 هـ التنظيم والتنسيق وتجهيز مدرج الكلية والتأكد من السماعات والميكروفونات والإضاءة والتأكد من جهاز النقل المباشر للقسم النسائي والأتصال بهم وذلك من أجل اللقاء المفتوح مع رئيس قسم الإعلام الدكتور / أسامة النصار واشتملت المحاضرة على فتح المجال لأخذ استفسارات الطلبة حيث قمت بتوزيع الأوراق على الحضور من الطلاب لمن لديه أسئلة أو أستفسارات وأيضاً قمت بإلتقاط بعض الصور </a:t>
            </a:r>
            <a:endParaRPr lang="ar-S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r>
              <a:rPr lang="ar-SA" sz="4000" b="1" dirty="0" smtClean="0"/>
              <a:t>4- ورشة عمل بعنوان الجودة في كلية الآداب       ( الواقع والمأمول )  </a:t>
            </a:r>
            <a:endParaRPr lang="ar-SA" sz="4000" b="1" dirty="0"/>
          </a:p>
        </p:txBody>
      </p:sp>
      <p:sp>
        <p:nvSpPr>
          <p:cNvPr id="3" name="عنصر نائب للمحتوى 2"/>
          <p:cNvSpPr>
            <a:spLocks noGrp="1"/>
          </p:cNvSpPr>
          <p:nvPr>
            <p:ph idx="1"/>
          </p:nvPr>
        </p:nvSpPr>
        <p:spPr/>
        <p:txBody>
          <a:bodyPr/>
          <a:lstStyle/>
          <a:p>
            <a:r>
              <a:rPr lang="ar-SA" dirty="0" smtClean="0"/>
              <a:t>الثلاثاء23 / 1 / 1435هـ    قمت أنا وزملائي بالتدريب بتجهيز وتنظيم والتحضير وتقسيم العمل بيننا لإقامة ورشة عمل  بقاعة الدروازة في مبنى 17    بعنوان ....                  </a:t>
            </a:r>
            <a:r>
              <a:rPr lang="ar-SA" b="1" dirty="0" smtClean="0"/>
              <a:t>( الجودة في كلية الآداب الواقع والمأمول ) </a:t>
            </a:r>
            <a:r>
              <a:rPr lang="ar-SA" dirty="0" smtClean="0"/>
              <a:t>وقمت بتوزيع المطويات على الحاضرين من أعضاء هيئة التدريس والمشاركين وأيضاً وزعت باقي بطاقات التعريف على من تأخروا في الحضور  وقبل الإنتهاء من الورشة قمت بأخذ اللاقط الصوتي ( الميكرفون ) لوجود عدد من الأسئلة والإستفسارات من الحاضرين </a:t>
            </a:r>
            <a:endParaRPr lang="ar-S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smtClean="0"/>
              <a:t>5- محاضرة بعنوان أعرف حقوقك الأكاديمية :</a:t>
            </a:r>
            <a:endParaRPr lang="ar-SA" b="1" dirty="0"/>
          </a:p>
        </p:txBody>
      </p:sp>
      <p:sp>
        <p:nvSpPr>
          <p:cNvPr id="3" name="عنصر نائب للمحتوى 2"/>
          <p:cNvSpPr>
            <a:spLocks noGrp="1"/>
          </p:cNvSpPr>
          <p:nvPr>
            <p:ph idx="1"/>
          </p:nvPr>
        </p:nvSpPr>
        <p:spPr/>
        <p:txBody>
          <a:bodyPr/>
          <a:lstStyle/>
          <a:p>
            <a:pPr lvl="0"/>
            <a:r>
              <a:rPr lang="ar-SA" dirty="0" smtClean="0"/>
              <a:t>الثلاثاء 30 /1 /1435هـ المشاركة في تنظيم محاضرة بعنوان أعرف حقوقك الأكاديمية وكان مكان انعقاد المحاضرة في مدرج كلية الآداب وتجهيز قطع صغيرة من الورق مستطيلة الشكل وأكتب عليها </a:t>
            </a:r>
            <a:endParaRPr lang="en-US" dirty="0" smtClean="0"/>
          </a:p>
          <a:p>
            <a:r>
              <a:rPr lang="ar-SA" sz="1800" b="1" dirty="0" smtClean="0"/>
              <a:t>الأسم ...................</a:t>
            </a:r>
            <a:endParaRPr lang="en-US" sz="1800" b="1" dirty="0" smtClean="0"/>
          </a:p>
          <a:p>
            <a:r>
              <a:rPr lang="ar-SA" sz="1800" b="1" dirty="0" smtClean="0"/>
              <a:t>الرقم ...................  </a:t>
            </a:r>
            <a:endParaRPr lang="en-US" sz="1800" b="1" dirty="0" smtClean="0"/>
          </a:p>
          <a:p>
            <a:r>
              <a:rPr lang="ar-SA" dirty="0" smtClean="0"/>
              <a:t>ليكتب كل مشارك من الطلاب اسمه ورقم الهاتف النقال      ( الجوال ) حيث كان هناك سحب على جائزة واحدة</a:t>
            </a:r>
            <a:endParaRPr lang="ar-SA"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smtClean="0"/>
              <a:t>6- محاضرة بعنوان تحويل الأفكار الريادية لمشروعات اقتصادية :</a:t>
            </a:r>
            <a:endParaRPr lang="ar-SA" b="1" dirty="0"/>
          </a:p>
        </p:txBody>
      </p:sp>
      <p:sp>
        <p:nvSpPr>
          <p:cNvPr id="3" name="عنصر نائب للمحتوى 2"/>
          <p:cNvSpPr>
            <a:spLocks noGrp="1"/>
          </p:cNvSpPr>
          <p:nvPr>
            <p:ph idx="1"/>
          </p:nvPr>
        </p:nvSpPr>
        <p:spPr/>
        <p:txBody>
          <a:bodyPr>
            <a:normAutofit fontScale="92500" lnSpcReduction="10000"/>
          </a:bodyPr>
          <a:lstStyle/>
          <a:p>
            <a:endParaRPr lang="ar-SA" dirty="0" smtClean="0"/>
          </a:p>
          <a:p>
            <a:r>
              <a:rPr lang="ar-SA" dirty="0" smtClean="0"/>
              <a:t>الثلاثاء  14 / 2 / 1435هـ  المشاركة بتنظيم وترتيب وتجهيز مدرج الكلية لإقامة محاضرة ( أستطيع ) من معهد الأمير سلمان لريادة الأعمال .</a:t>
            </a:r>
          </a:p>
          <a:p>
            <a:endParaRPr lang="ar-SA" dirty="0" smtClean="0"/>
          </a:p>
          <a:p>
            <a:r>
              <a:rPr lang="ar-SA" dirty="0" smtClean="0"/>
              <a:t>بعنوان  </a:t>
            </a:r>
            <a:r>
              <a:rPr lang="ar-SA" b="1" dirty="0" smtClean="0"/>
              <a:t>( تحويل الأفكار الريادية لمشروعات اقتصادية )</a:t>
            </a:r>
          </a:p>
          <a:p>
            <a:r>
              <a:rPr lang="ar-SA" dirty="0" smtClean="0"/>
              <a:t>ولقد قمت بتوزيع السلايدات المشروحة للحضور بعد الإنتهاء من المحاضرة .</a:t>
            </a:r>
          </a:p>
          <a:p>
            <a:r>
              <a:rPr lang="ar-SA" dirty="0" smtClean="0"/>
              <a:t>وكذلك توزيع الهدايا .</a:t>
            </a:r>
            <a:endParaRPr lang="ar-SA" dirty="0"/>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515</TotalTime>
  <Words>1220</Words>
  <Application>Microsoft Office PowerPoint</Application>
  <PresentationFormat>On-screen Show (4:3)</PresentationFormat>
  <Paragraphs>107</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سمة Office</vt:lpstr>
      <vt:lpstr>الكلية / الآداب  التخصص العام / الإعلام  التخصص الدقيق / علاقات عامة       ( تقرير نهائي لمادة التدريب العملي علاقات عامة  ) ( جهة التدريب )  جامعة الملك سعود وحدة العلاقات العامة والإعلام في كلية الآداب خلال الفترة من 1434/11/11هـ إلى 1435/2/22هـ   المشرف الأكاديمي الدكتور / سعيد الغامدي  المشرف على التدريب    الاستاذ / ناهس العضياني عمل الطالب / بدر خليل العلي    </vt:lpstr>
      <vt:lpstr>PowerPoint Presentation</vt:lpstr>
      <vt:lpstr>PowerPoint Presentation</vt:lpstr>
      <vt:lpstr>( الفعاليات التي شاركت فيها )</vt:lpstr>
      <vt:lpstr>2- تغطية معرضاً للصور بمناسبة اليوم الوطني :</vt:lpstr>
      <vt:lpstr>3– اللقاء المفتوح مع رئيس قسم الإعلام :</vt:lpstr>
      <vt:lpstr>4- ورشة عمل بعنوان الجودة في كلية الآداب       ( الواقع والمأمول )  </vt:lpstr>
      <vt:lpstr>5- محاضرة بعنوان أعرف حقوقك الأكاديمية :</vt:lpstr>
      <vt:lpstr>6- محاضرة بعنوان تحويل الأفكار الريادية لمشروعات اقتصادية :</vt:lpstr>
      <vt:lpstr>7- اليوم العالمي للغة العربية :</vt:lpstr>
      <vt:lpstr>PowerPoint Presentation</vt:lpstr>
      <vt:lpstr>PowerPoint Presentation</vt:lpstr>
      <vt:lpstr>إيجابيات بعض هذه الفعاليات : </vt:lpstr>
      <vt:lpstr>PowerPoint Presentation</vt:lpstr>
      <vt:lpstr>سلبيات بعض هذه الفعاليات :</vt:lpstr>
      <vt:lpstr>PowerPoint Presentation</vt:lpstr>
      <vt:lpstr>الفوائد والخبرات المكتسبة أثناء فترة التدريب :</vt:lpstr>
      <vt:lpstr>الملاحظات التي أود ذكرها حول جهة التدريب بشكل عام : </vt:lpstr>
      <vt:lpstr>ملاحظات حول تطوير برنامج التدريب الميداني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الكلية / الآداب  التخصص العام / اعلام  التخصص الدقيق / علاقات عامة  ( تقرير نهائي لمادة التدريب العملي  )  اشراف الدكتور / سعيد الغامدي عمل الطالب / بدر خليل العلي</dc:title>
  <dc:creator>k</dc:creator>
  <cp:lastModifiedBy>User</cp:lastModifiedBy>
  <cp:revision>59</cp:revision>
  <dcterms:created xsi:type="dcterms:W3CDTF">2013-12-24T16:55:07Z</dcterms:created>
  <dcterms:modified xsi:type="dcterms:W3CDTF">2015-05-14T22:47:17Z</dcterms:modified>
</cp:coreProperties>
</file>