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2" r:id="rId6"/>
    <p:sldId id="260"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3/11/2017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3/11/2017</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GB" b="1" dirty="0"/>
              <a:t> </a:t>
            </a:r>
            <a:r>
              <a:rPr lang="ar-SA" b="1" dirty="0"/>
              <a:t>تقدير عنصر السليكا في المياه بطريقة المنحنى </a:t>
            </a:r>
            <a:r>
              <a:rPr lang="ar-SA" b="1" dirty="0" smtClean="0"/>
              <a:t>المعياري</a:t>
            </a:r>
            <a:endParaRPr lang="en-GB" dirty="0"/>
          </a:p>
        </p:txBody>
      </p:sp>
      <p:sp>
        <p:nvSpPr>
          <p:cNvPr id="3" name="Subtitle 2"/>
          <p:cNvSpPr>
            <a:spLocks noGrp="1"/>
          </p:cNvSpPr>
          <p:nvPr>
            <p:ph type="subTitle" idx="1"/>
          </p:nvPr>
        </p:nvSpPr>
        <p:spPr/>
        <p:txBody>
          <a:bodyPr/>
          <a:lstStyle/>
          <a:p>
            <a:r>
              <a:rPr lang="ar-SA" dirty="0" smtClean="0"/>
              <a:t>487 حـــدق</a:t>
            </a:r>
          </a:p>
          <a:p>
            <a:r>
              <a:rPr lang="ar-SA" dirty="0" smtClean="0"/>
              <a:t>مقرر العوالق العملي</a:t>
            </a:r>
            <a:endParaRPr lang="en-GB" dirty="0"/>
          </a:p>
        </p:txBody>
      </p:sp>
    </p:spTree>
    <p:extLst>
      <p:ext uri="{BB962C8B-B14F-4D97-AF65-F5344CB8AC3E}">
        <p14:creationId xmlns:p14="http://schemas.microsoft.com/office/powerpoint/2010/main" val="27773663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smtClean="0"/>
              <a:t>عنصر السليكا </a:t>
            </a:r>
            <a:endParaRPr lang="en-GB" dirty="0"/>
          </a:p>
        </p:txBody>
      </p:sp>
      <p:sp>
        <p:nvSpPr>
          <p:cNvPr id="3" name="Content Placeholder 2"/>
          <p:cNvSpPr>
            <a:spLocks noGrp="1"/>
          </p:cNvSpPr>
          <p:nvPr>
            <p:ph idx="1"/>
          </p:nvPr>
        </p:nvSpPr>
        <p:spPr/>
        <p:txBody>
          <a:bodyPr>
            <a:normAutofit/>
          </a:bodyPr>
          <a:lstStyle/>
          <a:p>
            <a:pPr algn="r" rtl="1"/>
            <a:r>
              <a:rPr lang="ar-SA" b="1" dirty="0"/>
              <a:t> </a:t>
            </a:r>
            <a:r>
              <a:rPr lang="ar-SA" dirty="0" smtClean="0"/>
              <a:t>السيليكا </a:t>
            </a:r>
            <a:r>
              <a:rPr lang="ar-SA" dirty="0"/>
              <a:t>هو عنصر لافلزي و تعتبر السيليكا من أكثر العناصر وفرة في القشرة الأرضية حوالي 80%. ويوجد في الطبيعة على شكل ثنائي اكسيد السيلكون </a:t>
            </a:r>
            <a:r>
              <a:rPr lang="en-US" dirty="0"/>
              <a:t>SiO2</a:t>
            </a:r>
            <a:r>
              <a:rPr lang="ar-SA" dirty="0"/>
              <a:t> : ‏) هو أكسيد السيليكون المعروف بقساوته منذ العصور القديمة )</a:t>
            </a:r>
            <a:endParaRPr lang="en-GB" dirty="0"/>
          </a:p>
          <a:p>
            <a:pPr algn="r" rtl="1"/>
            <a:r>
              <a:rPr lang="ar-SA" dirty="0"/>
              <a:t>توجد السيليكا في الطبيعة في الرمل والكوارتز، وفي جدران خلايا الدياتوم أو المشطورة </a:t>
            </a:r>
            <a:r>
              <a:rPr lang="en-US" dirty="0"/>
              <a:t>diatoms</a:t>
            </a:r>
            <a:r>
              <a:rPr lang="ar-SA" dirty="0"/>
              <a:t>  وهو مكون أساسي في معظم أنواع الزجاج والمواد مثل الخرسانة.</a:t>
            </a:r>
            <a:endParaRPr lang="en-GB" dirty="0"/>
          </a:p>
          <a:p>
            <a:pPr algn="r" rtl="1"/>
            <a:r>
              <a:rPr lang="ar-SA" dirty="0"/>
              <a:t>رمال السيلكا (رمال كوارتز) هي عبارة عن صخور رملية بيضاء نقية تحتوي على نسبة عالية من السيلكا، التي تتكون بشكل رئيس من حبيبات معدن الكوارتز وتحتوي على كمية قليلة من الشوائب والمعادن الثقيلة، في حين يطلق مصطلح الرمل الزجاجي على رمال السيلكا (الكوارتز) التي لها مواصفات فيزيائية وكيماوية تتناسب مع صناعة الزجاج</a:t>
            </a:r>
            <a:r>
              <a:rPr lang="ar-SA" dirty="0" smtClean="0"/>
              <a:t>.</a:t>
            </a:r>
            <a:endParaRPr lang="en-GB" dirty="0"/>
          </a:p>
        </p:txBody>
      </p:sp>
    </p:spTree>
    <p:extLst>
      <p:ext uri="{BB962C8B-B14F-4D97-AF65-F5344CB8AC3E}">
        <p14:creationId xmlns:p14="http://schemas.microsoft.com/office/powerpoint/2010/main" val="24361026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b="1" dirty="0"/>
              <a:t>الدياتومات و احتوائها على السيليكا</a:t>
            </a:r>
            <a:r>
              <a:rPr lang="ar-SA" b="1" dirty="0" smtClean="0"/>
              <a:t>:</a:t>
            </a:r>
            <a:endParaRPr lang="en-GB" dirty="0"/>
          </a:p>
        </p:txBody>
      </p:sp>
      <p:sp>
        <p:nvSpPr>
          <p:cNvPr id="3" name="Content Placeholder 2"/>
          <p:cNvSpPr>
            <a:spLocks noGrp="1"/>
          </p:cNvSpPr>
          <p:nvPr>
            <p:ph idx="1"/>
          </p:nvPr>
        </p:nvSpPr>
        <p:spPr/>
        <p:txBody>
          <a:bodyPr>
            <a:normAutofit/>
          </a:bodyPr>
          <a:lstStyle/>
          <a:p>
            <a:pPr marL="0" indent="0" algn="r" rtl="1">
              <a:buNone/>
            </a:pPr>
            <a:r>
              <a:rPr lang="ar-SA" dirty="0"/>
              <a:t>خلايا الدياتومات فريدة للاسباب التاليه:</a:t>
            </a:r>
            <a:endParaRPr lang="en-GB" dirty="0"/>
          </a:p>
          <a:p>
            <a:pPr algn="r" rtl="1"/>
            <a:r>
              <a:rPr lang="ar-SA" dirty="0"/>
              <a:t>لها جدارا خلويا صلبا غنيا بالسيليكا( العلبة) </a:t>
            </a:r>
            <a:endParaRPr lang="en-GB" dirty="0"/>
          </a:p>
          <a:p>
            <a:pPr algn="r" rtl="1"/>
            <a:r>
              <a:rPr lang="ar-SA" dirty="0"/>
              <a:t>يحافظ الجدار السليكي غير المرن على ثبات حجم الخلية</a:t>
            </a:r>
            <a:endParaRPr lang="en-GB" dirty="0"/>
          </a:p>
          <a:p>
            <a:pPr algn="r" rtl="1"/>
            <a:r>
              <a:rPr lang="ar-SA" dirty="0"/>
              <a:t>عندما تموت الدياتومات تسقط الي القاع وتتحل المواد العضوية بها ولكن اصدافها الزجاجية المكونة من السيليكا تبقي وتتراكم علي القاع وبمرور الوقت تشكل هذه الترسيبات طبقات من مئات الامتار وتعرف هذه الترسيبات </a:t>
            </a:r>
            <a:r>
              <a:rPr lang="ar-SA" b="1" dirty="0"/>
              <a:t>باسم الارض الدياتومية</a:t>
            </a:r>
            <a:r>
              <a:rPr lang="ar-SA" dirty="0"/>
              <a:t> (</a:t>
            </a:r>
            <a:r>
              <a:rPr lang="en-US" dirty="0"/>
              <a:t>diatomaceous earth </a:t>
            </a:r>
            <a:r>
              <a:rPr lang="ar-SA" dirty="0"/>
              <a:t>والتي تقوم بعمل ترشيح ممتاز لاحواض السباحة وتنقية مياه الشرب نظرا للطبيعة المسامية لجدر خلايا الدياتومات نفسها. وقد ادخل المجهر الالكتروني الماسح بعدا جديدا في دراسة نمط الجدر الخلوية </a:t>
            </a:r>
            <a:r>
              <a:rPr lang="ar-SA" dirty="0" smtClean="0"/>
              <a:t>للدياتومات.</a:t>
            </a:r>
            <a:endParaRPr lang="en-GB" dirty="0"/>
          </a:p>
        </p:txBody>
      </p:sp>
    </p:spTree>
    <p:extLst>
      <p:ext uri="{BB962C8B-B14F-4D97-AF65-F5344CB8AC3E}">
        <p14:creationId xmlns:p14="http://schemas.microsoft.com/office/powerpoint/2010/main" val="8797634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a:bodyPr>
          <a:lstStyle/>
          <a:p>
            <a:pPr algn="r" rtl="1"/>
            <a:r>
              <a:rPr lang="ar-SA" dirty="0"/>
              <a:t>تحتاج الدياتومات للسيليكا في شكل ذائب (سيليكا مذابة) لتكون جدرا سليكية وتعتمد السوطيات السيليكية على السيليكا لبناء هياكلها الانبوبية, وفي بعض السوطيات الحاملة للحراشيف.</a:t>
            </a:r>
            <a:endParaRPr lang="en-GB" dirty="0"/>
          </a:p>
          <a:p>
            <a:pPr algn="r" rtl="1"/>
            <a:r>
              <a:rPr lang="ar-SA" dirty="0"/>
              <a:t>المياة الطبيعية في اوقات النمو القصوى للدياتومات يلاحظ انخفاضا في محتوى السيليكا الذائبة</a:t>
            </a:r>
            <a:endParaRPr lang="en-GB" dirty="0"/>
          </a:p>
          <a:p>
            <a:pPr algn="r" rtl="1"/>
            <a:r>
              <a:rPr lang="ar-SA" dirty="0"/>
              <a:t>محتوى السيليكا في جدر الدياتومات  المعبر عنه بالوزن الجاف ذا اهمية عظيمة . ففي عوالق نباتية لدياتومات الماء العذب وجد انه يتراوح مابين 26و 63 % اعتمادا على النوع. </a:t>
            </a:r>
            <a:r>
              <a:rPr lang="ar-SA" dirty="0" smtClean="0"/>
              <a:t>وهذا </a:t>
            </a:r>
            <a:r>
              <a:rPr lang="ar-SA" dirty="0"/>
              <a:t>يدل على ان التركيزات المنخفضة جدا من السيلكا الذائبة في مياه البحيرات 0.5% (المستوى الحرج) تحد من استمرار نمو الدياتومات الا في  بعض الانواع لها القدرة على النمو بجدر سيليكية  رقيقة جدا</a:t>
            </a:r>
            <a:r>
              <a:rPr lang="ar-SA" dirty="0" smtClean="0"/>
              <a:t>.</a:t>
            </a:r>
            <a:endParaRPr lang="en-GB" dirty="0"/>
          </a:p>
        </p:txBody>
      </p:sp>
    </p:spTree>
    <p:extLst>
      <p:ext uri="{BB962C8B-B14F-4D97-AF65-F5344CB8AC3E}">
        <p14:creationId xmlns:p14="http://schemas.microsoft.com/office/powerpoint/2010/main" val="1852651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algn="r" rtl="1"/>
            <a:r>
              <a:rPr lang="ar-SA" dirty="0"/>
              <a:t>الطحالب المتوقع وجودها في العينة المحتوية على السليكا</a:t>
            </a:r>
            <a:endParaRPr lang="en-GB" dirty="0"/>
          </a:p>
          <a:p>
            <a:pPr algn="r" rtl="1"/>
            <a:r>
              <a:rPr lang="en-US" i="1" dirty="0" err="1"/>
              <a:t>Melosira</a:t>
            </a:r>
            <a:r>
              <a:rPr lang="en-US" i="1" dirty="0"/>
              <a:t>   </a:t>
            </a:r>
            <a:r>
              <a:rPr lang="en-US" i="1" dirty="0" smtClean="0"/>
              <a:t>,  </a:t>
            </a:r>
            <a:r>
              <a:rPr lang="en-US" i="1" dirty="0" err="1"/>
              <a:t>Fragilaria</a:t>
            </a:r>
            <a:endParaRPr lang="en-GB" i="1" dirty="0"/>
          </a:p>
          <a:p>
            <a:pPr algn="r" rtl="1"/>
            <a:r>
              <a:rPr lang="ar-SA" dirty="0"/>
              <a:t>وتنبثق أهمية هذه المادة كونها تدخل في صناعة أكثر من 300 مادة.</a:t>
            </a:r>
            <a:endParaRPr lang="en-GB" dirty="0"/>
          </a:p>
          <a:p>
            <a:pPr algn="r" rtl="1"/>
            <a:r>
              <a:rPr lang="ar-SA" dirty="0"/>
              <a:t>الزجاج و زجاج الكريستال- صناعة مرشحات المياه- صناعة المواد العازلة- صناعة مواد تلميع المعادن- صناعة بعض مواد التجميل</a:t>
            </a:r>
            <a:endParaRPr lang="en-GB" dirty="0"/>
          </a:p>
          <a:p>
            <a:pPr algn="r" rtl="1"/>
            <a:endParaRPr lang="en-GB" dirty="0"/>
          </a:p>
          <a:p>
            <a:pPr algn="r" rtl="1"/>
            <a:endParaRPr lang="en-GB"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16401" y="2933700"/>
            <a:ext cx="2466975" cy="1847850"/>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91507" y="4781550"/>
            <a:ext cx="2200275" cy="207645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62632" y="4972050"/>
            <a:ext cx="2428875" cy="1885950"/>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20334" y="4991100"/>
            <a:ext cx="2447925" cy="1866900"/>
          </a:xfrm>
          <a:prstGeom prst="rect">
            <a:avLst/>
          </a:prstGeom>
        </p:spPr>
      </p:pic>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7334" y="4598056"/>
            <a:ext cx="1143000" cy="2152650"/>
          </a:xfrm>
          <a:prstGeom prst="rect">
            <a:avLst/>
          </a:prstGeom>
        </p:spPr>
      </p:pic>
    </p:spTree>
    <p:extLst>
      <p:ext uri="{BB962C8B-B14F-4D97-AF65-F5344CB8AC3E}">
        <p14:creationId xmlns:p14="http://schemas.microsoft.com/office/powerpoint/2010/main" val="3721616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pPr algn="r" rtl="1"/>
            <a:r>
              <a:rPr lang="ar-SA" sz="2400" b="1" dirty="0"/>
              <a:t>يتم تقدير عنصر السليكا بعمل منحنى معياري بتراكيز معلومة ثم مقارنة العينة المجهولة بهذه التراكيز و معرفة تركيز العينة من خلال المنحنى </a:t>
            </a:r>
            <a:r>
              <a:rPr lang="ar-SA" sz="2400" b="1" dirty="0" smtClean="0"/>
              <a:t>المعياري</a:t>
            </a:r>
            <a:endParaRPr lang="en-GB" sz="2400" dirty="0"/>
          </a:p>
        </p:txBody>
      </p:sp>
      <p:sp>
        <p:nvSpPr>
          <p:cNvPr id="3" name="Content Placeholder 2"/>
          <p:cNvSpPr>
            <a:spLocks noGrp="1"/>
          </p:cNvSpPr>
          <p:nvPr>
            <p:ph idx="1"/>
          </p:nvPr>
        </p:nvSpPr>
        <p:spPr/>
        <p:txBody>
          <a:bodyPr/>
          <a:lstStyle/>
          <a:p>
            <a:pPr algn="r" rtl="1"/>
            <a:r>
              <a:rPr lang="ar-SA" dirty="0" smtClean="0"/>
              <a:t>الكواشف </a:t>
            </a:r>
            <a:r>
              <a:rPr lang="ar-SA" dirty="0"/>
              <a:t>المطلوبة: </a:t>
            </a:r>
            <a:endParaRPr lang="en-GB" dirty="0"/>
          </a:p>
          <a:p>
            <a:pPr algn="r" rtl="1"/>
            <a:r>
              <a:rPr lang="ar-SA" dirty="0"/>
              <a:t>حمض الهيدروكلوريك</a:t>
            </a:r>
            <a:r>
              <a:rPr lang="en-US" dirty="0"/>
              <a:t>  HCL </a:t>
            </a:r>
            <a:r>
              <a:rPr lang="ar-SA" dirty="0"/>
              <a:t>بعيارية</a:t>
            </a:r>
            <a:r>
              <a:rPr lang="en-US" dirty="0"/>
              <a:t> N 0.25 </a:t>
            </a:r>
            <a:endParaRPr lang="en-GB" dirty="0"/>
          </a:p>
          <a:p>
            <a:pPr algn="r" rtl="1"/>
            <a:r>
              <a:rPr lang="ar-SA" dirty="0"/>
              <a:t>مولبيدات الامونيوم 5</a:t>
            </a:r>
            <a:r>
              <a:rPr lang="en-US" dirty="0"/>
              <a:t>% </a:t>
            </a:r>
            <a:endParaRPr lang="en-GB" dirty="0"/>
          </a:p>
          <a:p>
            <a:pPr algn="r" rtl="1"/>
            <a:r>
              <a:rPr lang="en-US" dirty="0"/>
              <a:t>EDTA 1% </a:t>
            </a:r>
            <a:endParaRPr lang="en-GB" dirty="0"/>
          </a:p>
          <a:p>
            <a:pPr algn="r" rtl="1"/>
            <a:r>
              <a:rPr lang="ar-SA" dirty="0"/>
              <a:t>صوديوم سلفيت 17</a:t>
            </a:r>
            <a:r>
              <a:rPr lang="en-US" dirty="0"/>
              <a:t>% </a:t>
            </a:r>
            <a:endParaRPr lang="ar-SA" dirty="0" smtClean="0"/>
          </a:p>
          <a:p>
            <a:pPr algn="r" rtl="1"/>
            <a:r>
              <a:rPr lang="ar-SA" dirty="0"/>
              <a:t>سليكات الصوديوم </a:t>
            </a:r>
            <a:r>
              <a:rPr lang="en-US" dirty="0" err="1"/>
              <a:t>Na₂Sio</a:t>
            </a:r>
            <a:r>
              <a:rPr lang="en-US" dirty="0"/>
              <a:t>₃</a:t>
            </a:r>
            <a:r>
              <a:rPr lang="ar-SA" dirty="0"/>
              <a:t>   لعمل المنحنى المعياري.</a:t>
            </a:r>
            <a:endParaRPr lang="en-GB" dirty="0"/>
          </a:p>
          <a:p>
            <a:pPr algn="r" rtl="1"/>
            <a:endParaRPr lang="en-GB" dirty="0"/>
          </a:p>
          <a:p>
            <a:pPr algn="r" rtl="1"/>
            <a:endParaRPr lang="en-GB" dirty="0"/>
          </a:p>
        </p:txBody>
      </p:sp>
    </p:spTree>
    <p:extLst>
      <p:ext uri="{BB962C8B-B14F-4D97-AF65-F5344CB8AC3E}">
        <p14:creationId xmlns:p14="http://schemas.microsoft.com/office/powerpoint/2010/main" val="42447451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الطريقة</a:t>
            </a:r>
            <a:r>
              <a:rPr lang="ar-SA" dirty="0" smtClean="0"/>
              <a:t>:</a:t>
            </a:r>
            <a:endParaRPr lang="en-GB" dirty="0"/>
          </a:p>
        </p:txBody>
      </p:sp>
      <p:sp>
        <p:nvSpPr>
          <p:cNvPr id="3" name="Content Placeholder 2"/>
          <p:cNvSpPr>
            <a:spLocks noGrp="1"/>
          </p:cNvSpPr>
          <p:nvPr>
            <p:ph idx="1"/>
          </p:nvPr>
        </p:nvSpPr>
        <p:spPr/>
        <p:txBody>
          <a:bodyPr>
            <a:normAutofit/>
          </a:bodyPr>
          <a:lstStyle/>
          <a:p>
            <a:pPr algn="r" rtl="1">
              <a:buSzPct val="90000"/>
              <a:buFont typeface="+mj-lt"/>
              <a:buAutoNum type="arabicPeriod"/>
            </a:pPr>
            <a:r>
              <a:rPr lang="ar-SA" dirty="0" smtClean="0"/>
              <a:t>يؤخذ </a:t>
            </a:r>
            <a:r>
              <a:rPr lang="ar-SA" dirty="0"/>
              <a:t>10 من مياه العينة </a:t>
            </a:r>
            <a:r>
              <a:rPr lang="ar-SA" dirty="0" smtClean="0"/>
              <a:t>المجهولة</a:t>
            </a:r>
            <a:endParaRPr lang="en-GB" dirty="0" smtClean="0"/>
          </a:p>
          <a:p>
            <a:pPr algn="r" rtl="1">
              <a:buSzPct val="90000"/>
              <a:buFont typeface="+mj-lt"/>
              <a:buAutoNum type="arabicPeriod"/>
            </a:pPr>
            <a:r>
              <a:rPr lang="ar-SA" dirty="0" smtClean="0"/>
              <a:t>يتم </a:t>
            </a:r>
            <a:r>
              <a:rPr lang="ar-SA" dirty="0"/>
              <a:t>اضافة 5 مل من حامض الهيدروكلوريك لكل دورق للعينة </a:t>
            </a:r>
            <a:r>
              <a:rPr lang="ar-SA" dirty="0" smtClean="0"/>
              <a:t>المجهولة</a:t>
            </a:r>
            <a:endParaRPr lang="en-GB" dirty="0" smtClean="0"/>
          </a:p>
          <a:p>
            <a:pPr algn="r" rtl="1">
              <a:buSzPct val="90000"/>
              <a:buFont typeface="+mj-lt"/>
              <a:buAutoNum type="arabicPeriod"/>
            </a:pPr>
            <a:r>
              <a:rPr lang="ar-SA" dirty="0" smtClean="0"/>
              <a:t>يتم </a:t>
            </a:r>
            <a:r>
              <a:rPr lang="ar-SA" dirty="0"/>
              <a:t>اضافة 5 مل من مولبيدات الامونيوم لكل الدوارق للعينة </a:t>
            </a:r>
            <a:r>
              <a:rPr lang="ar-SA" dirty="0" smtClean="0"/>
              <a:t>المجهولة</a:t>
            </a:r>
            <a:endParaRPr lang="en-GB" dirty="0" smtClean="0"/>
          </a:p>
          <a:p>
            <a:pPr algn="r" rtl="1">
              <a:buSzPct val="90000"/>
              <a:buFont typeface="+mj-lt"/>
              <a:buAutoNum type="arabicPeriod"/>
            </a:pPr>
            <a:r>
              <a:rPr lang="ar-SA" dirty="0" smtClean="0"/>
              <a:t>يتم </a:t>
            </a:r>
            <a:r>
              <a:rPr lang="ar-SA" dirty="0"/>
              <a:t>اضافة 5 مل من</a:t>
            </a:r>
            <a:r>
              <a:rPr lang="en-US" dirty="0"/>
              <a:t> EDTA </a:t>
            </a:r>
            <a:r>
              <a:rPr lang="ar-SA" dirty="0"/>
              <a:t>للعينة المجهولة. ننتظر 5 </a:t>
            </a:r>
            <a:r>
              <a:rPr lang="ar-SA" dirty="0" smtClean="0"/>
              <a:t>دقائق.</a:t>
            </a:r>
            <a:endParaRPr lang="en-GB" dirty="0"/>
          </a:p>
          <a:p>
            <a:pPr algn="r" rtl="1">
              <a:buSzPct val="90000"/>
              <a:buFont typeface="+mj-lt"/>
              <a:buAutoNum type="arabicPeriod"/>
            </a:pPr>
            <a:r>
              <a:rPr lang="ar-SA" dirty="0" smtClean="0"/>
              <a:t>ثم </a:t>
            </a:r>
            <a:r>
              <a:rPr lang="ar-SA" dirty="0"/>
              <a:t>يتم  اضافة 10 مل من صوديوم سلفيت للعينة المجهولة.</a:t>
            </a:r>
            <a:endParaRPr lang="en-GB" dirty="0"/>
          </a:p>
          <a:p>
            <a:pPr algn="r" rtl="1">
              <a:buSzPct val="90000"/>
              <a:buFont typeface="+mj-lt"/>
              <a:buAutoNum type="arabicPeriod"/>
            </a:pPr>
            <a:r>
              <a:rPr lang="ar-SA" dirty="0"/>
              <a:t>بعد 30 دقيقة(لكي يتغير اللون)  يتم القراءة                                                                        على جهاز قياس الطيف عند طول موجي 700 نانوميتر</a:t>
            </a:r>
            <a:r>
              <a:rPr lang="en-US" dirty="0"/>
              <a:t>.</a:t>
            </a:r>
            <a:endParaRPr lang="en-GB" dirty="0"/>
          </a:p>
          <a:p>
            <a:pPr algn="r" rtl="1">
              <a:buSzPct val="90000"/>
              <a:buFont typeface="+mj-lt"/>
              <a:buAutoNum type="arabicPeriod"/>
            </a:pPr>
            <a:r>
              <a:rPr lang="ar-SA" dirty="0"/>
              <a:t>نسجل قراءة الجهاز للعينة المجهولة</a:t>
            </a:r>
            <a:r>
              <a:rPr lang="en-US" dirty="0"/>
              <a:t>.</a:t>
            </a:r>
            <a:endParaRPr lang="en-GB" dirty="0"/>
          </a:p>
          <a:p>
            <a:pPr algn="r" rtl="1">
              <a:buSzPct val="90000"/>
              <a:buFont typeface="+mj-lt"/>
              <a:buAutoNum type="arabicPeriod"/>
            </a:pPr>
            <a:r>
              <a:rPr lang="ar-SA" dirty="0"/>
              <a:t>من خلال الجدول التالي يتم رسم المنحنى المعياري للسيلكا ومن ثم تعيين قيمة العينة المجهوله عليه لمعرفة تركيز السيلكا فيها</a:t>
            </a:r>
            <a:endParaRPr lang="en-GB" dirty="0"/>
          </a:p>
          <a:p>
            <a:pPr algn="r" rtl="1"/>
            <a:endParaRPr lang="en-GB" dirty="0"/>
          </a:p>
        </p:txBody>
      </p:sp>
    </p:spTree>
    <p:extLst>
      <p:ext uri="{BB962C8B-B14F-4D97-AF65-F5344CB8AC3E}">
        <p14:creationId xmlns:p14="http://schemas.microsoft.com/office/powerpoint/2010/main" val="12536544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ar-SA" dirty="0"/>
              <a:t>لرسم المنحنى المعياري للسيلكا تمثل القيم في الجدول المأخوذة من تجربة سابقة.</a:t>
            </a:r>
            <a:endParaRPr lang="en-GB" dirty="0"/>
          </a:p>
        </p:txBody>
      </p:sp>
      <p:graphicFrame>
        <p:nvGraphicFramePr>
          <p:cNvPr id="4" name="Content Placeholder 3"/>
          <p:cNvGraphicFramePr>
            <a:graphicFrameLocks noGrp="1"/>
          </p:cNvGraphicFramePr>
          <p:nvPr>
            <p:ph idx="1"/>
          </p:nvPr>
        </p:nvGraphicFramePr>
        <p:xfrm>
          <a:off x="2717620" y="2159745"/>
          <a:ext cx="4516799" cy="4291682"/>
        </p:xfrm>
        <a:graphic>
          <a:graphicData uri="http://schemas.openxmlformats.org/drawingml/2006/table">
            <a:tbl>
              <a:tblPr rtl="1" firstRow="1" bandRow="1">
                <a:tableStyleId>{5C22544A-7EE6-4342-B048-85BDC9FD1C3A}</a:tableStyleId>
              </a:tblPr>
              <a:tblGrid>
                <a:gridCol w="2247082"/>
                <a:gridCol w="2269717"/>
              </a:tblGrid>
              <a:tr h="956099">
                <a:tc>
                  <a:txBody>
                    <a:bodyPr/>
                    <a:lstStyle/>
                    <a:p>
                      <a:pPr algn="ctr" rtl="1">
                        <a:lnSpc>
                          <a:spcPct val="115000"/>
                        </a:lnSpc>
                        <a:spcAft>
                          <a:spcPts val="0"/>
                        </a:spcAft>
                      </a:pPr>
                      <a:r>
                        <a:rPr lang="ar-SA" sz="2500" kern="1200">
                          <a:effectLst/>
                        </a:rPr>
                        <a:t>قراءة الجهاز عند 700 نانومتر</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500" kern="1200">
                          <a:effectLst/>
                        </a:rPr>
                        <a:t>التركيز (مجم/لتر)</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456320">
                <a:tc>
                  <a:txBody>
                    <a:bodyPr/>
                    <a:lstStyle/>
                    <a:p>
                      <a:pPr algn="ctr" rtl="1">
                        <a:lnSpc>
                          <a:spcPct val="115000"/>
                        </a:lnSpc>
                        <a:spcAft>
                          <a:spcPts val="0"/>
                        </a:spcAft>
                      </a:pPr>
                      <a:r>
                        <a:rPr lang="ar-SA" sz="2100" kern="1200">
                          <a:effectLst/>
                        </a:rPr>
                        <a:t>0.03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a:effectLst/>
                        </a:rPr>
                        <a:t>2.5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456320">
                <a:tc>
                  <a:txBody>
                    <a:bodyPr/>
                    <a:lstStyle/>
                    <a:p>
                      <a:pPr algn="ctr" rtl="1">
                        <a:lnSpc>
                          <a:spcPct val="115000"/>
                        </a:lnSpc>
                        <a:spcAft>
                          <a:spcPts val="0"/>
                        </a:spcAft>
                      </a:pPr>
                      <a:r>
                        <a:rPr lang="ar-SA" sz="2100" kern="1200">
                          <a:effectLst/>
                        </a:rPr>
                        <a:t>0.06</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a:effectLst/>
                        </a:rPr>
                        <a:t>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456320">
                <a:tc>
                  <a:txBody>
                    <a:bodyPr/>
                    <a:lstStyle/>
                    <a:p>
                      <a:pPr algn="ctr" rtl="1">
                        <a:lnSpc>
                          <a:spcPct val="115000"/>
                        </a:lnSpc>
                        <a:spcAft>
                          <a:spcPts val="0"/>
                        </a:spcAft>
                      </a:pPr>
                      <a:r>
                        <a:rPr lang="ar-SA" sz="2100" kern="1200">
                          <a:effectLst/>
                        </a:rPr>
                        <a:t>0.11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a:effectLst/>
                        </a:rPr>
                        <a:t>10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456320">
                <a:tc>
                  <a:txBody>
                    <a:bodyPr/>
                    <a:lstStyle/>
                    <a:p>
                      <a:pPr algn="ctr" rtl="1">
                        <a:lnSpc>
                          <a:spcPct val="115000"/>
                        </a:lnSpc>
                        <a:spcAft>
                          <a:spcPts val="0"/>
                        </a:spcAft>
                      </a:pPr>
                      <a:r>
                        <a:rPr lang="ar-SA" sz="2100" kern="1200">
                          <a:effectLst/>
                        </a:rPr>
                        <a:t>0.21</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a:effectLst/>
                        </a:rPr>
                        <a:t>15</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456320">
                <a:tc>
                  <a:txBody>
                    <a:bodyPr/>
                    <a:lstStyle/>
                    <a:p>
                      <a:pPr algn="ctr" rtl="1">
                        <a:lnSpc>
                          <a:spcPct val="115000"/>
                        </a:lnSpc>
                        <a:spcAft>
                          <a:spcPts val="0"/>
                        </a:spcAft>
                      </a:pPr>
                      <a:r>
                        <a:rPr lang="ar-SA" sz="2100" kern="1200">
                          <a:effectLst/>
                        </a:rPr>
                        <a:t>0.3</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a:effectLst/>
                        </a:rPr>
                        <a:t>20</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r h="643737">
                <a:tc>
                  <a:txBody>
                    <a:bodyPr/>
                    <a:lstStyle/>
                    <a:p>
                      <a:pPr algn="ctr" rtl="1">
                        <a:lnSpc>
                          <a:spcPct val="115000"/>
                        </a:lnSpc>
                        <a:spcAft>
                          <a:spcPts val="0"/>
                        </a:spcAft>
                      </a:pPr>
                      <a:r>
                        <a:rPr lang="ar-SA" sz="3200" kern="1200">
                          <a:effectLst/>
                        </a:rPr>
                        <a:t>?</a:t>
                      </a:r>
                      <a:endParaRPr lang="en-GB" sz="100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c>
                  <a:txBody>
                    <a:bodyPr/>
                    <a:lstStyle/>
                    <a:p>
                      <a:pPr algn="ctr" rtl="1">
                        <a:lnSpc>
                          <a:spcPct val="115000"/>
                        </a:lnSpc>
                        <a:spcAft>
                          <a:spcPts val="0"/>
                        </a:spcAft>
                      </a:pPr>
                      <a:r>
                        <a:rPr lang="ar-SA" sz="2100" kern="1200" dirty="0">
                          <a:effectLst/>
                        </a:rPr>
                        <a:t>العينة المجهولة</a:t>
                      </a:r>
                      <a:endParaRPr lang="en-GB" sz="1000" dirty="0">
                        <a:effectLst/>
                        <a:latin typeface="Calibri" panose="020F0502020204030204" pitchFamily="34" charset="0"/>
                        <a:ea typeface="Calibri" panose="020F0502020204030204" pitchFamily="34" charset="0"/>
                        <a:cs typeface="Arial" panose="020B0604020202020204" pitchFamily="34" charset="0"/>
                      </a:endParaRPr>
                    </a:p>
                  </a:txBody>
                  <a:tcPr marL="81486" marR="81486" marT="40743" marB="40743"/>
                </a:tc>
              </a:tr>
            </a:tbl>
          </a:graphicData>
        </a:graphic>
      </p:graphicFrame>
    </p:spTree>
    <p:extLst>
      <p:ext uri="{BB962C8B-B14F-4D97-AF65-F5344CB8AC3E}">
        <p14:creationId xmlns:p14="http://schemas.microsoft.com/office/powerpoint/2010/main" val="352336299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1349</TotalTime>
  <Words>452</Words>
  <Application>Microsoft Office PowerPoint</Application>
  <PresentationFormat>Widescreen</PresentationFormat>
  <Paragraphs>50</Paragraphs>
  <Slides>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Tahoma</vt:lpstr>
      <vt:lpstr>Trebuchet MS</vt:lpstr>
      <vt:lpstr>Wingdings 3</vt:lpstr>
      <vt:lpstr>Facet</vt:lpstr>
      <vt:lpstr> تقدير عنصر السليكا في المياه بطريقة المنحنى المعياري</vt:lpstr>
      <vt:lpstr>عنصر السليكا </vt:lpstr>
      <vt:lpstr>الدياتومات و احتوائها على السيليكا:</vt:lpstr>
      <vt:lpstr>PowerPoint Presentation</vt:lpstr>
      <vt:lpstr>PowerPoint Presentation</vt:lpstr>
      <vt:lpstr>يتم تقدير عنصر السليكا بعمل منحنى معياري بتراكيز معلومة ثم مقارنة العينة المجهولة بهذه التراكيز و معرفة تركيز العينة من خلال المنحنى المعياري</vt:lpstr>
      <vt:lpstr>الطريقة:</vt:lpstr>
      <vt:lpstr>لرسم المنحنى المعياري للسيلكا تمثل القيم في الجدول المأخوذة من تجربة سابقة.</vt:lpstr>
    </vt:vector>
  </TitlesOfParts>
  <Company>Hewlett-Packard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تقدير عنصر السليكا في المياه بطريقة المنحنى المعياري</dc:title>
  <dc:creator>m e l o</dc:creator>
  <cp:lastModifiedBy>m e l o</cp:lastModifiedBy>
  <cp:revision>14</cp:revision>
  <dcterms:created xsi:type="dcterms:W3CDTF">2017-03-11T17:45:08Z</dcterms:created>
  <dcterms:modified xsi:type="dcterms:W3CDTF">2017-03-12T16:14:54Z</dcterms:modified>
</cp:coreProperties>
</file>