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layout1.xml" ContentType="application/vnd.openxmlformats-officedocument.drawingml.diagramLayout+xml"/>
  <Override PartName="/ppt/notesMasters/notesMaster1.xml" ContentType="application/vnd.openxmlformats-officedocument.presentationml.notesMaster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theme/theme1.xml" ContentType="application/vnd.openxmlformats-officedocument.theme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3.xml" ContentType="application/vnd.openxmlformats-officedocument.drawingml.diagramLayout+xml"/>
  <Override PartName="/ppt/diagrams/colors3.xml" ContentType="application/vnd.openxmlformats-officedocument.drawingml.diagramColor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3.xml" ContentType="application/vnd.ms-office.drawingml.diagramDrawing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9" r:id="rId4"/>
    <p:sldId id="258" r:id="rId5"/>
    <p:sldId id="267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3" d="100"/>
          <a:sy n="43" d="100"/>
        </p:scale>
        <p:origin x="-2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C7C81F-F2F7-4E2E-8CAE-BE2ECA453F6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2E134405-85D7-40BA-BABB-D05851EF7B0F}">
      <dgm:prSet/>
      <dgm:spPr/>
      <dgm:t>
        <a:bodyPr/>
        <a:lstStyle/>
        <a:p>
          <a:pPr rtl="1"/>
          <a:r>
            <a:rPr lang="ar-SA" dirty="0" smtClean="0"/>
            <a:t>العناصر المهمة في خصوبة </a:t>
          </a:r>
          <a:r>
            <a:rPr lang="ar-SA" dirty="0" err="1" smtClean="0"/>
            <a:t>المياة</a:t>
          </a:r>
          <a:r>
            <a:rPr lang="en-GB" dirty="0" smtClean="0"/>
            <a:t> </a:t>
          </a:r>
          <a:r>
            <a:rPr lang="ar-SA" dirty="0" smtClean="0"/>
            <a:t> هي </a:t>
          </a:r>
          <a:r>
            <a:rPr lang="ar-SA" dirty="0" err="1" smtClean="0"/>
            <a:t>تركسز</a:t>
          </a:r>
          <a:r>
            <a:rPr lang="ar-SA" dirty="0" smtClean="0"/>
            <a:t> النيتروجين والفوسفات.</a:t>
          </a:r>
          <a:endParaRPr lang="ar-SA" dirty="0"/>
        </a:p>
      </dgm:t>
    </dgm:pt>
    <dgm:pt modelId="{F859D5C9-1845-4F95-BEF9-6EB5806E97C2}" type="parTrans" cxnId="{F9290D79-3DFE-4561-9908-B9570D74C0BB}">
      <dgm:prSet/>
      <dgm:spPr/>
      <dgm:t>
        <a:bodyPr/>
        <a:lstStyle/>
        <a:p>
          <a:pPr rtl="1"/>
          <a:endParaRPr lang="ar-SA"/>
        </a:p>
      </dgm:t>
    </dgm:pt>
    <dgm:pt modelId="{A2F08478-1D87-4D62-8C01-D4EA4A2FFFDA}" type="sibTrans" cxnId="{F9290D79-3DFE-4561-9908-B9570D74C0BB}">
      <dgm:prSet/>
      <dgm:spPr/>
      <dgm:t>
        <a:bodyPr/>
        <a:lstStyle/>
        <a:p>
          <a:pPr rtl="1"/>
          <a:endParaRPr lang="ar-SA"/>
        </a:p>
      </dgm:t>
    </dgm:pt>
    <dgm:pt modelId="{4D7AFF79-2293-49A3-B31F-4CCF91206600}">
      <dgm:prSet/>
      <dgm:spPr/>
      <dgm:t>
        <a:bodyPr/>
        <a:lstStyle/>
        <a:p>
          <a:pPr rtl="0"/>
          <a:r>
            <a:rPr lang="en-GB" dirty="0" smtClean="0"/>
            <a:t>Nitrogen-</a:t>
          </a:r>
          <a:r>
            <a:rPr lang="en-GB" dirty="0" err="1" smtClean="0"/>
            <a:t>amonia</a:t>
          </a:r>
          <a:r>
            <a:rPr lang="en-GB" dirty="0" smtClean="0"/>
            <a:t> (NH3-N or NH4-N )</a:t>
          </a:r>
          <a:endParaRPr lang="ar-SA" dirty="0"/>
        </a:p>
      </dgm:t>
    </dgm:pt>
    <dgm:pt modelId="{9337B668-D0DF-4DE9-AC24-454A965A0364}" type="parTrans" cxnId="{02DDD463-0605-4E51-BA7D-265C9DD46531}">
      <dgm:prSet/>
      <dgm:spPr/>
      <dgm:t>
        <a:bodyPr/>
        <a:lstStyle/>
        <a:p>
          <a:pPr rtl="1"/>
          <a:endParaRPr lang="ar-SA"/>
        </a:p>
      </dgm:t>
    </dgm:pt>
    <dgm:pt modelId="{9B286706-3CCB-4902-B0E8-9B57A0473FC1}" type="sibTrans" cxnId="{02DDD463-0605-4E51-BA7D-265C9DD46531}">
      <dgm:prSet/>
      <dgm:spPr/>
      <dgm:t>
        <a:bodyPr/>
        <a:lstStyle/>
        <a:p>
          <a:pPr rtl="1"/>
          <a:endParaRPr lang="ar-SA"/>
        </a:p>
      </dgm:t>
    </dgm:pt>
    <dgm:pt modelId="{EF8FA6A8-0B54-40FB-B431-80AC87BF5D0E}">
      <dgm:prSet/>
      <dgm:spPr/>
      <dgm:t>
        <a:bodyPr/>
        <a:lstStyle/>
        <a:p>
          <a:pPr rtl="1"/>
          <a:r>
            <a:rPr lang="ar-SA" dirty="0" smtClean="0"/>
            <a:t>ويلاحظ </a:t>
          </a:r>
          <a:r>
            <a:rPr lang="ar-SA" dirty="0" err="1" smtClean="0"/>
            <a:t>ان</a:t>
          </a:r>
          <a:r>
            <a:rPr lang="ar-SA" dirty="0" smtClean="0"/>
            <a:t> ازدهار الطحالب </a:t>
          </a:r>
          <a:r>
            <a:rPr lang="en-GB" dirty="0" smtClean="0"/>
            <a:t>Algal Bloom</a:t>
          </a:r>
          <a:r>
            <a:rPr lang="ar-SA" dirty="0" smtClean="0"/>
            <a:t> هي عبارة عن زيادة تركيز كمية النيتروجين سواء كان </a:t>
          </a:r>
          <a:r>
            <a:rPr lang="ar-SA" dirty="0" err="1" smtClean="0"/>
            <a:t>امونيا</a:t>
          </a:r>
          <a:r>
            <a:rPr lang="ar-SA" dirty="0" smtClean="0"/>
            <a:t> </a:t>
          </a:r>
          <a:r>
            <a:rPr lang="ar-SA" dirty="0" err="1" smtClean="0"/>
            <a:t>او</a:t>
          </a:r>
          <a:r>
            <a:rPr lang="ar-SA" dirty="0" smtClean="0"/>
            <a:t> </a:t>
          </a:r>
          <a:r>
            <a:rPr lang="ar-SA" dirty="0" err="1" smtClean="0"/>
            <a:t>امونيوم</a:t>
          </a:r>
          <a:r>
            <a:rPr lang="ar-SA" dirty="0" smtClean="0"/>
            <a:t> وهذا يؤدي لنمو غير طبيعي.</a:t>
          </a:r>
          <a:endParaRPr lang="ar-SA" dirty="0"/>
        </a:p>
      </dgm:t>
    </dgm:pt>
    <dgm:pt modelId="{82168C88-13AA-4FA9-A127-5D68D99799F9}" type="parTrans" cxnId="{476FF33C-2812-4F05-B6A7-A3DFB2D66A06}">
      <dgm:prSet/>
      <dgm:spPr/>
      <dgm:t>
        <a:bodyPr/>
        <a:lstStyle/>
        <a:p>
          <a:pPr rtl="1"/>
          <a:endParaRPr lang="ar-SA"/>
        </a:p>
      </dgm:t>
    </dgm:pt>
    <dgm:pt modelId="{D1D77FDE-03AA-4A20-B258-54F1202ED471}" type="sibTrans" cxnId="{476FF33C-2812-4F05-B6A7-A3DFB2D66A06}">
      <dgm:prSet/>
      <dgm:spPr/>
      <dgm:t>
        <a:bodyPr/>
        <a:lstStyle/>
        <a:p>
          <a:pPr rtl="1"/>
          <a:endParaRPr lang="ar-SA"/>
        </a:p>
      </dgm:t>
    </dgm:pt>
    <dgm:pt modelId="{41201678-017D-4DC6-BFC8-4B47292CB582}">
      <dgm:prSet/>
      <dgm:spPr/>
      <dgm:t>
        <a:bodyPr/>
        <a:lstStyle/>
        <a:p>
          <a:pPr rtl="1"/>
          <a:r>
            <a:rPr lang="ar-SA" smtClean="0"/>
            <a:t>والجهاز المستخدم في القراءة هو جهاز </a:t>
          </a:r>
          <a:r>
            <a:rPr lang="en-GB" smtClean="0"/>
            <a:t>Spectrophotometer</a:t>
          </a:r>
          <a:r>
            <a:rPr lang="ar-SA" smtClean="0"/>
            <a:t> عند 425 نانوميتر</a:t>
          </a:r>
          <a:endParaRPr lang="ar-SA"/>
        </a:p>
      </dgm:t>
    </dgm:pt>
    <dgm:pt modelId="{900BBB28-7751-4736-BEFA-B29F82E460C7}" type="parTrans" cxnId="{2986603E-F5F4-453E-878C-9C4D8E0495C4}">
      <dgm:prSet/>
      <dgm:spPr/>
      <dgm:t>
        <a:bodyPr/>
        <a:lstStyle/>
        <a:p>
          <a:pPr rtl="1"/>
          <a:endParaRPr lang="ar-SA"/>
        </a:p>
      </dgm:t>
    </dgm:pt>
    <dgm:pt modelId="{07CB2058-8621-4BD6-A265-018936E12887}" type="sibTrans" cxnId="{2986603E-F5F4-453E-878C-9C4D8E0495C4}">
      <dgm:prSet/>
      <dgm:spPr/>
      <dgm:t>
        <a:bodyPr/>
        <a:lstStyle/>
        <a:p>
          <a:pPr rtl="1"/>
          <a:endParaRPr lang="ar-SA"/>
        </a:p>
      </dgm:t>
    </dgm:pt>
    <dgm:pt modelId="{72628761-2B59-43A3-8E00-759FBF3D1DF9}">
      <dgm:prSet/>
      <dgm:spPr/>
      <dgm:t>
        <a:bodyPr/>
        <a:lstStyle/>
        <a:p>
          <a:pPr rtl="0"/>
          <a:r>
            <a:rPr lang="en-GB" dirty="0" err="1" smtClean="0"/>
            <a:t>Phosphat</a:t>
          </a:r>
          <a:r>
            <a:rPr lang="en-GB" dirty="0" smtClean="0"/>
            <a:t> (PO4)</a:t>
          </a:r>
          <a:endParaRPr lang="ar-SA" dirty="0"/>
        </a:p>
      </dgm:t>
    </dgm:pt>
    <dgm:pt modelId="{22973F76-9D95-46AD-9324-DB65F7EE5C6C}" type="parTrans" cxnId="{194BB868-183F-4DB0-9571-89574C2A9C16}">
      <dgm:prSet/>
      <dgm:spPr/>
      <dgm:t>
        <a:bodyPr/>
        <a:lstStyle/>
        <a:p>
          <a:pPr rtl="1"/>
          <a:endParaRPr lang="ar-SA"/>
        </a:p>
      </dgm:t>
    </dgm:pt>
    <dgm:pt modelId="{ECBCB7AC-B3DE-4BD2-9DCD-11C23DA8DEAB}" type="sibTrans" cxnId="{194BB868-183F-4DB0-9571-89574C2A9C16}">
      <dgm:prSet/>
      <dgm:spPr/>
      <dgm:t>
        <a:bodyPr/>
        <a:lstStyle/>
        <a:p>
          <a:pPr rtl="1"/>
          <a:endParaRPr lang="ar-SA"/>
        </a:p>
      </dgm:t>
    </dgm:pt>
    <dgm:pt modelId="{FE47EF2C-EF88-4529-A060-5490921E52AA}" type="pres">
      <dgm:prSet presAssocID="{9CC7C81F-F2F7-4E2E-8CAE-BE2ECA453F6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11144CD9-D3C9-468B-91C7-1FCF5B5FEA4F}" type="pres">
      <dgm:prSet presAssocID="{2E134405-85D7-40BA-BABB-D05851EF7B0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B4E24EE-2815-437F-8906-A29F2992F95E}" type="pres">
      <dgm:prSet presAssocID="{2E134405-85D7-40BA-BABB-D05851EF7B0F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9FC8182-4B67-4AF1-A450-3EB74599ECA3}" type="pres">
      <dgm:prSet presAssocID="{EF8FA6A8-0B54-40FB-B431-80AC87BF5D0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26A6AA3-14AC-4B14-82CE-0C81B8886FF4}" type="pres">
      <dgm:prSet presAssocID="{D1D77FDE-03AA-4A20-B258-54F1202ED471}" presName="spacer" presStyleCnt="0"/>
      <dgm:spPr/>
    </dgm:pt>
    <dgm:pt modelId="{4768BCEE-D6BD-4195-A9C0-5C538AFD7F03}" type="pres">
      <dgm:prSet presAssocID="{41201678-017D-4DC6-BFC8-4B47292CB58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F9290D79-3DFE-4561-9908-B9570D74C0BB}" srcId="{9CC7C81F-F2F7-4E2E-8CAE-BE2ECA453F61}" destId="{2E134405-85D7-40BA-BABB-D05851EF7B0F}" srcOrd="0" destOrd="0" parTransId="{F859D5C9-1845-4F95-BEF9-6EB5806E97C2}" sibTransId="{A2F08478-1D87-4D62-8C01-D4EA4A2FFFDA}"/>
    <dgm:cxn modelId="{2986603E-F5F4-453E-878C-9C4D8E0495C4}" srcId="{9CC7C81F-F2F7-4E2E-8CAE-BE2ECA453F61}" destId="{41201678-017D-4DC6-BFC8-4B47292CB582}" srcOrd="2" destOrd="0" parTransId="{900BBB28-7751-4736-BEFA-B29F82E460C7}" sibTransId="{07CB2058-8621-4BD6-A265-018936E12887}"/>
    <dgm:cxn modelId="{8E754A0C-4EF8-4B8E-B8AC-4095BB4C0C81}" type="presOf" srcId="{9CC7C81F-F2F7-4E2E-8CAE-BE2ECA453F61}" destId="{FE47EF2C-EF88-4529-A060-5490921E52AA}" srcOrd="0" destOrd="0" presId="urn:microsoft.com/office/officeart/2005/8/layout/vList2"/>
    <dgm:cxn modelId="{936EDDDB-FD6E-407F-B9C3-D85EC39B29F5}" type="presOf" srcId="{2E134405-85D7-40BA-BABB-D05851EF7B0F}" destId="{11144CD9-D3C9-468B-91C7-1FCF5B5FEA4F}" srcOrd="0" destOrd="0" presId="urn:microsoft.com/office/officeart/2005/8/layout/vList2"/>
    <dgm:cxn modelId="{E5A5FCAD-327A-4E13-B4CB-434B1BE8CFEF}" type="presOf" srcId="{72628761-2B59-43A3-8E00-759FBF3D1DF9}" destId="{BB4E24EE-2815-437F-8906-A29F2992F95E}" srcOrd="0" destOrd="1" presId="urn:microsoft.com/office/officeart/2005/8/layout/vList2"/>
    <dgm:cxn modelId="{1B8248BA-99B6-4E66-81E2-9B96456351BD}" type="presOf" srcId="{4D7AFF79-2293-49A3-B31F-4CCF91206600}" destId="{BB4E24EE-2815-437F-8906-A29F2992F95E}" srcOrd="0" destOrd="0" presId="urn:microsoft.com/office/officeart/2005/8/layout/vList2"/>
    <dgm:cxn modelId="{194BB868-183F-4DB0-9571-89574C2A9C16}" srcId="{2E134405-85D7-40BA-BABB-D05851EF7B0F}" destId="{72628761-2B59-43A3-8E00-759FBF3D1DF9}" srcOrd="1" destOrd="0" parTransId="{22973F76-9D95-46AD-9324-DB65F7EE5C6C}" sibTransId="{ECBCB7AC-B3DE-4BD2-9DCD-11C23DA8DEAB}"/>
    <dgm:cxn modelId="{9B0B4CD9-8D81-4ABA-90B7-5EF1C28D1745}" type="presOf" srcId="{EF8FA6A8-0B54-40FB-B431-80AC87BF5D0E}" destId="{D9FC8182-4B67-4AF1-A450-3EB74599ECA3}" srcOrd="0" destOrd="0" presId="urn:microsoft.com/office/officeart/2005/8/layout/vList2"/>
    <dgm:cxn modelId="{02DDD463-0605-4E51-BA7D-265C9DD46531}" srcId="{2E134405-85D7-40BA-BABB-D05851EF7B0F}" destId="{4D7AFF79-2293-49A3-B31F-4CCF91206600}" srcOrd="0" destOrd="0" parTransId="{9337B668-D0DF-4DE9-AC24-454A965A0364}" sibTransId="{9B286706-3CCB-4902-B0E8-9B57A0473FC1}"/>
    <dgm:cxn modelId="{476FF33C-2812-4F05-B6A7-A3DFB2D66A06}" srcId="{9CC7C81F-F2F7-4E2E-8CAE-BE2ECA453F61}" destId="{EF8FA6A8-0B54-40FB-B431-80AC87BF5D0E}" srcOrd="1" destOrd="0" parTransId="{82168C88-13AA-4FA9-A127-5D68D99799F9}" sibTransId="{D1D77FDE-03AA-4A20-B258-54F1202ED471}"/>
    <dgm:cxn modelId="{338052A0-CEC1-4E57-B242-53EEE01FE014}" type="presOf" srcId="{41201678-017D-4DC6-BFC8-4B47292CB582}" destId="{4768BCEE-D6BD-4195-A9C0-5C538AFD7F03}" srcOrd="0" destOrd="0" presId="urn:microsoft.com/office/officeart/2005/8/layout/vList2"/>
    <dgm:cxn modelId="{3B02EC9A-420A-4B62-9EAD-48123058E940}" type="presParOf" srcId="{FE47EF2C-EF88-4529-A060-5490921E52AA}" destId="{11144CD9-D3C9-468B-91C7-1FCF5B5FEA4F}" srcOrd="0" destOrd="0" presId="urn:microsoft.com/office/officeart/2005/8/layout/vList2"/>
    <dgm:cxn modelId="{3EED184E-779C-4769-9644-A74AC4A9E99B}" type="presParOf" srcId="{FE47EF2C-EF88-4529-A060-5490921E52AA}" destId="{BB4E24EE-2815-437F-8906-A29F2992F95E}" srcOrd="1" destOrd="0" presId="urn:microsoft.com/office/officeart/2005/8/layout/vList2"/>
    <dgm:cxn modelId="{B46000B2-3046-4CC6-83CC-8CB16D5FF584}" type="presParOf" srcId="{FE47EF2C-EF88-4529-A060-5490921E52AA}" destId="{D9FC8182-4B67-4AF1-A450-3EB74599ECA3}" srcOrd="2" destOrd="0" presId="urn:microsoft.com/office/officeart/2005/8/layout/vList2"/>
    <dgm:cxn modelId="{0D4386BC-4E26-4D7D-8AF0-647673634090}" type="presParOf" srcId="{FE47EF2C-EF88-4529-A060-5490921E52AA}" destId="{D26A6AA3-14AC-4B14-82CE-0C81B8886FF4}" srcOrd="3" destOrd="0" presId="urn:microsoft.com/office/officeart/2005/8/layout/vList2"/>
    <dgm:cxn modelId="{A8B6A737-21A1-4BB6-BD40-2015ABEC8F35}" type="presParOf" srcId="{FE47EF2C-EF88-4529-A060-5490921E52AA}" destId="{4768BCEE-D6BD-4195-A9C0-5C538AFD7F0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A8858B-901D-4540-B206-CB9D54722DD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9820AF11-05DB-443A-AC2F-3BFD8262760D}">
      <dgm:prSet custT="1"/>
      <dgm:spPr/>
      <dgm:t>
        <a:bodyPr/>
        <a:lstStyle/>
        <a:p>
          <a:pPr rtl="1"/>
          <a:r>
            <a:rPr lang="ar-SA" sz="3200" dirty="0" smtClean="0"/>
            <a:t>أنوع الماء حسب الخصوبة</a:t>
          </a:r>
          <a:endParaRPr lang="ar-SA" sz="3200" dirty="0"/>
        </a:p>
      </dgm:t>
    </dgm:pt>
    <dgm:pt modelId="{E9A56322-CD78-42A4-87E2-628137D41202}" type="parTrans" cxnId="{605E76CE-7CDB-4F00-AF03-E5BC39C116C6}">
      <dgm:prSet/>
      <dgm:spPr/>
      <dgm:t>
        <a:bodyPr/>
        <a:lstStyle/>
        <a:p>
          <a:pPr rtl="1"/>
          <a:endParaRPr lang="ar-SA"/>
        </a:p>
      </dgm:t>
    </dgm:pt>
    <dgm:pt modelId="{B40FCE0E-112F-452F-9B14-20F3D6FBD925}" type="sibTrans" cxnId="{605E76CE-7CDB-4F00-AF03-E5BC39C116C6}">
      <dgm:prSet/>
      <dgm:spPr/>
      <dgm:t>
        <a:bodyPr/>
        <a:lstStyle/>
        <a:p>
          <a:pPr rtl="1"/>
          <a:endParaRPr lang="ar-SA"/>
        </a:p>
      </dgm:t>
    </dgm:pt>
    <dgm:pt modelId="{51D9A3F5-F11B-4625-BCB6-60EF7A2F3849}">
      <dgm:prSet custT="1"/>
      <dgm:spPr/>
      <dgm:t>
        <a:bodyPr/>
        <a:lstStyle/>
        <a:p>
          <a:pPr rtl="1">
            <a:lnSpc>
              <a:spcPct val="150000"/>
            </a:lnSpc>
          </a:pPr>
          <a:r>
            <a:rPr lang="ar-SA" sz="2400" dirty="0" smtClean="0"/>
            <a:t>قليل الخصوبة </a:t>
          </a:r>
          <a:r>
            <a:rPr lang="en-US" sz="2400" dirty="0" smtClean="0"/>
            <a:t> </a:t>
          </a:r>
          <a:r>
            <a:rPr lang="en-US" sz="2400" dirty="0" err="1" smtClean="0"/>
            <a:t>Oligotrophic</a:t>
          </a:r>
          <a:r>
            <a:rPr lang="ar-SA" sz="2400" dirty="0" smtClean="0"/>
            <a:t>= 660 </a:t>
          </a:r>
          <a:r>
            <a:rPr lang="ar-SA" sz="2000" dirty="0" smtClean="0"/>
            <a:t>مايكرو غرام/لتر</a:t>
          </a:r>
          <a:endParaRPr lang="ar-SA" sz="2400" dirty="0"/>
        </a:p>
      </dgm:t>
    </dgm:pt>
    <dgm:pt modelId="{EF15C329-EEBD-4B82-BD64-77747A29EE6B}" type="parTrans" cxnId="{FD36D085-0C5A-418D-A78F-33B3973B15BC}">
      <dgm:prSet/>
      <dgm:spPr/>
      <dgm:t>
        <a:bodyPr/>
        <a:lstStyle/>
        <a:p>
          <a:pPr rtl="1"/>
          <a:endParaRPr lang="ar-SA"/>
        </a:p>
      </dgm:t>
    </dgm:pt>
    <dgm:pt modelId="{CB521638-70EA-444E-9DB4-92E25F87CC4D}" type="sibTrans" cxnId="{FD36D085-0C5A-418D-A78F-33B3973B15BC}">
      <dgm:prSet/>
      <dgm:spPr/>
      <dgm:t>
        <a:bodyPr/>
        <a:lstStyle/>
        <a:p>
          <a:pPr rtl="1"/>
          <a:endParaRPr lang="ar-SA"/>
        </a:p>
      </dgm:t>
    </dgm:pt>
    <dgm:pt modelId="{E0512CEC-1A83-4556-AA08-73050A9868C4}">
      <dgm:prSet custT="1"/>
      <dgm:spPr/>
      <dgm:t>
        <a:bodyPr/>
        <a:lstStyle/>
        <a:p>
          <a:pPr rtl="1">
            <a:lnSpc>
              <a:spcPct val="150000"/>
            </a:lnSpc>
          </a:pPr>
          <a:r>
            <a:rPr lang="ar-SA" sz="2400" dirty="0" smtClean="0"/>
            <a:t>متوسط الخصوبة</a:t>
          </a:r>
          <a:r>
            <a:rPr lang="en-US" sz="2400" dirty="0" err="1" smtClean="0"/>
            <a:t>Mesotrophic</a:t>
          </a:r>
          <a:r>
            <a:rPr lang="en-US" sz="2400" dirty="0" smtClean="0"/>
            <a:t> </a:t>
          </a:r>
          <a:r>
            <a:rPr lang="ar-SA" sz="2400" dirty="0" smtClean="0"/>
            <a:t> = 750 </a:t>
          </a:r>
          <a:r>
            <a:rPr lang="ar-SA" sz="2000" dirty="0" smtClean="0"/>
            <a:t>مايكرو غرام/لتر</a:t>
          </a:r>
          <a:endParaRPr lang="ar-SA" sz="2400" dirty="0"/>
        </a:p>
      </dgm:t>
    </dgm:pt>
    <dgm:pt modelId="{4C01705B-72A7-42EB-BCB4-ED35AFE08B9C}" type="parTrans" cxnId="{0B46D36F-CBA9-44F5-9E7E-E9EDA653269B}">
      <dgm:prSet/>
      <dgm:spPr/>
      <dgm:t>
        <a:bodyPr/>
        <a:lstStyle/>
        <a:p>
          <a:pPr rtl="1"/>
          <a:endParaRPr lang="ar-SA"/>
        </a:p>
      </dgm:t>
    </dgm:pt>
    <dgm:pt modelId="{F0B9598D-DDEE-4E6C-862E-A4D98039E155}" type="sibTrans" cxnId="{0B46D36F-CBA9-44F5-9E7E-E9EDA653269B}">
      <dgm:prSet/>
      <dgm:spPr/>
      <dgm:t>
        <a:bodyPr/>
        <a:lstStyle/>
        <a:p>
          <a:pPr rtl="1"/>
          <a:endParaRPr lang="ar-SA"/>
        </a:p>
      </dgm:t>
    </dgm:pt>
    <dgm:pt modelId="{94DF5588-0E04-48FD-9430-33E64ACCBC0A}">
      <dgm:prSet custT="1"/>
      <dgm:spPr/>
      <dgm:t>
        <a:bodyPr/>
        <a:lstStyle/>
        <a:p>
          <a:pPr rtl="1">
            <a:lnSpc>
              <a:spcPct val="150000"/>
            </a:lnSpc>
          </a:pPr>
          <a:r>
            <a:rPr lang="ar-SA" sz="2400" dirty="0" smtClean="0"/>
            <a:t>عالي الخصوبة</a:t>
          </a:r>
          <a:r>
            <a:rPr lang="en-US" sz="2400" dirty="0" err="1" smtClean="0"/>
            <a:t>Eutotrophic</a:t>
          </a:r>
          <a:r>
            <a:rPr lang="en-US" sz="2400" dirty="0" smtClean="0"/>
            <a:t> </a:t>
          </a:r>
          <a:r>
            <a:rPr lang="ar-SA" sz="2400" dirty="0" smtClean="0"/>
            <a:t> = 1870 </a:t>
          </a:r>
          <a:r>
            <a:rPr lang="ar-SA" sz="2000" dirty="0" smtClean="0"/>
            <a:t>مايكرو غرام/لتر.</a:t>
          </a:r>
          <a:endParaRPr lang="ar-SA" sz="2400" dirty="0"/>
        </a:p>
      </dgm:t>
    </dgm:pt>
    <dgm:pt modelId="{4190B4F6-D9E7-4639-9839-A39099130BF2}" type="parTrans" cxnId="{139B8BAF-1A50-44E7-9B92-F4DA5D25F53C}">
      <dgm:prSet/>
      <dgm:spPr/>
      <dgm:t>
        <a:bodyPr/>
        <a:lstStyle/>
        <a:p>
          <a:pPr rtl="1"/>
          <a:endParaRPr lang="ar-SA"/>
        </a:p>
      </dgm:t>
    </dgm:pt>
    <dgm:pt modelId="{61AE3E9D-2192-42E8-812B-CBD362429529}" type="sibTrans" cxnId="{139B8BAF-1A50-44E7-9B92-F4DA5D25F53C}">
      <dgm:prSet/>
      <dgm:spPr/>
      <dgm:t>
        <a:bodyPr/>
        <a:lstStyle/>
        <a:p>
          <a:pPr rtl="1"/>
          <a:endParaRPr lang="ar-SA"/>
        </a:p>
      </dgm:t>
    </dgm:pt>
    <dgm:pt modelId="{DD39F12F-87C4-46E8-A018-CA9B711CC732}">
      <dgm:prSet custT="1"/>
      <dgm:spPr/>
      <dgm:t>
        <a:bodyPr/>
        <a:lstStyle/>
        <a:p>
          <a:pPr rtl="1"/>
          <a:r>
            <a:rPr lang="ar-SA" sz="3200" dirty="0" smtClean="0"/>
            <a:t>ويتم تحديد تلك الأقسام الثلاثة بناء على تركيز النتروجين.</a:t>
          </a:r>
          <a:endParaRPr lang="ar-SA" sz="3200" dirty="0"/>
        </a:p>
      </dgm:t>
    </dgm:pt>
    <dgm:pt modelId="{ACA2AB4C-0543-4B27-A696-B2494A13EDC2}" type="parTrans" cxnId="{AAC460CA-65FA-434E-B135-8B4A4ADDA0E5}">
      <dgm:prSet/>
      <dgm:spPr/>
      <dgm:t>
        <a:bodyPr/>
        <a:lstStyle/>
        <a:p>
          <a:pPr rtl="1"/>
          <a:endParaRPr lang="ar-SA"/>
        </a:p>
      </dgm:t>
    </dgm:pt>
    <dgm:pt modelId="{F125E99A-F5E8-4E77-A662-07D89EE4E61D}" type="sibTrans" cxnId="{AAC460CA-65FA-434E-B135-8B4A4ADDA0E5}">
      <dgm:prSet/>
      <dgm:spPr/>
      <dgm:t>
        <a:bodyPr/>
        <a:lstStyle/>
        <a:p>
          <a:pPr rtl="1"/>
          <a:endParaRPr lang="ar-SA"/>
        </a:p>
      </dgm:t>
    </dgm:pt>
    <dgm:pt modelId="{64CC07CF-89FC-4C15-AF8A-2A2F9D94AB97}" type="pres">
      <dgm:prSet presAssocID="{A1A8858B-901D-4540-B206-CB9D54722DD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E06A45F4-29CA-42A6-9EA3-9538A4B92235}" type="pres">
      <dgm:prSet presAssocID="{9820AF11-05DB-443A-AC2F-3BFD8262760D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03F70AA8-76C0-454E-83A4-F77B79BAB617}" type="pres">
      <dgm:prSet presAssocID="{9820AF11-05DB-443A-AC2F-3BFD8262760D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15CDB27-C479-41D5-BF5F-B3FA59F905A6}" type="pres">
      <dgm:prSet presAssocID="{DD39F12F-87C4-46E8-A018-CA9B711CC73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605E76CE-7CDB-4F00-AF03-E5BC39C116C6}" srcId="{A1A8858B-901D-4540-B206-CB9D54722DDA}" destId="{9820AF11-05DB-443A-AC2F-3BFD8262760D}" srcOrd="0" destOrd="0" parTransId="{E9A56322-CD78-42A4-87E2-628137D41202}" sibTransId="{B40FCE0E-112F-452F-9B14-20F3D6FBD925}"/>
    <dgm:cxn modelId="{0B46D36F-CBA9-44F5-9E7E-E9EDA653269B}" srcId="{9820AF11-05DB-443A-AC2F-3BFD8262760D}" destId="{E0512CEC-1A83-4556-AA08-73050A9868C4}" srcOrd="1" destOrd="0" parTransId="{4C01705B-72A7-42EB-BCB4-ED35AFE08B9C}" sibTransId="{F0B9598D-DDEE-4E6C-862E-A4D98039E155}"/>
    <dgm:cxn modelId="{50BBC886-018A-4C9D-A60D-00FB5396B5CB}" type="presOf" srcId="{94DF5588-0E04-48FD-9430-33E64ACCBC0A}" destId="{03F70AA8-76C0-454E-83A4-F77B79BAB617}" srcOrd="0" destOrd="2" presId="urn:microsoft.com/office/officeart/2005/8/layout/vList2"/>
    <dgm:cxn modelId="{AAC460CA-65FA-434E-B135-8B4A4ADDA0E5}" srcId="{A1A8858B-901D-4540-B206-CB9D54722DDA}" destId="{DD39F12F-87C4-46E8-A018-CA9B711CC732}" srcOrd="1" destOrd="0" parTransId="{ACA2AB4C-0543-4B27-A696-B2494A13EDC2}" sibTransId="{F125E99A-F5E8-4E77-A662-07D89EE4E61D}"/>
    <dgm:cxn modelId="{8FC43A05-D207-4555-AF48-A257E825C762}" type="presOf" srcId="{A1A8858B-901D-4540-B206-CB9D54722DDA}" destId="{64CC07CF-89FC-4C15-AF8A-2A2F9D94AB97}" srcOrd="0" destOrd="0" presId="urn:microsoft.com/office/officeart/2005/8/layout/vList2"/>
    <dgm:cxn modelId="{FD36D085-0C5A-418D-A78F-33B3973B15BC}" srcId="{9820AF11-05DB-443A-AC2F-3BFD8262760D}" destId="{51D9A3F5-F11B-4625-BCB6-60EF7A2F3849}" srcOrd="0" destOrd="0" parTransId="{EF15C329-EEBD-4B82-BD64-77747A29EE6B}" sibTransId="{CB521638-70EA-444E-9DB4-92E25F87CC4D}"/>
    <dgm:cxn modelId="{139B8BAF-1A50-44E7-9B92-F4DA5D25F53C}" srcId="{9820AF11-05DB-443A-AC2F-3BFD8262760D}" destId="{94DF5588-0E04-48FD-9430-33E64ACCBC0A}" srcOrd="2" destOrd="0" parTransId="{4190B4F6-D9E7-4639-9839-A39099130BF2}" sibTransId="{61AE3E9D-2192-42E8-812B-CBD362429529}"/>
    <dgm:cxn modelId="{88ED7536-0083-4C93-A25C-637197C2451C}" type="presOf" srcId="{DD39F12F-87C4-46E8-A018-CA9B711CC732}" destId="{615CDB27-C479-41D5-BF5F-B3FA59F905A6}" srcOrd="0" destOrd="0" presId="urn:microsoft.com/office/officeart/2005/8/layout/vList2"/>
    <dgm:cxn modelId="{AB4B62EB-E5D5-4C8D-8F75-85319A511D73}" type="presOf" srcId="{51D9A3F5-F11B-4625-BCB6-60EF7A2F3849}" destId="{03F70AA8-76C0-454E-83A4-F77B79BAB617}" srcOrd="0" destOrd="0" presId="urn:microsoft.com/office/officeart/2005/8/layout/vList2"/>
    <dgm:cxn modelId="{1967F210-307A-4D76-B76B-7BB14C3A6C27}" type="presOf" srcId="{9820AF11-05DB-443A-AC2F-3BFD8262760D}" destId="{E06A45F4-29CA-42A6-9EA3-9538A4B92235}" srcOrd="0" destOrd="0" presId="urn:microsoft.com/office/officeart/2005/8/layout/vList2"/>
    <dgm:cxn modelId="{BB8A6E1D-5C10-4F0E-B6B9-00B4EDD9916C}" type="presOf" srcId="{E0512CEC-1A83-4556-AA08-73050A9868C4}" destId="{03F70AA8-76C0-454E-83A4-F77B79BAB617}" srcOrd="0" destOrd="1" presId="urn:microsoft.com/office/officeart/2005/8/layout/vList2"/>
    <dgm:cxn modelId="{524C1B86-6600-41C4-A88C-CD6955DC9B3A}" type="presParOf" srcId="{64CC07CF-89FC-4C15-AF8A-2A2F9D94AB97}" destId="{E06A45F4-29CA-42A6-9EA3-9538A4B92235}" srcOrd="0" destOrd="0" presId="urn:microsoft.com/office/officeart/2005/8/layout/vList2"/>
    <dgm:cxn modelId="{0CB628EC-280E-41CF-8FEA-54BCCA2C5F1F}" type="presParOf" srcId="{64CC07CF-89FC-4C15-AF8A-2A2F9D94AB97}" destId="{03F70AA8-76C0-454E-83A4-F77B79BAB617}" srcOrd="1" destOrd="0" presId="urn:microsoft.com/office/officeart/2005/8/layout/vList2"/>
    <dgm:cxn modelId="{9A208A06-4ABB-4B89-93DD-DEF9CB4FDD65}" type="presParOf" srcId="{64CC07CF-89FC-4C15-AF8A-2A2F9D94AB97}" destId="{615CDB27-C479-41D5-BF5F-B3FA59F905A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38F0EEB-91AA-453B-B644-8C293D4ADB3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551085E0-9C5E-4ABF-A199-465715C5DAE5}">
      <dgm:prSet custT="1"/>
      <dgm:spPr/>
      <dgm:t>
        <a:bodyPr/>
        <a:lstStyle/>
        <a:p>
          <a:pPr rtl="1"/>
          <a:r>
            <a:rPr lang="ar-SA" sz="2000" b="1" dirty="0" smtClean="0">
              <a:latin typeface="Times New Roman" pitchFamily="18" charset="0"/>
              <a:cs typeface="Times New Roman" pitchFamily="18" charset="0"/>
            </a:rPr>
            <a:t>ترشيح الطحالب من عينة الماء المراد تقدير النيتروجين </a:t>
          </a:r>
          <a:r>
            <a:rPr lang="ar-SA" sz="2000" b="1" dirty="0" err="1" smtClean="0">
              <a:latin typeface="Times New Roman" pitchFamily="18" charset="0"/>
              <a:cs typeface="Times New Roman" pitchFamily="18" charset="0"/>
            </a:rPr>
            <a:t>بها</a:t>
          </a:r>
          <a:r>
            <a:rPr lang="ar-SA" sz="2000" b="1" dirty="0" smtClean="0">
              <a:latin typeface="Times New Roman" pitchFamily="18" charset="0"/>
              <a:cs typeface="Times New Roman" pitchFamily="18" charset="0"/>
            </a:rPr>
            <a:t>.</a:t>
          </a:r>
          <a:endParaRPr lang="ar-SA" sz="2000" b="1" dirty="0">
            <a:latin typeface="Times New Roman" pitchFamily="18" charset="0"/>
            <a:cs typeface="Times New Roman" pitchFamily="18" charset="0"/>
          </a:endParaRPr>
        </a:p>
      </dgm:t>
    </dgm:pt>
    <dgm:pt modelId="{B99523FB-80F3-4B57-9DC3-1F21D8377290}" type="parTrans" cxnId="{BC836EA2-6AE0-4B68-9941-D8C4088E2F5D}">
      <dgm:prSet/>
      <dgm:spPr/>
      <dgm:t>
        <a:bodyPr/>
        <a:lstStyle/>
        <a:p>
          <a:pPr rtl="1"/>
          <a:endParaRPr lang="ar-SA" sz="1400" b="1">
            <a:latin typeface="Times New Roman" pitchFamily="18" charset="0"/>
            <a:cs typeface="Times New Roman" pitchFamily="18" charset="0"/>
          </a:endParaRPr>
        </a:p>
      </dgm:t>
    </dgm:pt>
    <dgm:pt modelId="{BF247589-3D2E-4A64-B4CC-2CFC87D3739C}" type="sibTrans" cxnId="{BC836EA2-6AE0-4B68-9941-D8C4088E2F5D}">
      <dgm:prSet/>
      <dgm:spPr/>
      <dgm:t>
        <a:bodyPr/>
        <a:lstStyle/>
        <a:p>
          <a:pPr rtl="1"/>
          <a:endParaRPr lang="ar-SA" sz="1400" b="1">
            <a:latin typeface="Times New Roman" pitchFamily="18" charset="0"/>
            <a:cs typeface="Times New Roman" pitchFamily="18" charset="0"/>
          </a:endParaRPr>
        </a:p>
      </dgm:t>
    </dgm:pt>
    <dgm:pt modelId="{8C6D93EE-5DE7-4DE7-A456-15BA8EBD3509}">
      <dgm:prSet custT="1"/>
      <dgm:spPr/>
      <dgm:t>
        <a:bodyPr/>
        <a:lstStyle/>
        <a:p>
          <a:pPr rtl="1"/>
          <a:r>
            <a:rPr lang="ar-SA" sz="2000" b="1" dirty="0" err="1" smtClean="0">
              <a:latin typeface="Times New Roman" pitchFamily="18" charset="0"/>
              <a:cs typeface="Times New Roman" pitchFamily="18" charset="0"/>
            </a:rPr>
            <a:t>يوخذ</a:t>
          </a:r>
          <a:r>
            <a:rPr lang="ar-SA" sz="2000" b="1" dirty="0" smtClean="0">
              <a:latin typeface="Times New Roman" pitchFamily="18" charset="0"/>
              <a:cs typeface="Times New Roman" pitchFamily="18" charset="0"/>
            </a:rPr>
            <a:t> 25 مل من الماء </a:t>
          </a:r>
          <a:r>
            <a:rPr lang="ar-SA" sz="2000" b="1" dirty="0" err="1" smtClean="0">
              <a:latin typeface="Times New Roman" pitchFamily="18" charset="0"/>
              <a:cs typeface="Times New Roman" pitchFamily="18" charset="0"/>
            </a:rPr>
            <a:t>الراشح</a:t>
          </a:r>
          <a:r>
            <a:rPr lang="ar-SA" sz="2000" b="1" dirty="0" smtClean="0">
              <a:latin typeface="Times New Roman" pitchFamily="18" charset="0"/>
              <a:cs typeface="Times New Roman" pitchFamily="18" charset="0"/>
            </a:rPr>
            <a:t> ويوضع في دورق</a:t>
          </a:r>
          <a:endParaRPr lang="ar-SA" sz="2000" b="1" dirty="0">
            <a:latin typeface="Times New Roman" pitchFamily="18" charset="0"/>
            <a:cs typeface="Times New Roman" pitchFamily="18" charset="0"/>
          </a:endParaRPr>
        </a:p>
      </dgm:t>
    </dgm:pt>
    <dgm:pt modelId="{B2DFF2E8-AD30-4AAF-9253-2A94A455A270}" type="parTrans" cxnId="{2C986E1A-FF82-4575-B82D-ECF87FA0E185}">
      <dgm:prSet/>
      <dgm:spPr/>
      <dgm:t>
        <a:bodyPr/>
        <a:lstStyle/>
        <a:p>
          <a:pPr rtl="1"/>
          <a:endParaRPr lang="ar-SA" sz="1400" b="1">
            <a:latin typeface="Times New Roman" pitchFamily="18" charset="0"/>
            <a:cs typeface="Times New Roman" pitchFamily="18" charset="0"/>
          </a:endParaRPr>
        </a:p>
      </dgm:t>
    </dgm:pt>
    <dgm:pt modelId="{DB33C271-6B4D-4819-95C4-7B3D034C2C1B}" type="sibTrans" cxnId="{2C986E1A-FF82-4575-B82D-ECF87FA0E185}">
      <dgm:prSet/>
      <dgm:spPr/>
      <dgm:t>
        <a:bodyPr/>
        <a:lstStyle/>
        <a:p>
          <a:pPr rtl="1"/>
          <a:endParaRPr lang="ar-SA" sz="1400" b="1">
            <a:latin typeface="Times New Roman" pitchFamily="18" charset="0"/>
            <a:cs typeface="Times New Roman" pitchFamily="18" charset="0"/>
          </a:endParaRPr>
        </a:p>
      </dgm:t>
    </dgm:pt>
    <dgm:pt modelId="{2AED7D59-05B0-4184-81A9-E429B0D405BD}">
      <dgm:prSet custT="1"/>
      <dgm:spPr/>
      <dgm:t>
        <a:bodyPr/>
        <a:lstStyle/>
        <a:p>
          <a:pPr rtl="1"/>
          <a:r>
            <a:rPr lang="ar-SA" sz="2000" b="1" dirty="0" smtClean="0">
              <a:latin typeface="Times New Roman" pitchFamily="18" charset="0"/>
              <a:cs typeface="Times New Roman" pitchFamily="18" charset="0"/>
            </a:rPr>
            <a:t>نضيف 1 مل من كاشف </a:t>
          </a:r>
          <a:r>
            <a:rPr lang="ar-SA" sz="2000" b="1" dirty="0" err="1" smtClean="0">
              <a:latin typeface="Times New Roman" pitchFamily="18" charset="0"/>
              <a:cs typeface="Times New Roman" pitchFamily="18" charset="0"/>
            </a:rPr>
            <a:t>نسلر</a:t>
          </a:r>
          <a:endParaRPr lang="ar-SA" sz="2000" b="1" dirty="0">
            <a:latin typeface="Times New Roman" pitchFamily="18" charset="0"/>
            <a:cs typeface="Times New Roman" pitchFamily="18" charset="0"/>
          </a:endParaRPr>
        </a:p>
      </dgm:t>
    </dgm:pt>
    <dgm:pt modelId="{F5C09E35-AFBF-44BA-87D7-D4E5BCCBAED3}" type="parTrans" cxnId="{CD93ED4B-70B9-437F-9004-35E6E0E78F04}">
      <dgm:prSet/>
      <dgm:spPr/>
      <dgm:t>
        <a:bodyPr/>
        <a:lstStyle/>
        <a:p>
          <a:pPr rtl="1"/>
          <a:endParaRPr lang="ar-SA" sz="1400" b="1">
            <a:latin typeface="Times New Roman" pitchFamily="18" charset="0"/>
            <a:cs typeface="Times New Roman" pitchFamily="18" charset="0"/>
          </a:endParaRPr>
        </a:p>
      </dgm:t>
    </dgm:pt>
    <dgm:pt modelId="{17E30C87-C5FA-4903-916D-7845EA3FD6FA}" type="sibTrans" cxnId="{CD93ED4B-70B9-437F-9004-35E6E0E78F04}">
      <dgm:prSet/>
      <dgm:spPr/>
      <dgm:t>
        <a:bodyPr/>
        <a:lstStyle/>
        <a:p>
          <a:pPr rtl="1"/>
          <a:endParaRPr lang="ar-SA" sz="1400" b="1">
            <a:latin typeface="Times New Roman" pitchFamily="18" charset="0"/>
            <a:cs typeface="Times New Roman" pitchFamily="18" charset="0"/>
          </a:endParaRPr>
        </a:p>
      </dgm:t>
    </dgm:pt>
    <dgm:pt modelId="{EBBC82E1-7E24-444B-9E3B-984D8D73F4FD}">
      <dgm:prSet custT="1"/>
      <dgm:spPr/>
      <dgm:t>
        <a:bodyPr/>
        <a:lstStyle/>
        <a:p>
          <a:pPr rtl="1">
            <a:lnSpc>
              <a:spcPct val="150000"/>
            </a:lnSpc>
          </a:pPr>
          <a:r>
            <a:rPr lang="ar-SA" sz="2000" b="1" dirty="0" smtClean="0">
              <a:latin typeface="Times New Roman" pitchFamily="18" charset="0"/>
              <a:cs typeface="Times New Roman" pitchFamily="18" charset="0"/>
            </a:rPr>
            <a:t>ننتظر 10 دقائق حتى يتكون اللون اصفر خفيف يتم القراءة بواسطة الجهاز</a:t>
          </a:r>
        </a:p>
      </dgm:t>
    </dgm:pt>
    <dgm:pt modelId="{4D75B45E-5A68-4771-B11E-50806BF39AC5}" type="parTrans" cxnId="{C31791FB-A8F5-4721-831B-B1187EB39D8C}">
      <dgm:prSet/>
      <dgm:spPr/>
      <dgm:t>
        <a:bodyPr/>
        <a:lstStyle/>
        <a:p>
          <a:pPr rtl="1"/>
          <a:endParaRPr lang="ar-SA" sz="1400" b="1">
            <a:latin typeface="Times New Roman" pitchFamily="18" charset="0"/>
            <a:cs typeface="Times New Roman" pitchFamily="18" charset="0"/>
          </a:endParaRPr>
        </a:p>
      </dgm:t>
    </dgm:pt>
    <dgm:pt modelId="{B1B84F45-5423-4EC7-9025-8B1F37CBC9DF}" type="sibTrans" cxnId="{C31791FB-A8F5-4721-831B-B1187EB39D8C}">
      <dgm:prSet/>
      <dgm:spPr/>
      <dgm:t>
        <a:bodyPr/>
        <a:lstStyle/>
        <a:p>
          <a:pPr rtl="1"/>
          <a:endParaRPr lang="ar-SA" sz="1400" b="1">
            <a:latin typeface="Times New Roman" pitchFamily="18" charset="0"/>
            <a:cs typeface="Times New Roman" pitchFamily="18" charset="0"/>
          </a:endParaRPr>
        </a:p>
      </dgm:t>
    </dgm:pt>
    <dgm:pt modelId="{44E42007-F444-4179-B371-D8C066F9206E}">
      <dgm:prSet custT="1"/>
      <dgm:spPr/>
      <dgm:t>
        <a:bodyPr/>
        <a:lstStyle/>
        <a:p>
          <a:pPr rtl="1"/>
          <a:r>
            <a:rPr lang="ar-SA" sz="2000" b="1" dirty="0" smtClean="0">
              <a:latin typeface="Times New Roman" pitchFamily="18" charset="0"/>
              <a:cs typeface="Times New Roman" pitchFamily="18" charset="0"/>
            </a:rPr>
            <a:t>تقرا </a:t>
          </a:r>
          <a:r>
            <a:rPr lang="ar-SA" sz="2000" b="1" dirty="0" err="1" smtClean="0">
              <a:latin typeface="Times New Roman" pitchFamily="18" charset="0"/>
              <a:cs typeface="Times New Roman" pitchFamily="18" charset="0"/>
            </a:rPr>
            <a:t>بالجهازعند</a:t>
          </a:r>
          <a:r>
            <a:rPr lang="ar-SA" sz="2000" b="1" dirty="0" smtClean="0">
              <a:latin typeface="Times New Roman" pitchFamily="18" charset="0"/>
              <a:cs typeface="Times New Roman" pitchFamily="18" charset="0"/>
            </a:rPr>
            <a:t> 425 </a:t>
          </a:r>
          <a:r>
            <a:rPr lang="ar-SA" sz="2000" b="1" dirty="0" err="1" smtClean="0">
              <a:latin typeface="Times New Roman" pitchFamily="18" charset="0"/>
              <a:cs typeface="Times New Roman" pitchFamily="18" charset="0"/>
            </a:rPr>
            <a:t>نانوميتر</a:t>
          </a:r>
          <a:r>
            <a:rPr lang="ar-SA" sz="2000" b="1" dirty="0" smtClean="0">
              <a:latin typeface="Times New Roman" pitchFamily="18" charset="0"/>
              <a:cs typeface="Times New Roman" pitchFamily="18" charset="0"/>
            </a:rPr>
            <a:t> ونعوض بالقانون </a:t>
          </a:r>
          <a:endParaRPr lang="ar-SA" sz="2000" dirty="0"/>
        </a:p>
      </dgm:t>
    </dgm:pt>
    <dgm:pt modelId="{CA65D616-FE28-462E-8F76-BA024FE84B16}" type="parTrans" cxnId="{A8B12217-73BD-4A59-A67E-B0350D50FD99}">
      <dgm:prSet/>
      <dgm:spPr/>
      <dgm:t>
        <a:bodyPr/>
        <a:lstStyle/>
        <a:p>
          <a:pPr rtl="1"/>
          <a:endParaRPr lang="ar-SA"/>
        </a:p>
      </dgm:t>
    </dgm:pt>
    <dgm:pt modelId="{971C80E5-A88B-47D7-916E-29D50BD0A038}" type="sibTrans" cxnId="{A8B12217-73BD-4A59-A67E-B0350D50FD99}">
      <dgm:prSet/>
      <dgm:spPr/>
      <dgm:t>
        <a:bodyPr/>
        <a:lstStyle/>
        <a:p>
          <a:pPr rtl="1"/>
          <a:endParaRPr lang="ar-SA"/>
        </a:p>
      </dgm:t>
    </dgm:pt>
    <dgm:pt modelId="{97E4E650-3B13-40A8-B2A1-01B86D9732E0}">
      <dgm:prSet custT="1"/>
      <dgm:spPr/>
      <dgm:t>
        <a:bodyPr/>
        <a:lstStyle/>
        <a:p>
          <a:pPr rtl="1"/>
          <a:r>
            <a:rPr lang="ar-SA" sz="1800" b="1" dirty="0" err="1" smtClean="0">
              <a:latin typeface="Times New Roman" pitchFamily="18" charset="0"/>
              <a:cs typeface="Times New Roman" pitchFamily="18" charset="0"/>
            </a:rPr>
            <a:t>اما</a:t>
          </a:r>
          <a:r>
            <a:rPr lang="ar-SA" sz="1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ar-SA" sz="1800" b="1" dirty="0" err="1" smtClean="0">
              <a:latin typeface="Times New Roman" pitchFamily="18" charset="0"/>
              <a:cs typeface="Times New Roman" pitchFamily="18" charset="0"/>
            </a:rPr>
            <a:t>اذا</a:t>
          </a:r>
          <a:r>
            <a:rPr lang="ar-SA" sz="1800" b="1" dirty="0" smtClean="0">
              <a:latin typeface="Times New Roman" pitchFamily="18" charset="0"/>
              <a:cs typeface="Times New Roman" pitchFamily="18" charset="0"/>
            </a:rPr>
            <a:t> كان غامق غير اللون </a:t>
          </a:r>
          <a:r>
            <a:rPr lang="ar-SA" sz="1800" b="1" dirty="0" err="1" smtClean="0">
              <a:latin typeface="Times New Roman" pitchFamily="18" charset="0"/>
              <a:cs typeface="Times New Roman" pitchFamily="18" charset="0"/>
            </a:rPr>
            <a:t>الاصفر</a:t>
          </a:r>
          <a:r>
            <a:rPr lang="ar-SA" sz="1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ar-SA" sz="1800" b="1" dirty="0" err="1" smtClean="0">
              <a:latin typeface="Times New Roman" pitchFamily="18" charset="0"/>
              <a:cs typeface="Times New Roman" pitchFamily="18" charset="0"/>
            </a:rPr>
            <a:t>القاتح</a:t>
          </a:r>
          <a:r>
            <a:rPr lang="ar-SA" sz="1800" b="1" dirty="0" smtClean="0">
              <a:latin typeface="Times New Roman" pitchFamily="18" charset="0"/>
              <a:cs typeface="Times New Roman" pitchFamily="18" charset="0"/>
            </a:rPr>
            <a:t> فأنه يدل على زيادة كمية </a:t>
          </a:r>
          <a:r>
            <a:rPr lang="ar-SA" sz="1800" b="1" dirty="0" err="1" smtClean="0">
              <a:latin typeface="Times New Roman" pitchFamily="18" charset="0"/>
              <a:cs typeface="Times New Roman" pitchFamily="18" charset="0"/>
            </a:rPr>
            <a:t>النتيروجين</a:t>
          </a:r>
          <a:r>
            <a:rPr lang="ar-SA" sz="1800" b="1" dirty="0" smtClean="0">
              <a:latin typeface="Times New Roman" pitchFamily="18" charset="0"/>
              <a:cs typeface="Times New Roman" pitchFamily="18" charset="0"/>
            </a:rPr>
            <a:t> وفي هذه </a:t>
          </a:r>
          <a:r>
            <a:rPr lang="ar-SA" sz="1800" b="1" dirty="0" err="1" smtClean="0">
              <a:latin typeface="Times New Roman" pitchFamily="18" charset="0"/>
              <a:cs typeface="Times New Roman" pitchFamily="18" charset="0"/>
            </a:rPr>
            <a:t>الحاله</a:t>
          </a:r>
          <a:r>
            <a:rPr lang="ar-SA" sz="1800" b="1" dirty="0" smtClean="0">
              <a:latin typeface="Times New Roman" pitchFamily="18" charset="0"/>
              <a:cs typeface="Times New Roman" pitchFamily="18" charset="0"/>
            </a:rPr>
            <a:t> نجري تخفيف للعينة </a:t>
          </a:r>
          <a:r>
            <a:rPr lang="ar-SA" sz="1800" b="1" dirty="0" err="1" smtClean="0">
              <a:latin typeface="Times New Roman" pitchFamily="18" charset="0"/>
              <a:cs typeface="Times New Roman" pitchFamily="18" charset="0"/>
            </a:rPr>
            <a:t>الاصليه</a:t>
          </a:r>
          <a:r>
            <a:rPr lang="ar-SA" sz="1800" b="1" dirty="0" smtClean="0">
              <a:latin typeface="Times New Roman" pitchFamily="18" charset="0"/>
              <a:cs typeface="Times New Roman" pitchFamily="18" charset="0"/>
            </a:rPr>
            <a:t> بواسطة ماء مقطر حتى يظهر </a:t>
          </a:r>
          <a:r>
            <a:rPr lang="ar-SA" sz="1800" b="1" dirty="0" err="1" smtClean="0">
              <a:latin typeface="Times New Roman" pitchFamily="18" charset="0"/>
              <a:cs typeface="Times New Roman" pitchFamily="18" charset="0"/>
            </a:rPr>
            <a:t>الاصفر</a:t>
          </a:r>
          <a:r>
            <a:rPr lang="ar-SA" sz="1800" b="1" dirty="0" smtClean="0">
              <a:latin typeface="Times New Roman" pitchFamily="18" charset="0"/>
              <a:cs typeface="Times New Roman" pitchFamily="18" charset="0"/>
            </a:rPr>
            <a:t> الفاتح ثم تحسب نسبة التخفيف</a:t>
          </a:r>
          <a:endParaRPr lang="ar-SA" sz="1800" dirty="0"/>
        </a:p>
      </dgm:t>
    </dgm:pt>
    <dgm:pt modelId="{C224CE23-842B-4B07-AE7C-7C08F063A1F1}" type="parTrans" cxnId="{D0A8E97D-61BA-4D5A-8609-A92088F02AB6}">
      <dgm:prSet/>
      <dgm:spPr/>
      <dgm:t>
        <a:bodyPr/>
        <a:lstStyle/>
        <a:p>
          <a:pPr rtl="1"/>
          <a:endParaRPr lang="ar-SA"/>
        </a:p>
      </dgm:t>
    </dgm:pt>
    <dgm:pt modelId="{67CEEB23-5CB2-41C1-B991-9FC48D4D575E}" type="sibTrans" cxnId="{D0A8E97D-61BA-4D5A-8609-A92088F02AB6}">
      <dgm:prSet/>
      <dgm:spPr/>
      <dgm:t>
        <a:bodyPr/>
        <a:lstStyle/>
        <a:p>
          <a:pPr rtl="1"/>
          <a:endParaRPr lang="ar-SA"/>
        </a:p>
      </dgm:t>
    </dgm:pt>
    <dgm:pt modelId="{456A595F-8783-4533-814E-F9777A92FB84}" type="pres">
      <dgm:prSet presAssocID="{638F0EEB-91AA-453B-B644-8C293D4ADB3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E80C9DD7-B282-4389-9631-0473813A0C5D}" type="pres">
      <dgm:prSet presAssocID="{551085E0-9C5E-4ABF-A199-465715C5DAE5}" presName="parentText" presStyleLbl="node1" presStyleIdx="0" presStyleCnt="5" custScaleY="57048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B02B5E9-D1E4-4972-A6A8-8D693EE28A3A}" type="pres">
      <dgm:prSet presAssocID="{BF247589-3D2E-4A64-B4CC-2CFC87D3739C}" presName="spacer" presStyleCnt="0"/>
      <dgm:spPr/>
    </dgm:pt>
    <dgm:pt modelId="{26156746-E651-4951-B92D-DF2951AACD2E}" type="pres">
      <dgm:prSet presAssocID="{8C6D93EE-5DE7-4DE7-A456-15BA8EBD3509}" presName="parentText" presStyleLbl="node1" presStyleIdx="1" presStyleCnt="5" custScaleY="43348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022A6D49-122E-4283-BA96-40BFE33CDAC0}" type="pres">
      <dgm:prSet presAssocID="{DB33C271-6B4D-4819-95C4-7B3D034C2C1B}" presName="spacer" presStyleCnt="0"/>
      <dgm:spPr/>
    </dgm:pt>
    <dgm:pt modelId="{F989D612-002E-45EF-ADBD-4835EFD44E1E}" type="pres">
      <dgm:prSet presAssocID="{2AED7D59-05B0-4184-81A9-E429B0D405BD}" presName="parentText" presStyleLbl="node1" presStyleIdx="2" presStyleCnt="5" custScaleY="47865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7F274E8-EE4B-4299-9527-D4F1ADFD043C}" type="pres">
      <dgm:prSet presAssocID="{17E30C87-C5FA-4903-916D-7845EA3FD6FA}" presName="spacer" presStyleCnt="0"/>
      <dgm:spPr/>
    </dgm:pt>
    <dgm:pt modelId="{73E711D4-D90B-4232-AEC9-D7FC2DD74FD5}" type="pres">
      <dgm:prSet presAssocID="{EBBC82E1-7E24-444B-9E3B-984D8D73F4FD}" presName="parentText" presStyleLbl="node1" presStyleIdx="3" presStyleCnt="5" custScaleY="72295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278C0CA9-F5E2-496A-B560-FE811552CD31}" type="pres">
      <dgm:prSet presAssocID="{EBBC82E1-7E24-444B-9E3B-984D8D73F4FD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7601C03F-BD6A-4190-A40F-9E2244D493C7}" type="pres">
      <dgm:prSet presAssocID="{44E42007-F444-4179-B371-D8C066F9206E}" presName="parentText" presStyleLbl="node1" presStyleIdx="4" presStyleCnt="5" custScaleY="50651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D0A8E97D-61BA-4D5A-8609-A92088F02AB6}" srcId="{EBBC82E1-7E24-444B-9E3B-984D8D73F4FD}" destId="{97E4E650-3B13-40A8-B2A1-01B86D9732E0}" srcOrd="0" destOrd="0" parTransId="{C224CE23-842B-4B07-AE7C-7C08F063A1F1}" sibTransId="{67CEEB23-5CB2-41C1-B991-9FC48D4D575E}"/>
    <dgm:cxn modelId="{D7C0EDE0-5937-43B5-9B23-3992C54CCB1C}" type="presOf" srcId="{8C6D93EE-5DE7-4DE7-A456-15BA8EBD3509}" destId="{26156746-E651-4951-B92D-DF2951AACD2E}" srcOrd="0" destOrd="0" presId="urn:microsoft.com/office/officeart/2005/8/layout/vList2"/>
    <dgm:cxn modelId="{C9BC7C4E-CA1C-4669-B924-3BFD42C16E30}" type="presOf" srcId="{44E42007-F444-4179-B371-D8C066F9206E}" destId="{7601C03F-BD6A-4190-A40F-9E2244D493C7}" srcOrd="0" destOrd="0" presId="urn:microsoft.com/office/officeart/2005/8/layout/vList2"/>
    <dgm:cxn modelId="{A8B12217-73BD-4A59-A67E-B0350D50FD99}" srcId="{638F0EEB-91AA-453B-B644-8C293D4ADB3D}" destId="{44E42007-F444-4179-B371-D8C066F9206E}" srcOrd="4" destOrd="0" parTransId="{CA65D616-FE28-462E-8F76-BA024FE84B16}" sibTransId="{971C80E5-A88B-47D7-916E-29D50BD0A038}"/>
    <dgm:cxn modelId="{CD93ED4B-70B9-437F-9004-35E6E0E78F04}" srcId="{638F0EEB-91AA-453B-B644-8C293D4ADB3D}" destId="{2AED7D59-05B0-4184-81A9-E429B0D405BD}" srcOrd="2" destOrd="0" parTransId="{F5C09E35-AFBF-44BA-87D7-D4E5BCCBAED3}" sibTransId="{17E30C87-C5FA-4903-916D-7845EA3FD6FA}"/>
    <dgm:cxn modelId="{45555BBF-4D2E-4E2A-B125-479CDE2E0E3A}" type="presOf" srcId="{638F0EEB-91AA-453B-B644-8C293D4ADB3D}" destId="{456A595F-8783-4533-814E-F9777A92FB84}" srcOrd="0" destOrd="0" presId="urn:microsoft.com/office/officeart/2005/8/layout/vList2"/>
    <dgm:cxn modelId="{572734B8-F93B-4A3F-94E9-3A68EFB48A29}" type="presOf" srcId="{EBBC82E1-7E24-444B-9E3B-984D8D73F4FD}" destId="{73E711D4-D90B-4232-AEC9-D7FC2DD74FD5}" srcOrd="0" destOrd="0" presId="urn:microsoft.com/office/officeart/2005/8/layout/vList2"/>
    <dgm:cxn modelId="{94664D54-BFED-4BD9-A9ED-C278952DE266}" type="presOf" srcId="{551085E0-9C5E-4ABF-A199-465715C5DAE5}" destId="{E80C9DD7-B282-4389-9631-0473813A0C5D}" srcOrd="0" destOrd="0" presId="urn:microsoft.com/office/officeart/2005/8/layout/vList2"/>
    <dgm:cxn modelId="{A92C3CEE-6902-4191-9053-93AAD178257C}" type="presOf" srcId="{97E4E650-3B13-40A8-B2A1-01B86D9732E0}" destId="{278C0CA9-F5E2-496A-B560-FE811552CD31}" srcOrd="0" destOrd="0" presId="urn:microsoft.com/office/officeart/2005/8/layout/vList2"/>
    <dgm:cxn modelId="{2C986E1A-FF82-4575-B82D-ECF87FA0E185}" srcId="{638F0EEB-91AA-453B-B644-8C293D4ADB3D}" destId="{8C6D93EE-5DE7-4DE7-A456-15BA8EBD3509}" srcOrd="1" destOrd="0" parTransId="{B2DFF2E8-AD30-4AAF-9253-2A94A455A270}" sibTransId="{DB33C271-6B4D-4819-95C4-7B3D034C2C1B}"/>
    <dgm:cxn modelId="{A43101EE-715A-4A17-98D6-ABE1564F6771}" type="presOf" srcId="{2AED7D59-05B0-4184-81A9-E429B0D405BD}" destId="{F989D612-002E-45EF-ADBD-4835EFD44E1E}" srcOrd="0" destOrd="0" presId="urn:microsoft.com/office/officeart/2005/8/layout/vList2"/>
    <dgm:cxn modelId="{BC836EA2-6AE0-4B68-9941-D8C4088E2F5D}" srcId="{638F0EEB-91AA-453B-B644-8C293D4ADB3D}" destId="{551085E0-9C5E-4ABF-A199-465715C5DAE5}" srcOrd="0" destOrd="0" parTransId="{B99523FB-80F3-4B57-9DC3-1F21D8377290}" sibTransId="{BF247589-3D2E-4A64-B4CC-2CFC87D3739C}"/>
    <dgm:cxn modelId="{C31791FB-A8F5-4721-831B-B1187EB39D8C}" srcId="{638F0EEB-91AA-453B-B644-8C293D4ADB3D}" destId="{EBBC82E1-7E24-444B-9E3B-984D8D73F4FD}" srcOrd="3" destOrd="0" parTransId="{4D75B45E-5A68-4771-B11E-50806BF39AC5}" sibTransId="{B1B84F45-5423-4EC7-9025-8B1F37CBC9DF}"/>
    <dgm:cxn modelId="{BA601F5A-71ED-4987-B19E-35CEA2A49F62}" type="presParOf" srcId="{456A595F-8783-4533-814E-F9777A92FB84}" destId="{E80C9DD7-B282-4389-9631-0473813A0C5D}" srcOrd="0" destOrd="0" presId="urn:microsoft.com/office/officeart/2005/8/layout/vList2"/>
    <dgm:cxn modelId="{43C47EF8-40C2-4198-B986-CB20ABCE6FEA}" type="presParOf" srcId="{456A595F-8783-4533-814E-F9777A92FB84}" destId="{6B02B5E9-D1E4-4972-A6A8-8D693EE28A3A}" srcOrd="1" destOrd="0" presId="urn:microsoft.com/office/officeart/2005/8/layout/vList2"/>
    <dgm:cxn modelId="{2AF97D30-B812-40EE-B809-AEB5538491B4}" type="presParOf" srcId="{456A595F-8783-4533-814E-F9777A92FB84}" destId="{26156746-E651-4951-B92D-DF2951AACD2E}" srcOrd="2" destOrd="0" presId="urn:microsoft.com/office/officeart/2005/8/layout/vList2"/>
    <dgm:cxn modelId="{57A218DD-EA70-42B7-A85A-2130A7169370}" type="presParOf" srcId="{456A595F-8783-4533-814E-F9777A92FB84}" destId="{022A6D49-122E-4283-BA96-40BFE33CDAC0}" srcOrd="3" destOrd="0" presId="urn:microsoft.com/office/officeart/2005/8/layout/vList2"/>
    <dgm:cxn modelId="{F0CE7380-33CA-444F-903E-E09FE3E438D5}" type="presParOf" srcId="{456A595F-8783-4533-814E-F9777A92FB84}" destId="{F989D612-002E-45EF-ADBD-4835EFD44E1E}" srcOrd="4" destOrd="0" presId="urn:microsoft.com/office/officeart/2005/8/layout/vList2"/>
    <dgm:cxn modelId="{ECA5BBA2-FB8D-4E68-9143-BC8D57C2E2BD}" type="presParOf" srcId="{456A595F-8783-4533-814E-F9777A92FB84}" destId="{B7F274E8-EE4B-4299-9527-D4F1ADFD043C}" srcOrd="5" destOrd="0" presId="urn:microsoft.com/office/officeart/2005/8/layout/vList2"/>
    <dgm:cxn modelId="{0ECBC340-46D3-4A13-A061-0262A806157B}" type="presParOf" srcId="{456A595F-8783-4533-814E-F9777A92FB84}" destId="{73E711D4-D90B-4232-AEC9-D7FC2DD74FD5}" srcOrd="6" destOrd="0" presId="urn:microsoft.com/office/officeart/2005/8/layout/vList2"/>
    <dgm:cxn modelId="{7BEA418B-B372-4DE2-82DA-872DC8C00853}" type="presParOf" srcId="{456A595F-8783-4533-814E-F9777A92FB84}" destId="{278C0CA9-F5E2-496A-B560-FE811552CD31}" srcOrd="7" destOrd="0" presId="urn:microsoft.com/office/officeart/2005/8/layout/vList2"/>
    <dgm:cxn modelId="{3AFFB1C3-438C-4C0E-BE45-BD5AD665F9BF}" type="presParOf" srcId="{456A595F-8783-4533-814E-F9777A92FB84}" destId="{7601C03F-BD6A-4190-A40F-9E2244D493C7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144CD9-D3C9-468B-91C7-1FCF5B5FEA4F}">
      <dsp:nvSpPr>
        <dsp:cNvPr id="0" name=""/>
        <dsp:cNvSpPr/>
      </dsp:nvSpPr>
      <dsp:spPr>
        <a:xfrm>
          <a:off x="0" y="82338"/>
          <a:ext cx="6777317" cy="12580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300" kern="1200" dirty="0" smtClean="0"/>
            <a:t>العناصر المهمة في خصوبة </a:t>
          </a:r>
          <a:r>
            <a:rPr lang="ar-SA" sz="2300" kern="1200" dirty="0" err="1" smtClean="0"/>
            <a:t>المياة</a:t>
          </a:r>
          <a:r>
            <a:rPr lang="en-GB" sz="2300" kern="1200" dirty="0" smtClean="0"/>
            <a:t> </a:t>
          </a:r>
          <a:r>
            <a:rPr lang="ar-SA" sz="2300" kern="1200" dirty="0" smtClean="0"/>
            <a:t> هي </a:t>
          </a:r>
          <a:r>
            <a:rPr lang="ar-SA" sz="2300" kern="1200" dirty="0" err="1" smtClean="0"/>
            <a:t>تركسز</a:t>
          </a:r>
          <a:r>
            <a:rPr lang="ar-SA" sz="2300" kern="1200" dirty="0" smtClean="0"/>
            <a:t> النيتروجين والفوسفات.</a:t>
          </a:r>
          <a:endParaRPr lang="ar-SA" sz="2300" kern="1200" dirty="0"/>
        </a:p>
      </dsp:txBody>
      <dsp:txXfrm>
        <a:off x="61413" y="143751"/>
        <a:ext cx="6654491" cy="1135216"/>
      </dsp:txXfrm>
    </dsp:sp>
    <dsp:sp modelId="{BB4E24EE-2815-437F-8906-A29F2992F95E}">
      <dsp:nvSpPr>
        <dsp:cNvPr id="0" name=""/>
        <dsp:cNvSpPr/>
      </dsp:nvSpPr>
      <dsp:spPr>
        <a:xfrm>
          <a:off x="0" y="1340380"/>
          <a:ext cx="6777317" cy="6308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180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1800" kern="1200" dirty="0" smtClean="0"/>
            <a:t>Nitrogen-</a:t>
          </a:r>
          <a:r>
            <a:rPr lang="en-GB" sz="1800" kern="1200" dirty="0" err="1" smtClean="0"/>
            <a:t>amonia</a:t>
          </a:r>
          <a:r>
            <a:rPr lang="en-GB" sz="1800" kern="1200" dirty="0" smtClean="0"/>
            <a:t> (NH3-N or NH4-N )</a:t>
          </a:r>
          <a:endParaRPr lang="ar-SA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1800" kern="1200" dirty="0" err="1" smtClean="0"/>
            <a:t>Phosphat</a:t>
          </a:r>
          <a:r>
            <a:rPr lang="en-GB" sz="1800" kern="1200" dirty="0" smtClean="0"/>
            <a:t> (PO4)</a:t>
          </a:r>
          <a:endParaRPr lang="ar-SA" sz="1800" kern="1200" dirty="0"/>
        </a:p>
      </dsp:txBody>
      <dsp:txXfrm>
        <a:off x="0" y="1340380"/>
        <a:ext cx="6777317" cy="630832"/>
      </dsp:txXfrm>
    </dsp:sp>
    <dsp:sp modelId="{D9FC8182-4B67-4AF1-A450-3EB74599ECA3}">
      <dsp:nvSpPr>
        <dsp:cNvPr id="0" name=""/>
        <dsp:cNvSpPr/>
      </dsp:nvSpPr>
      <dsp:spPr>
        <a:xfrm>
          <a:off x="0" y="1971213"/>
          <a:ext cx="6777317" cy="12580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300" kern="1200" dirty="0" smtClean="0"/>
            <a:t>ويلاحظ </a:t>
          </a:r>
          <a:r>
            <a:rPr lang="ar-SA" sz="2300" kern="1200" dirty="0" err="1" smtClean="0"/>
            <a:t>ان</a:t>
          </a:r>
          <a:r>
            <a:rPr lang="ar-SA" sz="2300" kern="1200" dirty="0" smtClean="0"/>
            <a:t> ازدهار الطحالب </a:t>
          </a:r>
          <a:r>
            <a:rPr lang="en-GB" sz="2300" kern="1200" dirty="0" smtClean="0"/>
            <a:t>Algal Bloom</a:t>
          </a:r>
          <a:r>
            <a:rPr lang="ar-SA" sz="2300" kern="1200" dirty="0" smtClean="0"/>
            <a:t> هي عبارة عن زيادة تركيز كمية النيتروجين سواء كان </a:t>
          </a:r>
          <a:r>
            <a:rPr lang="ar-SA" sz="2300" kern="1200" dirty="0" err="1" smtClean="0"/>
            <a:t>امونيا</a:t>
          </a:r>
          <a:r>
            <a:rPr lang="ar-SA" sz="2300" kern="1200" dirty="0" smtClean="0"/>
            <a:t> </a:t>
          </a:r>
          <a:r>
            <a:rPr lang="ar-SA" sz="2300" kern="1200" dirty="0" err="1" smtClean="0"/>
            <a:t>او</a:t>
          </a:r>
          <a:r>
            <a:rPr lang="ar-SA" sz="2300" kern="1200" dirty="0" smtClean="0"/>
            <a:t> </a:t>
          </a:r>
          <a:r>
            <a:rPr lang="ar-SA" sz="2300" kern="1200" dirty="0" err="1" smtClean="0"/>
            <a:t>امونيوم</a:t>
          </a:r>
          <a:r>
            <a:rPr lang="ar-SA" sz="2300" kern="1200" dirty="0" smtClean="0"/>
            <a:t> وهذا يؤدي لنمو غير طبيعي.</a:t>
          </a:r>
          <a:endParaRPr lang="ar-SA" sz="2300" kern="1200" dirty="0"/>
        </a:p>
      </dsp:txBody>
      <dsp:txXfrm>
        <a:off x="61413" y="2032626"/>
        <a:ext cx="6654491" cy="1135216"/>
      </dsp:txXfrm>
    </dsp:sp>
    <dsp:sp modelId="{4768BCEE-D6BD-4195-A9C0-5C538AFD7F03}">
      <dsp:nvSpPr>
        <dsp:cNvPr id="0" name=""/>
        <dsp:cNvSpPr/>
      </dsp:nvSpPr>
      <dsp:spPr>
        <a:xfrm>
          <a:off x="0" y="3295496"/>
          <a:ext cx="6777317" cy="12580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300" kern="1200" smtClean="0"/>
            <a:t>والجهاز المستخدم في القراءة هو جهاز </a:t>
          </a:r>
          <a:r>
            <a:rPr lang="en-GB" sz="2300" kern="1200" smtClean="0"/>
            <a:t>Spectrophotometer</a:t>
          </a:r>
          <a:r>
            <a:rPr lang="ar-SA" sz="2300" kern="1200" smtClean="0"/>
            <a:t> عند 425 نانوميتر</a:t>
          </a:r>
          <a:endParaRPr lang="ar-SA" sz="2300" kern="1200"/>
        </a:p>
      </dsp:txBody>
      <dsp:txXfrm>
        <a:off x="61413" y="3356909"/>
        <a:ext cx="6654491" cy="11352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6A45F4-29CA-42A6-9EA3-9538A4B92235}">
      <dsp:nvSpPr>
        <dsp:cNvPr id="0" name=""/>
        <dsp:cNvSpPr/>
      </dsp:nvSpPr>
      <dsp:spPr>
        <a:xfrm>
          <a:off x="0" y="189066"/>
          <a:ext cx="7171730" cy="12548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kern="1200" dirty="0" smtClean="0"/>
            <a:t>أنوع الماء حسب الخصوبة</a:t>
          </a:r>
          <a:endParaRPr lang="ar-SA" sz="3200" kern="1200" dirty="0"/>
        </a:p>
      </dsp:txBody>
      <dsp:txXfrm>
        <a:off x="61256" y="250322"/>
        <a:ext cx="7049218" cy="1132313"/>
      </dsp:txXfrm>
    </dsp:sp>
    <dsp:sp modelId="{03F70AA8-76C0-454E-83A4-F77B79BAB617}">
      <dsp:nvSpPr>
        <dsp:cNvPr id="0" name=""/>
        <dsp:cNvSpPr/>
      </dsp:nvSpPr>
      <dsp:spPr>
        <a:xfrm>
          <a:off x="0" y="1443891"/>
          <a:ext cx="7171730" cy="1917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702" tIns="30480" rIns="170688" bIns="30480" numCol="1" spcCol="1270" anchor="t" anchorCtr="0">
          <a:noAutofit/>
        </a:bodyPr>
        <a:lstStyle/>
        <a:p>
          <a:pPr marL="228600" lvl="1" indent="-228600" algn="r" defTabSz="1066800" rtl="1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ar-SA" sz="2400" kern="1200" dirty="0" smtClean="0"/>
            <a:t>قليل الخصوبة 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Oligotrophic</a:t>
          </a:r>
          <a:r>
            <a:rPr lang="ar-SA" sz="2400" kern="1200" dirty="0" smtClean="0"/>
            <a:t>= 660 </a:t>
          </a:r>
          <a:r>
            <a:rPr lang="ar-SA" sz="2000" kern="1200" dirty="0" smtClean="0"/>
            <a:t>مايكرو غرام/لتر</a:t>
          </a:r>
          <a:endParaRPr lang="ar-SA" sz="2400" kern="1200" dirty="0"/>
        </a:p>
        <a:p>
          <a:pPr marL="228600" lvl="1" indent="-228600" algn="r" defTabSz="1066800" rtl="1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ar-SA" sz="2400" kern="1200" dirty="0" smtClean="0"/>
            <a:t>متوسط الخصوبة</a:t>
          </a:r>
          <a:r>
            <a:rPr lang="en-US" sz="2400" kern="1200" dirty="0" err="1" smtClean="0"/>
            <a:t>Mesotrophic</a:t>
          </a:r>
          <a:r>
            <a:rPr lang="en-US" sz="2400" kern="1200" dirty="0" smtClean="0"/>
            <a:t> </a:t>
          </a:r>
          <a:r>
            <a:rPr lang="ar-SA" sz="2400" kern="1200" dirty="0" smtClean="0"/>
            <a:t> = 750 </a:t>
          </a:r>
          <a:r>
            <a:rPr lang="ar-SA" sz="2000" kern="1200" dirty="0" smtClean="0"/>
            <a:t>مايكرو غرام/لتر</a:t>
          </a:r>
          <a:endParaRPr lang="ar-SA" sz="2400" kern="1200" dirty="0"/>
        </a:p>
        <a:p>
          <a:pPr marL="228600" lvl="1" indent="-228600" algn="r" defTabSz="1066800" rtl="1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ar-SA" sz="2400" kern="1200" dirty="0" smtClean="0"/>
            <a:t>عالي الخصوبة</a:t>
          </a:r>
          <a:r>
            <a:rPr lang="en-US" sz="2400" kern="1200" dirty="0" err="1" smtClean="0"/>
            <a:t>Eutotrophic</a:t>
          </a:r>
          <a:r>
            <a:rPr lang="en-US" sz="2400" kern="1200" dirty="0" smtClean="0"/>
            <a:t> </a:t>
          </a:r>
          <a:r>
            <a:rPr lang="ar-SA" sz="2400" kern="1200" dirty="0" smtClean="0"/>
            <a:t> = 1870 </a:t>
          </a:r>
          <a:r>
            <a:rPr lang="ar-SA" sz="2000" kern="1200" dirty="0" smtClean="0"/>
            <a:t>مايكرو غرام/لتر.</a:t>
          </a:r>
          <a:endParaRPr lang="ar-SA" sz="2400" kern="1200" dirty="0"/>
        </a:p>
      </dsp:txBody>
      <dsp:txXfrm>
        <a:off x="0" y="1443891"/>
        <a:ext cx="7171730" cy="1917337"/>
      </dsp:txXfrm>
    </dsp:sp>
    <dsp:sp modelId="{615CDB27-C479-41D5-BF5F-B3FA59F905A6}">
      <dsp:nvSpPr>
        <dsp:cNvPr id="0" name=""/>
        <dsp:cNvSpPr/>
      </dsp:nvSpPr>
      <dsp:spPr>
        <a:xfrm>
          <a:off x="0" y="3361229"/>
          <a:ext cx="7171730" cy="12548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kern="1200" dirty="0" smtClean="0"/>
            <a:t>ويتم تحديد تلك الأقسام الثلاثة بناء على تركيز النتروجين.</a:t>
          </a:r>
          <a:endParaRPr lang="ar-SA" sz="3200" kern="1200" dirty="0"/>
        </a:p>
      </dsp:txBody>
      <dsp:txXfrm>
        <a:off x="61256" y="3422485"/>
        <a:ext cx="7049218" cy="11323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0C9DD7-B282-4389-9631-0473813A0C5D}">
      <dsp:nvSpPr>
        <dsp:cNvPr id="0" name=""/>
        <dsp:cNvSpPr/>
      </dsp:nvSpPr>
      <dsp:spPr>
        <a:xfrm>
          <a:off x="0" y="14721"/>
          <a:ext cx="7632848" cy="5766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latin typeface="Times New Roman" pitchFamily="18" charset="0"/>
              <a:cs typeface="Times New Roman" pitchFamily="18" charset="0"/>
            </a:rPr>
            <a:t>ترشيح الطحالب من عينة الماء المراد تقدير النيتروجين </a:t>
          </a:r>
          <a:r>
            <a:rPr lang="ar-SA" sz="2000" b="1" kern="1200" dirty="0" err="1" smtClean="0">
              <a:latin typeface="Times New Roman" pitchFamily="18" charset="0"/>
              <a:cs typeface="Times New Roman" pitchFamily="18" charset="0"/>
            </a:rPr>
            <a:t>بها</a:t>
          </a:r>
          <a:r>
            <a:rPr lang="ar-SA" sz="2000" b="1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ar-SA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151" y="42872"/>
        <a:ext cx="7576546" cy="520384"/>
      </dsp:txXfrm>
    </dsp:sp>
    <dsp:sp modelId="{26156746-E651-4951-B92D-DF2951AACD2E}">
      <dsp:nvSpPr>
        <dsp:cNvPr id="0" name=""/>
        <dsp:cNvSpPr/>
      </dsp:nvSpPr>
      <dsp:spPr>
        <a:xfrm>
          <a:off x="0" y="746928"/>
          <a:ext cx="7632848" cy="4381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err="1" smtClean="0">
              <a:latin typeface="Times New Roman" pitchFamily="18" charset="0"/>
              <a:cs typeface="Times New Roman" pitchFamily="18" charset="0"/>
            </a:rPr>
            <a:t>يوخذ</a:t>
          </a:r>
          <a:r>
            <a:rPr lang="ar-SA" sz="2000" b="1" kern="1200" dirty="0" smtClean="0">
              <a:latin typeface="Times New Roman" pitchFamily="18" charset="0"/>
              <a:cs typeface="Times New Roman" pitchFamily="18" charset="0"/>
            </a:rPr>
            <a:t> 25 مل من الماء </a:t>
          </a:r>
          <a:r>
            <a:rPr lang="ar-SA" sz="2000" b="1" kern="1200" dirty="0" err="1" smtClean="0">
              <a:latin typeface="Times New Roman" pitchFamily="18" charset="0"/>
              <a:cs typeface="Times New Roman" pitchFamily="18" charset="0"/>
            </a:rPr>
            <a:t>الراشح</a:t>
          </a:r>
          <a:r>
            <a:rPr lang="ar-SA" sz="2000" b="1" kern="1200" dirty="0" smtClean="0">
              <a:latin typeface="Times New Roman" pitchFamily="18" charset="0"/>
              <a:cs typeface="Times New Roman" pitchFamily="18" charset="0"/>
            </a:rPr>
            <a:t> ويوضع في دورق</a:t>
          </a:r>
          <a:endParaRPr lang="ar-SA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1391" y="768319"/>
        <a:ext cx="7590066" cy="395414"/>
      </dsp:txXfrm>
    </dsp:sp>
    <dsp:sp modelId="{F989D612-002E-45EF-ADBD-4835EFD44E1E}">
      <dsp:nvSpPr>
        <dsp:cNvPr id="0" name=""/>
        <dsp:cNvSpPr/>
      </dsp:nvSpPr>
      <dsp:spPr>
        <a:xfrm>
          <a:off x="0" y="1340644"/>
          <a:ext cx="7632848" cy="4838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latin typeface="Times New Roman" pitchFamily="18" charset="0"/>
              <a:cs typeface="Times New Roman" pitchFamily="18" charset="0"/>
            </a:rPr>
            <a:t>نضيف 1 مل من كاشف </a:t>
          </a:r>
          <a:r>
            <a:rPr lang="ar-SA" sz="2000" b="1" kern="1200" dirty="0" err="1" smtClean="0">
              <a:latin typeface="Times New Roman" pitchFamily="18" charset="0"/>
              <a:cs typeface="Times New Roman" pitchFamily="18" charset="0"/>
            </a:rPr>
            <a:t>نسلر</a:t>
          </a:r>
          <a:endParaRPr lang="ar-SA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3620" y="1364264"/>
        <a:ext cx="7585608" cy="436617"/>
      </dsp:txXfrm>
    </dsp:sp>
    <dsp:sp modelId="{73E711D4-D90B-4232-AEC9-D7FC2DD74FD5}">
      <dsp:nvSpPr>
        <dsp:cNvPr id="0" name=""/>
        <dsp:cNvSpPr/>
      </dsp:nvSpPr>
      <dsp:spPr>
        <a:xfrm>
          <a:off x="0" y="1980022"/>
          <a:ext cx="7632848" cy="7308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r" defTabSz="889000" rtl="1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latin typeface="Times New Roman" pitchFamily="18" charset="0"/>
              <a:cs typeface="Times New Roman" pitchFamily="18" charset="0"/>
            </a:rPr>
            <a:t>ننتظر 10 دقائق حتى يتكون اللون اصفر خفيف يتم القراءة بواسطة الجهاز</a:t>
          </a:r>
        </a:p>
      </dsp:txBody>
      <dsp:txXfrm>
        <a:off x="35675" y="2015697"/>
        <a:ext cx="7561498" cy="659465"/>
      </dsp:txXfrm>
    </dsp:sp>
    <dsp:sp modelId="{278C0CA9-F5E2-496A-B560-FE811552CD31}">
      <dsp:nvSpPr>
        <dsp:cNvPr id="0" name=""/>
        <dsp:cNvSpPr/>
      </dsp:nvSpPr>
      <dsp:spPr>
        <a:xfrm>
          <a:off x="0" y="2710838"/>
          <a:ext cx="7632848" cy="894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2343" tIns="22860" rIns="128016" bIns="22860" numCol="1" spcCol="1270" anchor="t" anchorCtr="0">
          <a:noAutofit/>
        </a:bodyPr>
        <a:lstStyle/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ar-SA" sz="1800" b="1" kern="1200" dirty="0" err="1" smtClean="0">
              <a:latin typeface="Times New Roman" pitchFamily="18" charset="0"/>
              <a:cs typeface="Times New Roman" pitchFamily="18" charset="0"/>
            </a:rPr>
            <a:t>اما</a:t>
          </a:r>
          <a:r>
            <a:rPr lang="ar-SA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ar-SA" sz="1800" b="1" kern="1200" dirty="0" err="1" smtClean="0">
              <a:latin typeface="Times New Roman" pitchFamily="18" charset="0"/>
              <a:cs typeface="Times New Roman" pitchFamily="18" charset="0"/>
            </a:rPr>
            <a:t>اذا</a:t>
          </a:r>
          <a:r>
            <a:rPr lang="ar-SA" sz="1800" b="1" kern="1200" dirty="0" smtClean="0">
              <a:latin typeface="Times New Roman" pitchFamily="18" charset="0"/>
              <a:cs typeface="Times New Roman" pitchFamily="18" charset="0"/>
            </a:rPr>
            <a:t> كان غامق غير اللون </a:t>
          </a:r>
          <a:r>
            <a:rPr lang="ar-SA" sz="1800" b="1" kern="1200" dirty="0" err="1" smtClean="0">
              <a:latin typeface="Times New Roman" pitchFamily="18" charset="0"/>
              <a:cs typeface="Times New Roman" pitchFamily="18" charset="0"/>
            </a:rPr>
            <a:t>الاصفر</a:t>
          </a:r>
          <a:r>
            <a:rPr lang="ar-SA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ar-SA" sz="1800" b="1" kern="1200" dirty="0" err="1" smtClean="0">
              <a:latin typeface="Times New Roman" pitchFamily="18" charset="0"/>
              <a:cs typeface="Times New Roman" pitchFamily="18" charset="0"/>
            </a:rPr>
            <a:t>القاتح</a:t>
          </a:r>
          <a:r>
            <a:rPr lang="ar-SA" sz="1800" b="1" kern="1200" dirty="0" smtClean="0">
              <a:latin typeface="Times New Roman" pitchFamily="18" charset="0"/>
              <a:cs typeface="Times New Roman" pitchFamily="18" charset="0"/>
            </a:rPr>
            <a:t> فأنه يدل على زيادة كمية </a:t>
          </a:r>
          <a:r>
            <a:rPr lang="ar-SA" sz="1800" b="1" kern="1200" dirty="0" err="1" smtClean="0">
              <a:latin typeface="Times New Roman" pitchFamily="18" charset="0"/>
              <a:cs typeface="Times New Roman" pitchFamily="18" charset="0"/>
            </a:rPr>
            <a:t>النتيروجين</a:t>
          </a:r>
          <a:r>
            <a:rPr lang="ar-SA" sz="1800" b="1" kern="1200" dirty="0" smtClean="0">
              <a:latin typeface="Times New Roman" pitchFamily="18" charset="0"/>
              <a:cs typeface="Times New Roman" pitchFamily="18" charset="0"/>
            </a:rPr>
            <a:t> وفي هذه </a:t>
          </a:r>
          <a:r>
            <a:rPr lang="ar-SA" sz="1800" b="1" kern="1200" dirty="0" err="1" smtClean="0">
              <a:latin typeface="Times New Roman" pitchFamily="18" charset="0"/>
              <a:cs typeface="Times New Roman" pitchFamily="18" charset="0"/>
            </a:rPr>
            <a:t>الحاله</a:t>
          </a:r>
          <a:r>
            <a:rPr lang="ar-SA" sz="1800" b="1" kern="1200" dirty="0" smtClean="0">
              <a:latin typeface="Times New Roman" pitchFamily="18" charset="0"/>
              <a:cs typeface="Times New Roman" pitchFamily="18" charset="0"/>
            </a:rPr>
            <a:t> نجري تخفيف للعينة </a:t>
          </a:r>
          <a:r>
            <a:rPr lang="ar-SA" sz="1800" b="1" kern="1200" dirty="0" err="1" smtClean="0">
              <a:latin typeface="Times New Roman" pitchFamily="18" charset="0"/>
              <a:cs typeface="Times New Roman" pitchFamily="18" charset="0"/>
            </a:rPr>
            <a:t>الاصليه</a:t>
          </a:r>
          <a:r>
            <a:rPr lang="ar-SA" sz="1800" b="1" kern="1200" dirty="0" smtClean="0">
              <a:latin typeface="Times New Roman" pitchFamily="18" charset="0"/>
              <a:cs typeface="Times New Roman" pitchFamily="18" charset="0"/>
            </a:rPr>
            <a:t> بواسطة ماء مقطر حتى يظهر </a:t>
          </a:r>
          <a:r>
            <a:rPr lang="ar-SA" sz="1800" b="1" kern="1200" dirty="0" err="1" smtClean="0">
              <a:latin typeface="Times New Roman" pitchFamily="18" charset="0"/>
              <a:cs typeface="Times New Roman" pitchFamily="18" charset="0"/>
            </a:rPr>
            <a:t>الاصفر</a:t>
          </a:r>
          <a:r>
            <a:rPr lang="ar-SA" sz="1800" b="1" kern="1200" dirty="0" smtClean="0">
              <a:latin typeface="Times New Roman" pitchFamily="18" charset="0"/>
              <a:cs typeface="Times New Roman" pitchFamily="18" charset="0"/>
            </a:rPr>
            <a:t> الفاتح ثم تحسب نسبة التخفيف</a:t>
          </a:r>
          <a:endParaRPr lang="ar-SA" sz="1800" kern="1200" dirty="0"/>
        </a:p>
      </dsp:txBody>
      <dsp:txXfrm>
        <a:off x="0" y="2710838"/>
        <a:ext cx="7632848" cy="894240"/>
      </dsp:txXfrm>
    </dsp:sp>
    <dsp:sp modelId="{7601C03F-BD6A-4190-A40F-9E2244D493C7}">
      <dsp:nvSpPr>
        <dsp:cNvPr id="0" name=""/>
        <dsp:cNvSpPr/>
      </dsp:nvSpPr>
      <dsp:spPr>
        <a:xfrm>
          <a:off x="0" y="3605078"/>
          <a:ext cx="7632848" cy="5120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latin typeface="Times New Roman" pitchFamily="18" charset="0"/>
              <a:cs typeface="Times New Roman" pitchFamily="18" charset="0"/>
            </a:rPr>
            <a:t>تقرا </a:t>
          </a:r>
          <a:r>
            <a:rPr lang="ar-SA" sz="2000" b="1" kern="1200" dirty="0" err="1" smtClean="0">
              <a:latin typeface="Times New Roman" pitchFamily="18" charset="0"/>
              <a:cs typeface="Times New Roman" pitchFamily="18" charset="0"/>
            </a:rPr>
            <a:t>بالجهازعند</a:t>
          </a:r>
          <a:r>
            <a:rPr lang="ar-SA" sz="2000" b="1" kern="1200" dirty="0" smtClean="0">
              <a:latin typeface="Times New Roman" pitchFamily="18" charset="0"/>
              <a:cs typeface="Times New Roman" pitchFamily="18" charset="0"/>
            </a:rPr>
            <a:t> 425 </a:t>
          </a:r>
          <a:r>
            <a:rPr lang="ar-SA" sz="2000" b="1" kern="1200" dirty="0" err="1" smtClean="0">
              <a:latin typeface="Times New Roman" pitchFamily="18" charset="0"/>
              <a:cs typeface="Times New Roman" pitchFamily="18" charset="0"/>
            </a:rPr>
            <a:t>نانوميتر</a:t>
          </a:r>
          <a:r>
            <a:rPr lang="ar-SA" sz="2000" b="1" kern="1200" dirty="0" smtClean="0">
              <a:latin typeface="Times New Roman" pitchFamily="18" charset="0"/>
              <a:cs typeface="Times New Roman" pitchFamily="18" charset="0"/>
            </a:rPr>
            <a:t> ونعوض بالقانون </a:t>
          </a:r>
          <a:endParaRPr lang="ar-SA" sz="2000" kern="1200" dirty="0"/>
        </a:p>
      </dsp:txBody>
      <dsp:txXfrm>
        <a:off x="24995" y="3630073"/>
        <a:ext cx="7582858" cy="4620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5E9E42-2E6D-4FF7-B247-340A046C3D6B}" type="datetimeFigureOut">
              <a:rPr lang="en-US" smtClean="0"/>
              <a:pPr/>
              <a:t>3/7/2013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86E585-8549-44FF-85E3-E3B36C1CA9EA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99582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6E585-8549-44FF-85E3-E3B36C1CA9EA}" type="slidenum">
              <a:rPr lang="ar-SA" smtClean="0"/>
              <a:pPr/>
              <a:t>1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B8ABB09-4A1D-463E-8065-109CC2B7EFAA}" type="datetimeFigureOut">
              <a:rPr lang="ar-SA" smtClean="0"/>
              <a:pPr/>
              <a:t>25/04/34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25/04/34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25/04/34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25/04/34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25/04/34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25/04/34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25/04/34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25/04/34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25/04/34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25/04/34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25/04/34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25/04/34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2808756"/>
          </a:xfrm>
        </p:spPr>
        <p:txBody>
          <a:bodyPr>
            <a:noAutofit/>
          </a:bodyPr>
          <a:lstStyle/>
          <a:p>
            <a:pPr algn="r"/>
            <a:r>
              <a:rPr lang="ar-S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التعرف على نوعية خصوبة </a:t>
            </a:r>
            <a:r>
              <a:rPr lang="ar-SA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المياة</a:t>
            </a:r>
            <a:r>
              <a:rPr lang="ar-S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بتقدير النيتروجين  </a:t>
            </a:r>
            <a:br>
              <a:rPr lang="ar-S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S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NH3 , NH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S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)</a:t>
            </a:r>
            <a:endParaRPr lang="ar-SA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عنصر نائب للمحتوى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9" y="1124744"/>
            <a:ext cx="3240360" cy="4464496"/>
          </a:xfrm>
        </p:spPr>
      </p:pic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Oscillatoria</a:t>
            </a: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endParaRPr lang="ar-SA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11500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71538" y="2357430"/>
            <a:ext cx="707277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http://fac.ksu.edu.sa/aalfaghom/home</a:t>
            </a:r>
            <a:endParaRPr lang="ar-SA" sz="2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العنود </a:t>
            </a:r>
            <a:r>
              <a:rPr lang="ar-SA" dirty="0" err="1" smtClean="0"/>
              <a:t>الفغم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3528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عنصر نائب للمحتوى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0916864"/>
              </p:ext>
            </p:extLst>
          </p:nvPr>
        </p:nvGraphicFramePr>
        <p:xfrm>
          <a:off x="1043492" y="1196752"/>
          <a:ext cx="6777317" cy="46358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3171074"/>
              </p:ext>
            </p:extLst>
          </p:nvPr>
        </p:nvGraphicFramePr>
        <p:xfrm>
          <a:off x="1043608" y="1124744"/>
          <a:ext cx="7171730" cy="48051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408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024744" cy="1143000"/>
          </a:xfrm>
        </p:spPr>
        <p:txBody>
          <a:bodyPr>
            <a:normAutofit/>
          </a:bodyPr>
          <a:lstStyle/>
          <a:p>
            <a:pPr algn="r"/>
            <a:r>
              <a:rPr lang="ar-SA" dirty="0"/>
              <a:t>طريقة </a:t>
            </a:r>
            <a:r>
              <a:rPr lang="ar-SA" dirty="0" smtClean="0"/>
              <a:t>العمل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5491747"/>
              </p:ext>
            </p:extLst>
          </p:nvPr>
        </p:nvGraphicFramePr>
        <p:xfrm>
          <a:off x="683568" y="1700808"/>
          <a:ext cx="7632848" cy="41318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half" idx="2"/>
          </p:nvPr>
        </p:nvSpPr>
        <p:spPr>
          <a:xfrm>
            <a:off x="1071538" y="1214422"/>
            <a:ext cx="3419856" cy="145443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ar-SA" b="1" u="sng" dirty="0" smtClean="0">
                <a:solidFill>
                  <a:schemeClr val="accent1">
                    <a:lumMod val="75000"/>
                  </a:schemeClr>
                </a:solidFill>
              </a:rPr>
              <a:t>كمية </a:t>
            </a:r>
            <a:r>
              <a:rPr lang="ar-SA" b="1" u="sng" dirty="0" err="1" smtClean="0">
                <a:solidFill>
                  <a:schemeClr val="accent1">
                    <a:lumMod val="75000"/>
                  </a:schemeClr>
                </a:solidFill>
              </a:rPr>
              <a:t>الامونيوم</a:t>
            </a:r>
            <a:r>
              <a:rPr lang="ar-SA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b="1" u="sng" dirty="0" smtClean="0">
                <a:solidFill>
                  <a:schemeClr val="accent1">
                    <a:lumMod val="75000"/>
                  </a:schemeClr>
                </a:solidFill>
              </a:rPr>
              <a:t>NH3</a:t>
            </a:r>
            <a:r>
              <a:rPr lang="ar-SA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r>
              <a:rPr lang="ar-SA" b="1" dirty="0" smtClean="0"/>
              <a:t>نسبة التخفيف × (</a:t>
            </a:r>
            <a:r>
              <a:rPr lang="en-GB" b="1" dirty="0" smtClean="0"/>
              <a:t>1.22</a:t>
            </a:r>
            <a:r>
              <a:rPr lang="ar-SA" b="1" dirty="0" smtClean="0"/>
              <a:t>)</a:t>
            </a:r>
            <a:r>
              <a:rPr lang="en-GB" b="1" dirty="0" smtClean="0"/>
              <a:t>F</a:t>
            </a:r>
            <a:r>
              <a:rPr lang="ar-SA" b="1" dirty="0" smtClean="0"/>
              <a:t> × قراءة الجهاز (ملجم /لتر)</a:t>
            </a:r>
          </a:p>
          <a:p>
            <a:endParaRPr lang="ar-SA" dirty="0"/>
          </a:p>
        </p:txBody>
      </p:sp>
      <p:sp>
        <p:nvSpPr>
          <p:cNvPr id="7" name="عنصر نائب للمحتوى 6"/>
          <p:cNvSpPr>
            <a:spLocks noGrp="1"/>
          </p:cNvSpPr>
          <p:nvPr>
            <p:ph sz="quarter" idx="4"/>
          </p:nvPr>
        </p:nvSpPr>
        <p:spPr>
          <a:xfrm>
            <a:off x="4643438" y="1214422"/>
            <a:ext cx="3419856" cy="145443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ar-SA" b="1" u="sng" dirty="0" smtClean="0">
                <a:solidFill>
                  <a:schemeClr val="accent1">
                    <a:lumMod val="75000"/>
                  </a:schemeClr>
                </a:solidFill>
              </a:rPr>
              <a:t>كمية </a:t>
            </a:r>
            <a:r>
              <a:rPr lang="ar-SA" b="1" u="sng" dirty="0" err="1" smtClean="0">
                <a:solidFill>
                  <a:schemeClr val="accent1">
                    <a:lumMod val="75000"/>
                  </a:schemeClr>
                </a:solidFill>
              </a:rPr>
              <a:t>الامونيا</a:t>
            </a:r>
            <a:r>
              <a:rPr lang="ar-SA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b="1" u="sng" dirty="0" smtClean="0">
                <a:solidFill>
                  <a:schemeClr val="accent1">
                    <a:lumMod val="75000"/>
                  </a:schemeClr>
                </a:solidFill>
              </a:rPr>
              <a:t>NH4</a:t>
            </a:r>
            <a:r>
              <a:rPr lang="ar-SA" b="1" u="sng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</a:p>
          <a:p>
            <a:r>
              <a:rPr lang="ar-SA" b="1" dirty="0" smtClean="0"/>
              <a:t>نسبة التخفيف × (</a:t>
            </a:r>
            <a:r>
              <a:rPr lang="en-GB" b="1" dirty="0" smtClean="0"/>
              <a:t>1.29</a:t>
            </a:r>
            <a:r>
              <a:rPr lang="ar-SA" b="1" dirty="0" smtClean="0"/>
              <a:t>)</a:t>
            </a:r>
            <a:r>
              <a:rPr lang="en-GB" b="1" dirty="0" smtClean="0"/>
              <a:t>F</a:t>
            </a:r>
            <a:r>
              <a:rPr lang="ar-SA" b="1" dirty="0" smtClean="0"/>
              <a:t> × قراءة الجهاز (ملجم /لتر)</a:t>
            </a:r>
          </a:p>
          <a:p>
            <a:pPr>
              <a:buNone/>
            </a:pPr>
            <a:endParaRPr lang="ar-SA" dirty="0"/>
          </a:p>
        </p:txBody>
      </p:sp>
      <p:sp>
        <p:nvSpPr>
          <p:cNvPr id="8" name="مستطيل 7"/>
          <p:cNvSpPr/>
          <p:nvPr/>
        </p:nvSpPr>
        <p:spPr>
          <a:xfrm>
            <a:off x="1214414" y="3429000"/>
            <a:ext cx="657229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200" b="1" dirty="0" smtClean="0">
                <a:solidFill>
                  <a:schemeClr val="accent1">
                    <a:lumMod val="75000"/>
                  </a:schemeClr>
                </a:solidFill>
              </a:rPr>
              <a:t>كمية النيتروجين= كمية </a:t>
            </a:r>
            <a:r>
              <a:rPr lang="ar-SA" sz="2200" b="1" dirty="0" err="1" smtClean="0">
                <a:solidFill>
                  <a:schemeClr val="accent1">
                    <a:lumMod val="75000"/>
                  </a:schemeClr>
                </a:solidFill>
              </a:rPr>
              <a:t>الامونيا</a:t>
            </a:r>
            <a:r>
              <a:rPr lang="ar-SA" sz="2200" b="1" dirty="0" smtClean="0">
                <a:solidFill>
                  <a:schemeClr val="accent1">
                    <a:lumMod val="75000"/>
                  </a:schemeClr>
                </a:solidFill>
              </a:rPr>
              <a:t> + كمية </a:t>
            </a:r>
            <a:r>
              <a:rPr lang="ar-SA" sz="2200" b="1" dirty="0" err="1" smtClean="0">
                <a:solidFill>
                  <a:schemeClr val="accent1">
                    <a:lumMod val="75000"/>
                  </a:schemeClr>
                </a:solidFill>
              </a:rPr>
              <a:t>الامونيوم</a:t>
            </a:r>
            <a:endParaRPr lang="ar-SA" sz="2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1357290" y="4286256"/>
            <a:ext cx="6643734" cy="8669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r-SA" b="1" dirty="0" smtClean="0">
                <a:solidFill>
                  <a:srgbClr val="FF0000"/>
                </a:solidFill>
              </a:rPr>
              <a:t>للتحويل من ملجم </a:t>
            </a:r>
            <a:r>
              <a:rPr lang="ar-SA" b="1" dirty="0" err="1" smtClean="0">
                <a:solidFill>
                  <a:srgbClr val="FF0000"/>
                </a:solidFill>
              </a:rPr>
              <a:t>الى</a:t>
            </a:r>
            <a:r>
              <a:rPr lang="ar-SA" b="1" dirty="0" smtClean="0">
                <a:solidFill>
                  <a:srgbClr val="FF0000"/>
                </a:solidFill>
              </a:rPr>
              <a:t> مايكرو: </a:t>
            </a:r>
            <a:r>
              <a:rPr lang="ar-SA" b="1" dirty="0" err="1" smtClean="0">
                <a:solidFill>
                  <a:srgbClr val="FF0000"/>
                </a:solidFill>
              </a:rPr>
              <a:t>املجم</a:t>
            </a:r>
            <a:r>
              <a:rPr lang="ar-SA" b="1" dirty="0" smtClean="0">
                <a:solidFill>
                  <a:srgbClr val="FF0000"/>
                </a:solidFill>
              </a:rPr>
              <a:t> × 1000 = </a:t>
            </a:r>
            <a:r>
              <a:rPr lang="ar-SA" b="1" dirty="0" err="1" smtClean="0">
                <a:solidFill>
                  <a:srgbClr val="FF0000"/>
                </a:solidFill>
              </a:rPr>
              <a:t>مايكروجرام</a:t>
            </a:r>
            <a:r>
              <a:rPr lang="ar-SA" b="1" dirty="0" smtClean="0">
                <a:solidFill>
                  <a:srgbClr val="FF0000"/>
                </a:solidFill>
              </a:rPr>
              <a:t>.</a:t>
            </a:r>
            <a:br>
              <a:rPr lang="ar-SA" b="1" dirty="0" smtClean="0">
                <a:solidFill>
                  <a:srgbClr val="FF0000"/>
                </a:solidFill>
              </a:rPr>
            </a:br>
            <a:r>
              <a:rPr lang="ar-SA" b="1" dirty="0" smtClean="0">
                <a:solidFill>
                  <a:srgbClr val="FF0000"/>
                </a:solidFill>
              </a:rPr>
              <a:t>نسبة التخفيف = حجم العينة الكلي / حجم التخفيف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ar-SA" sz="2800" b="1" dirty="0"/>
              <a:t>الطحالب المتوقع وجودها في هذه المياه ذات النسبة العالية من </a:t>
            </a:r>
            <a:r>
              <a:rPr lang="ar-SA" sz="2800" b="1" dirty="0" smtClean="0"/>
              <a:t>النيتروجين</a:t>
            </a:r>
            <a:endParaRPr lang="ar-SA" sz="28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Euglena-</a:t>
            </a:r>
            <a:r>
              <a:rPr lang="en-US" dirty="0" err="1" smtClean="0"/>
              <a:t>Aphanezomenon</a:t>
            </a:r>
            <a:r>
              <a:rPr lang="en-US" dirty="0" smtClean="0"/>
              <a:t>-Anabaena-</a:t>
            </a:r>
            <a:r>
              <a:rPr lang="en-US" dirty="0" err="1" smtClean="0"/>
              <a:t>Nostoc</a:t>
            </a:r>
            <a:r>
              <a:rPr lang="en-US" dirty="0" smtClean="0"/>
              <a:t>-</a:t>
            </a:r>
            <a:r>
              <a:rPr lang="en-US" dirty="0" err="1" smtClean="0"/>
              <a:t>Oscillatoria</a:t>
            </a:r>
            <a:r>
              <a:rPr lang="en-US" dirty="0" smtClean="0"/>
              <a:t> </a:t>
            </a:r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47502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عنصر نائب للمحتوى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5" y="836712"/>
            <a:ext cx="3096344" cy="5256584"/>
          </a:xfrm>
        </p:spPr>
      </p:pic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anabena</a:t>
            </a:r>
            <a:endParaRPr lang="ar-SA" dirty="0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2347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عنصر نائب للمحتوى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412776"/>
            <a:ext cx="3168352" cy="4320480"/>
          </a:xfrm>
        </p:spPr>
      </p:pic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Euglena</a:t>
            </a:r>
            <a:endParaRPr lang="ar-SA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5736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عنصر نائب للمحتوى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124744"/>
            <a:ext cx="3240360" cy="3960440"/>
          </a:xfrm>
        </p:spPr>
      </p:pic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Nostoc</a:t>
            </a:r>
            <a:endParaRPr lang="ar-SA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0304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8E47CA9CA2FD45A7022585B3F1F29F" ma:contentTypeVersion="0" ma:contentTypeDescription="Create a new document." ma:contentTypeScope="" ma:versionID="f88920a0576771bc30ecf7dda9c839f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29F7270-564B-45F8-939C-8C32AF2783A6}"/>
</file>

<file path=customXml/itemProps2.xml><?xml version="1.0" encoding="utf-8"?>
<ds:datastoreItem xmlns:ds="http://schemas.openxmlformats.org/officeDocument/2006/customXml" ds:itemID="{86F8F8FB-9697-4464-8BE8-AE2D3ABAF5DC}"/>
</file>

<file path=customXml/itemProps3.xml><?xml version="1.0" encoding="utf-8"?>
<ds:datastoreItem xmlns:ds="http://schemas.openxmlformats.org/officeDocument/2006/customXml" ds:itemID="{7BAA5AE1-3DC4-4E3C-A8EA-8C9ED1EF14CF}"/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347</TotalTime>
  <Words>252</Words>
  <Application>Microsoft Office PowerPoint</Application>
  <PresentationFormat>عرض على الشاشة (3:4)‏</PresentationFormat>
  <Paragraphs>33</Paragraphs>
  <Slides>11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أوستن</vt:lpstr>
      <vt:lpstr>التعرف على نوعية خصوبة المياة بتقدير النيتروجين   (NH3 , NH4  )</vt:lpstr>
      <vt:lpstr>عرض تقديمي في PowerPoint</vt:lpstr>
      <vt:lpstr>عرض تقديمي في PowerPoint</vt:lpstr>
      <vt:lpstr>طريقة العمل</vt:lpstr>
      <vt:lpstr>عرض تقديمي في PowerPoint</vt:lpstr>
      <vt:lpstr>الطحالب المتوقع وجودها في هذه المياه ذات النسبة العالية من النيتروجين</vt:lpstr>
      <vt:lpstr>anabena</vt:lpstr>
      <vt:lpstr>Euglena</vt:lpstr>
      <vt:lpstr>Nostoc</vt:lpstr>
      <vt:lpstr>Oscillatoria  </vt:lpstr>
      <vt:lpstr>العنود الفغم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التعرف على نوعية خصوبة المياة بتقدير النيتروجين(NH3 , NH4  )</dc:title>
  <dc:creator>Alanoud Talal Alfaghom</dc:creator>
  <cp:lastModifiedBy>العنود</cp:lastModifiedBy>
  <cp:revision>35</cp:revision>
  <dcterms:created xsi:type="dcterms:W3CDTF">2013-02-26T09:06:49Z</dcterms:created>
  <dcterms:modified xsi:type="dcterms:W3CDTF">2013-03-07T05:41:51Z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0x010100878E47CA9CA2FD45A7022585B3F1F29F</vt:lpwstr>
  </property>
</Properties>
</file>