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2"/>
  </p:notesMasterIdLst>
  <p:sldIdLst>
    <p:sldId id="257" r:id="rId5"/>
    <p:sldId id="258" r:id="rId6"/>
    <p:sldId id="260" r:id="rId7"/>
    <p:sldId id="259" r:id="rId8"/>
    <p:sldId id="261" r:id="rId9"/>
    <p:sldId id="302" r:id="rId10"/>
    <p:sldId id="262" r:id="rId11"/>
    <p:sldId id="263" r:id="rId12"/>
    <p:sldId id="264" r:id="rId13"/>
    <p:sldId id="265" r:id="rId14"/>
    <p:sldId id="304" r:id="rId15"/>
    <p:sldId id="305" r:id="rId16"/>
    <p:sldId id="312" r:id="rId17"/>
    <p:sldId id="306" r:id="rId18"/>
    <p:sldId id="307" r:id="rId19"/>
    <p:sldId id="311" r:id="rId20"/>
    <p:sldId id="308" r:id="rId21"/>
    <p:sldId id="309" r:id="rId22"/>
    <p:sldId id="31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8" r:id="rId40"/>
    <p:sldId id="28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0000"/>
    <a:srgbClr val="FFFFCC"/>
    <a:srgbClr val="FFFF99"/>
    <a:srgbClr val="FFFF66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33F17-72FC-4310-9E78-92450B7CCFB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7B5CA-A93D-4566-83DA-038D50597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19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26EC3B-036B-419A-986B-C9867345C84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537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F077B7-35A7-4D5C-A036-B906C4B8EB34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942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31362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04985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90379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85476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67800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96841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58903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5801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05350-DB46-47F4-B01D-2E3B1A347C94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82379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EF614B-83B1-4635-9695-62FCB6F6A828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8818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7B5CA-A93D-4566-83DA-038D50597B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3228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E04798-5FB1-46F7-8BF5-003655212D34}" type="slidenum">
              <a:rPr lang="en-US" smtClean="0"/>
              <a:pPr/>
              <a:t>37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25081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A88F78-194C-4854-8D66-EA4077676796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89967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3DD095-2B92-46C9-A7BA-03B17A780A60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4640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D9FAD6-780C-41BE-A716-6D0DA2310D6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9486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D9FAD6-780C-41BE-A716-6D0DA2310D6D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49500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7F69DA-6BC3-4F2B-BB26-61C870D8CE9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97123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FE3AC2-3F7D-4248-A120-6996CF8D7972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38447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1E8273-9A64-4080-B028-0D519F44A261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84566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D06A-845F-45AB-98EC-04D7EC1B38EA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12A-C553-466A-A3FC-708BC2856098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FBE9-B868-49D0-86C2-53D4DF1D0726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0204-E025-4310-966F-26B771166792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E984-86A4-482C-B523-6E54589CECAE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2DBC-16DB-4C4B-9595-A1694D33B843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2AB5-A475-433F-97E6-D6CA29945712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0F5A-914E-4429-849F-91685FC0C6A4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4FC6-DAD8-4E01-9F6F-4FE9B2591C8C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1792-86FE-4AE3-ACA9-49F3D26B062B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047B-DB67-4524-897B-ED3D449E2CA4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A444-1681-406C-9C57-25B1F2F287CC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B20E-CBDD-4C86-906A-FCA5F8FAF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916832"/>
            <a:ext cx="6768752" cy="18722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Analysis of Delay Schedule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92D-98A1-4C99-AFA4-D119CF05FD1C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16632"/>
            <a:ext cx="8347075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Delay : Defined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473075" y="1000125"/>
            <a:ext cx="5389563" cy="585788"/>
          </a:xfrm>
          <a:prstGeom prst="rect">
            <a:avLst/>
          </a:prstGeom>
          <a:solidFill>
            <a:srgbClr val="DDDDFF"/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>
              <a:spcBef>
                <a:spcPts val="1200"/>
              </a:spcBef>
            </a:pPr>
            <a:r>
              <a:rPr lang="en-US" sz="32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Concurrent </a:t>
            </a:r>
            <a:r>
              <a:rPr lang="en-US" sz="28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Delay</a:t>
            </a:r>
            <a:r>
              <a:rPr lang="en-US" sz="32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Example: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98154" y="2099156"/>
            <a:ext cx="6299200" cy="1440159"/>
            <a:chOff x="321880" y="1759310"/>
            <a:chExt cx="6299285" cy="227685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97775" y="1835205"/>
              <a:ext cx="6071600" cy="2125023"/>
              <a:chOff x="550" y="1262"/>
              <a:chExt cx="3625" cy="1747"/>
            </a:xfrm>
          </p:grpSpPr>
          <p:sp>
            <p:nvSpPr>
              <p:cNvPr id="15382" name="Rectangle 3"/>
              <p:cNvSpPr>
                <a:spLocks noChangeArrowheads="1"/>
              </p:cNvSpPr>
              <p:nvPr/>
            </p:nvSpPr>
            <p:spPr bwMode="auto">
              <a:xfrm>
                <a:off x="550" y="1352"/>
                <a:ext cx="1208" cy="347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3300"/>
                    </a:solidFill>
                    <a:latin typeface="Times New Roman" pitchFamily="18" charset="0"/>
                  </a:rPr>
                  <a:t>Activity A</a:t>
                </a:r>
                <a:endParaRPr lang="en-US" sz="2800">
                  <a:solidFill>
                    <a:srgbClr val="003300"/>
                  </a:solidFill>
                </a:endParaRPr>
              </a:p>
            </p:txBody>
          </p:sp>
          <p:sp>
            <p:nvSpPr>
              <p:cNvPr id="15383" name="Rectangle 4"/>
              <p:cNvSpPr>
                <a:spLocks noChangeArrowheads="1"/>
              </p:cNvSpPr>
              <p:nvPr/>
            </p:nvSpPr>
            <p:spPr bwMode="auto">
              <a:xfrm>
                <a:off x="1758" y="1512"/>
                <a:ext cx="1208" cy="419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3300"/>
                    </a:solidFill>
                    <a:latin typeface="Times New Roman" pitchFamily="18" charset="0"/>
                  </a:rPr>
                  <a:t>Activity B</a:t>
                </a:r>
                <a:endParaRPr lang="en-US" sz="2800">
                  <a:solidFill>
                    <a:srgbClr val="003300"/>
                  </a:solidFill>
                </a:endParaRPr>
              </a:p>
            </p:txBody>
          </p:sp>
          <p:sp>
            <p:nvSpPr>
              <p:cNvPr id="15384" name="Text Box 5"/>
              <p:cNvSpPr txBox="1">
                <a:spLocks noChangeArrowheads="1"/>
              </p:cNvSpPr>
              <p:nvPr/>
            </p:nvSpPr>
            <p:spPr bwMode="auto">
              <a:xfrm>
                <a:off x="2966" y="1699"/>
                <a:ext cx="1209" cy="374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3300"/>
                    </a:solidFill>
                    <a:latin typeface="Times New Roman" pitchFamily="18" charset="0"/>
                  </a:rPr>
                  <a:t>Activity C</a:t>
                </a:r>
                <a:endParaRPr lang="en-US" sz="2800">
                  <a:solidFill>
                    <a:srgbClr val="003300"/>
                  </a:solidFill>
                </a:endParaRPr>
              </a:p>
            </p:txBody>
          </p:sp>
          <p:sp>
            <p:nvSpPr>
              <p:cNvPr id="15385" name="Rectangle 6"/>
              <p:cNvSpPr>
                <a:spLocks noChangeArrowheads="1"/>
              </p:cNvSpPr>
              <p:nvPr/>
            </p:nvSpPr>
            <p:spPr bwMode="auto">
              <a:xfrm>
                <a:off x="550" y="2136"/>
                <a:ext cx="1208" cy="374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3300"/>
                    </a:solidFill>
                    <a:latin typeface="Times New Roman" pitchFamily="18" charset="0"/>
                  </a:rPr>
                  <a:t>Activity D</a:t>
                </a:r>
                <a:endParaRPr lang="en-US" sz="2800">
                  <a:solidFill>
                    <a:srgbClr val="003300"/>
                  </a:solidFill>
                </a:endParaRPr>
              </a:p>
            </p:txBody>
          </p:sp>
          <p:sp>
            <p:nvSpPr>
              <p:cNvPr id="15386" name="Rectangle 7"/>
              <p:cNvSpPr>
                <a:spLocks noChangeArrowheads="1"/>
              </p:cNvSpPr>
              <p:nvPr/>
            </p:nvSpPr>
            <p:spPr bwMode="auto">
              <a:xfrm>
                <a:off x="1758" y="2323"/>
                <a:ext cx="1208" cy="374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3300"/>
                    </a:solidFill>
                    <a:latin typeface="Times New Roman" pitchFamily="18" charset="0"/>
                  </a:rPr>
                  <a:t>Activity E</a:t>
                </a:r>
                <a:endParaRPr lang="en-US" sz="2800">
                  <a:solidFill>
                    <a:srgbClr val="003300"/>
                  </a:solidFill>
                </a:endParaRPr>
              </a:p>
            </p:txBody>
          </p:sp>
          <p:sp>
            <p:nvSpPr>
              <p:cNvPr id="15387" name="Text Box 8"/>
              <p:cNvSpPr txBox="1">
                <a:spLocks noChangeArrowheads="1"/>
              </p:cNvSpPr>
              <p:nvPr/>
            </p:nvSpPr>
            <p:spPr bwMode="auto">
              <a:xfrm>
                <a:off x="2966" y="2501"/>
                <a:ext cx="1209" cy="383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3300"/>
                    </a:solidFill>
                    <a:latin typeface="Times New Roman" pitchFamily="18" charset="0"/>
                  </a:rPr>
                  <a:t>Activity F</a:t>
                </a:r>
                <a:endParaRPr lang="en-US" sz="2800">
                  <a:solidFill>
                    <a:srgbClr val="003300"/>
                  </a:solidFill>
                </a:endParaRPr>
              </a:p>
            </p:txBody>
          </p:sp>
          <p:sp>
            <p:nvSpPr>
              <p:cNvPr id="15388" name="Line 9"/>
              <p:cNvSpPr>
                <a:spLocks noChangeShapeType="1"/>
              </p:cNvSpPr>
              <p:nvPr/>
            </p:nvSpPr>
            <p:spPr bwMode="auto">
              <a:xfrm>
                <a:off x="4175" y="1262"/>
                <a:ext cx="0" cy="174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21880" y="1759310"/>
              <a:ext cx="6299285" cy="2276850"/>
            </a:xfrm>
            <a:prstGeom prst="rect">
              <a:avLst/>
            </a:prstGeom>
            <a:noFill/>
            <a:ln w="190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94634" y="3792886"/>
            <a:ext cx="7816850" cy="2327796"/>
            <a:chOff x="321880" y="3960265"/>
            <a:chExt cx="7817185" cy="273222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97774" y="3960265"/>
              <a:ext cx="7513605" cy="2732220"/>
              <a:chOff x="862013" y="1921652"/>
              <a:chExt cx="7134130" cy="3286719"/>
            </a:xfrm>
          </p:grpSpPr>
          <p:sp>
            <p:nvSpPr>
              <p:cNvPr id="15368" name="Line 2"/>
              <p:cNvSpPr>
                <a:spLocks noChangeShapeType="1"/>
              </p:cNvSpPr>
              <p:nvPr/>
            </p:nvSpPr>
            <p:spPr bwMode="auto">
              <a:xfrm>
                <a:off x="6607175" y="2046288"/>
                <a:ext cx="22858" cy="316208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9" name="Rectangle 4"/>
              <p:cNvSpPr>
                <a:spLocks noChangeArrowheads="1"/>
              </p:cNvSpPr>
              <p:nvPr/>
            </p:nvSpPr>
            <p:spPr bwMode="auto">
              <a:xfrm>
                <a:off x="862013" y="2211388"/>
                <a:ext cx="1917700" cy="531944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Activity A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0" name="Text Box 5"/>
              <p:cNvSpPr txBox="1">
                <a:spLocks noChangeArrowheads="1"/>
              </p:cNvSpPr>
              <p:nvPr/>
            </p:nvSpPr>
            <p:spPr bwMode="auto">
              <a:xfrm>
                <a:off x="2779713" y="2211388"/>
                <a:ext cx="1370012" cy="531944"/>
              </a:xfrm>
              <a:prstGeom prst="rect">
                <a:avLst/>
              </a:prstGeom>
              <a:solidFill>
                <a:srgbClr val="A50021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A50021"/>
                </a:extrusionClr>
              </a:sp3d>
            </p:spPr>
            <p:txBody>
              <a:bodyPr tIns="18288" bIns="0">
                <a:flatTx/>
              </a:bodyPr>
              <a:lstStyle/>
              <a:p>
                <a:pPr algn="ctr" eaLnBrk="1" hangingPunct="1"/>
                <a:r>
                  <a:rPr lang="en-US" sz="1600">
                    <a:solidFill>
                      <a:schemeClr val="bg1"/>
                    </a:solidFill>
                    <a:latin typeface="Times New Roman" pitchFamily="18" charset="0"/>
                  </a:rPr>
                  <a:t>EC Delay</a:t>
                </a:r>
                <a:endParaRPr lang="en-US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371" name="Rectangle 6"/>
              <p:cNvSpPr>
                <a:spLocks noChangeArrowheads="1"/>
              </p:cNvSpPr>
              <p:nvPr/>
            </p:nvSpPr>
            <p:spPr bwMode="auto">
              <a:xfrm>
                <a:off x="4149725" y="2560738"/>
                <a:ext cx="1917700" cy="547786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Activity B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2" name="Text Box 7"/>
              <p:cNvSpPr txBox="1">
                <a:spLocks noChangeArrowheads="1"/>
              </p:cNvSpPr>
              <p:nvPr/>
            </p:nvSpPr>
            <p:spPr bwMode="auto">
              <a:xfrm>
                <a:off x="6067425" y="2834631"/>
                <a:ext cx="1919288" cy="547785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Activity C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3" name="Rectangle 8"/>
              <p:cNvSpPr>
                <a:spLocks noChangeArrowheads="1"/>
              </p:cNvSpPr>
              <p:nvPr/>
            </p:nvSpPr>
            <p:spPr bwMode="auto">
              <a:xfrm>
                <a:off x="862013" y="3656310"/>
                <a:ext cx="1917700" cy="534691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Activity D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4" name="Text Box 9" descr="Light upward diagonal"/>
              <p:cNvSpPr txBox="1">
                <a:spLocks noChangeArrowheads="1"/>
              </p:cNvSpPr>
              <p:nvPr/>
            </p:nvSpPr>
            <p:spPr bwMode="auto">
              <a:xfrm>
                <a:off x="2779713" y="3656310"/>
                <a:ext cx="1370012" cy="5346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00"/>
                </a:extrusionClr>
              </a:sp3d>
            </p:spPr>
            <p:txBody>
              <a:bodyPr lIns="0" tIns="18288" rIns="0" bIns="0">
                <a:flatTx/>
              </a:bodyPr>
              <a:lstStyle/>
              <a:p>
                <a:pPr algn="ctr" eaLnBrk="1" hangingPunct="1"/>
                <a:r>
                  <a:rPr lang="en-US" sz="1600" dirty="0">
                    <a:solidFill>
                      <a:schemeClr val="bg1"/>
                    </a:solidFill>
                    <a:latin typeface="Times New Roman" pitchFamily="18" charset="0"/>
                  </a:rPr>
                  <a:t>NE Delay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375" name="Rectangle 10"/>
              <p:cNvSpPr>
                <a:spLocks noChangeArrowheads="1"/>
              </p:cNvSpPr>
              <p:nvPr/>
            </p:nvSpPr>
            <p:spPr bwMode="auto">
              <a:xfrm>
                <a:off x="4149725" y="3930202"/>
                <a:ext cx="1917700" cy="547786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Activity E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6" name="Text Box 11"/>
              <p:cNvSpPr txBox="1">
                <a:spLocks noChangeArrowheads="1"/>
              </p:cNvSpPr>
              <p:nvPr/>
            </p:nvSpPr>
            <p:spPr bwMode="auto">
              <a:xfrm>
                <a:off x="6067425" y="4215024"/>
                <a:ext cx="1919288" cy="536858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tIns="0" bIns="0">
                <a:flatTx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Activity F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7" name="Line 12"/>
              <p:cNvSpPr>
                <a:spLocks noChangeShapeType="1"/>
              </p:cNvSpPr>
              <p:nvPr/>
            </p:nvSpPr>
            <p:spPr bwMode="auto">
              <a:xfrm>
                <a:off x="7986713" y="2012950"/>
                <a:ext cx="9430" cy="319542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13"/>
              <p:cNvSpPr>
                <a:spLocks noChangeShapeType="1"/>
              </p:cNvSpPr>
              <p:nvPr/>
            </p:nvSpPr>
            <p:spPr bwMode="auto">
              <a:xfrm>
                <a:off x="6607175" y="2378141"/>
                <a:ext cx="13827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Text Box 14"/>
              <p:cNvSpPr txBox="1">
                <a:spLocks noChangeArrowheads="1"/>
              </p:cNvSpPr>
              <p:nvPr/>
            </p:nvSpPr>
            <p:spPr bwMode="auto">
              <a:xfrm>
                <a:off x="6723063" y="1921652"/>
                <a:ext cx="1112837" cy="366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Delay</a:t>
                </a: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880" y="4036469"/>
              <a:ext cx="7817185" cy="265601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BB7B-6833-4988-8220-03913594ED31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0"/>
            <a:ext cx="8964488" cy="758825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Delay</a:t>
            </a:r>
            <a:r>
              <a:rPr lang="en-US" sz="4000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Analysis Schedule Techniques</a:t>
            </a:r>
            <a:endParaRPr lang="en-US" sz="40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51520" y="1124744"/>
            <a:ext cx="8568952" cy="41395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 are several techniques:</a:t>
            </a:r>
          </a:p>
          <a:p>
            <a:pPr marL="514350" indent="-51435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Day by day technique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20000"/>
              <a:buFont typeface="+mj-lt"/>
              <a:buAutoNum type="arabicParenR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Simple Technique (does not consider changing of CP)</a:t>
            </a:r>
          </a:p>
          <a:p>
            <a:pPr marL="1527175" lvl="1" indent="-635000">
              <a:buSzPct val="120000"/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As-Built Schedule,</a:t>
            </a:r>
          </a:p>
          <a:p>
            <a:pPr marL="1527175" lvl="1" indent="-635000">
              <a:buSzPct val="120000"/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But-for,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20000"/>
              <a:buFont typeface="+mj-lt"/>
              <a:buAutoNum type="arabicParenR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advanced Technique (consider changing of CP)</a:t>
            </a:r>
          </a:p>
          <a:p>
            <a:pPr marL="1527175" lvl="1" indent="-635000">
              <a:buSzPct val="120000"/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Window/Snapshot,</a:t>
            </a:r>
          </a:p>
          <a:p>
            <a:pPr marL="1527175" lvl="1" indent="-635000">
              <a:buSzPct val="120000"/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Window/But-for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5445224"/>
            <a:ext cx="8604956" cy="954107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Remark: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Only Algorithm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of Day-by-Day analysis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Technique will be given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1E5A-367A-49BF-860A-888CBD838B65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1"/>
            <a:ext cx="8964488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by Day Schedule Technique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1802" y="836712"/>
            <a:ext cx="6948772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 of Day-by-Day analysis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700808"/>
            <a:ext cx="8229600" cy="3400931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marL="514350" lvl="0" indent="-514350" algn="just">
              <a:spcBef>
                <a:spcPts val="600"/>
              </a:spcBef>
              <a:buClr>
                <a:srgbClr val="FF0000"/>
              </a:buClr>
              <a:buSzPct val="101000"/>
              <a:buFont typeface="+mj-lt"/>
              <a:buAutoNum type="arabicParenR"/>
            </a:pPr>
            <a:r>
              <a:rPr lang="en-US" sz="32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Step (1)</a:t>
            </a:r>
            <a:r>
              <a:rPr lang="en-US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Prepare 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analysis data</a:t>
            </a:r>
            <a:endParaRPr lang="en-US" sz="2400" b="1" i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8163" lvl="1" indent="-269875" algn="just">
              <a:spcBef>
                <a:spcPts val="600"/>
              </a:spcBef>
              <a:buFont typeface="+mj-lt"/>
              <a:buAutoNum type="alphaLcParenR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Determine AON network at the beginning of project (as planned schedule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8163" lvl="1" indent="-269875" algn="just">
              <a:spcBef>
                <a:spcPts val="600"/>
              </a:spcBef>
              <a:buFont typeface="+mj-lt"/>
              <a:buAutoNum type="alphaLcParenR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Determine Bar Chart (BC) at the end of the project (as built schedule). Include all delays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8163" lvl="1" indent="-269875" algn="just">
              <a:spcBef>
                <a:spcPts val="600"/>
              </a:spcBef>
              <a:buFont typeface="+mj-lt"/>
              <a:buAutoNum type="alphaLcParenR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Review as built Bar chart day by day from 1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day and identify delay times.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9AF-CD0D-4551-B71A-1CDF700F1D70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1"/>
            <a:ext cx="8964488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by Day Schedule Technique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1802" y="764704"/>
            <a:ext cx="6948772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 of Day-by-Day analysis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1401157"/>
            <a:ext cx="8363272" cy="3323987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marL="514350" lvl="0" indent="-514350" algn="just">
              <a:spcBef>
                <a:spcPts val="600"/>
              </a:spcBef>
              <a:buClr>
                <a:srgbClr val="FF0000"/>
              </a:buClr>
              <a:buSzPct val="101000"/>
              <a:buFont typeface="+mj-lt"/>
              <a:buAutoNum type="arabicParenR"/>
            </a:pPr>
            <a:r>
              <a:rPr lang="en-US" sz="32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Step (1)</a:t>
            </a:r>
            <a:r>
              <a:rPr lang="en-US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Prepare 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analysis data</a:t>
            </a:r>
            <a:endParaRPr lang="en-US" sz="2400" b="1" i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5488" lvl="1" indent="-457200" algn="just">
              <a:spcBef>
                <a:spcPts val="600"/>
              </a:spcBef>
              <a:buFont typeface="+mj-lt"/>
              <a:buAutoNum type="alphaLcParenR" startAt="4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Build </a:t>
            </a:r>
            <a:r>
              <a:rPr lang="en-US" sz="2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 analysis  </a:t>
            </a:r>
            <a:r>
              <a:rPr lang="en-US" sz="2800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follow and fill all delay day by day in </a:t>
            </a:r>
            <a:r>
              <a:rPr lang="en-US" sz="2800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column </a:t>
            </a:r>
            <a:r>
              <a:rPr lang="en-US" sz="2800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182688" lvl="2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remark: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case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having identical delay events in 2 or more days in the As-Built schedule, you can combine the analysis of these days together in one step, since it will be repeated).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4697645"/>
              </p:ext>
            </p:extLst>
          </p:nvPr>
        </p:nvGraphicFramePr>
        <p:xfrm>
          <a:off x="108012" y="4818464"/>
          <a:ext cx="8892480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1580"/>
                <a:gridCol w="1728192"/>
                <a:gridCol w="1800200"/>
                <a:gridCol w="1080120"/>
                <a:gridCol w="1152128"/>
                <a:gridCol w="792088"/>
                <a:gridCol w="154817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Step(2a)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Step(2b)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 </a:t>
                      </a:r>
                      <a:r>
                        <a:rPr lang="en-US" sz="14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Step(2c)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Duration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Step(2e)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9AF-CD0D-4551-B71A-1CDF700F1D70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73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1"/>
            <a:ext cx="8964488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by Day Schedule Technique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1802" y="836712"/>
            <a:ext cx="6948772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 of Day-by-Day analysis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794661"/>
            <a:ext cx="8237512" cy="4185761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marL="342900" lvl="0" indent="-342900" algn="just">
              <a:buSzPct val="100000"/>
              <a:buFont typeface="+mj-lt"/>
              <a:buAutoNum type="arabicParenR"/>
            </a:pPr>
            <a:r>
              <a:rPr lang="en-US" sz="32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(2) </a:t>
            </a:r>
            <a:r>
              <a:rPr lang="en-US" sz="32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Carry </a:t>
            </a:r>
            <a:r>
              <a:rPr lang="en-US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 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repeated process</a:t>
            </a:r>
            <a:r>
              <a:rPr lang="en-US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start with first delay day(s) considering day by day until all delays are considered. </a:t>
            </a:r>
            <a:endParaRPr lang="en-US" sz="3200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buSzPct val="100000"/>
            </a:pP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 is as follow:</a:t>
            </a:r>
          </a:p>
          <a:p>
            <a:pPr marL="358775" lvl="1" indent="-358775" algn="just"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affected activity(s) at considered delay day(s) and who responsible about the delay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1" indent="-358775" algn="just"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the affected activity(s) in part (a), identify the critical activity.</a:t>
            </a:r>
            <a:endParaRPr lang="en-US" sz="2400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EBD0-0649-45C8-BF2A-3D5C657AE7D6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 404 - Engineering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5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1"/>
            <a:ext cx="8964488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by Day Schedule Technique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1802" y="836712"/>
            <a:ext cx="6948772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 of Day-by-Day analysis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607192"/>
            <a:ext cx="8229600" cy="4198072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marL="457200" lvl="0" indent="-457200" algn="just">
              <a:lnSpc>
                <a:spcPct val="115000"/>
              </a:lnSpc>
              <a:buSzPct val="100000"/>
              <a:buFont typeface="+mj-lt"/>
              <a:buAutoNum type="arabicParenR" startAt="2"/>
            </a:pPr>
            <a:r>
              <a:rPr lang="en-US" sz="28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(2)</a:t>
            </a:r>
            <a:r>
              <a:rPr lang="en-US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 is as follow:</a:t>
            </a:r>
          </a:p>
          <a:p>
            <a:pPr marL="447675" lvl="1" indent="-447675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3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delay type of responsibility of critical affected activity(s), assign responsibility of delay according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following condition: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lvl="2" indent="-358775" algn="just">
              <a:lnSpc>
                <a:spcPct val="115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only one critical delay event,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 the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delay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 on the responsible party.</a:t>
            </a:r>
            <a:endParaRPr lang="en-US" sz="2400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lvl="2" indent="-358775" algn="just">
              <a:lnSpc>
                <a:spcPct val="115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two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more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critical delay events in the same analysis day, assign the delay responsibility according to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concurrent delay rule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illustrated in next Table.</a:t>
            </a:r>
            <a:endParaRPr lang="en-US" sz="24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7ACA-8A7A-462A-9A96-03F713B64EC2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3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1"/>
            <a:ext cx="8964488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by Day Schedule Technique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1802" y="836712"/>
            <a:ext cx="6948772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 of Day-by-Day analysis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638575"/>
              </p:ext>
            </p:extLst>
          </p:nvPr>
        </p:nvGraphicFramePr>
        <p:xfrm>
          <a:off x="457200" y="1844825"/>
          <a:ext cx="8363271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0175"/>
                <a:gridCol w="1864410"/>
                <a:gridCol w="1807652"/>
                <a:gridCol w="2081034"/>
              </a:tblGrid>
              <a:tr h="704537"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Concurrent Delay Rule</a:t>
                      </a:r>
                      <a:endParaRPr lang="en-US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532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Type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2800" b="1" i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Party)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2800" b="1" i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(Owner</a:t>
                      </a: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(Contractor</a:t>
                      </a: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7476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en-US" sz="2800" b="1" i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28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28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4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 </a:t>
                      </a:r>
                      <a:r>
                        <a:rPr lang="en-US" sz="2800" b="1" i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28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</a:t>
                      </a:r>
                      <a:endParaRPr lang="en-US" sz="28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28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4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2800" b="1" i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(Contractor</a:t>
                      </a:r>
                      <a:r>
                        <a:rPr lang="en-US" sz="2800" b="1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28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i="1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</a:t>
                      </a:r>
                      <a:endParaRPr lang="en-US" sz="28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7ACA-8A7A-462A-9A96-03F713B64EC2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36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1"/>
            <a:ext cx="8964488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by Day Schedule Technique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1802" y="836712"/>
            <a:ext cx="6948772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 of Day-by-Day analysis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5880" y="1628800"/>
            <a:ext cx="8280920" cy="4361194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marL="457200" lvl="0" indent="-457200" algn="just">
              <a:lnSpc>
                <a:spcPct val="115000"/>
              </a:lnSpc>
              <a:buSzPct val="100000"/>
              <a:buFont typeface="+mj-lt"/>
              <a:buAutoNum type="arabicParenR" startAt="2"/>
            </a:pPr>
            <a:r>
              <a:rPr 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(2) 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process is as follow:</a:t>
            </a:r>
          </a:p>
          <a:p>
            <a:pPr marL="971550" lvl="1" indent="-514350" algn="just">
              <a:lnSpc>
                <a:spcPct val="115000"/>
              </a:lnSpc>
              <a:buSzPct val="100000"/>
              <a:buFont typeface="+mj-lt"/>
              <a:buAutoNum type="alphaLcParenR" startAt="4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 column 2 to column 5 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analysis 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lnSpc>
                <a:spcPct val="115000"/>
              </a:lnSpc>
              <a:buSzPct val="100000"/>
              <a:buFont typeface="+mj-lt"/>
              <a:buAutoNum type="alphaLcParenR" startAt="4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Update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AON times and determine the project duration and updated critical path(s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Remarks: </a:t>
            </a:r>
          </a:p>
          <a:p>
            <a:pPr marL="1231900" lvl="2" indent="-514350" algn="just">
              <a:spcAft>
                <a:spcPts val="0"/>
              </a:spcAft>
              <a:buFont typeface="+mj-lt"/>
              <a:buAutoNum type="romanLcPeriod"/>
            </a:pP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 delay on activity start, increase the lag time of finish-start (FS) type and EST of the successor activity is delayed by that delayed time.</a:t>
            </a:r>
          </a:p>
          <a:p>
            <a:pPr marL="1231900" lvl="2" indent="-514350" algn="just">
              <a:spcAft>
                <a:spcPts val="0"/>
              </a:spcAft>
              <a:buFont typeface="+mj-lt"/>
              <a:buAutoNum type="romanLcPeriod"/>
            </a:pP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 delay on activity duration, increase the duration of the activity and the EFT of the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affected activity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delayed by that delayed time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9BDC-5D96-43C0-9AC8-B1E0C0FDC471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03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165101"/>
            <a:ext cx="8964488" cy="52759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by Day Schedule Technique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1802" y="836712"/>
            <a:ext cx="6948772" cy="523220"/>
          </a:xfrm>
          <a:prstGeom prst="rect">
            <a:avLst/>
          </a:prstGeom>
          <a:solidFill>
            <a:srgbClr val="FFFF66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 of Day-by-Day analysis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5880" y="1718806"/>
            <a:ext cx="8280920" cy="2862322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 wrap="square" anchor="ctr">
            <a:spAutoFit/>
          </a:bodyPr>
          <a:lstStyle/>
          <a:p>
            <a:pPr marL="514350" lvl="0" indent="-514350">
              <a:spcBef>
                <a:spcPts val="2400"/>
              </a:spcBef>
              <a:buFont typeface="+mj-lt"/>
              <a:buAutoNum type="arabicParenR" startAt="3"/>
            </a:pPr>
            <a:r>
              <a:rPr lang="en-US" sz="32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(3)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Repeat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(2) until all delay days are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spcBef>
                <a:spcPts val="2400"/>
              </a:spcBef>
              <a:buFont typeface="+mj-lt"/>
              <a:buAutoNum type="arabicParenR" startAt="3"/>
            </a:pPr>
            <a:r>
              <a:rPr lang="en-US" sz="32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(4)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solution; days extended due delay = sum of days assigned to responsibility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9BDC-5D96-43C0-9AC8-B1E0C0FDC471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7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9BDC-5D96-43C0-9AC8-B1E0C0FDC471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1043608" y="-1"/>
            <a:ext cx="6912768" cy="6721476"/>
            <a:chOff x="1575" y="3315"/>
            <a:chExt cx="9064" cy="10680"/>
          </a:xfrm>
        </p:grpSpPr>
        <p:sp>
          <p:nvSpPr>
            <p:cNvPr id="8" name="AutoShape 37"/>
            <p:cNvSpPr>
              <a:spLocks noChangeAspect="1" noChangeArrowheads="1" noTextEdit="1"/>
            </p:cNvSpPr>
            <p:nvPr/>
          </p:nvSpPr>
          <p:spPr bwMode="auto">
            <a:xfrm>
              <a:off x="1575" y="3315"/>
              <a:ext cx="9064" cy="106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36"/>
            <p:cNvSpPr>
              <a:spLocks noChangeArrowheads="1"/>
            </p:cNvSpPr>
            <p:nvPr/>
          </p:nvSpPr>
          <p:spPr bwMode="auto">
            <a:xfrm>
              <a:off x="6116" y="3573"/>
              <a:ext cx="3844" cy="881"/>
            </a:xfrm>
            <a:prstGeom prst="parallelogram">
              <a:avLst>
                <a:gd name="adj" fmla="val 7007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Sort the Delayed Days by Project time. (STEP 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>
              <a:off x="8142" y="4455"/>
              <a:ext cx="15" cy="4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34"/>
            <p:cNvSpPr>
              <a:spLocks noChangeArrowheads="1"/>
            </p:cNvSpPr>
            <p:nvPr/>
          </p:nvSpPr>
          <p:spPr bwMode="auto">
            <a:xfrm>
              <a:off x="5370" y="4600"/>
              <a:ext cx="1440" cy="1296"/>
            </a:xfrm>
            <a:prstGeom prst="flowChartConnector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First delayed day.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>
              <a:off x="4390" y="4885"/>
              <a:ext cx="112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32"/>
            <p:cNvSpPr>
              <a:spLocks noChangeArrowheads="1"/>
            </p:cNvSpPr>
            <p:nvPr/>
          </p:nvSpPr>
          <p:spPr bwMode="auto">
            <a:xfrm>
              <a:off x="5400" y="13445"/>
              <a:ext cx="1440" cy="432"/>
            </a:xfrm>
            <a:prstGeom prst="flowChartTerminator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H="1" flipV="1">
              <a:off x="6685" y="4888"/>
              <a:ext cx="14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30"/>
            <p:cNvSpPr>
              <a:spLocks noChangeArrowheads="1"/>
            </p:cNvSpPr>
            <p:nvPr/>
          </p:nvSpPr>
          <p:spPr bwMode="auto">
            <a:xfrm>
              <a:off x="5415" y="11214"/>
              <a:ext cx="1440" cy="1296"/>
            </a:xfrm>
            <a:prstGeom prst="flowChartConnector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Next delayed day.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 flipH="1" flipV="1">
              <a:off x="6135" y="12510"/>
              <a:ext cx="1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flipH="1">
              <a:off x="1941" y="11888"/>
              <a:ext cx="34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 flipH="1">
              <a:off x="4390" y="4439"/>
              <a:ext cx="1" cy="4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6086" y="5904"/>
              <a:ext cx="5" cy="2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3427" y="6182"/>
              <a:ext cx="5297" cy="36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2.a: Identify the affected activity(s)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6116" y="10883"/>
              <a:ext cx="5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23"/>
            <p:cNvSpPr>
              <a:spLocks noChangeShapeType="1"/>
            </p:cNvSpPr>
            <p:nvPr/>
          </p:nvSpPr>
          <p:spPr bwMode="auto">
            <a:xfrm flipV="1">
              <a:off x="1941" y="5919"/>
              <a:ext cx="1" cy="59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22"/>
            <p:cNvSpPr>
              <a:spLocks noChangeShapeType="1"/>
            </p:cNvSpPr>
            <p:nvPr/>
          </p:nvSpPr>
          <p:spPr bwMode="auto">
            <a:xfrm>
              <a:off x="1941" y="5915"/>
              <a:ext cx="3365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5306" y="5919"/>
              <a:ext cx="1" cy="2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0"/>
            <p:cNvSpPr>
              <a:spLocks noChangeArrowheads="1"/>
            </p:cNvSpPr>
            <p:nvPr/>
          </p:nvSpPr>
          <p:spPr bwMode="auto">
            <a:xfrm>
              <a:off x="2580" y="3588"/>
              <a:ext cx="3885" cy="851"/>
            </a:xfrm>
            <a:prstGeom prst="parallelogram">
              <a:avLst>
                <a:gd name="adj" fmla="val 6957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Determine the As-planned &amp; As-built schedule. (STEP 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6086" y="6533"/>
              <a:ext cx="5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3412" y="6891"/>
              <a:ext cx="5297" cy="31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2.b: Identify the critical activity(s)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6071" y="7212"/>
              <a:ext cx="5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2267" y="8815"/>
              <a:ext cx="3119" cy="66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2.c.i: assign the delay responsibilities.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AutoShape 15"/>
            <p:cNvSpPr>
              <a:spLocks noChangeArrowheads="1"/>
            </p:cNvSpPr>
            <p:nvPr/>
          </p:nvSpPr>
          <p:spPr bwMode="auto">
            <a:xfrm>
              <a:off x="3734" y="7587"/>
              <a:ext cx="4671" cy="1093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Are there more than critical delay activity?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6251" y="8815"/>
              <a:ext cx="4294" cy="66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2.c.ii: assign the concurrent delay responsibilities.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3730" y="8138"/>
              <a:ext cx="15" cy="6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8405" y="8138"/>
              <a:ext cx="15" cy="6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3442" y="8251"/>
              <a:ext cx="574" cy="3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8126" y="8296"/>
              <a:ext cx="574" cy="3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3442" y="9828"/>
              <a:ext cx="5297" cy="37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2.d: Update Analysis Table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6101" y="10210"/>
              <a:ext cx="5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442" y="10568"/>
              <a:ext cx="5297" cy="34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2.e: Update AON network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3671" y="11636"/>
              <a:ext cx="889" cy="4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5"/>
            <p:cNvSpPr>
              <a:spLocks noChangeShapeType="1"/>
            </p:cNvSpPr>
            <p:nvPr/>
          </p:nvSpPr>
          <p:spPr bwMode="auto">
            <a:xfrm>
              <a:off x="8477" y="9469"/>
              <a:ext cx="5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"/>
            <p:cNvSpPr>
              <a:spLocks noChangeShapeType="1"/>
            </p:cNvSpPr>
            <p:nvPr/>
          </p:nvSpPr>
          <p:spPr bwMode="auto">
            <a:xfrm>
              <a:off x="3834" y="9462"/>
              <a:ext cx="5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"/>
            <p:cNvSpPr>
              <a:spLocks noChangeShapeType="1"/>
            </p:cNvSpPr>
            <p:nvPr/>
          </p:nvSpPr>
          <p:spPr bwMode="auto">
            <a:xfrm flipH="1">
              <a:off x="6116" y="13113"/>
              <a:ext cx="5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"/>
            <p:cNvSpPr>
              <a:spLocks noChangeArrowheads="1"/>
            </p:cNvSpPr>
            <p:nvPr/>
          </p:nvSpPr>
          <p:spPr bwMode="auto">
            <a:xfrm>
              <a:off x="3442" y="12798"/>
              <a:ext cx="5297" cy="34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4: Check Solution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391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1"/>
            <a:ext cx="8347075" cy="599603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28687" y="1052736"/>
            <a:ext cx="7286625" cy="3168352"/>
          </a:xfrm>
          <a:solidFill>
            <a:srgbClr val="FFFF99"/>
          </a:solidFill>
          <a:ln w="19050">
            <a:solidFill>
              <a:srgbClr val="0000CC"/>
            </a:solidFill>
          </a:ln>
        </p:spPr>
        <p:txBody>
          <a:bodyPr>
            <a:normAutofit/>
          </a:bodyPr>
          <a:lstStyle/>
          <a:p>
            <a:pPr algn="just" eaLnBrk="1" hangingPunct="1">
              <a:buNone/>
            </a:pPr>
            <a:r>
              <a:rPr lang="en-US" sz="32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When scheduling, the schedule must be: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Reliable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Reflect the Intended Plan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Approved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Free from Mistakes</a:t>
            </a:r>
          </a:p>
          <a:p>
            <a:pPr eaLnBrk="1" hangingPunct="1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Free from Manipulations</a:t>
            </a:r>
            <a:endParaRPr lang="en-US" sz="32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4652555"/>
            <a:ext cx="7588250" cy="15388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anchor="ctr">
            <a:spAutoFit/>
          </a:bodyPr>
          <a:lstStyle/>
          <a:p>
            <a:pPr marL="539750" indent="-539750" algn="just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i="1" u="sng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However, project flow of work may not properly </a:t>
            </a:r>
            <a:r>
              <a:rPr lang="en-US" sz="2800" b="1" i="1" u="sng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executed. </a:t>
            </a:r>
          </a:p>
          <a:p>
            <a:pPr marL="539750" indent="-539750" algn="just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i="1" u="sng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Hence </a:t>
            </a:r>
            <a:r>
              <a:rPr lang="en-US" sz="2800" b="1" i="1" u="sng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delay can </a:t>
            </a:r>
            <a:r>
              <a:rPr lang="en-US" sz="2800" b="1" i="1" u="sng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occur</a:t>
            </a:r>
            <a:endParaRPr lang="en-US" sz="2800" b="1" i="1" u="sng" spc="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2D16-40F7-4799-9ADA-964A7D12F5D2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ChangeArrowheads="1"/>
          </p:cNvSpPr>
          <p:nvPr/>
        </p:nvSpPr>
        <p:spPr bwMode="auto">
          <a:xfrm>
            <a:off x="254541" y="1006991"/>
            <a:ext cx="8363272" cy="7386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algn="just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AON network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2400" b="1" i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As-planned schedule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project:</a:t>
            </a:r>
          </a:p>
        </p:txBody>
      </p:sp>
      <p:grpSp>
        <p:nvGrpSpPr>
          <p:cNvPr id="2" name="Group 20"/>
          <p:cNvGrpSpPr>
            <a:grpSpLocks noChangeAspect="1"/>
          </p:cNvGrpSpPr>
          <p:nvPr/>
        </p:nvGrpSpPr>
        <p:grpSpPr bwMode="auto">
          <a:xfrm>
            <a:off x="962025" y="1831975"/>
            <a:ext cx="7632700" cy="3949700"/>
            <a:chOff x="1161" y="2352"/>
            <a:chExt cx="7461" cy="3861"/>
          </a:xfrm>
        </p:grpSpPr>
        <p:sp>
          <p:nvSpPr>
            <p:cNvPr id="21514" name="AutoShape 94"/>
            <p:cNvSpPr>
              <a:spLocks noChangeAspect="1" noChangeArrowheads="1" noTextEdit="1"/>
            </p:cNvSpPr>
            <p:nvPr/>
          </p:nvSpPr>
          <p:spPr bwMode="auto">
            <a:xfrm>
              <a:off x="1161" y="2352"/>
              <a:ext cx="7461" cy="38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1496" y="3854"/>
              <a:ext cx="1150" cy="887"/>
              <a:chOff x="3193" y="6078"/>
              <a:chExt cx="663" cy="669"/>
            </a:xfrm>
          </p:grpSpPr>
          <p:sp>
            <p:nvSpPr>
              <p:cNvPr id="21581" name="Text Box 9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82" name="Text Box 9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83" name="Text Box 9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84" name="Text Box 9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START</a:t>
                </a:r>
                <a:endParaRPr lang="en-US" sz="4400"/>
              </a:p>
            </p:txBody>
          </p:sp>
          <p:sp>
            <p:nvSpPr>
              <p:cNvPr id="21585" name="Text Box 8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86" name="Text Box 8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87" name="Text Box 8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</p:grpSp>
        <p:grpSp>
          <p:nvGrpSpPr>
            <p:cNvPr id="4" name="Group 78"/>
            <p:cNvGrpSpPr>
              <a:grpSpLocks/>
            </p:cNvGrpSpPr>
            <p:nvPr/>
          </p:nvGrpSpPr>
          <p:grpSpPr bwMode="auto">
            <a:xfrm>
              <a:off x="1335" y="2600"/>
              <a:ext cx="1147" cy="906"/>
              <a:chOff x="3193" y="6078"/>
              <a:chExt cx="663" cy="669"/>
            </a:xfrm>
          </p:grpSpPr>
          <p:sp>
            <p:nvSpPr>
              <p:cNvPr id="21574" name="Text Box 8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ES</a:t>
                </a:r>
                <a:endParaRPr lang="en-US" sz="4400"/>
              </a:p>
            </p:txBody>
          </p:sp>
          <p:sp>
            <p:nvSpPr>
              <p:cNvPr id="21575" name="Text Box 8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t</a:t>
                </a:r>
                <a:endParaRPr lang="en-US" sz="4400"/>
              </a:p>
            </p:txBody>
          </p:sp>
          <p:sp>
            <p:nvSpPr>
              <p:cNvPr id="21576" name="Text Box 8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EF</a:t>
                </a:r>
                <a:endParaRPr lang="en-US" sz="4400"/>
              </a:p>
            </p:txBody>
          </p:sp>
          <p:sp>
            <p:nvSpPr>
              <p:cNvPr id="21577" name="Text Box 8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Activity</a:t>
                </a:r>
                <a:endParaRPr lang="en-US" sz="4400"/>
              </a:p>
            </p:txBody>
          </p:sp>
          <p:sp>
            <p:nvSpPr>
              <p:cNvPr id="21578" name="Text Box 8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LS</a:t>
                </a:r>
                <a:endParaRPr lang="en-US" sz="4400"/>
              </a:p>
            </p:txBody>
          </p:sp>
          <p:sp>
            <p:nvSpPr>
              <p:cNvPr id="21579" name="Text Box 8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TF</a:t>
                </a:r>
                <a:endParaRPr lang="en-US" sz="4400"/>
              </a:p>
            </p:txBody>
          </p:sp>
          <p:sp>
            <p:nvSpPr>
              <p:cNvPr id="21580" name="Text Box 7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LF</a:t>
                </a:r>
                <a:endParaRPr lang="en-US" sz="4400"/>
              </a:p>
            </p:txBody>
          </p:sp>
        </p:grpSp>
        <p:grpSp>
          <p:nvGrpSpPr>
            <p:cNvPr id="5" name="Group 70"/>
            <p:cNvGrpSpPr>
              <a:grpSpLocks/>
            </p:cNvGrpSpPr>
            <p:nvPr/>
          </p:nvGrpSpPr>
          <p:grpSpPr bwMode="auto">
            <a:xfrm>
              <a:off x="3417" y="2517"/>
              <a:ext cx="1146" cy="873"/>
              <a:chOff x="3193" y="6078"/>
              <a:chExt cx="663" cy="669"/>
            </a:xfrm>
          </p:grpSpPr>
          <p:sp>
            <p:nvSpPr>
              <p:cNvPr id="21567" name="Text Box 7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68" name="Text Box 7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1569" name="Text Box 7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1570" name="Text Box 7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A</a:t>
                </a:r>
                <a:endParaRPr lang="en-US" sz="4400"/>
              </a:p>
            </p:txBody>
          </p:sp>
          <p:sp>
            <p:nvSpPr>
              <p:cNvPr id="21571" name="Text Box 7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2</a:t>
                </a:r>
                <a:endParaRPr lang="en-US" sz="4400"/>
              </a:p>
            </p:txBody>
          </p:sp>
          <p:sp>
            <p:nvSpPr>
              <p:cNvPr id="21572" name="Text Box 7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2</a:t>
                </a:r>
                <a:endParaRPr lang="en-US" sz="4400"/>
              </a:p>
            </p:txBody>
          </p:sp>
          <p:sp>
            <p:nvSpPr>
              <p:cNvPr id="21573" name="Text Box 7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</p:grp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411" y="5098"/>
              <a:ext cx="1146" cy="902"/>
              <a:chOff x="3193" y="6078"/>
              <a:chExt cx="663" cy="669"/>
            </a:xfrm>
          </p:grpSpPr>
          <p:sp>
            <p:nvSpPr>
              <p:cNvPr id="21560" name="Text Box 6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61" name="Text Box 6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1562" name="Text Box 6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1563" name="Text Box 6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B</a:t>
                </a:r>
                <a:endParaRPr lang="en-US" sz="4400"/>
              </a:p>
            </p:txBody>
          </p:sp>
          <p:sp>
            <p:nvSpPr>
              <p:cNvPr id="21564" name="Text Box 6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65" name="Text Box 6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66" name="Text Box 6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</p:grpSp>
        <p:sp>
          <p:nvSpPr>
            <p:cNvPr id="21519" name="Line 61"/>
            <p:cNvSpPr>
              <a:spLocks noChangeShapeType="1"/>
            </p:cNvSpPr>
            <p:nvPr/>
          </p:nvSpPr>
          <p:spPr bwMode="auto">
            <a:xfrm flipV="1">
              <a:off x="2646" y="2949"/>
              <a:ext cx="765" cy="1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60"/>
            <p:cNvSpPr>
              <a:spLocks noChangeShapeType="1"/>
            </p:cNvSpPr>
            <p:nvPr/>
          </p:nvSpPr>
          <p:spPr bwMode="auto">
            <a:xfrm>
              <a:off x="2646" y="4301"/>
              <a:ext cx="771" cy="12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5334" y="2517"/>
              <a:ext cx="1149" cy="873"/>
              <a:chOff x="3193" y="6078"/>
              <a:chExt cx="663" cy="669"/>
            </a:xfrm>
          </p:grpSpPr>
          <p:sp>
            <p:nvSpPr>
              <p:cNvPr id="21553" name="Text Box 5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1554" name="Text Box 5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6</a:t>
                </a:r>
                <a:endParaRPr lang="en-US" sz="4400"/>
              </a:p>
            </p:txBody>
          </p:sp>
          <p:sp>
            <p:nvSpPr>
              <p:cNvPr id="21555" name="Text Box 5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9</a:t>
                </a:r>
                <a:endParaRPr lang="en-US" sz="4400"/>
              </a:p>
            </p:txBody>
          </p:sp>
          <p:sp>
            <p:nvSpPr>
              <p:cNvPr id="21556" name="Text Box 5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C</a:t>
                </a:r>
                <a:endParaRPr lang="en-US" sz="4400"/>
              </a:p>
            </p:txBody>
          </p:sp>
          <p:sp>
            <p:nvSpPr>
              <p:cNvPr id="21557" name="Text Box 5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7</a:t>
                </a:r>
                <a:endParaRPr lang="en-US" sz="4400"/>
              </a:p>
            </p:txBody>
          </p:sp>
          <p:sp>
            <p:nvSpPr>
              <p:cNvPr id="21558" name="Text Box 5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  <p:sp>
            <p:nvSpPr>
              <p:cNvPr id="21559" name="Text Box 5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13</a:t>
                </a:r>
                <a:endParaRPr lang="en-US" sz="4400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5331" y="3868"/>
              <a:ext cx="1147" cy="903"/>
              <a:chOff x="3193" y="6078"/>
              <a:chExt cx="663" cy="669"/>
            </a:xfrm>
          </p:grpSpPr>
          <p:sp>
            <p:nvSpPr>
              <p:cNvPr id="21546" name="Text Box 5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1547" name="Text Box 5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8</a:t>
                </a:r>
                <a:endParaRPr lang="en-US" sz="4400"/>
              </a:p>
            </p:txBody>
          </p:sp>
          <p:sp>
            <p:nvSpPr>
              <p:cNvPr id="21548" name="Text Box 4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13</a:t>
                </a:r>
                <a:endParaRPr lang="en-US" sz="4400"/>
              </a:p>
            </p:txBody>
          </p:sp>
          <p:sp>
            <p:nvSpPr>
              <p:cNvPr id="21549" name="Text Box 4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D</a:t>
                </a:r>
                <a:endParaRPr lang="en-US" sz="4400"/>
              </a:p>
            </p:txBody>
          </p:sp>
          <p:sp>
            <p:nvSpPr>
              <p:cNvPr id="21550" name="Text Box 4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1551" name="Text Box 4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52" name="Text Box 4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13</a:t>
                </a:r>
                <a:endParaRPr lang="en-US" sz="4400"/>
              </a:p>
            </p:txBody>
          </p:sp>
        </p:grpSp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5331" y="5098"/>
              <a:ext cx="1146" cy="902"/>
              <a:chOff x="3193" y="6078"/>
              <a:chExt cx="663" cy="669"/>
            </a:xfrm>
          </p:grpSpPr>
          <p:sp>
            <p:nvSpPr>
              <p:cNvPr id="21539" name="Text Box 4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1540" name="Text Box 4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1541" name="Text Box 4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8</a:t>
                </a:r>
                <a:endParaRPr lang="en-US" sz="4400"/>
              </a:p>
            </p:txBody>
          </p:sp>
          <p:sp>
            <p:nvSpPr>
              <p:cNvPr id="21542" name="Text Box 4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E</a:t>
                </a:r>
                <a:endParaRPr lang="en-US" sz="4400"/>
              </a:p>
            </p:txBody>
          </p:sp>
          <p:sp>
            <p:nvSpPr>
              <p:cNvPr id="21543" name="Text Box 3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10</a:t>
                </a:r>
                <a:endParaRPr lang="en-US" sz="4400"/>
              </a:p>
            </p:txBody>
          </p:sp>
          <p:sp>
            <p:nvSpPr>
              <p:cNvPr id="21544" name="Text Box 3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1545" name="Text Box 3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13</a:t>
                </a:r>
                <a:endParaRPr lang="en-US" sz="4400"/>
              </a:p>
            </p:txBody>
          </p:sp>
        </p:grpSp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7253" y="3852"/>
              <a:ext cx="1146" cy="873"/>
              <a:chOff x="3193" y="6078"/>
              <a:chExt cx="663" cy="669"/>
            </a:xfrm>
          </p:grpSpPr>
          <p:sp>
            <p:nvSpPr>
              <p:cNvPr id="21532" name="Text Box 3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13</a:t>
                </a:r>
                <a:endParaRPr lang="en-US" sz="4400"/>
              </a:p>
            </p:txBody>
          </p:sp>
          <p:sp>
            <p:nvSpPr>
              <p:cNvPr id="21533" name="Text Box 3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2</a:t>
                </a:r>
                <a:endParaRPr lang="en-US" sz="4400"/>
              </a:p>
            </p:txBody>
          </p:sp>
          <p:sp>
            <p:nvSpPr>
              <p:cNvPr id="21534" name="Text Box 3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15</a:t>
                </a:r>
                <a:endParaRPr lang="en-US" sz="4400"/>
              </a:p>
            </p:txBody>
          </p:sp>
          <p:sp>
            <p:nvSpPr>
              <p:cNvPr id="21535" name="Text Box 3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F</a:t>
                </a:r>
                <a:endParaRPr lang="en-US" sz="4400"/>
              </a:p>
            </p:txBody>
          </p:sp>
          <p:sp>
            <p:nvSpPr>
              <p:cNvPr id="21536" name="Text Box 3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13</a:t>
                </a:r>
                <a:endParaRPr lang="en-US" sz="4400"/>
              </a:p>
            </p:txBody>
          </p:sp>
          <p:sp>
            <p:nvSpPr>
              <p:cNvPr id="21537" name="Text Box 3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1538" name="Text Box 2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15</a:t>
                </a:r>
                <a:endParaRPr lang="en-US" sz="4400"/>
              </a:p>
            </p:txBody>
          </p:sp>
        </p:grpSp>
        <p:sp>
          <p:nvSpPr>
            <p:cNvPr id="21525" name="Line 27"/>
            <p:cNvSpPr>
              <a:spLocks noChangeShapeType="1"/>
            </p:cNvSpPr>
            <p:nvPr/>
          </p:nvSpPr>
          <p:spPr bwMode="auto">
            <a:xfrm>
              <a:off x="4563" y="2949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6"/>
            <p:cNvSpPr>
              <a:spLocks noChangeShapeType="1"/>
            </p:cNvSpPr>
            <p:nvPr/>
          </p:nvSpPr>
          <p:spPr bwMode="auto">
            <a:xfrm flipV="1">
              <a:off x="6478" y="4300"/>
              <a:ext cx="8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5"/>
            <p:cNvSpPr>
              <a:spLocks noChangeShapeType="1"/>
            </p:cNvSpPr>
            <p:nvPr/>
          </p:nvSpPr>
          <p:spPr bwMode="auto">
            <a:xfrm>
              <a:off x="4557" y="5558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 flipV="1">
              <a:off x="6491" y="4406"/>
              <a:ext cx="741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3"/>
            <p:cNvSpPr>
              <a:spLocks noChangeShapeType="1"/>
            </p:cNvSpPr>
            <p:nvPr/>
          </p:nvSpPr>
          <p:spPr bwMode="auto">
            <a:xfrm>
              <a:off x="6491" y="2949"/>
              <a:ext cx="714" cy="1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22"/>
            <p:cNvSpPr>
              <a:spLocks noChangeShapeType="1"/>
            </p:cNvSpPr>
            <p:nvPr/>
          </p:nvSpPr>
          <p:spPr bwMode="auto">
            <a:xfrm>
              <a:off x="4563" y="3129"/>
              <a:ext cx="765" cy="10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21"/>
            <p:cNvSpPr>
              <a:spLocks noChangeShapeType="1"/>
            </p:cNvSpPr>
            <p:nvPr/>
          </p:nvSpPr>
          <p:spPr bwMode="auto">
            <a:xfrm flipV="1">
              <a:off x="4527" y="4470"/>
              <a:ext cx="807" cy="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391950" y="207486"/>
            <a:ext cx="2278422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F4C2-703C-4BDD-92B7-30BCF8EBF3CA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 txBox="1">
            <a:spLocks noChangeArrowheads="1"/>
          </p:cNvSpPr>
          <p:nvPr/>
        </p:nvSpPr>
        <p:spPr bwMode="auto">
          <a:xfrm>
            <a:off x="491825" y="919408"/>
            <a:ext cx="829195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algn="just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 Chart is the As-Built schedule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same project:</a:t>
            </a:r>
          </a:p>
        </p:txBody>
      </p:sp>
      <p:graphicFrame>
        <p:nvGraphicFramePr>
          <p:cNvPr id="538642" name="Table 5386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2835715"/>
              </p:ext>
            </p:extLst>
          </p:nvPr>
        </p:nvGraphicFramePr>
        <p:xfrm>
          <a:off x="899592" y="1412776"/>
          <a:ext cx="7848599" cy="402273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9447"/>
                <a:gridCol w="389447"/>
                <a:gridCol w="389447"/>
                <a:gridCol w="394157"/>
                <a:gridCol w="394157"/>
                <a:gridCol w="394157"/>
                <a:gridCol w="394157"/>
                <a:gridCol w="394157"/>
                <a:gridCol w="394157"/>
                <a:gridCol w="394157"/>
                <a:gridCol w="394157"/>
                <a:gridCol w="394157"/>
                <a:gridCol w="394157"/>
                <a:gridCol w="392587"/>
                <a:gridCol w="392587"/>
                <a:gridCol w="392587"/>
                <a:gridCol w="392587"/>
                <a:gridCol w="392587"/>
                <a:gridCol w="392587"/>
                <a:gridCol w="383166"/>
              </a:tblGrid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25599" marR="2559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25599" marR="25599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91825" y="284287"/>
            <a:ext cx="2278422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67544" y="5733256"/>
            <a:ext cx="8291959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algn="just">
              <a:defRPr/>
            </a:pPr>
            <a:r>
              <a:rPr lang="en-US" sz="24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day-by day analysis technique to analyze schedule delay</a:t>
            </a:r>
            <a:endParaRPr lang="en-US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623888" y="2195267"/>
            <a:ext cx="1999106" cy="455350"/>
          </a:xfrm>
          <a:prstGeom prst="wedgeEllipseCallout">
            <a:avLst>
              <a:gd name="adj1" fmla="val -22870"/>
              <a:gd name="adj2" fmla="val -100620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(before Activity A)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635896" y="4437112"/>
            <a:ext cx="2088232" cy="504056"/>
          </a:xfrm>
          <a:prstGeom prst="wedgeEllipseCallout">
            <a:avLst>
              <a:gd name="adj1" fmla="val -31594"/>
              <a:gd name="adj2" fmla="val -77213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E)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4427984" y="3378823"/>
            <a:ext cx="2016224" cy="491517"/>
          </a:xfrm>
          <a:prstGeom prst="wedgeEllipseCallout">
            <a:avLst>
              <a:gd name="adj1" fmla="val -40266"/>
              <a:gd name="adj2" fmla="val -109029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D)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6516216" y="3978271"/>
            <a:ext cx="1944216" cy="458841"/>
          </a:xfrm>
          <a:prstGeom prst="wedgeEllipseCallout">
            <a:avLst>
              <a:gd name="adj1" fmla="val 17028"/>
              <a:gd name="adj2" fmla="val 8048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(before Activity F)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3491880" y="1628800"/>
            <a:ext cx="2088232" cy="441340"/>
          </a:xfrm>
          <a:prstGeom prst="wedgeEllipseCallout">
            <a:avLst>
              <a:gd name="adj1" fmla="val -21831"/>
              <a:gd name="adj2" fmla="val 9919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4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C)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EBC0-2451-47FE-9F43-CC3E45073606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58935" y="269348"/>
            <a:ext cx="2278422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80" name="Rectangle 76"/>
          <p:cNvSpPr>
            <a:spLocks noChangeArrowheads="1"/>
          </p:cNvSpPr>
          <p:nvPr/>
        </p:nvSpPr>
        <p:spPr bwMode="auto">
          <a:xfrm>
            <a:off x="3529385" y="178460"/>
            <a:ext cx="29496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0 Analysis</a:t>
            </a:r>
            <a:endParaRPr lang="en-US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1115616" y="1052736"/>
            <a:ext cx="6744865" cy="2876739"/>
            <a:chOff x="1335" y="2517"/>
            <a:chExt cx="7064" cy="3483"/>
          </a:xfrm>
        </p:grpSpPr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1496" y="3854"/>
              <a:ext cx="1150" cy="887"/>
              <a:chOff x="3193" y="6078"/>
              <a:chExt cx="663" cy="669"/>
            </a:xfrm>
          </p:grpSpPr>
          <p:sp>
            <p:nvSpPr>
              <p:cNvPr id="23651" name="Text Box 7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52" name="Text Box 7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53" name="Text Box 7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54" name="Text Box 7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23655" name="Text Box 7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56" name="Text Box 6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57" name="Text Box 6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1335" y="2600"/>
              <a:ext cx="1147" cy="906"/>
              <a:chOff x="3193" y="6078"/>
              <a:chExt cx="663" cy="669"/>
            </a:xfrm>
          </p:grpSpPr>
          <p:sp>
            <p:nvSpPr>
              <p:cNvPr id="23644" name="Text Box 6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23645" name="Text Box 6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23646" name="Text Box 6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23647" name="Text Box 6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23648" name="Text Box 6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23649" name="Text Box 6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23650" name="Text Box 6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3417" y="2517"/>
              <a:ext cx="1146" cy="873"/>
              <a:chOff x="3193" y="6078"/>
              <a:chExt cx="663" cy="669"/>
            </a:xfrm>
          </p:grpSpPr>
          <p:sp>
            <p:nvSpPr>
              <p:cNvPr id="23637" name="Text Box 5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38" name="Text Box 5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23639" name="Text Box 5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23640" name="Text Box 5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23641" name="Text Box 5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3642" name="Text Box 5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3643" name="Text Box 5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3411" y="5098"/>
              <a:ext cx="1146" cy="902"/>
              <a:chOff x="3193" y="6078"/>
              <a:chExt cx="663" cy="669"/>
            </a:xfrm>
          </p:grpSpPr>
          <p:sp>
            <p:nvSpPr>
              <p:cNvPr id="23630" name="Text Box 5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31" name="Text Box 4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3632" name="Text Box 4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3633" name="Text Box 4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23634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35" name="Text Box 4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36" name="Text Box 4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sp>
          <p:nvSpPr>
            <p:cNvPr id="23589" name="Line 42"/>
            <p:cNvSpPr>
              <a:spLocks noChangeShapeType="1"/>
            </p:cNvSpPr>
            <p:nvPr/>
          </p:nvSpPr>
          <p:spPr bwMode="auto">
            <a:xfrm flipV="1">
              <a:off x="2646" y="2949"/>
              <a:ext cx="765" cy="1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41"/>
            <p:cNvSpPr>
              <a:spLocks noChangeShapeType="1"/>
            </p:cNvSpPr>
            <p:nvPr/>
          </p:nvSpPr>
          <p:spPr bwMode="auto">
            <a:xfrm>
              <a:off x="2646" y="4301"/>
              <a:ext cx="771" cy="12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5334" y="2517"/>
              <a:ext cx="1149" cy="873"/>
              <a:chOff x="3193" y="6078"/>
              <a:chExt cx="663" cy="669"/>
            </a:xfrm>
          </p:grpSpPr>
          <p:sp>
            <p:nvSpPr>
              <p:cNvPr id="23623" name="Text Box 4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23624" name="Text Box 3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23625" name="Text Box 3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23626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23627" name="Text Box 3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23628" name="Text Box 3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23629" name="Text Box 3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5331" y="3868"/>
              <a:ext cx="1147" cy="903"/>
              <a:chOff x="3193" y="6078"/>
              <a:chExt cx="663" cy="669"/>
            </a:xfrm>
          </p:grpSpPr>
          <p:sp>
            <p:nvSpPr>
              <p:cNvPr id="23616" name="Text Box 3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3617" name="Text Box 3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23618" name="Text Box 3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23619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23620" name="Text Box 2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3621" name="Text Box 2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22" name="Text Box 2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5331" y="5098"/>
              <a:ext cx="1146" cy="902"/>
              <a:chOff x="3193" y="6078"/>
              <a:chExt cx="663" cy="669"/>
            </a:xfrm>
          </p:grpSpPr>
          <p:sp>
            <p:nvSpPr>
              <p:cNvPr id="23609" name="Text Box 2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3610" name="Text Box 2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23611" name="Text Box 2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23612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23613" name="Text Box 2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10</a:t>
                </a:r>
                <a:endParaRPr lang="en-US" sz="4000"/>
              </a:p>
            </p:txBody>
          </p:sp>
          <p:sp>
            <p:nvSpPr>
              <p:cNvPr id="23614" name="Text Box 1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3615" name="Text Box 1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7253" y="3852"/>
              <a:ext cx="1146" cy="873"/>
              <a:chOff x="3193" y="6078"/>
              <a:chExt cx="663" cy="669"/>
            </a:xfrm>
          </p:grpSpPr>
          <p:sp>
            <p:nvSpPr>
              <p:cNvPr id="23602" name="Text Box 1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23603" name="Text Box 1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3604" name="Text Box 1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23605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23606" name="Text Box 1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23607" name="Text Box 1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3608" name="Text Box 1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sp>
          <p:nvSpPr>
            <p:cNvPr id="23595" name="Line 8"/>
            <p:cNvSpPr>
              <a:spLocks noChangeShapeType="1"/>
            </p:cNvSpPr>
            <p:nvPr/>
          </p:nvSpPr>
          <p:spPr bwMode="auto">
            <a:xfrm>
              <a:off x="4563" y="2949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7"/>
            <p:cNvSpPr>
              <a:spLocks noChangeShapeType="1"/>
            </p:cNvSpPr>
            <p:nvPr/>
          </p:nvSpPr>
          <p:spPr bwMode="auto">
            <a:xfrm flipV="1">
              <a:off x="6478" y="4300"/>
              <a:ext cx="8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6"/>
            <p:cNvSpPr>
              <a:spLocks noChangeShapeType="1"/>
            </p:cNvSpPr>
            <p:nvPr/>
          </p:nvSpPr>
          <p:spPr bwMode="auto">
            <a:xfrm>
              <a:off x="4557" y="5558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Line 5"/>
            <p:cNvSpPr>
              <a:spLocks noChangeShapeType="1"/>
            </p:cNvSpPr>
            <p:nvPr/>
          </p:nvSpPr>
          <p:spPr bwMode="auto">
            <a:xfrm flipV="1">
              <a:off x="6491" y="4406"/>
              <a:ext cx="741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4"/>
            <p:cNvSpPr>
              <a:spLocks noChangeShapeType="1"/>
            </p:cNvSpPr>
            <p:nvPr/>
          </p:nvSpPr>
          <p:spPr bwMode="auto">
            <a:xfrm>
              <a:off x="6491" y="2949"/>
              <a:ext cx="714" cy="1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3"/>
            <p:cNvSpPr>
              <a:spLocks noChangeShapeType="1"/>
            </p:cNvSpPr>
            <p:nvPr/>
          </p:nvSpPr>
          <p:spPr bwMode="auto">
            <a:xfrm>
              <a:off x="4563" y="3129"/>
              <a:ext cx="765" cy="10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2"/>
            <p:cNvSpPr>
              <a:spLocks noChangeShapeType="1"/>
            </p:cNvSpPr>
            <p:nvPr/>
          </p:nvSpPr>
          <p:spPr bwMode="auto">
            <a:xfrm flipV="1">
              <a:off x="4527" y="4470"/>
              <a:ext cx="807" cy="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1602703"/>
              </p:ext>
            </p:extLst>
          </p:nvPr>
        </p:nvGraphicFramePr>
        <p:xfrm>
          <a:off x="683568" y="4293096"/>
          <a:ext cx="7488832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348949"/>
                <a:gridCol w="1372953"/>
                <a:gridCol w="936104"/>
                <a:gridCol w="1185732"/>
                <a:gridCol w="998511"/>
                <a:gridCol w="99851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CB15-F935-4A66-8CFF-C30A47369D7F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203951" y="123368"/>
            <a:ext cx="2278422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11" name="Rectangle 76"/>
          <p:cNvSpPr>
            <a:spLocks noChangeArrowheads="1"/>
          </p:cNvSpPr>
          <p:nvPr/>
        </p:nvSpPr>
        <p:spPr bwMode="auto">
          <a:xfrm>
            <a:off x="2608806" y="177640"/>
            <a:ext cx="2459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1&amp;2 analysis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47664" y="2060848"/>
            <a:ext cx="5774323" cy="2988400"/>
            <a:chOff x="1547664" y="2132856"/>
            <a:chExt cx="5774323" cy="2988400"/>
          </a:xfrm>
        </p:grpSpPr>
        <p:grpSp>
          <p:nvGrpSpPr>
            <p:cNvPr id="4" name="Group 1"/>
            <p:cNvGrpSpPr>
              <a:grpSpLocks noChangeAspect="1"/>
            </p:cNvGrpSpPr>
            <p:nvPr/>
          </p:nvGrpSpPr>
          <p:grpSpPr bwMode="auto">
            <a:xfrm>
              <a:off x="1547664" y="2132856"/>
              <a:ext cx="5774323" cy="2988400"/>
              <a:chOff x="1161" y="2352"/>
              <a:chExt cx="7461" cy="3861"/>
            </a:xfrm>
          </p:grpSpPr>
          <p:sp>
            <p:nvSpPr>
              <p:cNvPr id="24616" name="AutoShape 75"/>
              <p:cNvSpPr>
                <a:spLocks noChangeAspect="1" noChangeArrowheads="1" noTextEdit="1"/>
              </p:cNvSpPr>
              <p:nvPr/>
            </p:nvSpPr>
            <p:spPr bwMode="auto">
              <a:xfrm>
                <a:off x="1161" y="2352"/>
                <a:ext cx="7461" cy="386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67"/>
              <p:cNvGrpSpPr>
                <a:grpSpLocks/>
              </p:cNvGrpSpPr>
              <p:nvPr/>
            </p:nvGrpSpPr>
            <p:grpSpPr bwMode="auto">
              <a:xfrm>
                <a:off x="1496" y="3854"/>
                <a:ext cx="1150" cy="887"/>
                <a:chOff x="3193" y="6078"/>
                <a:chExt cx="663" cy="669"/>
              </a:xfrm>
            </p:grpSpPr>
            <p:sp>
              <p:nvSpPr>
                <p:cNvPr id="2468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8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85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86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START</a:t>
                  </a:r>
                  <a:endParaRPr lang="en-US" sz="4400"/>
                </a:p>
              </p:txBody>
            </p:sp>
            <p:sp>
              <p:nvSpPr>
                <p:cNvPr id="2468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88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89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</p:grpSp>
          <p:grpSp>
            <p:nvGrpSpPr>
              <p:cNvPr id="7" name="Group 59"/>
              <p:cNvGrpSpPr>
                <a:grpSpLocks/>
              </p:cNvGrpSpPr>
              <p:nvPr/>
            </p:nvGrpSpPr>
            <p:grpSpPr bwMode="auto">
              <a:xfrm>
                <a:off x="1335" y="2600"/>
                <a:ext cx="1147" cy="906"/>
                <a:chOff x="3193" y="6078"/>
                <a:chExt cx="663" cy="669"/>
              </a:xfrm>
            </p:grpSpPr>
            <p:sp>
              <p:nvSpPr>
                <p:cNvPr id="2467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ES</a:t>
                  </a:r>
                  <a:endParaRPr lang="en-US" sz="4400"/>
                </a:p>
              </p:txBody>
            </p:sp>
            <p:sp>
              <p:nvSpPr>
                <p:cNvPr id="24677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t</a:t>
                  </a:r>
                  <a:endParaRPr lang="en-US" sz="4400"/>
                </a:p>
              </p:txBody>
            </p:sp>
            <p:sp>
              <p:nvSpPr>
                <p:cNvPr id="2467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EF</a:t>
                  </a:r>
                  <a:endParaRPr lang="en-US" sz="4400"/>
                </a:p>
              </p:txBody>
            </p:sp>
            <p:sp>
              <p:nvSpPr>
                <p:cNvPr id="2467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Activity</a:t>
                  </a:r>
                  <a:endParaRPr lang="en-US" sz="4400"/>
                </a:p>
              </p:txBody>
            </p:sp>
            <p:sp>
              <p:nvSpPr>
                <p:cNvPr id="2468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LS</a:t>
                  </a:r>
                  <a:endParaRPr lang="en-US" sz="4400"/>
                </a:p>
              </p:txBody>
            </p:sp>
            <p:sp>
              <p:nvSpPr>
                <p:cNvPr id="2468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TF</a:t>
                  </a:r>
                  <a:endParaRPr lang="en-US" sz="4400"/>
                </a:p>
              </p:txBody>
            </p:sp>
            <p:sp>
              <p:nvSpPr>
                <p:cNvPr id="2468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LF</a:t>
                  </a:r>
                  <a:endParaRPr lang="en-US" sz="4400"/>
                </a:p>
              </p:txBody>
            </p:sp>
          </p:grpSp>
          <p:grpSp>
            <p:nvGrpSpPr>
              <p:cNvPr id="8" name="Group 51"/>
              <p:cNvGrpSpPr>
                <a:grpSpLocks/>
              </p:cNvGrpSpPr>
              <p:nvPr/>
            </p:nvGrpSpPr>
            <p:grpSpPr bwMode="auto">
              <a:xfrm>
                <a:off x="3417" y="2517"/>
                <a:ext cx="1146" cy="873"/>
                <a:chOff x="3193" y="6078"/>
                <a:chExt cx="663" cy="669"/>
              </a:xfrm>
            </p:grpSpPr>
            <p:sp>
              <p:nvSpPr>
                <p:cNvPr id="2466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 b="1" dirty="0">
                      <a:solidFill>
                        <a:srgbClr val="FF0000"/>
                      </a:solidFill>
                      <a:cs typeface="Times New Roman" pitchFamily="18" charset="0"/>
                    </a:rPr>
                    <a:t>2</a:t>
                  </a:r>
                  <a:endParaRPr lang="en-US" sz="4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67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3</a:t>
                  </a:r>
                  <a:endParaRPr lang="en-US" sz="4400"/>
                </a:p>
              </p:txBody>
            </p:sp>
            <p:sp>
              <p:nvSpPr>
                <p:cNvPr id="24671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72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A</a:t>
                  </a:r>
                  <a:endParaRPr lang="en-US" sz="4400"/>
                </a:p>
              </p:txBody>
            </p:sp>
            <p:sp>
              <p:nvSpPr>
                <p:cNvPr id="24673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2</a:t>
                  </a:r>
                  <a:endParaRPr lang="en-US" sz="4400"/>
                </a:p>
              </p:txBody>
            </p:sp>
            <p:sp>
              <p:nvSpPr>
                <p:cNvPr id="2467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7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</p:grp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3411" y="5098"/>
                <a:ext cx="1146" cy="902"/>
                <a:chOff x="3193" y="6078"/>
                <a:chExt cx="663" cy="669"/>
              </a:xfrm>
            </p:grpSpPr>
            <p:sp>
              <p:nvSpPr>
                <p:cNvPr id="2466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6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6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6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B</a:t>
                  </a:r>
                  <a:endParaRPr lang="en-US" sz="4400"/>
                </a:p>
              </p:txBody>
            </p:sp>
            <p:sp>
              <p:nvSpPr>
                <p:cNvPr id="2466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6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6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</p:grpSp>
          <p:sp>
            <p:nvSpPr>
              <p:cNvPr id="24621" name="Line 42"/>
              <p:cNvSpPr>
                <a:spLocks noChangeShapeType="1"/>
              </p:cNvSpPr>
              <p:nvPr/>
            </p:nvSpPr>
            <p:spPr bwMode="auto">
              <a:xfrm flipV="1">
                <a:off x="2646" y="2949"/>
                <a:ext cx="765" cy="135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Line 41"/>
              <p:cNvSpPr>
                <a:spLocks noChangeShapeType="1"/>
              </p:cNvSpPr>
              <p:nvPr/>
            </p:nvSpPr>
            <p:spPr bwMode="auto">
              <a:xfrm>
                <a:off x="2646" y="4301"/>
                <a:ext cx="771" cy="12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5334" y="2517"/>
                <a:ext cx="1149" cy="873"/>
                <a:chOff x="3193" y="6078"/>
                <a:chExt cx="663" cy="669"/>
              </a:xfrm>
            </p:grpSpPr>
            <p:sp>
              <p:nvSpPr>
                <p:cNvPr id="2465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5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 dirty="0">
                      <a:cs typeface="Times New Roman" pitchFamily="18" charset="0"/>
                    </a:rPr>
                    <a:t>6</a:t>
                  </a:r>
                  <a:endParaRPr lang="en-US" sz="4400" dirty="0"/>
                </a:p>
              </p:txBody>
            </p:sp>
            <p:sp>
              <p:nvSpPr>
                <p:cNvPr id="2465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11</a:t>
                  </a:r>
                  <a:endParaRPr lang="en-US" sz="4400"/>
                </a:p>
              </p:txBody>
            </p:sp>
            <p:sp>
              <p:nvSpPr>
                <p:cNvPr id="2465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C</a:t>
                  </a:r>
                  <a:endParaRPr lang="en-US" sz="4400"/>
                </a:p>
              </p:txBody>
            </p:sp>
            <p:sp>
              <p:nvSpPr>
                <p:cNvPr id="24659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7</a:t>
                  </a:r>
                  <a:endParaRPr lang="en-US" sz="4400"/>
                </a:p>
              </p:txBody>
            </p:sp>
            <p:sp>
              <p:nvSpPr>
                <p:cNvPr id="2466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2</a:t>
                  </a:r>
                  <a:endParaRPr lang="en-US" sz="4400"/>
                </a:p>
              </p:txBody>
            </p:sp>
            <p:sp>
              <p:nvSpPr>
                <p:cNvPr id="2466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13</a:t>
                  </a:r>
                  <a:endParaRPr lang="en-US" sz="4400"/>
                </a:p>
              </p:txBody>
            </p:sp>
          </p:grpSp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5331" y="3868"/>
                <a:ext cx="1147" cy="903"/>
                <a:chOff x="3193" y="6078"/>
                <a:chExt cx="663" cy="669"/>
              </a:xfrm>
            </p:grpSpPr>
            <p:sp>
              <p:nvSpPr>
                <p:cNvPr id="2464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4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8</a:t>
                  </a:r>
                  <a:endParaRPr lang="en-US" sz="4400"/>
                </a:p>
              </p:txBody>
            </p:sp>
            <p:sp>
              <p:nvSpPr>
                <p:cNvPr id="2465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13</a:t>
                  </a:r>
                  <a:endParaRPr lang="en-US" sz="4400"/>
                </a:p>
              </p:txBody>
            </p:sp>
            <p:sp>
              <p:nvSpPr>
                <p:cNvPr id="2465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D</a:t>
                  </a:r>
                  <a:endParaRPr lang="en-US" sz="4400"/>
                </a:p>
              </p:txBody>
            </p:sp>
            <p:sp>
              <p:nvSpPr>
                <p:cNvPr id="2465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5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5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13</a:t>
                  </a:r>
                  <a:endParaRPr lang="en-US" sz="4400"/>
                </a:p>
              </p:txBody>
            </p:sp>
          </p:grpSp>
          <p:grpSp>
            <p:nvGrpSpPr>
              <p:cNvPr id="12" name="Group 17"/>
              <p:cNvGrpSpPr>
                <a:grpSpLocks/>
              </p:cNvGrpSpPr>
              <p:nvPr/>
            </p:nvGrpSpPr>
            <p:grpSpPr bwMode="auto">
              <a:xfrm>
                <a:off x="5331" y="5098"/>
                <a:ext cx="1146" cy="902"/>
                <a:chOff x="3193" y="6078"/>
                <a:chExt cx="663" cy="669"/>
              </a:xfrm>
            </p:grpSpPr>
            <p:sp>
              <p:nvSpPr>
                <p:cNvPr id="2464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4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3</a:t>
                  </a:r>
                  <a:endParaRPr lang="en-US" sz="4400"/>
                </a:p>
              </p:txBody>
            </p:sp>
            <p:sp>
              <p:nvSpPr>
                <p:cNvPr id="2464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8</a:t>
                  </a:r>
                  <a:endParaRPr lang="en-US" sz="4400"/>
                </a:p>
              </p:txBody>
            </p:sp>
            <p:sp>
              <p:nvSpPr>
                <p:cNvPr id="2464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E</a:t>
                  </a:r>
                  <a:endParaRPr lang="en-US" sz="4400"/>
                </a:p>
              </p:txBody>
            </p:sp>
            <p:sp>
              <p:nvSpPr>
                <p:cNvPr id="2464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10</a:t>
                  </a:r>
                  <a:endParaRPr lang="en-US" sz="4400"/>
                </a:p>
              </p:txBody>
            </p:sp>
            <p:sp>
              <p:nvSpPr>
                <p:cNvPr id="246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5</a:t>
                  </a:r>
                  <a:endParaRPr lang="en-US" sz="4400"/>
                </a:p>
              </p:txBody>
            </p:sp>
            <p:sp>
              <p:nvSpPr>
                <p:cNvPr id="2464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13</a:t>
                  </a:r>
                  <a:endParaRPr lang="en-US" sz="4400"/>
                </a:p>
              </p:txBody>
            </p:sp>
          </p:grpSp>
          <p:grpSp>
            <p:nvGrpSpPr>
              <p:cNvPr id="13" name="Group 9"/>
              <p:cNvGrpSpPr>
                <a:grpSpLocks/>
              </p:cNvGrpSpPr>
              <p:nvPr/>
            </p:nvGrpSpPr>
            <p:grpSpPr bwMode="auto">
              <a:xfrm>
                <a:off x="7253" y="3852"/>
                <a:ext cx="1146" cy="873"/>
                <a:chOff x="3193" y="6078"/>
                <a:chExt cx="663" cy="669"/>
              </a:xfrm>
            </p:grpSpPr>
            <p:sp>
              <p:nvSpPr>
                <p:cNvPr id="2463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13</a:t>
                  </a:r>
                  <a:endParaRPr lang="en-US" sz="4400"/>
                </a:p>
              </p:txBody>
            </p:sp>
            <p:sp>
              <p:nvSpPr>
                <p:cNvPr id="2463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2</a:t>
                  </a:r>
                  <a:endParaRPr lang="en-US" sz="4400"/>
                </a:p>
              </p:txBody>
            </p:sp>
            <p:sp>
              <p:nvSpPr>
                <p:cNvPr id="2463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15</a:t>
                  </a:r>
                  <a:endParaRPr lang="en-US" sz="4400"/>
                </a:p>
              </p:txBody>
            </p:sp>
            <p:sp>
              <p:nvSpPr>
                <p:cNvPr id="246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F</a:t>
                  </a:r>
                  <a:endParaRPr lang="en-US" sz="4400"/>
                </a:p>
              </p:txBody>
            </p:sp>
            <p:sp>
              <p:nvSpPr>
                <p:cNvPr id="2463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13</a:t>
                  </a:r>
                  <a:endParaRPr lang="en-US" sz="4400"/>
                </a:p>
              </p:txBody>
            </p:sp>
            <p:sp>
              <p:nvSpPr>
                <p:cNvPr id="246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0</a:t>
                  </a:r>
                  <a:endParaRPr lang="en-US" sz="4400"/>
                </a:p>
              </p:txBody>
            </p:sp>
            <p:sp>
              <p:nvSpPr>
                <p:cNvPr id="2464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600">
                      <a:cs typeface="Times New Roman" pitchFamily="18" charset="0"/>
                    </a:rPr>
                    <a:t>15</a:t>
                  </a:r>
                  <a:endParaRPr lang="en-US" sz="4400"/>
                </a:p>
              </p:txBody>
            </p:sp>
          </p:grpSp>
          <p:sp>
            <p:nvSpPr>
              <p:cNvPr id="24627" name="Line 8"/>
              <p:cNvSpPr>
                <a:spLocks noChangeShapeType="1"/>
              </p:cNvSpPr>
              <p:nvPr/>
            </p:nvSpPr>
            <p:spPr bwMode="auto">
              <a:xfrm>
                <a:off x="4563" y="2949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8" name="Line 7"/>
              <p:cNvSpPr>
                <a:spLocks noChangeShapeType="1"/>
              </p:cNvSpPr>
              <p:nvPr/>
            </p:nvSpPr>
            <p:spPr bwMode="auto">
              <a:xfrm flipV="1">
                <a:off x="6478" y="4300"/>
                <a:ext cx="802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Line 6"/>
              <p:cNvSpPr>
                <a:spLocks noChangeShapeType="1"/>
              </p:cNvSpPr>
              <p:nvPr/>
            </p:nvSpPr>
            <p:spPr bwMode="auto">
              <a:xfrm>
                <a:off x="4557" y="5558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0" name="Line 5"/>
              <p:cNvSpPr>
                <a:spLocks noChangeShapeType="1"/>
              </p:cNvSpPr>
              <p:nvPr/>
            </p:nvSpPr>
            <p:spPr bwMode="auto">
              <a:xfrm flipV="1">
                <a:off x="6491" y="4406"/>
                <a:ext cx="74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Line 4"/>
              <p:cNvSpPr>
                <a:spLocks noChangeShapeType="1"/>
              </p:cNvSpPr>
              <p:nvPr/>
            </p:nvSpPr>
            <p:spPr bwMode="auto">
              <a:xfrm>
                <a:off x="6491" y="2949"/>
                <a:ext cx="714" cy="11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2" name="Line 3"/>
              <p:cNvSpPr>
                <a:spLocks noChangeShapeType="1"/>
              </p:cNvSpPr>
              <p:nvPr/>
            </p:nvSpPr>
            <p:spPr bwMode="auto">
              <a:xfrm>
                <a:off x="4563" y="3129"/>
                <a:ext cx="765" cy="102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3" name="Line 2"/>
              <p:cNvSpPr>
                <a:spLocks noChangeShapeType="1"/>
              </p:cNvSpPr>
              <p:nvPr/>
            </p:nvSpPr>
            <p:spPr bwMode="auto">
              <a:xfrm flipV="1">
                <a:off x="4527" y="4470"/>
                <a:ext cx="807" cy="91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976091" y="306397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FS2</a:t>
              </a:r>
              <a:endParaRPr lang="en-US" dirty="0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4641" y="138396"/>
            <a:ext cx="3628455" cy="1919461"/>
          </a:xfrm>
          <a:prstGeom prst="rect">
            <a:avLst/>
          </a:prstGeom>
        </p:spPr>
      </p:pic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0671444"/>
              </p:ext>
            </p:extLst>
          </p:nvPr>
        </p:nvGraphicFramePr>
        <p:xfrm>
          <a:off x="179888" y="5085184"/>
          <a:ext cx="8352552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696"/>
                <a:gridCol w="1224136"/>
                <a:gridCol w="1368152"/>
                <a:gridCol w="1296144"/>
                <a:gridCol w="1440160"/>
                <a:gridCol w="1440160"/>
                <a:gridCol w="93610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1&amp;2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</a:t>
                      </a: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8" name="Oval Callout 87"/>
          <p:cNvSpPr/>
          <p:nvPr/>
        </p:nvSpPr>
        <p:spPr>
          <a:xfrm>
            <a:off x="1115616" y="1317466"/>
            <a:ext cx="2761930" cy="455350"/>
          </a:xfrm>
          <a:prstGeom prst="wedgeEllipseCallout">
            <a:avLst>
              <a:gd name="adj1" fmla="val 35407"/>
              <a:gd name="adj2" fmla="val 153349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DAYS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5169-C6AF-4B58-AE8E-075505C643E7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16211" y="187284"/>
            <a:ext cx="2079525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42" name="Rectangle 76"/>
          <p:cNvSpPr>
            <a:spLocks noChangeArrowheads="1"/>
          </p:cNvSpPr>
          <p:nvPr/>
        </p:nvSpPr>
        <p:spPr bwMode="auto">
          <a:xfrm>
            <a:off x="2300966" y="185165"/>
            <a:ext cx="2957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8&amp;9 analysis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611364" y="2058180"/>
            <a:ext cx="6336717" cy="2794967"/>
            <a:chOff x="1100" y="2230"/>
            <a:chExt cx="7515" cy="3861"/>
          </a:xfrm>
        </p:grpSpPr>
        <p:sp>
          <p:nvSpPr>
            <p:cNvPr id="25647" name="AutoShape 75"/>
            <p:cNvSpPr>
              <a:spLocks noChangeAspect="1" noChangeArrowheads="1" noTextEdit="1"/>
            </p:cNvSpPr>
            <p:nvPr/>
          </p:nvSpPr>
          <p:spPr bwMode="auto">
            <a:xfrm>
              <a:off x="1100" y="2230"/>
              <a:ext cx="7515" cy="38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1496" y="3854"/>
              <a:ext cx="1150" cy="887"/>
              <a:chOff x="3193" y="6078"/>
              <a:chExt cx="663" cy="669"/>
            </a:xfrm>
          </p:grpSpPr>
          <p:sp>
            <p:nvSpPr>
              <p:cNvPr id="25714" name="Text Box 7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715" name="Text Box 7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716" name="Text Box 7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717" name="Text Box 7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25718" name="Text Box 7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719" name="Text Box 6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720" name="Text Box 6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1335" y="2600"/>
              <a:ext cx="1147" cy="906"/>
              <a:chOff x="3193" y="6078"/>
              <a:chExt cx="663" cy="669"/>
            </a:xfrm>
          </p:grpSpPr>
          <p:sp>
            <p:nvSpPr>
              <p:cNvPr id="25707" name="Text Box 6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25708" name="Text Box 6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25709" name="Text Box 6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25710" name="Text Box 6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25711" name="Text Box 6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25712" name="Text Box 6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25713" name="Text Box 6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3417" y="2517"/>
              <a:ext cx="1146" cy="873"/>
              <a:chOff x="3193" y="6078"/>
              <a:chExt cx="663" cy="669"/>
            </a:xfrm>
          </p:grpSpPr>
          <p:sp>
            <p:nvSpPr>
              <p:cNvPr id="25700" name="Text Box 5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5701" name="Text Box 5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25702" name="Text Box 5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703" name="Text Box 5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25704" name="Text Box 5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5705" name="Text Box 5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706" name="Text Box 5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3411" y="5098"/>
              <a:ext cx="1146" cy="902"/>
              <a:chOff x="3193" y="6078"/>
              <a:chExt cx="663" cy="669"/>
            </a:xfrm>
          </p:grpSpPr>
          <p:sp>
            <p:nvSpPr>
              <p:cNvPr id="25693" name="Text Box 5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694" name="Text Box 4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695" name="Text Box 4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696" name="Text Box 4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25697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698" name="Text Box 4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699" name="Text Box 4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sp>
          <p:nvSpPr>
            <p:cNvPr id="25652" name="Line 42"/>
            <p:cNvSpPr>
              <a:spLocks noChangeShapeType="1"/>
            </p:cNvSpPr>
            <p:nvPr/>
          </p:nvSpPr>
          <p:spPr bwMode="auto">
            <a:xfrm flipV="1">
              <a:off x="2646" y="2949"/>
              <a:ext cx="765" cy="13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Line 41"/>
            <p:cNvSpPr>
              <a:spLocks noChangeShapeType="1"/>
            </p:cNvSpPr>
            <p:nvPr/>
          </p:nvSpPr>
          <p:spPr bwMode="auto">
            <a:xfrm>
              <a:off x="2646" y="4301"/>
              <a:ext cx="771" cy="12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5334" y="2517"/>
              <a:ext cx="1149" cy="873"/>
              <a:chOff x="3193" y="6078"/>
              <a:chExt cx="663" cy="669"/>
            </a:xfrm>
          </p:grpSpPr>
          <p:sp>
            <p:nvSpPr>
              <p:cNvPr id="25686" name="Text Box 4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687" name="Text Box 3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i="1" dirty="0">
                    <a:solidFill>
                      <a:srgbClr val="FF0000"/>
                    </a:solidFill>
                    <a:cs typeface="Times New Roman" pitchFamily="18" charset="0"/>
                  </a:rPr>
                  <a:t>8</a:t>
                </a:r>
                <a:endParaRPr lang="en-US" sz="4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688" name="Text Box 3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25689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25690" name="Text Box 3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25691" name="Text Box 3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5692" name="Text Box 3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5331" y="3868"/>
              <a:ext cx="1147" cy="903"/>
              <a:chOff x="3193" y="6078"/>
              <a:chExt cx="663" cy="669"/>
            </a:xfrm>
          </p:grpSpPr>
          <p:sp>
            <p:nvSpPr>
              <p:cNvPr id="25679" name="Text Box 3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680" name="Text Box 3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10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681" name="Text Box 3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25682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25683" name="Text Box 2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684" name="Text Box 2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685" name="Text Box 2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5331" y="5098"/>
              <a:ext cx="1146" cy="902"/>
              <a:chOff x="3193" y="6078"/>
              <a:chExt cx="663" cy="669"/>
            </a:xfrm>
          </p:grpSpPr>
          <p:sp>
            <p:nvSpPr>
              <p:cNvPr id="25672" name="Text Box 2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673" name="Text Box 2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i="1" dirty="0">
                    <a:solidFill>
                      <a:srgbClr val="FF0000"/>
                    </a:solidFill>
                    <a:cs typeface="Times New Roman" pitchFamily="18" charset="0"/>
                  </a:rPr>
                  <a:t>5</a:t>
                </a:r>
                <a:endParaRPr lang="en-US" sz="4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674" name="Text Box 2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10</a:t>
                </a:r>
                <a:endParaRPr lang="en-US" sz="4000"/>
              </a:p>
            </p:txBody>
          </p:sp>
          <p:sp>
            <p:nvSpPr>
              <p:cNvPr id="25675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25676" name="Text Box 2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10</a:t>
                </a:r>
                <a:endParaRPr lang="en-US" sz="4000"/>
              </a:p>
            </p:txBody>
          </p:sp>
          <p:sp>
            <p:nvSpPr>
              <p:cNvPr id="25677" name="Text Box 1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5678" name="Text Box 1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7253" y="3852"/>
              <a:ext cx="1146" cy="873"/>
              <a:chOff x="3193" y="6078"/>
              <a:chExt cx="663" cy="669"/>
            </a:xfrm>
          </p:grpSpPr>
          <p:sp>
            <p:nvSpPr>
              <p:cNvPr id="25665" name="Text Box 1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25666" name="Text Box 1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5667" name="Text Box 1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17</a:t>
                </a:r>
                <a:endParaRPr lang="en-US" sz="4000"/>
              </a:p>
            </p:txBody>
          </p:sp>
          <p:sp>
            <p:nvSpPr>
              <p:cNvPr id="25668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25669" name="Text Box 1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25670" name="Text Box 1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5671" name="Text Box 1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17</a:t>
                </a:r>
                <a:endParaRPr lang="en-US" sz="4000"/>
              </a:p>
            </p:txBody>
          </p:sp>
        </p:grpSp>
        <p:sp>
          <p:nvSpPr>
            <p:cNvPr id="25658" name="Line 8"/>
            <p:cNvSpPr>
              <a:spLocks noChangeShapeType="1"/>
            </p:cNvSpPr>
            <p:nvPr/>
          </p:nvSpPr>
          <p:spPr bwMode="auto">
            <a:xfrm>
              <a:off x="4563" y="2949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7"/>
            <p:cNvSpPr>
              <a:spLocks noChangeShapeType="1"/>
            </p:cNvSpPr>
            <p:nvPr/>
          </p:nvSpPr>
          <p:spPr bwMode="auto">
            <a:xfrm flipV="1">
              <a:off x="6478" y="4300"/>
              <a:ext cx="8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Line 6"/>
            <p:cNvSpPr>
              <a:spLocks noChangeShapeType="1"/>
            </p:cNvSpPr>
            <p:nvPr/>
          </p:nvSpPr>
          <p:spPr bwMode="auto">
            <a:xfrm>
              <a:off x="4557" y="5558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Line 5"/>
            <p:cNvSpPr>
              <a:spLocks noChangeShapeType="1"/>
            </p:cNvSpPr>
            <p:nvPr/>
          </p:nvSpPr>
          <p:spPr bwMode="auto">
            <a:xfrm flipV="1">
              <a:off x="6491" y="4406"/>
              <a:ext cx="741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Line 4"/>
            <p:cNvSpPr>
              <a:spLocks noChangeShapeType="1"/>
            </p:cNvSpPr>
            <p:nvPr/>
          </p:nvSpPr>
          <p:spPr bwMode="auto">
            <a:xfrm>
              <a:off x="6491" y="2949"/>
              <a:ext cx="714" cy="1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Line 3"/>
            <p:cNvSpPr>
              <a:spLocks noChangeShapeType="1"/>
            </p:cNvSpPr>
            <p:nvPr/>
          </p:nvSpPr>
          <p:spPr bwMode="auto">
            <a:xfrm>
              <a:off x="4563" y="3129"/>
              <a:ext cx="765" cy="10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Line 2"/>
            <p:cNvSpPr>
              <a:spLocks noChangeShapeType="1"/>
            </p:cNvSpPr>
            <p:nvPr/>
          </p:nvSpPr>
          <p:spPr bwMode="auto">
            <a:xfrm flipV="1">
              <a:off x="4527" y="4470"/>
              <a:ext cx="807" cy="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3" name="Picture 8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4641" y="138396"/>
            <a:ext cx="3628455" cy="1919461"/>
          </a:xfrm>
          <a:prstGeom prst="rect">
            <a:avLst/>
          </a:prstGeom>
        </p:spPr>
      </p:pic>
      <p:sp>
        <p:nvSpPr>
          <p:cNvPr id="84" name="Oval Callout 83"/>
          <p:cNvSpPr/>
          <p:nvPr/>
        </p:nvSpPr>
        <p:spPr>
          <a:xfrm>
            <a:off x="5309494" y="2323113"/>
            <a:ext cx="2421647" cy="455350"/>
          </a:xfrm>
          <a:prstGeom prst="wedgeEllipseCallout">
            <a:avLst>
              <a:gd name="adj1" fmla="val -73189"/>
              <a:gd name="adj2" fmla="val 14941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Owner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DAYS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Oval Callout 84"/>
          <p:cNvSpPr/>
          <p:nvPr/>
        </p:nvSpPr>
        <p:spPr>
          <a:xfrm>
            <a:off x="2022235" y="1148593"/>
            <a:ext cx="2537448" cy="455350"/>
          </a:xfrm>
          <a:prstGeom prst="wedgeEllipseCallout">
            <a:avLst>
              <a:gd name="adj1" fmla="val 52584"/>
              <a:gd name="adj2" fmla="val 194693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3</a:t>
            </a:r>
            <a:r>
              <a:rPr lang="en-US" sz="14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DAYS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Oval Callout 85"/>
          <p:cNvSpPr/>
          <p:nvPr/>
        </p:nvSpPr>
        <p:spPr>
          <a:xfrm>
            <a:off x="5489752" y="4331922"/>
            <a:ext cx="2761930" cy="455350"/>
          </a:xfrm>
          <a:prstGeom prst="wedgeEllipseCallout">
            <a:avLst>
              <a:gd name="adj1" fmla="val -81118"/>
              <a:gd name="adj2" fmla="val -43525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DAYS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2871340"/>
              </p:ext>
            </p:extLst>
          </p:nvPr>
        </p:nvGraphicFramePr>
        <p:xfrm>
          <a:off x="383218" y="4941168"/>
          <a:ext cx="8303581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398"/>
                <a:gridCol w="1481889"/>
                <a:gridCol w="1522324"/>
                <a:gridCol w="1037948"/>
                <a:gridCol w="1314734"/>
                <a:gridCol w="1267841"/>
                <a:gridCol w="94644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1&amp;2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8&amp;9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D, E</a:t>
                      </a: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(EC)</a:t>
                      </a: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456-9AED-42DE-95CF-C10BF9721CAD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23572" y="168755"/>
            <a:ext cx="2072164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Rectangle 133"/>
          <p:cNvSpPr>
            <a:spLocks noChangeArrowheads="1"/>
          </p:cNvSpPr>
          <p:nvPr/>
        </p:nvSpPr>
        <p:spPr bwMode="auto">
          <a:xfrm>
            <a:off x="849313" y="4516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74" name="Rectangle 76"/>
          <p:cNvSpPr>
            <a:spLocks noChangeArrowheads="1"/>
          </p:cNvSpPr>
          <p:nvPr/>
        </p:nvSpPr>
        <p:spPr bwMode="auto">
          <a:xfrm>
            <a:off x="2235851" y="168361"/>
            <a:ext cx="32197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10&amp;11 analysis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971600" y="2003395"/>
            <a:ext cx="5676303" cy="2937773"/>
            <a:chOff x="1161" y="2352"/>
            <a:chExt cx="7461" cy="3861"/>
          </a:xfrm>
        </p:grpSpPr>
        <p:sp>
          <p:nvSpPr>
            <p:cNvPr id="26679" name="AutoShape 75"/>
            <p:cNvSpPr>
              <a:spLocks noChangeAspect="1" noChangeArrowheads="1" noTextEdit="1"/>
            </p:cNvSpPr>
            <p:nvPr/>
          </p:nvSpPr>
          <p:spPr bwMode="auto">
            <a:xfrm>
              <a:off x="1161" y="2352"/>
              <a:ext cx="7461" cy="38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67"/>
            <p:cNvGrpSpPr>
              <a:grpSpLocks/>
            </p:cNvGrpSpPr>
            <p:nvPr/>
          </p:nvGrpSpPr>
          <p:grpSpPr bwMode="auto">
            <a:xfrm>
              <a:off x="1496" y="3854"/>
              <a:ext cx="1150" cy="887"/>
              <a:chOff x="3193" y="6078"/>
              <a:chExt cx="663" cy="669"/>
            </a:xfrm>
          </p:grpSpPr>
          <p:sp>
            <p:nvSpPr>
              <p:cNvPr id="26746" name="Text Box 7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47" name="Text Box 7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48" name="Text Box 7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49" name="Text Box 7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26750" name="Text Box 7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51" name="Text Box 6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52" name="Text Box 6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1335" y="2600"/>
              <a:ext cx="1147" cy="906"/>
              <a:chOff x="3193" y="6078"/>
              <a:chExt cx="663" cy="669"/>
            </a:xfrm>
          </p:grpSpPr>
          <p:sp>
            <p:nvSpPr>
              <p:cNvPr id="26739" name="Text Box 6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26740" name="Text Box 6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26741" name="Text Box 6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26742" name="Text Box 6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26743" name="Text Box 6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26744" name="Text Box 6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26745" name="Text Box 6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3417" y="2517"/>
              <a:ext cx="1146" cy="873"/>
              <a:chOff x="3193" y="6078"/>
              <a:chExt cx="663" cy="669"/>
            </a:xfrm>
          </p:grpSpPr>
          <p:sp>
            <p:nvSpPr>
              <p:cNvPr id="26732" name="Text Box 5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6733" name="Text Box 5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26734" name="Text Box 5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35" name="Text Box 5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26736" name="Text Box 5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6737" name="Text Box 5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38" name="Text Box 5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3411" y="5098"/>
              <a:ext cx="1146" cy="902"/>
              <a:chOff x="3193" y="6078"/>
              <a:chExt cx="663" cy="669"/>
            </a:xfrm>
          </p:grpSpPr>
          <p:sp>
            <p:nvSpPr>
              <p:cNvPr id="26725" name="Text Box 5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26" name="Text Box 4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27" name="Text Box 4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28" name="Text Box 4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26729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30" name="Text Box 4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31" name="Text Box 4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sp>
          <p:nvSpPr>
            <p:cNvPr id="26684" name="Line 42"/>
            <p:cNvSpPr>
              <a:spLocks noChangeShapeType="1"/>
            </p:cNvSpPr>
            <p:nvPr/>
          </p:nvSpPr>
          <p:spPr bwMode="auto">
            <a:xfrm flipV="1">
              <a:off x="2646" y="2949"/>
              <a:ext cx="765" cy="13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Line 41"/>
            <p:cNvSpPr>
              <a:spLocks noChangeShapeType="1"/>
            </p:cNvSpPr>
            <p:nvPr/>
          </p:nvSpPr>
          <p:spPr bwMode="auto">
            <a:xfrm>
              <a:off x="2646" y="4301"/>
              <a:ext cx="771" cy="12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5334" y="2517"/>
              <a:ext cx="1149" cy="873"/>
              <a:chOff x="3193" y="6078"/>
              <a:chExt cx="663" cy="669"/>
            </a:xfrm>
          </p:grpSpPr>
          <p:sp>
            <p:nvSpPr>
              <p:cNvPr id="26718" name="Text Box 4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19" name="Text Box 3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26720" name="Text Box 3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26721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26722" name="Text Box 3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26723" name="Text Box 3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26724" name="Text Box 3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17</a:t>
                </a:r>
                <a:endParaRPr lang="en-US" sz="4000"/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5331" y="3868"/>
              <a:ext cx="1147" cy="903"/>
              <a:chOff x="3193" y="6078"/>
              <a:chExt cx="663" cy="669"/>
            </a:xfrm>
          </p:grpSpPr>
          <p:sp>
            <p:nvSpPr>
              <p:cNvPr id="26711" name="Text Box 3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12" name="Text Box 3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i="1" dirty="0">
                    <a:solidFill>
                      <a:srgbClr val="FF0000"/>
                    </a:solidFill>
                    <a:cs typeface="Times New Roman" pitchFamily="18" charset="0"/>
                  </a:rPr>
                  <a:t>12</a:t>
                </a:r>
                <a:endParaRPr lang="en-US" sz="4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713" name="Text Box 3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17</a:t>
                </a:r>
                <a:endParaRPr lang="en-US" sz="4000"/>
              </a:p>
            </p:txBody>
          </p:sp>
          <p:sp>
            <p:nvSpPr>
              <p:cNvPr id="26714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26715" name="Text Box 2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16" name="Text Box 2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17" name="Text Box 2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5331" y="5098"/>
              <a:ext cx="1146" cy="902"/>
              <a:chOff x="3193" y="6078"/>
              <a:chExt cx="663" cy="669"/>
            </a:xfrm>
          </p:grpSpPr>
          <p:sp>
            <p:nvSpPr>
              <p:cNvPr id="26704" name="Text Box 2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05" name="Text Box 2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26706" name="Text Box 2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10</a:t>
                </a:r>
                <a:endParaRPr lang="en-US" sz="4000"/>
              </a:p>
            </p:txBody>
          </p:sp>
          <p:sp>
            <p:nvSpPr>
              <p:cNvPr id="26707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26708" name="Text Box 2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12</a:t>
                </a:r>
                <a:endParaRPr lang="en-US" sz="4000"/>
              </a:p>
            </p:txBody>
          </p:sp>
          <p:sp>
            <p:nvSpPr>
              <p:cNvPr id="26709" name="Text Box 1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26710" name="Text Box 1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17</a:t>
                </a:r>
                <a:endParaRPr lang="en-US" sz="4000"/>
              </a:p>
            </p:txBody>
          </p:sp>
        </p:grp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7253" y="3852"/>
              <a:ext cx="1146" cy="873"/>
              <a:chOff x="3193" y="6078"/>
              <a:chExt cx="663" cy="669"/>
            </a:xfrm>
          </p:grpSpPr>
          <p:sp>
            <p:nvSpPr>
              <p:cNvPr id="26697" name="Text Box 1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17</a:t>
                </a:r>
                <a:endParaRPr lang="en-US" sz="4000"/>
              </a:p>
            </p:txBody>
          </p:sp>
          <p:sp>
            <p:nvSpPr>
              <p:cNvPr id="26698" name="Text Box 1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26699" name="Text Box 1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19</a:t>
                </a:r>
                <a:endParaRPr lang="en-US" sz="4000"/>
              </a:p>
            </p:txBody>
          </p:sp>
          <p:sp>
            <p:nvSpPr>
              <p:cNvPr id="26700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26701" name="Text Box 1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17</a:t>
                </a:r>
                <a:endParaRPr lang="en-US" sz="4000"/>
              </a:p>
            </p:txBody>
          </p:sp>
          <p:sp>
            <p:nvSpPr>
              <p:cNvPr id="26702" name="Text Box 1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26703" name="Text Box 1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19</a:t>
                </a:r>
                <a:endParaRPr lang="en-US" sz="4000"/>
              </a:p>
            </p:txBody>
          </p:sp>
        </p:grpSp>
        <p:sp>
          <p:nvSpPr>
            <p:cNvPr id="26690" name="Line 8"/>
            <p:cNvSpPr>
              <a:spLocks noChangeShapeType="1"/>
            </p:cNvSpPr>
            <p:nvPr/>
          </p:nvSpPr>
          <p:spPr bwMode="auto">
            <a:xfrm>
              <a:off x="4563" y="2949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7"/>
            <p:cNvSpPr>
              <a:spLocks noChangeShapeType="1"/>
            </p:cNvSpPr>
            <p:nvPr/>
          </p:nvSpPr>
          <p:spPr bwMode="auto">
            <a:xfrm flipV="1">
              <a:off x="6478" y="4300"/>
              <a:ext cx="80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6"/>
            <p:cNvSpPr>
              <a:spLocks noChangeShapeType="1"/>
            </p:cNvSpPr>
            <p:nvPr/>
          </p:nvSpPr>
          <p:spPr bwMode="auto">
            <a:xfrm>
              <a:off x="4557" y="5558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5"/>
            <p:cNvSpPr>
              <a:spLocks noChangeShapeType="1"/>
            </p:cNvSpPr>
            <p:nvPr/>
          </p:nvSpPr>
          <p:spPr bwMode="auto">
            <a:xfrm flipV="1">
              <a:off x="6491" y="4406"/>
              <a:ext cx="741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Line 4"/>
            <p:cNvSpPr>
              <a:spLocks noChangeShapeType="1"/>
            </p:cNvSpPr>
            <p:nvPr/>
          </p:nvSpPr>
          <p:spPr bwMode="auto">
            <a:xfrm>
              <a:off x="6491" y="2949"/>
              <a:ext cx="714" cy="1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Line 3"/>
            <p:cNvSpPr>
              <a:spLocks noChangeShapeType="1"/>
            </p:cNvSpPr>
            <p:nvPr/>
          </p:nvSpPr>
          <p:spPr bwMode="auto">
            <a:xfrm>
              <a:off x="4563" y="3129"/>
              <a:ext cx="765" cy="10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6" name="Line 2"/>
            <p:cNvSpPr>
              <a:spLocks noChangeShapeType="1"/>
            </p:cNvSpPr>
            <p:nvPr/>
          </p:nvSpPr>
          <p:spPr bwMode="auto">
            <a:xfrm flipV="1">
              <a:off x="4527" y="4470"/>
              <a:ext cx="807" cy="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4" name="Picture 8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0410" y="112600"/>
            <a:ext cx="3628455" cy="1919461"/>
          </a:xfrm>
          <a:prstGeom prst="rect">
            <a:avLst/>
          </a:prstGeom>
        </p:spPr>
      </p:pic>
      <p:sp>
        <p:nvSpPr>
          <p:cNvPr id="85" name="Oval Callout 84"/>
          <p:cNvSpPr/>
          <p:nvPr/>
        </p:nvSpPr>
        <p:spPr>
          <a:xfrm>
            <a:off x="5309494" y="2238686"/>
            <a:ext cx="2421647" cy="455350"/>
          </a:xfrm>
          <a:prstGeom prst="wedgeEllipseCallout">
            <a:avLst>
              <a:gd name="adj1" fmla="val -73189"/>
              <a:gd name="adj2" fmla="val 14941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Owner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DAYS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5086037"/>
              </p:ext>
            </p:extLst>
          </p:nvPr>
        </p:nvGraphicFramePr>
        <p:xfrm>
          <a:off x="123572" y="5031824"/>
          <a:ext cx="8563229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645"/>
                <a:gridCol w="1606884"/>
                <a:gridCol w="1569925"/>
                <a:gridCol w="1070403"/>
                <a:gridCol w="1355844"/>
                <a:gridCol w="1337079"/>
                <a:gridCol w="946449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1&amp;2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8&amp;9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D, 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(EC)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10&amp;11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(EC)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B5B3-B347-4CEA-901D-42333994F5E1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187624" y="2032560"/>
            <a:ext cx="5604296" cy="2836600"/>
            <a:chOff x="1187624" y="2116763"/>
            <a:chExt cx="5604296" cy="2836600"/>
          </a:xfrm>
        </p:grpSpPr>
        <p:grpSp>
          <p:nvGrpSpPr>
            <p:cNvPr id="4" name="Group 134"/>
            <p:cNvGrpSpPr>
              <a:grpSpLocks noChangeAspect="1"/>
            </p:cNvGrpSpPr>
            <p:nvPr/>
          </p:nvGrpSpPr>
          <p:grpSpPr bwMode="auto">
            <a:xfrm>
              <a:off x="1187624" y="2116763"/>
              <a:ext cx="5604296" cy="2836600"/>
              <a:chOff x="1161" y="2352"/>
              <a:chExt cx="7461" cy="3861"/>
            </a:xfrm>
          </p:grpSpPr>
          <p:sp>
            <p:nvSpPr>
              <p:cNvPr id="27710" name="AutoShape 208"/>
              <p:cNvSpPr>
                <a:spLocks noChangeAspect="1" noChangeArrowheads="1" noTextEdit="1"/>
              </p:cNvSpPr>
              <p:nvPr/>
            </p:nvSpPr>
            <p:spPr bwMode="auto">
              <a:xfrm>
                <a:off x="1161" y="2352"/>
                <a:ext cx="7461" cy="386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00"/>
              <p:cNvGrpSpPr>
                <a:grpSpLocks/>
              </p:cNvGrpSpPr>
              <p:nvPr/>
            </p:nvGrpSpPr>
            <p:grpSpPr bwMode="auto">
              <a:xfrm>
                <a:off x="1496" y="3854"/>
                <a:ext cx="1150" cy="887"/>
                <a:chOff x="3193" y="6078"/>
                <a:chExt cx="663" cy="669"/>
              </a:xfrm>
            </p:grpSpPr>
            <p:sp>
              <p:nvSpPr>
                <p:cNvPr id="27777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78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79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80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START</a:t>
                  </a:r>
                  <a:endParaRPr lang="en-US" sz="4000"/>
                </a:p>
              </p:txBody>
            </p:sp>
            <p:sp>
              <p:nvSpPr>
                <p:cNvPr id="27781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82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83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</p:grpSp>
          <p:grpSp>
            <p:nvGrpSpPr>
              <p:cNvPr id="6" name="Group 192"/>
              <p:cNvGrpSpPr>
                <a:grpSpLocks/>
              </p:cNvGrpSpPr>
              <p:nvPr/>
            </p:nvGrpSpPr>
            <p:grpSpPr bwMode="auto">
              <a:xfrm>
                <a:off x="1335" y="2600"/>
                <a:ext cx="1147" cy="906"/>
                <a:chOff x="3193" y="6078"/>
                <a:chExt cx="663" cy="669"/>
              </a:xfrm>
            </p:grpSpPr>
            <p:sp>
              <p:nvSpPr>
                <p:cNvPr id="27770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ES</a:t>
                  </a:r>
                  <a:endParaRPr lang="en-US" sz="4000"/>
                </a:p>
              </p:txBody>
            </p:sp>
            <p:sp>
              <p:nvSpPr>
                <p:cNvPr id="27771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t</a:t>
                  </a:r>
                  <a:endParaRPr lang="en-US" sz="4000"/>
                </a:p>
              </p:txBody>
            </p:sp>
            <p:sp>
              <p:nvSpPr>
                <p:cNvPr id="27772" name="Text Box 197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EF</a:t>
                  </a:r>
                  <a:endParaRPr lang="en-US" sz="4000"/>
                </a:p>
              </p:txBody>
            </p:sp>
            <p:sp>
              <p:nvSpPr>
                <p:cNvPr id="27773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Activity</a:t>
                  </a:r>
                  <a:endParaRPr lang="en-US" sz="4000"/>
                </a:p>
              </p:txBody>
            </p:sp>
            <p:sp>
              <p:nvSpPr>
                <p:cNvPr id="27774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LS</a:t>
                  </a:r>
                  <a:endParaRPr lang="en-US" sz="4000"/>
                </a:p>
              </p:txBody>
            </p:sp>
            <p:sp>
              <p:nvSpPr>
                <p:cNvPr id="27775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TF</a:t>
                  </a:r>
                  <a:endParaRPr lang="en-US" sz="4000"/>
                </a:p>
              </p:txBody>
            </p:sp>
            <p:sp>
              <p:nvSpPr>
                <p:cNvPr id="27776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LF</a:t>
                  </a:r>
                  <a:endParaRPr lang="en-US" sz="4000"/>
                </a:p>
              </p:txBody>
            </p:sp>
          </p:grpSp>
          <p:grpSp>
            <p:nvGrpSpPr>
              <p:cNvPr id="7" name="Group 184"/>
              <p:cNvGrpSpPr>
                <a:grpSpLocks/>
              </p:cNvGrpSpPr>
              <p:nvPr/>
            </p:nvGrpSpPr>
            <p:grpSpPr bwMode="auto">
              <a:xfrm>
                <a:off x="3417" y="2517"/>
                <a:ext cx="1146" cy="873"/>
                <a:chOff x="3193" y="6078"/>
                <a:chExt cx="663" cy="669"/>
              </a:xfrm>
            </p:grpSpPr>
            <p:sp>
              <p:nvSpPr>
                <p:cNvPr id="27763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2</a:t>
                  </a:r>
                  <a:endParaRPr lang="en-US" sz="4000"/>
                </a:p>
              </p:txBody>
            </p:sp>
            <p:sp>
              <p:nvSpPr>
                <p:cNvPr id="27764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3</a:t>
                  </a:r>
                  <a:endParaRPr lang="en-US" sz="4000"/>
                </a:p>
              </p:txBody>
            </p:sp>
            <p:sp>
              <p:nvSpPr>
                <p:cNvPr id="27765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66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A</a:t>
                  </a:r>
                  <a:endParaRPr lang="en-US" sz="4000"/>
                </a:p>
              </p:txBody>
            </p:sp>
            <p:sp>
              <p:nvSpPr>
                <p:cNvPr id="27767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2</a:t>
                  </a:r>
                  <a:endParaRPr lang="en-US" sz="4000"/>
                </a:p>
              </p:txBody>
            </p:sp>
            <p:sp>
              <p:nvSpPr>
                <p:cNvPr id="27768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69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</p:grpSp>
          <p:grpSp>
            <p:nvGrpSpPr>
              <p:cNvPr id="8" name="Group 176"/>
              <p:cNvGrpSpPr>
                <a:grpSpLocks/>
              </p:cNvGrpSpPr>
              <p:nvPr/>
            </p:nvGrpSpPr>
            <p:grpSpPr bwMode="auto">
              <a:xfrm>
                <a:off x="3411" y="5098"/>
                <a:ext cx="1146" cy="902"/>
                <a:chOff x="3193" y="6078"/>
                <a:chExt cx="663" cy="669"/>
              </a:xfrm>
            </p:grpSpPr>
            <p:sp>
              <p:nvSpPr>
                <p:cNvPr id="27756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57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58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59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B</a:t>
                  </a:r>
                  <a:endParaRPr lang="en-US" sz="4000"/>
                </a:p>
              </p:txBody>
            </p:sp>
            <p:sp>
              <p:nvSpPr>
                <p:cNvPr id="27760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61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62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</p:grpSp>
          <p:sp>
            <p:nvSpPr>
              <p:cNvPr id="27715" name="Line 175"/>
              <p:cNvSpPr>
                <a:spLocks noChangeShapeType="1"/>
              </p:cNvSpPr>
              <p:nvPr/>
            </p:nvSpPr>
            <p:spPr bwMode="auto">
              <a:xfrm flipV="1">
                <a:off x="2646" y="2949"/>
                <a:ext cx="765" cy="135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6" name="Line 174"/>
              <p:cNvSpPr>
                <a:spLocks noChangeShapeType="1"/>
              </p:cNvSpPr>
              <p:nvPr/>
            </p:nvSpPr>
            <p:spPr bwMode="auto">
              <a:xfrm>
                <a:off x="2646" y="4301"/>
                <a:ext cx="771" cy="12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166"/>
              <p:cNvGrpSpPr>
                <a:grpSpLocks/>
              </p:cNvGrpSpPr>
              <p:nvPr/>
            </p:nvGrpSpPr>
            <p:grpSpPr bwMode="auto">
              <a:xfrm>
                <a:off x="5334" y="2517"/>
                <a:ext cx="1149" cy="873"/>
                <a:chOff x="3193" y="6078"/>
                <a:chExt cx="663" cy="669"/>
              </a:xfrm>
            </p:grpSpPr>
            <p:sp>
              <p:nvSpPr>
                <p:cNvPr id="2774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5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8</a:t>
                  </a:r>
                  <a:endParaRPr lang="en-US" sz="4000"/>
                </a:p>
              </p:txBody>
            </p:sp>
            <p:sp>
              <p:nvSpPr>
                <p:cNvPr id="27751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13</a:t>
                  </a:r>
                  <a:endParaRPr lang="en-US" sz="4000"/>
                </a:p>
              </p:txBody>
            </p:sp>
            <p:sp>
              <p:nvSpPr>
                <p:cNvPr id="2775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C</a:t>
                  </a:r>
                  <a:endParaRPr lang="en-US" sz="4000"/>
                </a:p>
              </p:txBody>
            </p:sp>
            <p:sp>
              <p:nvSpPr>
                <p:cNvPr id="27753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10</a:t>
                  </a:r>
                  <a:endParaRPr lang="en-US" sz="4000"/>
                </a:p>
              </p:txBody>
            </p:sp>
            <p:sp>
              <p:nvSpPr>
                <p:cNvPr id="27754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5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18</a:t>
                  </a:r>
                  <a:endParaRPr lang="en-US" sz="4000"/>
                </a:p>
              </p:txBody>
            </p:sp>
          </p:grpSp>
          <p:grpSp>
            <p:nvGrpSpPr>
              <p:cNvPr id="10" name="Group 158"/>
              <p:cNvGrpSpPr>
                <a:grpSpLocks/>
              </p:cNvGrpSpPr>
              <p:nvPr/>
            </p:nvGrpSpPr>
            <p:grpSpPr bwMode="auto">
              <a:xfrm>
                <a:off x="5331" y="3868"/>
                <a:ext cx="1147" cy="903"/>
                <a:chOff x="3193" y="6078"/>
                <a:chExt cx="663" cy="669"/>
              </a:xfrm>
            </p:grpSpPr>
            <p:sp>
              <p:nvSpPr>
                <p:cNvPr id="27742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43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12</a:t>
                  </a:r>
                  <a:endParaRPr lang="en-US" sz="4000"/>
                </a:p>
              </p:txBody>
            </p:sp>
            <p:sp>
              <p:nvSpPr>
                <p:cNvPr id="2774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17</a:t>
                  </a:r>
                  <a:endParaRPr lang="en-US" sz="4000"/>
                </a:p>
              </p:txBody>
            </p:sp>
            <p:sp>
              <p:nvSpPr>
                <p:cNvPr id="27745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D</a:t>
                  </a:r>
                  <a:endParaRPr lang="en-US" sz="4000"/>
                </a:p>
              </p:txBody>
            </p:sp>
            <p:sp>
              <p:nvSpPr>
                <p:cNvPr id="27746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47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48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15</a:t>
                  </a:r>
                  <a:endParaRPr lang="en-US" sz="4000"/>
                </a:p>
              </p:txBody>
            </p:sp>
          </p:grpSp>
          <p:grpSp>
            <p:nvGrpSpPr>
              <p:cNvPr id="11" name="Group 150"/>
              <p:cNvGrpSpPr>
                <a:grpSpLocks/>
              </p:cNvGrpSpPr>
              <p:nvPr/>
            </p:nvGrpSpPr>
            <p:grpSpPr bwMode="auto">
              <a:xfrm>
                <a:off x="5331" y="5098"/>
                <a:ext cx="1146" cy="902"/>
                <a:chOff x="3193" y="6078"/>
                <a:chExt cx="663" cy="669"/>
              </a:xfrm>
            </p:grpSpPr>
            <p:sp>
              <p:nvSpPr>
                <p:cNvPr id="2773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36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5</a:t>
                  </a:r>
                  <a:endParaRPr lang="en-US" sz="4000"/>
                </a:p>
              </p:txBody>
            </p:sp>
            <p:sp>
              <p:nvSpPr>
                <p:cNvPr id="2773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10</a:t>
                  </a:r>
                  <a:endParaRPr lang="en-US" sz="4000"/>
                </a:p>
              </p:txBody>
            </p:sp>
            <p:sp>
              <p:nvSpPr>
                <p:cNvPr id="27738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E</a:t>
                  </a:r>
                  <a:endParaRPr lang="en-US" sz="4000"/>
                </a:p>
              </p:txBody>
            </p:sp>
            <p:sp>
              <p:nvSpPr>
                <p:cNvPr id="27739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13</a:t>
                  </a:r>
                  <a:endParaRPr lang="en-US" sz="4000"/>
                </a:p>
              </p:txBody>
            </p:sp>
            <p:sp>
              <p:nvSpPr>
                <p:cNvPr id="27740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8</a:t>
                  </a:r>
                  <a:endParaRPr lang="en-US" sz="4000"/>
                </a:p>
              </p:txBody>
            </p:sp>
            <p:sp>
              <p:nvSpPr>
                <p:cNvPr id="27741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18</a:t>
                  </a:r>
                  <a:endParaRPr lang="en-US" sz="4000"/>
                </a:p>
              </p:txBody>
            </p:sp>
          </p:grpSp>
          <p:grpSp>
            <p:nvGrpSpPr>
              <p:cNvPr id="12" name="Group 142"/>
              <p:cNvGrpSpPr>
                <a:grpSpLocks/>
              </p:cNvGrpSpPr>
              <p:nvPr/>
            </p:nvGrpSpPr>
            <p:grpSpPr bwMode="auto">
              <a:xfrm>
                <a:off x="7253" y="3852"/>
                <a:ext cx="1146" cy="873"/>
                <a:chOff x="3193" y="6078"/>
                <a:chExt cx="663" cy="669"/>
              </a:xfrm>
            </p:grpSpPr>
            <p:sp>
              <p:nvSpPr>
                <p:cNvPr id="27728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3193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 b="1" dirty="0">
                      <a:solidFill>
                        <a:srgbClr val="FF0000"/>
                      </a:solidFill>
                      <a:cs typeface="Times New Roman" pitchFamily="18" charset="0"/>
                    </a:rPr>
                    <a:t>18</a:t>
                  </a:r>
                  <a:endParaRPr lang="en-US" sz="4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729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414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2</a:t>
                  </a:r>
                  <a:endParaRPr lang="en-US" sz="4000"/>
                </a:p>
              </p:txBody>
            </p:sp>
            <p:sp>
              <p:nvSpPr>
                <p:cNvPr id="27730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635" y="6078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20</a:t>
                  </a:r>
                  <a:endParaRPr lang="en-US" sz="4000"/>
                </a:p>
              </p:txBody>
            </p:sp>
            <p:sp>
              <p:nvSpPr>
                <p:cNvPr id="27731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3193" y="6301"/>
                  <a:ext cx="663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F</a:t>
                  </a:r>
                  <a:endParaRPr lang="en-US" sz="4000"/>
                </a:p>
              </p:txBody>
            </p:sp>
            <p:sp>
              <p:nvSpPr>
                <p:cNvPr id="27732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193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18</a:t>
                  </a:r>
                  <a:endParaRPr lang="en-US" sz="4000"/>
                </a:p>
              </p:txBody>
            </p:sp>
            <p:sp>
              <p:nvSpPr>
                <p:cNvPr id="27733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414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0</a:t>
                  </a:r>
                  <a:endParaRPr lang="en-US" sz="4000"/>
                </a:p>
              </p:txBody>
            </p:sp>
            <p:sp>
              <p:nvSpPr>
                <p:cNvPr id="27734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635" y="6524"/>
                  <a:ext cx="221" cy="223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27432" rIns="0" bIns="0"/>
                <a:lstStyle/>
                <a:p>
                  <a:pPr algn="ctr"/>
                  <a:r>
                    <a:rPr lang="en-US" sz="1400">
                      <a:cs typeface="Times New Roman" pitchFamily="18" charset="0"/>
                    </a:rPr>
                    <a:t>20</a:t>
                  </a:r>
                  <a:endParaRPr lang="en-US" sz="4000"/>
                </a:p>
              </p:txBody>
            </p:sp>
          </p:grpSp>
          <p:sp>
            <p:nvSpPr>
              <p:cNvPr id="27721" name="Line 141"/>
              <p:cNvSpPr>
                <a:spLocks noChangeShapeType="1"/>
              </p:cNvSpPr>
              <p:nvPr/>
            </p:nvSpPr>
            <p:spPr bwMode="auto">
              <a:xfrm>
                <a:off x="4563" y="2949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2" name="Line 140"/>
              <p:cNvSpPr>
                <a:spLocks noChangeShapeType="1"/>
              </p:cNvSpPr>
              <p:nvPr/>
            </p:nvSpPr>
            <p:spPr bwMode="auto">
              <a:xfrm flipV="1">
                <a:off x="6478" y="4300"/>
                <a:ext cx="802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3" name="Line 139"/>
              <p:cNvSpPr>
                <a:spLocks noChangeShapeType="1"/>
              </p:cNvSpPr>
              <p:nvPr/>
            </p:nvSpPr>
            <p:spPr bwMode="auto">
              <a:xfrm>
                <a:off x="4557" y="5558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4" name="Line 138"/>
              <p:cNvSpPr>
                <a:spLocks noChangeShapeType="1"/>
              </p:cNvSpPr>
              <p:nvPr/>
            </p:nvSpPr>
            <p:spPr bwMode="auto">
              <a:xfrm flipV="1">
                <a:off x="6491" y="4406"/>
                <a:ext cx="74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5" name="Line 137"/>
              <p:cNvSpPr>
                <a:spLocks noChangeShapeType="1"/>
              </p:cNvSpPr>
              <p:nvPr/>
            </p:nvSpPr>
            <p:spPr bwMode="auto">
              <a:xfrm>
                <a:off x="6491" y="2949"/>
                <a:ext cx="714" cy="11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136"/>
              <p:cNvSpPr>
                <a:spLocks noChangeShapeType="1"/>
              </p:cNvSpPr>
              <p:nvPr/>
            </p:nvSpPr>
            <p:spPr bwMode="auto">
              <a:xfrm>
                <a:off x="4563" y="3129"/>
                <a:ext cx="765" cy="102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7" name="Line 135"/>
              <p:cNvSpPr>
                <a:spLocks noChangeShapeType="1"/>
              </p:cNvSpPr>
              <p:nvPr/>
            </p:nvSpPr>
            <p:spPr bwMode="auto">
              <a:xfrm flipV="1">
                <a:off x="4527" y="4470"/>
                <a:ext cx="807" cy="91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5405778" y="401523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FS1</a:t>
              </a:r>
              <a:endParaRPr lang="en-US" dirty="0"/>
            </a:p>
          </p:txBody>
        </p:sp>
      </p:grp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44976" y="131491"/>
            <a:ext cx="2134911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05" name="Rectangle 209"/>
          <p:cNvSpPr>
            <a:spLocks noChangeArrowheads="1"/>
          </p:cNvSpPr>
          <p:nvPr/>
        </p:nvSpPr>
        <p:spPr bwMode="auto">
          <a:xfrm>
            <a:off x="2354713" y="567813"/>
            <a:ext cx="30156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18 analysis </a:t>
            </a:r>
            <a:endParaRPr lang="en-US" sz="28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RESULT)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0410" y="112600"/>
            <a:ext cx="3628455" cy="1919461"/>
          </a:xfrm>
          <a:prstGeom prst="rect">
            <a:avLst/>
          </a:prstGeom>
        </p:spPr>
      </p:pic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8642176"/>
              </p:ext>
            </p:extLst>
          </p:nvPr>
        </p:nvGraphicFramePr>
        <p:xfrm>
          <a:off x="123572" y="4941168"/>
          <a:ext cx="8696900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207"/>
                <a:gridCol w="1631967"/>
                <a:gridCol w="1594431"/>
                <a:gridCol w="1087112"/>
                <a:gridCol w="1377009"/>
                <a:gridCol w="1284819"/>
                <a:gridCol w="10343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1&amp;2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8&amp;9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D, 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(EC)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10&amp;11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(EC)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(NE)</a:t>
                      </a: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Oval Callout 85"/>
          <p:cNvSpPr/>
          <p:nvPr/>
        </p:nvSpPr>
        <p:spPr>
          <a:xfrm>
            <a:off x="5754573" y="2380317"/>
            <a:ext cx="2761930" cy="455350"/>
          </a:xfrm>
          <a:prstGeom prst="wedgeEllipseCallout">
            <a:avLst>
              <a:gd name="adj1" fmla="val -43466"/>
              <a:gd name="adj2" fmla="val 112005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DAY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32D-4D72-4397-9F4A-5A4121769FE7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34000" y="163643"/>
            <a:ext cx="2354317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1" name="Rectangle 2"/>
          <p:cNvSpPr txBox="1">
            <a:spLocks noChangeArrowheads="1"/>
          </p:cNvSpPr>
          <p:nvPr/>
        </p:nvSpPr>
        <p:spPr bwMode="auto">
          <a:xfrm>
            <a:off x="247919" y="773686"/>
            <a:ext cx="864096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algn="just">
              <a:defRPr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As-planned and As-built schedule for a project. Determine the delay responsibilities between the owner and the contractor.</a:t>
            </a:r>
            <a:endParaRPr lang="en-US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539552" y="2004714"/>
            <a:ext cx="7774186" cy="4396154"/>
            <a:chOff x="1161" y="1572"/>
            <a:chExt cx="9561" cy="5406"/>
          </a:xfrm>
        </p:grpSpPr>
        <p:sp>
          <p:nvSpPr>
            <p:cNvPr id="28683" name="AutoShape 92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540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84"/>
            <p:cNvGrpSpPr>
              <a:grpSpLocks/>
            </p:cNvGrpSpPr>
            <p:nvPr/>
          </p:nvGrpSpPr>
          <p:grpSpPr bwMode="auto">
            <a:xfrm>
              <a:off x="1496" y="3854"/>
              <a:ext cx="1150" cy="887"/>
              <a:chOff x="3193" y="6078"/>
              <a:chExt cx="663" cy="669"/>
            </a:xfrm>
          </p:grpSpPr>
          <p:sp>
            <p:nvSpPr>
              <p:cNvPr id="28767" name="Text Box 9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68" name="Text Box 9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69" name="Text Box 8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70" name="Text Box 8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START</a:t>
                </a:r>
                <a:endParaRPr lang="en-US" sz="4400"/>
              </a:p>
            </p:txBody>
          </p:sp>
          <p:sp>
            <p:nvSpPr>
              <p:cNvPr id="28771" name="Text Box 8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72" name="Text Box 8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73" name="Text Box 8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</p:grpSp>
        <p:grpSp>
          <p:nvGrpSpPr>
            <p:cNvPr id="6" name="Group 76"/>
            <p:cNvGrpSpPr>
              <a:grpSpLocks/>
            </p:cNvGrpSpPr>
            <p:nvPr/>
          </p:nvGrpSpPr>
          <p:grpSpPr bwMode="auto">
            <a:xfrm>
              <a:off x="1305" y="1715"/>
              <a:ext cx="1147" cy="1191"/>
              <a:chOff x="3193" y="6078"/>
              <a:chExt cx="663" cy="669"/>
            </a:xfrm>
          </p:grpSpPr>
          <p:sp>
            <p:nvSpPr>
              <p:cNvPr id="28760" name="Text Box 8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ES</a:t>
                </a:r>
                <a:endParaRPr lang="en-US" sz="4400"/>
              </a:p>
            </p:txBody>
          </p:sp>
          <p:sp>
            <p:nvSpPr>
              <p:cNvPr id="28761" name="Text Box 8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t</a:t>
                </a:r>
                <a:endParaRPr lang="en-US" sz="4400"/>
              </a:p>
            </p:txBody>
          </p:sp>
          <p:sp>
            <p:nvSpPr>
              <p:cNvPr id="28762" name="Text Box 8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EF</a:t>
                </a:r>
                <a:endParaRPr lang="en-US" sz="4400"/>
              </a:p>
            </p:txBody>
          </p:sp>
          <p:sp>
            <p:nvSpPr>
              <p:cNvPr id="28763" name="Text Box 8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Activity</a:t>
                </a:r>
                <a:endParaRPr lang="en-US" sz="4400"/>
              </a:p>
            </p:txBody>
          </p:sp>
          <p:sp>
            <p:nvSpPr>
              <p:cNvPr id="28764" name="Text Box 7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LS</a:t>
                </a:r>
                <a:endParaRPr lang="en-US" sz="4400"/>
              </a:p>
            </p:txBody>
          </p:sp>
          <p:sp>
            <p:nvSpPr>
              <p:cNvPr id="28765" name="Text Box 7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TF</a:t>
                </a:r>
                <a:endParaRPr lang="en-US" sz="4400"/>
              </a:p>
            </p:txBody>
          </p:sp>
          <p:sp>
            <p:nvSpPr>
              <p:cNvPr id="28766" name="Text Box 7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LF</a:t>
                </a:r>
                <a:endParaRPr lang="en-US" sz="4400"/>
              </a:p>
            </p:txBody>
          </p:sp>
        </p:grpSp>
        <p:grpSp>
          <p:nvGrpSpPr>
            <p:cNvPr id="7" name="Group 68"/>
            <p:cNvGrpSpPr>
              <a:grpSpLocks/>
            </p:cNvGrpSpPr>
            <p:nvPr/>
          </p:nvGrpSpPr>
          <p:grpSpPr bwMode="auto">
            <a:xfrm>
              <a:off x="3417" y="1917"/>
              <a:ext cx="1146" cy="873"/>
              <a:chOff x="3193" y="6078"/>
              <a:chExt cx="663" cy="669"/>
            </a:xfrm>
          </p:grpSpPr>
          <p:sp>
            <p:nvSpPr>
              <p:cNvPr id="28753" name="Text Box 7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54" name="Text Box 7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  <p:sp>
            <p:nvSpPr>
              <p:cNvPr id="28755" name="Text Box 7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  <p:sp>
            <p:nvSpPr>
              <p:cNvPr id="28756" name="Text Box 7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A</a:t>
                </a:r>
                <a:endParaRPr lang="en-US" sz="4400"/>
              </a:p>
            </p:txBody>
          </p:sp>
          <p:sp>
            <p:nvSpPr>
              <p:cNvPr id="28757" name="Text Box 7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58" name="Text Box 7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59" name="Text Box 6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3414" y="3838"/>
              <a:ext cx="1146" cy="903"/>
              <a:chOff x="3193" y="6078"/>
              <a:chExt cx="663" cy="669"/>
            </a:xfrm>
          </p:grpSpPr>
          <p:sp>
            <p:nvSpPr>
              <p:cNvPr id="28746" name="Text Box 6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47" name="Text Box 6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48" name="Text Box 6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49" name="Text Box 6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D</a:t>
                </a:r>
                <a:endParaRPr lang="en-US" sz="4400"/>
              </a:p>
            </p:txBody>
          </p:sp>
          <p:sp>
            <p:nvSpPr>
              <p:cNvPr id="28750" name="Text Box 6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51" name="Text Box 6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52" name="Text Box 6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6</a:t>
                </a:r>
                <a:endParaRPr lang="en-US" sz="4400"/>
              </a:p>
            </p:txBody>
          </p: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3411" y="5623"/>
              <a:ext cx="1146" cy="902"/>
              <a:chOff x="3193" y="6078"/>
              <a:chExt cx="663" cy="669"/>
            </a:xfrm>
          </p:grpSpPr>
          <p:sp>
            <p:nvSpPr>
              <p:cNvPr id="28739" name="Text Box 5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40" name="Text Box 5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41" name="Text Box 5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42" name="Text Box 5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F</a:t>
                </a:r>
                <a:endParaRPr lang="en-US" sz="4400"/>
              </a:p>
            </p:txBody>
          </p:sp>
          <p:sp>
            <p:nvSpPr>
              <p:cNvPr id="28743" name="Text Box 5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2</a:t>
                </a:r>
                <a:endParaRPr lang="en-US" sz="4400"/>
              </a:p>
            </p:txBody>
          </p:sp>
          <p:sp>
            <p:nvSpPr>
              <p:cNvPr id="28744" name="Text Box 5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2</a:t>
                </a:r>
                <a:endParaRPr lang="en-US" sz="4400"/>
              </a:p>
            </p:txBody>
          </p:sp>
          <p:sp>
            <p:nvSpPr>
              <p:cNvPr id="28745" name="Text Box 5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</p:grpSp>
        <p:sp>
          <p:nvSpPr>
            <p:cNvPr id="28689" name="Line 51"/>
            <p:cNvSpPr>
              <a:spLocks noChangeShapeType="1"/>
            </p:cNvSpPr>
            <p:nvPr/>
          </p:nvSpPr>
          <p:spPr bwMode="auto">
            <a:xfrm flipV="1">
              <a:off x="2646" y="2349"/>
              <a:ext cx="765" cy="19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50"/>
            <p:cNvSpPr>
              <a:spLocks noChangeShapeType="1"/>
            </p:cNvSpPr>
            <p:nvPr/>
          </p:nvSpPr>
          <p:spPr bwMode="auto">
            <a:xfrm flipV="1">
              <a:off x="2646" y="4300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49"/>
            <p:cNvSpPr>
              <a:spLocks noChangeShapeType="1"/>
            </p:cNvSpPr>
            <p:nvPr/>
          </p:nvSpPr>
          <p:spPr bwMode="auto">
            <a:xfrm>
              <a:off x="2646" y="4301"/>
              <a:ext cx="765" cy="1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5334" y="1917"/>
              <a:ext cx="1149" cy="873"/>
              <a:chOff x="3193" y="6078"/>
              <a:chExt cx="663" cy="669"/>
            </a:xfrm>
          </p:grpSpPr>
          <p:sp>
            <p:nvSpPr>
              <p:cNvPr id="28732" name="Text Box 4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  <p:sp>
            <p:nvSpPr>
              <p:cNvPr id="28733" name="Text Box 4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  <p:sp>
            <p:nvSpPr>
              <p:cNvPr id="28734" name="Text Box 4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8</a:t>
                </a:r>
                <a:endParaRPr lang="en-US" sz="4400"/>
              </a:p>
            </p:txBody>
          </p:sp>
          <p:sp>
            <p:nvSpPr>
              <p:cNvPr id="28735" name="Text Box 4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B</a:t>
                </a:r>
                <a:endParaRPr lang="en-US" sz="4400"/>
              </a:p>
            </p:txBody>
          </p:sp>
          <p:sp>
            <p:nvSpPr>
              <p:cNvPr id="28736" name="Text Box 4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  <p:sp>
            <p:nvSpPr>
              <p:cNvPr id="28737" name="Text Box 4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38" name="Text Box 4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8</a:t>
                </a:r>
                <a:endParaRPr lang="en-US" sz="4400"/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5331" y="3838"/>
              <a:ext cx="1147" cy="903"/>
              <a:chOff x="3193" y="6078"/>
              <a:chExt cx="663" cy="669"/>
            </a:xfrm>
          </p:grpSpPr>
          <p:sp>
            <p:nvSpPr>
              <p:cNvPr id="28725" name="Text Box 4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26" name="Text Box 3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2</a:t>
                </a:r>
                <a:endParaRPr lang="en-US" sz="4400"/>
              </a:p>
            </p:txBody>
          </p:sp>
          <p:sp>
            <p:nvSpPr>
              <p:cNvPr id="28727" name="Text Box 3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8728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E</a:t>
                </a:r>
                <a:endParaRPr lang="en-US" sz="4400"/>
              </a:p>
            </p:txBody>
          </p:sp>
          <p:sp>
            <p:nvSpPr>
              <p:cNvPr id="28729" name="Text Box 3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6</a:t>
                </a:r>
                <a:endParaRPr lang="en-US" sz="4400"/>
              </a:p>
            </p:txBody>
          </p:sp>
          <p:sp>
            <p:nvSpPr>
              <p:cNvPr id="28730" name="Text Box 3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31" name="Text Box 3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8</a:t>
                </a:r>
                <a:endParaRPr lang="en-US" sz="4400"/>
              </a:p>
            </p:txBody>
          </p:sp>
        </p:grp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5331" y="5623"/>
              <a:ext cx="1146" cy="902"/>
              <a:chOff x="3193" y="6078"/>
              <a:chExt cx="663" cy="669"/>
            </a:xfrm>
          </p:grpSpPr>
          <p:sp>
            <p:nvSpPr>
              <p:cNvPr id="28718" name="Text Box 3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3</a:t>
                </a:r>
                <a:endParaRPr lang="en-US" sz="4400"/>
              </a:p>
            </p:txBody>
          </p:sp>
          <p:sp>
            <p:nvSpPr>
              <p:cNvPr id="28719" name="Text Box 3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7</a:t>
                </a:r>
                <a:endParaRPr lang="en-US" sz="4400"/>
              </a:p>
            </p:txBody>
          </p:sp>
          <p:sp>
            <p:nvSpPr>
              <p:cNvPr id="28720" name="Text Box 3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10</a:t>
                </a:r>
                <a:endParaRPr lang="en-US" sz="4400"/>
              </a:p>
            </p:txBody>
          </p:sp>
          <p:sp>
            <p:nvSpPr>
              <p:cNvPr id="28721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G</a:t>
                </a:r>
                <a:endParaRPr lang="en-US" sz="4400"/>
              </a:p>
            </p:txBody>
          </p:sp>
          <p:sp>
            <p:nvSpPr>
              <p:cNvPr id="28722" name="Text Box 2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5</a:t>
                </a:r>
                <a:endParaRPr lang="en-US" sz="4400"/>
              </a:p>
            </p:txBody>
          </p:sp>
          <p:sp>
            <p:nvSpPr>
              <p:cNvPr id="28723" name="Text Box 2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2</a:t>
                </a:r>
                <a:endParaRPr lang="en-US" sz="4400"/>
              </a:p>
            </p:txBody>
          </p:sp>
          <p:sp>
            <p:nvSpPr>
              <p:cNvPr id="28724" name="Text Box 2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12</a:t>
                </a:r>
                <a:endParaRPr lang="en-US" sz="4400"/>
              </a:p>
            </p:txBody>
          </p:sp>
        </p:grp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7253" y="1917"/>
              <a:ext cx="1146" cy="873"/>
              <a:chOff x="3193" y="6078"/>
              <a:chExt cx="663" cy="669"/>
            </a:xfrm>
          </p:grpSpPr>
          <p:sp>
            <p:nvSpPr>
              <p:cNvPr id="28711" name="Text Box 2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8</a:t>
                </a:r>
                <a:endParaRPr lang="en-US" sz="4400"/>
              </a:p>
            </p:txBody>
          </p:sp>
          <p:sp>
            <p:nvSpPr>
              <p:cNvPr id="28712" name="Text Box 2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4</a:t>
                </a:r>
                <a:endParaRPr lang="en-US" sz="4400"/>
              </a:p>
            </p:txBody>
          </p:sp>
          <p:sp>
            <p:nvSpPr>
              <p:cNvPr id="28713" name="Text Box 2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12</a:t>
                </a:r>
                <a:endParaRPr lang="en-US" sz="4400"/>
              </a:p>
            </p:txBody>
          </p:sp>
          <p:sp>
            <p:nvSpPr>
              <p:cNvPr id="28714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C</a:t>
                </a:r>
                <a:endParaRPr lang="en-US" sz="4400"/>
              </a:p>
            </p:txBody>
          </p:sp>
          <p:sp>
            <p:nvSpPr>
              <p:cNvPr id="28715" name="Text Box 2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8</a:t>
                </a:r>
                <a:endParaRPr lang="en-US" sz="4400"/>
              </a:p>
            </p:txBody>
          </p:sp>
          <p:sp>
            <p:nvSpPr>
              <p:cNvPr id="28716" name="Text Box 1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17" name="Text Box 1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12</a:t>
                </a:r>
                <a:endParaRPr lang="en-US" sz="4400"/>
              </a:p>
            </p:txBody>
          </p:sp>
        </p:grp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9167" y="3854"/>
              <a:ext cx="1147" cy="903"/>
              <a:chOff x="3193" y="6078"/>
              <a:chExt cx="663" cy="669"/>
            </a:xfrm>
          </p:grpSpPr>
          <p:sp>
            <p:nvSpPr>
              <p:cNvPr id="28704" name="Text Box 1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12</a:t>
                </a:r>
                <a:endParaRPr lang="en-US" sz="4400"/>
              </a:p>
            </p:txBody>
          </p:sp>
          <p:sp>
            <p:nvSpPr>
              <p:cNvPr id="28705" name="Text Box 1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06" name="Text Box 1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12</a:t>
                </a:r>
                <a:endParaRPr lang="en-US" sz="4400"/>
              </a:p>
            </p:txBody>
          </p:sp>
          <p:sp>
            <p:nvSpPr>
              <p:cNvPr id="28707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FINISH</a:t>
                </a:r>
                <a:endParaRPr lang="en-US" sz="4400"/>
              </a:p>
            </p:txBody>
          </p:sp>
          <p:sp>
            <p:nvSpPr>
              <p:cNvPr id="28708" name="Text Box 1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12</a:t>
                </a:r>
                <a:endParaRPr lang="en-US" sz="4400"/>
              </a:p>
            </p:txBody>
          </p:sp>
          <p:sp>
            <p:nvSpPr>
              <p:cNvPr id="28709" name="Text Box 1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0</a:t>
                </a:r>
                <a:endParaRPr lang="en-US" sz="4400"/>
              </a:p>
            </p:txBody>
          </p:sp>
          <p:sp>
            <p:nvSpPr>
              <p:cNvPr id="28710" name="Text Box 1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12</a:t>
                </a:r>
                <a:endParaRPr lang="en-US" sz="4400"/>
              </a:p>
            </p:txBody>
          </p:sp>
        </p:grpSp>
        <p:sp>
          <p:nvSpPr>
            <p:cNvPr id="28697" name="Line 8"/>
            <p:cNvSpPr>
              <a:spLocks noChangeShapeType="1"/>
            </p:cNvSpPr>
            <p:nvPr/>
          </p:nvSpPr>
          <p:spPr bwMode="auto">
            <a:xfrm>
              <a:off x="4563" y="4331"/>
              <a:ext cx="77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7"/>
            <p:cNvSpPr>
              <a:spLocks noChangeShapeType="1"/>
            </p:cNvSpPr>
            <p:nvPr/>
          </p:nvSpPr>
          <p:spPr bwMode="auto">
            <a:xfrm>
              <a:off x="4563" y="2349"/>
              <a:ext cx="77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6"/>
            <p:cNvSpPr>
              <a:spLocks noChangeShapeType="1"/>
            </p:cNvSpPr>
            <p:nvPr/>
          </p:nvSpPr>
          <p:spPr bwMode="auto">
            <a:xfrm flipV="1">
              <a:off x="6478" y="2710"/>
              <a:ext cx="772" cy="15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5"/>
            <p:cNvSpPr>
              <a:spLocks noChangeShapeType="1"/>
            </p:cNvSpPr>
            <p:nvPr/>
          </p:nvSpPr>
          <p:spPr bwMode="auto">
            <a:xfrm>
              <a:off x="6483" y="2349"/>
              <a:ext cx="77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4"/>
            <p:cNvSpPr>
              <a:spLocks noChangeShapeType="1"/>
            </p:cNvSpPr>
            <p:nvPr/>
          </p:nvSpPr>
          <p:spPr bwMode="auto">
            <a:xfrm>
              <a:off x="4557" y="6083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3"/>
            <p:cNvSpPr>
              <a:spLocks noChangeShapeType="1"/>
            </p:cNvSpPr>
            <p:nvPr/>
          </p:nvSpPr>
          <p:spPr bwMode="auto">
            <a:xfrm flipV="1">
              <a:off x="6477" y="4301"/>
              <a:ext cx="2690" cy="1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Line 2"/>
            <p:cNvSpPr>
              <a:spLocks noChangeShapeType="1"/>
            </p:cNvSpPr>
            <p:nvPr/>
          </p:nvSpPr>
          <p:spPr bwMode="auto">
            <a:xfrm>
              <a:off x="8396" y="2710"/>
              <a:ext cx="771" cy="1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9" name="TextBox 538657"/>
          <p:cNvSpPr txBox="1">
            <a:spLocks noChangeArrowheads="1"/>
          </p:cNvSpPr>
          <p:nvPr/>
        </p:nvSpPr>
        <p:spPr bwMode="auto">
          <a:xfrm>
            <a:off x="5708650" y="5754688"/>
            <a:ext cx="2605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As-planned Schedule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ACBD-AA1A-4F24-A759-4D8C7DC03251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07504" y="137319"/>
            <a:ext cx="2354317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1" name="TextBox 538657"/>
          <p:cNvSpPr txBox="1">
            <a:spLocks noChangeArrowheads="1"/>
          </p:cNvSpPr>
          <p:nvPr/>
        </p:nvSpPr>
        <p:spPr bwMode="auto">
          <a:xfrm>
            <a:off x="2771800" y="129194"/>
            <a:ext cx="2808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As-Built Schedule</a:t>
            </a:r>
          </a:p>
        </p:txBody>
      </p:sp>
      <p:graphicFrame>
        <p:nvGraphicFramePr>
          <p:cNvPr id="538659" name="Table 5386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346521"/>
              </p:ext>
            </p:extLst>
          </p:nvPr>
        </p:nvGraphicFramePr>
        <p:xfrm>
          <a:off x="623888" y="1146175"/>
          <a:ext cx="7589838" cy="516586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72372"/>
                <a:gridCol w="472372"/>
                <a:gridCol w="472372"/>
                <a:gridCol w="475409"/>
                <a:gridCol w="475409"/>
                <a:gridCol w="475409"/>
                <a:gridCol w="475409"/>
                <a:gridCol w="475409"/>
                <a:gridCol w="475409"/>
                <a:gridCol w="475409"/>
                <a:gridCol w="475409"/>
                <a:gridCol w="475409"/>
                <a:gridCol w="475409"/>
                <a:gridCol w="475409"/>
                <a:gridCol w="475409"/>
                <a:gridCol w="467814"/>
              </a:tblGrid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endParaRPr lang="en-US" sz="24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11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endParaRPr lang="en-US" sz="24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endParaRPr lang="en-US" sz="24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</a:t>
                      </a:r>
                      <a:endParaRPr lang="en-US" sz="2400" b="1" i="1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50" marR="421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Callout 7"/>
          <p:cNvSpPr/>
          <p:nvPr/>
        </p:nvSpPr>
        <p:spPr>
          <a:xfrm>
            <a:off x="386896" y="4050279"/>
            <a:ext cx="1999106" cy="386833"/>
          </a:xfrm>
          <a:prstGeom prst="wedgeEllipseCallout">
            <a:avLst>
              <a:gd name="adj1" fmla="val 20180"/>
              <a:gd name="adj2" fmla="val -122277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D)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71800" y="4653136"/>
            <a:ext cx="1952600" cy="432048"/>
          </a:xfrm>
          <a:prstGeom prst="wedgeEllipseCallout">
            <a:avLst>
              <a:gd name="adj1" fmla="val -36579"/>
              <a:gd name="adj2" fmla="val 99749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(before Activity G)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45597" y="2135743"/>
            <a:ext cx="2016224" cy="432048"/>
          </a:xfrm>
          <a:prstGeom prst="wedgeEllipseCallout">
            <a:avLst>
              <a:gd name="adj1" fmla="val 15313"/>
              <a:gd name="adj2" fmla="val -135568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A)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148064" y="1944958"/>
            <a:ext cx="1944216" cy="458841"/>
          </a:xfrm>
          <a:prstGeom prst="wedgeEllipseCallout">
            <a:avLst>
              <a:gd name="adj1" fmla="val 1812"/>
              <a:gd name="adj2" fmla="val 105881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C)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444208" y="4509120"/>
            <a:ext cx="1980220" cy="441340"/>
          </a:xfrm>
          <a:prstGeom prst="wedgeEllipseCallout">
            <a:avLst>
              <a:gd name="adj1" fmla="val -46730"/>
              <a:gd name="adj2" fmla="val 13169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4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G)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179512" y="5363787"/>
            <a:ext cx="2016224" cy="369469"/>
          </a:xfrm>
          <a:prstGeom prst="wedgeEllipseCallout">
            <a:avLst>
              <a:gd name="adj1" fmla="val 31764"/>
              <a:gd name="adj2" fmla="val -132740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F)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5170639" y="4050279"/>
            <a:ext cx="2016224" cy="458841"/>
          </a:xfrm>
          <a:prstGeom prst="wedgeEllipseCallout">
            <a:avLst>
              <a:gd name="adj1" fmla="val -9205"/>
              <a:gd name="adj2" fmla="val 221154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G)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3623567" y="3608939"/>
            <a:ext cx="2016224" cy="491517"/>
          </a:xfrm>
          <a:prstGeom prst="wedgeEllipseCallout">
            <a:avLst>
              <a:gd name="adj1" fmla="val 52662"/>
              <a:gd name="adj2" fmla="val 306816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(within Activity G)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5D02-51E9-47D0-8796-43FD18228E8C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07505" y="195997"/>
            <a:ext cx="2160240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1" name="Rectangle 159"/>
          <p:cNvSpPr>
            <a:spLocks noChangeArrowheads="1"/>
          </p:cNvSpPr>
          <p:nvPr/>
        </p:nvSpPr>
        <p:spPr bwMode="auto">
          <a:xfrm>
            <a:off x="2504966" y="156329"/>
            <a:ext cx="24763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0 Analysis</a:t>
            </a:r>
            <a:endParaRPr lang="en-US" sz="1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67"/>
          <p:cNvGrpSpPr>
            <a:grpSpLocks noChangeAspect="1"/>
          </p:cNvGrpSpPr>
          <p:nvPr/>
        </p:nvGrpSpPr>
        <p:grpSpPr bwMode="auto">
          <a:xfrm>
            <a:off x="549275" y="1772816"/>
            <a:ext cx="7560840" cy="3188502"/>
            <a:chOff x="1161" y="1572"/>
            <a:chExt cx="9561" cy="3888"/>
          </a:xfrm>
        </p:grpSpPr>
        <p:sp>
          <p:nvSpPr>
            <p:cNvPr id="30754" name="AutoShape 158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38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50"/>
            <p:cNvGrpSpPr>
              <a:grpSpLocks/>
            </p:cNvGrpSpPr>
            <p:nvPr/>
          </p:nvGrpSpPr>
          <p:grpSpPr bwMode="auto">
            <a:xfrm>
              <a:off x="1641" y="3172"/>
              <a:ext cx="1173" cy="848"/>
              <a:chOff x="3193" y="6078"/>
              <a:chExt cx="663" cy="669"/>
            </a:xfrm>
          </p:grpSpPr>
          <p:sp>
            <p:nvSpPr>
              <p:cNvPr id="30838" name="Text Box 15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39" name="Text Box 15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40" name="Text Box 15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41" name="Text Box 15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START</a:t>
                </a:r>
                <a:endParaRPr lang="en-US" sz="3600"/>
              </a:p>
            </p:txBody>
          </p:sp>
          <p:sp>
            <p:nvSpPr>
              <p:cNvPr id="30842" name="Text Box 15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43" name="Text Box 15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44" name="Text Box 15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</p:grpSp>
        <p:grpSp>
          <p:nvGrpSpPr>
            <p:cNvPr id="7" name="Group 142"/>
            <p:cNvGrpSpPr>
              <a:grpSpLocks/>
            </p:cNvGrpSpPr>
            <p:nvPr/>
          </p:nvGrpSpPr>
          <p:grpSpPr bwMode="auto">
            <a:xfrm>
              <a:off x="1641" y="2004"/>
              <a:ext cx="1200" cy="863"/>
              <a:chOff x="3193" y="6078"/>
              <a:chExt cx="663" cy="669"/>
            </a:xfrm>
          </p:grpSpPr>
          <p:sp>
            <p:nvSpPr>
              <p:cNvPr id="30831" name="Text Box 14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ES</a:t>
                </a:r>
                <a:endParaRPr lang="en-US" sz="3600"/>
              </a:p>
            </p:txBody>
          </p:sp>
          <p:sp>
            <p:nvSpPr>
              <p:cNvPr id="30832" name="Text Box 14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t</a:t>
                </a:r>
                <a:endParaRPr lang="en-US" sz="3600"/>
              </a:p>
            </p:txBody>
          </p:sp>
          <p:sp>
            <p:nvSpPr>
              <p:cNvPr id="30833" name="Text Box 14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EF</a:t>
                </a:r>
                <a:endParaRPr lang="en-US" sz="3600"/>
              </a:p>
            </p:txBody>
          </p:sp>
          <p:sp>
            <p:nvSpPr>
              <p:cNvPr id="30834" name="Text Box 14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Activity</a:t>
                </a:r>
                <a:endParaRPr lang="en-US" sz="3600"/>
              </a:p>
            </p:txBody>
          </p:sp>
          <p:sp>
            <p:nvSpPr>
              <p:cNvPr id="30835" name="Text Box 14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LS</a:t>
                </a:r>
                <a:endParaRPr lang="en-US" sz="3600"/>
              </a:p>
            </p:txBody>
          </p:sp>
          <p:sp>
            <p:nvSpPr>
              <p:cNvPr id="30836" name="Text Box 14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TF</a:t>
                </a:r>
                <a:endParaRPr lang="en-US" sz="3600"/>
              </a:p>
            </p:txBody>
          </p:sp>
          <p:sp>
            <p:nvSpPr>
              <p:cNvPr id="30837" name="Text Box 14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LF</a:t>
                </a:r>
                <a:endParaRPr lang="en-US" sz="3600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>
              <a:off x="3562" y="1860"/>
              <a:ext cx="1199" cy="873"/>
              <a:chOff x="3193" y="6078"/>
              <a:chExt cx="663" cy="669"/>
            </a:xfrm>
          </p:grpSpPr>
          <p:sp>
            <p:nvSpPr>
              <p:cNvPr id="30824" name="Text Box 14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25" name="Text Box 14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4</a:t>
                </a:r>
                <a:endParaRPr lang="en-US" sz="3600"/>
              </a:p>
            </p:txBody>
          </p:sp>
          <p:sp>
            <p:nvSpPr>
              <p:cNvPr id="30826" name="Text Box 13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4</a:t>
                </a:r>
                <a:endParaRPr lang="en-US" sz="3600"/>
              </a:p>
            </p:txBody>
          </p:sp>
          <p:sp>
            <p:nvSpPr>
              <p:cNvPr id="30827" name="Text Box 13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A</a:t>
                </a:r>
                <a:endParaRPr lang="en-US" sz="3600"/>
              </a:p>
            </p:txBody>
          </p:sp>
          <p:sp>
            <p:nvSpPr>
              <p:cNvPr id="30828" name="Text Box 13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29" name="Text Box 13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30" name="Text Box 13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4</a:t>
                </a:r>
                <a:endParaRPr lang="en-US" sz="3600"/>
              </a:p>
            </p:txBody>
          </p:sp>
        </p:grpSp>
        <p:grpSp>
          <p:nvGrpSpPr>
            <p:cNvPr id="9" name="Group 126"/>
            <p:cNvGrpSpPr>
              <a:grpSpLocks/>
            </p:cNvGrpSpPr>
            <p:nvPr/>
          </p:nvGrpSpPr>
          <p:grpSpPr bwMode="auto">
            <a:xfrm>
              <a:off x="3559" y="3156"/>
              <a:ext cx="1202" cy="864"/>
              <a:chOff x="3193" y="6078"/>
              <a:chExt cx="663" cy="669"/>
            </a:xfrm>
          </p:grpSpPr>
          <p:sp>
            <p:nvSpPr>
              <p:cNvPr id="30817" name="Text Box 13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18" name="Text Box 13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819" name="Text Box 13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820" name="Text Box 13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D</a:t>
                </a:r>
                <a:endParaRPr lang="en-US" sz="3600"/>
              </a:p>
            </p:txBody>
          </p:sp>
          <p:sp>
            <p:nvSpPr>
              <p:cNvPr id="30821" name="Text Box 12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822" name="Text Box 12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823" name="Text Box 12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6</a:t>
                </a:r>
                <a:endParaRPr lang="en-US" sz="3600"/>
              </a:p>
            </p:txBody>
          </p:sp>
        </p:grpSp>
        <p:grpSp>
          <p:nvGrpSpPr>
            <p:cNvPr id="10" name="Group 118"/>
            <p:cNvGrpSpPr>
              <a:grpSpLocks/>
            </p:cNvGrpSpPr>
            <p:nvPr/>
          </p:nvGrpSpPr>
          <p:grpSpPr bwMode="auto">
            <a:xfrm>
              <a:off x="3556" y="4452"/>
              <a:ext cx="1205" cy="902"/>
              <a:chOff x="3193" y="6078"/>
              <a:chExt cx="663" cy="669"/>
            </a:xfrm>
          </p:grpSpPr>
          <p:sp>
            <p:nvSpPr>
              <p:cNvPr id="30810" name="Text Box 12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11" name="Text Box 12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812" name="Text Box 12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813" name="Text Box 12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F</a:t>
                </a:r>
                <a:endParaRPr lang="en-US" sz="3600"/>
              </a:p>
            </p:txBody>
          </p:sp>
          <p:sp>
            <p:nvSpPr>
              <p:cNvPr id="30814" name="Text Box 12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2</a:t>
                </a:r>
                <a:endParaRPr lang="en-US" sz="3600"/>
              </a:p>
            </p:txBody>
          </p:sp>
          <p:sp>
            <p:nvSpPr>
              <p:cNvPr id="30815" name="Text Box 12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2</a:t>
                </a:r>
                <a:endParaRPr lang="en-US" sz="3600"/>
              </a:p>
            </p:txBody>
          </p:sp>
          <p:sp>
            <p:nvSpPr>
              <p:cNvPr id="30816" name="Text Box 11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5</a:t>
                </a:r>
                <a:endParaRPr lang="en-US" sz="3600"/>
              </a:p>
            </p:txBody>
          </p:sp>
        </p:grpSp>
        <p:sp>
          <p:nvSpPr>
            <p:cNvPr id="30760" name="Line 117"/>
            <p:cNvSpPr>
              <a:spLocks noChangeShapeType="1"/>
            </p:cNvSpPr>
            <p:nvPr/>
          </p:nvSpPr>
          <p:spPr bwMode="auto">
            <a:xfrm flipV="1">
              <a:off x="2814" y="2292"/>
              <a:ext cx="742" cy="1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116"/>
            <p:cNvSpPr>
              <a:spLocks noChangeShapeType="1"/>
            </p:cNvSpPr>
            <p:nvPr/>
          </p:nvSpPr>
          <p:spPr bwMode="auto">
            <a:xfrm flipV="1">
              <a:off x="2791" y="3588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115"/>
            <p:cNvSpPr>
              <a:spLocks noChangeShapeType="1"/>
            </p:cNvSpPr>
            <p:nvPr/>
          </p:nvSpPr>
          <p:spPr bwMode="auto">
            <a:xfrm>
              <a:off x="2779" y="3742"/>
              <a:ext cx="777" cy="1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07"/>
            <p:cNvGrpSpPr>
              <a:grpSpLocks/>
            </p:cNvGrpSpPr>
            <p:nvPr/>
          </p:nvGrpSpPr>
          <p:grpSpPr bwMode="auto">
            <a:xfrm>
              <a:off x="5479" y="1860"/>
              <a:ext cx="1202" cy="873"/>
              <a:chOff x="3193" y="6078"/>
              <a:chExt cx="663" cy="669"/>
            </a:xfrm>
          </p:grpSpPr>
          <p:sp>
            <p:nvSpPr>
              <p:cNvPr id="30803" name="Text Box 11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4</a:t>
                </a:r>
                <a:endParaRPr lang="en-US" sz="3600"/>
              </a:p>
            </p:txBody>
          </p:sp>
          <p:sp>
            <p:nvSpPr>
              <p:cNvPr id="30804" name="Text Box 11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4</a:t>
                </a:r>
                <a:endParaRPr lang="en-US" sz="3600"/>
              </a:p>
            </p:txBody>
          </p:sp>
          <p:sp>
            <p:nvSpPr>
              <p:cNvPr id="30805" name="Text Box 11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8</a:t>
                </a:r>
                <a:endParaRPr lang="en-US" sz="3600"/>
              </a:p>
            </p:txBody>
          </p:sp>
          <p:sp>
            <p:nvSpPr>
              <p:cNvPr id="30806" name="Text Box 11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B</a:t>
                </a:r>
                <a:endParaRPr lang="en-US" sz="3600"/>
              </a:p>
            </p:txBody>
          </p:sp>
          <p:sp>
            <p:nvSpPr>
              <p:cNvPr id="30807" name="Text Box 11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4</a:t>
                </a:r>
                <a:endParaRPr lang="en-US" sz="3600"/>
              </a:p>
            </p:txBody>
          </p:sp>
          <p:sp>
            <p:nvSpPr>
              <p:cNvPr id="30808" name="Text Box 10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809" name="Text Box 10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8</a:t>
                </a:r>
                <a:endParaRPr lang="en-US" sz="3600"/>
              </a:p>
            </p:txBody>
          </p:sp>
        </p:grpSp>
        <p:grpSp>
          <p:nvGrpSpPr>
            <p:cNvPr id="12" name="Group 99"/>
            <p:cNvGrpSpPr>
              <a:grpSpLocks/>
            </p:cNvGrpSpPr>
            <p:nvPr/>
          </p:nvGrpSpPr>
          <p:grpSpPr bwMode="auto">
            <a:xfrm>
              <a:off x="5476" y="3156"/>
              <a:ext cx="1205" cy="864"/>
              <a:chOff x="3193" y="6078"/>
              <a:chExt cx="663" cy="669"/>
            </a:xfrm>
          </p:grpSpPr>
          <p:sp>
            <p:nvSpPr>
              <p:cNvPr id="30796" name="Text Box 10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797" name="Text Box 10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2</a:t>
                </a:r>
                <a:endParaRPr lang="en-US" sz="3600"/>
              </a:p>
            </p:txBody>
          </p:sp>
          <p:sp>
            <p:nvSpPr>
              <p:cNvPr id="30798" name="Text Box 10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5</a:t>
                </a:r>
                <a:endParaRPr lang="en-US" sz="3600"/>
              </a:p>
            </p:txBody>
          </p:sp>
          <p:sp>
            <p:nvSpPr>
              <p:cNvPr id="30799" name="Text Box 10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E</a:t>
                </a:r>
                <a:endParaRPr lang="en-US" sz="3600"/>
              </a:p>
            </p:txBody>
          </p:sp>
          <p:sp>
            <p:nvSpPr>
              <p:cNvPr id="30800" name="Text Box 10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6</a:t>
                </a:r>
                <a:endParaRPr lang="en-US" sz="3600"/>
              </a:p>
            </p:txBody>
          </p:sp>
          <p:sp>
            <p:nvSpPr>
              <p:cNvPr id="30801" name="Text Box 10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802" name="Text Box 10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8</a:t>
                </a:r>
                <a:endParaRPr lang="en-US" sz="3600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>
              <a:off x="5476" y="4452"/>
              <a:ext cx="1205" cy="864"/>
              <a:chOff x="3193" y="6078"/>
              <a:chExt cx="663" cy="669"/>
            </a:xfrm>
          </p:grpSpPr>
          <p:sp>
            <p:nvSpPr>
              <p:cNvPr id="30789" name="Text Box 9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3</a:t>
                </a:r>
                <a:endParaRPr lang="en-US" sz="3600"/>
              </a:p>
            </p:txBody>
          </p:sp>
          <p:sp>
            <p:nvSpPr>
              <p:cNvPr id="30790" name="Text Box 9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7</a:t>
                </a:r>
                <a:endParaRPr lang="en-US" sz="3600"/>
              </a:p>
            </p:txBody>
          </p:sp>
          <p:sp>
            <p:nvSpPr>
              <p:cNvPr id="30791" name="Text Box 9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10</a:t>
                </a:r>
                <a:endParaRPr lang="en-US" sz="3600"/>
              </a:p>
            </p:txBody>
          </p:sp>
          <p:sp>
            <p:nvSpPr>
              <p:cNvPr id="30792" name="Text Box 9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G</a:t>
                </a:r>
                <a:endParaRPr lang="en-US" sz="3600"/>
              </a:p>
            </p:txBody>
          </p:sp>
          <p:sp>
            <p:nvSpPr>
              <p:cNvPr id="30793" name="Text Box 9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5</a:t>
                </a:r>
                <a:endParaRPr lang="en-US" sz="3600"/>
              </a:p>
            </p:txBody>
          </p:sp>
          <p:sp>
            <p:nvSpPr>
              <p:cNvPr id="30794" name="Text Box 9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2</a:t>
                </a:r>
                <a:endParaRPr lang="en-US" sz="3600"/>
              </a:p>
            </p:txBody>
          </p:sp>
          <p:sp>
            <p:nvSpPr>
              <p:cNvPr id="30795" name="Text Box 9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12</a:t>
                </a:r>
                <a:endParaRPr lang="en-US" sz="3600"/>
              </a:p>
            </p:txBody>
          </p:sp>
        </p:grpSp>
        <p:grpSp>
          <p:nvGrpSpPr>
            <p:cNvPr id="14" name="Group 83"/>
            <p:cNvGrpSpPr>
              <a:grpSpLocks/>
            </p:cNvGrpSpPr>
            <p:nvPr/>
          </p:nvGrpSpPr>
          <p:grpSpPr bwMode="auto">
            <a:xfrm>
              <a:off x="7398" y="1860"/>
              <a:ext cx="1203" cy="873"/>
              <a:chOff x="3193" y="6078"/>
              <a:chExt cx="663" cy="669"/>
            </a:xfrm>
          </p:grpSpPr>
          <p:sp>
            <p:nvSpPr>
              <p:cNvPr id="30782" name="Text Box 9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8</a:t>
                </a:r>
                <a:endParaRPr lang="en-US" sz="3600"/>
              </a:p>
            </p:txBody>
          </p:sp>
          <p:sp>
            <p:nvSpPr>
              <p:cNvPr id="30783" name="Text Box 8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4</a:t>
                </a:r>
                <a:endParaRPr lang="en-US" sz="3600"/>
              </a:p>
            </p:txBody>
          </p:sp>
          <p:sp>
            <p:nvSpPr>
              <p:cNvPr id="30784" name="Text Box 8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12</a:t>
                </a:r>
                <a:endParaRPr lang="en-US" sz="3600"/>
              </a:p>
            </p:txBody>
          </p:sp>
          <p:sp>
            <p:nvSpPr>
              <p:cNvPr id="30785" name="Text Box 8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C</a:t>
                </a:r>
                <a:endParaRPr lang="en-US" sz="3600"/>
              </a:p>
            </p:txBody>
          </p:sp>
          <p:sp>
            <p:nvSpPr>
              <p:cNvPr id="30786" name="Text Box 8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8</a:t>
                </a:r>
                <a:endParaRPr lang="en-US" sz="3600"/>
              </a:p>
            </p:txBody>
          </p:sp>
          <p:sp>
            <p:nvSpPr>
              <p:cNvPr id="30787" name="Text Box 8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788" name="Text Box 8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12</a:t>
                </a:r>
                <a:endParaRPr lang="en-US" sz="3600"/>
              </a:p>
            </p:txBody>
          </p:sp>
        </p:grpSp>
        <p:grpSp>
          <p:nvGrpSpPr>
            <p:cNvPr id="15" name="Group 75"/>
            <p:cNvGrpSpPr>
              <a:grpSpLocks/>
            </p:cNvGrpSpPr>
            <p:nvPr/>
          </p:nvGrpSpPr>
          <p:grpSpPr bwMode="auto">
            <a:xfrm>
              <a:off x="9312" y="3172"/>
              <a:ext cx="1209" cy="848"/>
              <a:chOff x="3193" y="6078"/>
              <a:chExt cx="663" cy="669"/>
            </a:xfrm>
          </p:grpSpPr>
          <p:sp>
            <p:nvSpPr>
              <p:cNvPr id="30775" name="Text Box 8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12</a:t>
                </a:r>
                <a:endParaRPr lang="en-US" sz="3600"/>
              </a:p>
            </p:txBody>
          </p:sp>
          <p:sp>
            <p:nvSpPr>
              <p:cNvPr id="30776" name="Text Box 8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777" name="Text Box 8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12</a:t>
                </a:r>
                <a:endParaRPr lang="en-US" sz="3600"/>
              </a:p>
            </p:txBody>
          </p:sp>
          <p:sp>
            <p:nvSpPr>
              <p:cNvPr id="30778" name="Text Box 7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FINISH</a:t>
                </a:r>
                <a:endParaRPr lang="en-US" sz="3600"/>
              </a:p>
            </p:txBody>
          </p:sp>
          <p:sp>
            <p:nvSpPr>
              <p:cNvPr id="30779" name="Text Box 7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12</a:t>
                </a:r>
                <a:endParaRPr lang="en-US" sz="3600"/>
              </a:p>
            </p:txBody>
          </p:sp>
          <p:sp>
            <p:nvSpPr>
              <p:cNvPr id="30780" name="Text Box 7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0</a:t>
                </a:r>
                <a:endParaRPr lang="en-US" sz="3600"/>
              </a:p>
            </p:txBody>
          </p:sp>
          <p:sp>
            <p:nvSpPr>
              <p:cNvPr id="30781" name="Text Box 7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200">
                    <a:cs typeface="Times New Roman" pitchFamily="18" charset="0"/>
                  </a:rPr>
                  <a:t>12</a:t>
                </a:r>
                <a:endParaRPr lang="en-US" sz="3600"/>
              </a:p>
            </p:txBody>
          </p:sp>
        </p:grpSp>
        <p:sp>
          <p:nvSpPr>
            <p:cNvPr id="30768" name="Line 74"/>
            <p:cNvSpPr>
              <a:spLocks noChangeShapeType="1"/>
            </p:cNvSpPr>
            <p:nvPr/>
          </p:nvSpPr>
          <p:spPr bwMode="auto">
            <a:xfrm>
              <a:off x="4761" y="3588"/>
              <a:ext cx="71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Line 73"/>
            <p:cNvSpPr>
              <a:spLocks noChangeShapeType="1"/>
            </p:cNvSpPr>
            <p:nvPr/>
          </p:nvSpPr>
          <p:spPr bwMode="auto">
            <a:xfrm>
              <a:off x="4761" y="2293"/>
              <a:ext cx="7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Line 72"/>
            <p:cNvSpPr>
              <a:spLocks noChangeShapeType="1"/>
            </p:cNvSpPr>
            <p:nvPr/>
          </p:nvSpPr>
          <p:spPr bwMode="auto">
            <a:xfrm flipV="1">
              <a:off x="6681" y="2442"/>
              <a:ext cx="714" cy="1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Line 71"/>
            <p:cNvSpPr>
              <a:spLocks noChangeShapeType="1"/>
            </p:cNvSpPr>
            <p:nvPr/>
          </p:nvSpPr>
          <p:spPr bwMode="auto">
            <a:xfrm flipV="1">
              <a:off x="6681" y="2293"/>
              <a:ext cx="71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Line 70"/>
            <p:cNvSpPr>
              <a:spLocks noChangeShapeType="1"/>
            </p:cNvSpPr>
            <p:nvPr/>
          </p:nvSpPr>
          <p:spPr bwMode="auto">
            <a:xfrm>
              <a:off x="4761" y="4884"/>
              <a:ext cx="7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Line 69"/>
            <p:cNvSpPr>
              <a:spLocks noChangeShapeType="1"/>
            </p:cNvSpPr>
            <p:nvPr/>
          </p:nvSpPr>
          <p:spPr bwMode="auto">
            <a:xfrm flipV="1">
              <a:off x="6681" y="3619"/>
              <a:ext cx="2631" cy="1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Line 68"/>
            <p:cNvSpPr>
              <a:spLocks noChangeShapeType="1"/>
            </p:cNvSpPr>
            <p:nvPr/>
          </p:nvSpPr>
          <p:spPr bwMode="auto">
            <a:xfrm>
              <a:off x="8601" y="2294"/>
              <a:ext cx="699" cy="1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3" name="Rectangle 230"/>
          <p:cNvSpPr>
            <a:spLocks noChangeArrowheads="1"/>
          </p:cNvSpPr>
          <p:nvPr/>
        </p:nvSpPr>
        <p:spPr bwMode="auto">
          <a:xfrm>
            <a:off x="549275" y="3697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51955"/>
            <a:ext cx="3100097" cy="1702895"/>
          </a:xfrm>
          <a:prstGeom prst="rect">
            <a:avLst/>
          </a:prstGeom>
        </p:spPr>
      </p:pic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5878257"/>
              </p:ext>
            </p:extLst>
          </p:nvPr>
        </p:nvGraphicFramePr>
        <p:xfrm>
          <a:off x="179512" y="5031824"/>
          <a:ext cx="8640960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411027"/>
                <a:gridCol w="1415630"/>
                <a:gridCol w="1277799"/>
                <a:gridCol w="1656184"/>
                <a:gridCol w="1296144"/>
                <a:gridCol w="93610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9278-C163-40AB-BB9C-103A13A226BB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1"/>
            <a:ext cx="8347075" cy="599604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3438" y="1184275"/>
            <a:ext cx="7477125" cy="5002213"/>
          </a:xfrm>
          <a:prstGeom prst="rect">
            <a:avLst/>
          </a:prstGeom>
          <a:solidFill>
            <a:srgbClr val="E6E6FF"/>
          </a:solidFill>
          <a:ln w="19050">
            <a:solidFill>
              <a:srgbClr val="0000CC"/>
            </a:solidFill>
          </a:ln>
        </p:spPr>
        <p:txBody>
          <a:bodyPr anchor="ctr">
            <a:spAutoFit/>
          </a:bodyPr>
          <a:lstStyle/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Hence, Schedule  can be Manipulated by:</a:t>
            </a:r>
          </a:p>
          <a:p>
            <a:pPr marL="447675" indent="-4476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Reduce or Increase Activity duration.</a:t>
            </a:r>
          </a:p>
          <a:p>
            <a:pPr marL="447675" indent="-4476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Manipulate activities constraints (lag/lead time). </a:t>
            </a:r>
            <a:r>
              <a:rPr lang="en-US" sz="2400" dirty="0">
                <a:solidFill>
                  <a:srgbClr val="990033"/>
                </a:solidFill>
              </a:rPr>
              <a:t>Constraint limits the activity start or finish date</a:t>
            </a:r>
            <a:r>
              <a:rPr lang="en-US" sz="2400" dirty="0"/>
              <a:t>.</a:t>
            </a:r>
          </a:p>
          <a:p>
            <a:pPr marL="447675" indent="-4476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Manipulate the activity status or history </a:t>
            </a:r>
            <a:r>
              <a:rPr lang="en-US" sz="2400" dirty="0">
                <a:solidFill>
                  <a:srgbClr val="990033"/>
                </a:solidFill>
              </a:rPr>
              <a:t>[Activity Actual Start or Finish]</a:t>
            </a:r>
          </a:p>
          <a:p>
            <a:pPr marL="447675" indent="-4476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Change schedule sequencing.</a:t>
            </a:r>
          </a:p>
          <a:p>
            <a:pPr marL="447675" indent="-447675" algn="just" eaLnBrk="1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Schedule the activity based on late start</a:t>
            </a:r>
            <a:r>
              <a:rPr lang="en-US" sz="2400" dirty="0">
                <a:solidFill>
                  <a:srgbClr val="990033"/>
                </a:solidFill>
              </a:rPr>
              <a:t>.[This is a feature in Scheduling Software to have all project activities as Critical activity].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6AA-FDCC-4BF2-83EE-90616E3EBCF7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07504" y="90410"/>
            <a:ext cx="2354317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82" name="Rectangle 93"/>
          <p:cNvSpPr>
            <a:spLocks noChangeArrowheads="1"/>
          </p:cNvSpPr>
          <p:nvPr/>
        </p:nvSpPr>
        <p:spPr bwMode="auto">
          <a:xfrm>
            <a:off x="2592176" y="43161"/>
            <a:ext cx="26278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3 Analysis</a:t>
            </a:r>
          </a:p>
        </p:txBody>
      </p:sp>
      <p:sp>
        <p:nvSpPr>
          <p:cNvPr id="31784" name="Rectangle 164"/>
          <p:cNvSpPr>
            <a:spLocks noChangeArrowheads="1"/>
          </p:cNvSpPr>
          <p:nvPr/>
        </p:nvSpPr>
        <p:spPr bwMode="auto">
          <a:xfrm>
            <a:off x="271463" y="5367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8561" y="17639"/>
            <a:ext cx="3283679" cy="1803738"/>
          </a:xfrm>
          <a:prstGeom prst="rect">
            <a:avLst/>
          </a:prstGeom>
        </p:spPr>
      </p:pic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908797"/>
              </p:ext>
            </p:extLst>
          </p:nvPr>
        </p:nvGraphicFramePr>
        <p:xfrm>
          <a:off x="179512" y="5085184"/>
          <a:ext cx="8496944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339019"/>
                <a:gridCol w="1415630"/>
                <a:gridCol w="1277799"/>
                <a:gridCol w="1440160"/>
                <a:gridCol w="1224136"/>
                <a:gridCol w="108012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 D, 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3" name="Oval Callout 102"/>
          <p:cNvSpPr/>
          <p:nvPr/>
        </p:nvSpPr>
        <p:spPr>
          <a:xfrm>
            <a:off x="83038" y="1129002"/>
            <a:ext cx="2537448" cy="455350"/>
          </a:xfrm>
          <a:prstGeom prst="wedgeEllipseCallout">
            <a:avLst>
              <a:gd name="adj1" fmla="val 66716"/>
              <a:gd name="adj2" fmla="val 190755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owner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Oval Callout 103"/>
          <p:cNvSpPr/>
          <p:nvPr/>
        </p:nvSpPr>
        <p:spPr>
          <a:xfrm>
            <a:off x="27983" y="4362837"/>
            <a:ext cx="2363070" cy="455350"/>
          </a:xfrm>
          <a:prstGeom prst="wedgeEllipseCallout">
            <a:avLst>
              <a:gd name="adj1" fmla="val 75608"/>
              <a:gd name="adj2" fmla="val -41557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owner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val Callout 104"/>
          <p:cNvSpPr/>
          <p:nvPr/>
        </p:nvSpPr>
        <p:spPr>
          <a:xfrm>
            <a:off x="2699098" y="1064268"/>
            <a:ext cx="2736998" cy="455350"/>
          </a:xfrm>
          <a:prstGeom prst="wedgeEllipseCallout">
            <a:avLst>
              <a:gd name="adj1" fmla="val -35524"/>
              <a:gd name="adj2" fmla="val 430943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724745" y="1995633"/>
            <a:ext cx="7416824" cy="3015711"/>
            <a:chOff x="1161" y="1572"/>
            <a:chExt cx="9561" cy="3888"/>
          </a:xfrm>
        </p:grpSpPr>
        <p:sp>
          <p:nvSpPr>
            <p:cNvPr id="31785" name="AutoShape 92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38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84"/>
            <p:cNvGrpSpPr>
              <a:grpSpLocks/>
            </p:cNvGrpSpPr>
            <p:nvPr/>
          </p:nvGrpSpPr>
          <p:grpSpPr bwMode="auto">
            <a:xfrm>
              <a:off x="1641" y="3172"/>
              <a:ext cx="1173" cy="848"/>
              <a:chOff x="3193" y="6078"/>
              <a:chExt cx="663" cy="669"/>
            </a:xfrm>
          </p:grpSpPr>
          <p:sp>
            <p:nvSpPr>
              <p:cNvPr id="31869" name="Text Box 9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70" name="Text Box 9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71" name="Text Box 8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72" name="Text Box 8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31873" name="Text Box 8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74" name="Text Box 8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75" name="Text Box 8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76"/>
            <p:cNvGrpSpPr>
              <a:grpSpLocks/>
            </p:cNvGrpSpPr>
            <p:nvPr/>
          </p:nvGrpSpPr>
          <p:grpSpPr bwMode="auto">
            <a:xfrm>
              <a:off x="1641" y="2004"/>
              <a:ext cx="1200" cy="863"/>
              <a:chOff x="3193" y="6078"/>
              <a:chExt cx="663" cy="669"/>
            </a:xfrm>
          </p:grpSpPr>
          <p:sp>
            <p:nvSpPr>
              <p:cNvPr id="31862" name="Text Box 8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31863" name="Text Box 8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31864" name="Text Box 8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31865" name="Text Box 8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31866" name="Text Box 7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31867" name="Text Box 7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31868" name="Text Box 7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3562" y="1860"/>
              <a:ext cx="1199" cy="873"/>
              <a:chOff x="3193" y="6078"/>
              <a:chExt cx="663" cy="669"/>
            </a:xfrm>
          </p:grpSpPr>
          <p:sp>
            <p:nvSpPr>
              <p:cNvPr id="31855" name="Text Box 7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56" name="Text Box 7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5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857" name="Text Box 7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1858" name="Text Box 7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31859" name="Text Box 7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60" name="Text Box 7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61" name="Text Box 6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3559" y="3156"/>
              <a:ext cx="1202" cy="864"/>
              <a:chOff x="3193" y="6078"/>
              <a:chExt cx="663" cy="669"/>
            </a:xfrm>
          </p:grpSpPr>
          <p:sp>
            <p:nvSpPr>
              <p:cNvPr id="31848" name="Text Box 6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49" name="Text Box 6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4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850" name="Text Box 6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1851" name="Text Box 6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31852" name="Text Box 6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1853" name="Text Box 6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1854" name="Text Box 6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</p:grp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3556" y="4452"/>
              <a:ext cx="1205" cy="902"/>
              <a:chOff x="3193" y="6078"/>
              <a:chExt cx="663" cy="669"/>
            </a:xfrm>
          </p:grpSpPr>
          <p:sp>
            <p:nvSpPr>
              <p:cNvPr id="31841" name="Text Box 5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42" name="Text Box 5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4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843" name="Text Box 5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1844" name="Text Box 5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31845" name="Text Box 5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1846" name="Text Box 5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1847" name="Text Box 5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</p:grpSp>
        <p:sp>
          <p:nvSpPr>
            <p:cNvPr id="31791" name="Line 51"/>
            <p:cNvSpPr>
              <a:spLocks noChangeShapeType="1"/>
            </p:cNvSpPr>
            <p:nvPr/>
          </p:nvSpPr>
          <p:spPr bwMode="auto">
            <a:xfrm flipV="1">
              <a:off x="2814" y="2292"/>
              <a:ext cx="742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Line 50"/>
            <p:cNvSpPr>
              <a:spLocks noChangeShapeType="1"/>
            </p:cNvSpPr>
            <p:nvPr/>
          </p:nvSpPr>
          <p:spPr bwMode="auto">
            <a:xfrm>
              <a:off x="2791" y="3589"/>
              <a:ext cx="77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Line 49"/>
            <p:cNvSpPr>
              <a:spLocks noChangeShapeType="1"/>
            </p:cNvSpPr>
            <p:nvPr/>
          </p:nvSpPr>
          <p:spPr bwMode="auto">
            <a:xfrm>
              <a:off x="2814" y="3742"/>
              <a:ext cx="742" cy="1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5479" y="1860"/>
              <a:ext cx="1202" cy="873"/>
              <a:chOff x="3193" y="6078"/>
              <a:chExt cx="663" cy="669"/>
            </a:xfrm>
          </p:grpSpPr>
          <p:sp>
            <p:nvSpPr>
              <p:cNvPr id="31834" name="Text Box 4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1835" name="Text Box 4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1836" name="Text Box 4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1837" name="Text Box 4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31838" name="Text Box 4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1839" name="Text Box 4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40" name="Text Box 4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5476" y="3156"/>
              <a:ext cx="1205" cy="864"/>
              <a:chOff x="3193" y="6078"/>
              <a:chExt cx="663" cy="669"/>
            </a:xfrm>
          </p:grpSpPr>
          <p:sp>
            <p:nvSpPr>
              <p:cNvPr id="31827" name="Text Box 4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1828" name="Text Box 3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1829" name="Text Box 3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1830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31831" name="Text Box 3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1832" name="Text Box 3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1833" name="Text Box 3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3" name="Group 25"/>
            <p:cNvGrpSpPr>
              <a:grpSpLocks/>
            </p:cNvGrpSpPr>
            <p:nvPr/>
          </p:nvGrpSpPr>
          <p:grpSpPr bwMode="auto">
            <a:xfrm>
              <a:off x="5476" y="4452"/>
              <a:ext cx="1205" cy="864"/>
              <a:chOff x="3193" y="6078"/>
              <a:chExt cx="663" cy="669"/>
            </a:xfrm>
          </p:grpSpPr>
          <p:sp>
            <p:nvSpPr>
              <p:cNvPr id="31820" name="Text Box 3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1821" name="Text Box 3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1822" name="Text Box 3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11</a:t>
                </a:r>
                <a:endParaRPr lang="en-US" sz="4000"/>
              </a:p>
            </p:txBody>
          </p:sp>
          <p:sp>
            <p:nvSpPr>
              <p:cNvPr id="31823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G</a:t>
                </a:r>
                <a:endParaRPr lang="en-US" sz="4000"/>
              </a:p>
            </p:txBody>
          </p:sp>
          <p:sp>
            <p:nvSpPr>
              <p:cNvPr id="31824" name="Text Box 2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1825" name="Text Box 2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1826" name="Text Box 2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7398" y="1860"/>
              <a:ext cx="1203" cy="873"/>
              <a:chOff x="3193" y="6078"/>
              <a:chExt cx="663" cy="669"/>
            </a:xfrm>
          </p:grpSpPr>
          <p:sp>
            <p:nvSpPr>
              <p:cNvPr id="31813" name="Text Box 2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1814" name="Text Box 2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1815" name="Text Box 2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1816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31817" name="Text Box 2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1818" name="Text Box 1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19" name="Text Box 1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grpSp>
          <p:nvGrpSpPr>
            <p:cNvPr id="15" name="Group 9"/>
            <p:cNvGrpSpPr>
              <a:grpSpLocks/>
            </p:cNvGrpSpPr>
            <p:nvPr/>
          </p:nvGrpSpPr>
          <p:grpSpPr bwMode="auto">
            <a:xfrm>
              <a:off x="9312" y="3172"/>
              <a:ext cx="1209" cy="848"/>
              <a:chOff x="3193" y="6078"/>
              <a:chExt cx="663" cy="669"/>
            </a:xfrm>
          </p:grpSpPr>
          <p:sp>
            <p:nvSpPr>
              <p:cNvPr id="31806" name="Text Box 1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1807" name="Text Box 1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08" name="Text Box 1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1809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FINISH</a:t>
                </a:r>
                <a:endParaRPr lang="en-US" sz="4000"/>
              </a:p>
            </p:txBody>
          </p:sp>
          <p:sp>
            <p:nvSpPr>
              <p:cNvPr id="31810" name="Text Box 1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1811" name="Text Box 1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1812" name="Text Box 1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sp>
          <p:nvSpPr>
            <p:cNvPr id="31799" name="Line 8"/>
            <p:cNvSpPr>
              <a:spLocks noChangeShapeType="1"/>
            </p:cNvSpPr>
            <p:nvPr/>
          </p:nvSpPr>
          <p:spPr bwMode="auto">
            <a:xfrm>
              <a:off x="4761" y="3590"/>
              <a:ext cx="71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Line 7"/>
            <p:cNvSpPr>
              <a:spLocks noChangeShapeType="1"/>
            </p:cNvSpPr>
            <p:nvPr/>
          </p:nvSpPr>
          <p:spPr bwMode="auto">
            <a:xfrm>
              <a:off x="4761" y="2293"/>
              <a:ext cx="7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Line 6"/>
            <p:cNvSpPr>
              <a:spLocks noChangeShapeType="1"/>
            </p:cNvSpPr>
            <p:nvPr/>
          </p:nvSpPr>
          <p:spPr bwMode="auto">
            <a:xfrm flipV="1">
              <a:off x="6681" y="2442"/>
              <a:ext cx="714" cy="1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Line 5"/>
            <p:cNvSpPr>
              <a:spLocks noChangeShapeType="1"/>
            </p:cNvSpPr>
            <p:nvPr/>
          </p:nvSpPr>
          <p:spPr bwMode="auto">
            <a:xfrm flipV="1">
              <a:off x="6681" y="2293"/>
              <a:ext cx="71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Line 4"/>
            <p:cNvSpPr>
              <a:spLocks noChangeShapeType="1"/>
            </p:cNvSpPr>
            <p:nvPr/>
          </p:nvSpPr>
          <p:spPr bwMode="auto">
            <a:xfrm>
              <a:off x="4761" y="4884"/>
              <a:ext cx="7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Line 3"/>
            <p:cNvSpPr>
              <a:spLocks noChangeShapeType="1"/>
            </p:cNvSpPr>
            <p:nvPr/>
          </p:nvSpPr>
          <p:spPr bwMode="auto">
            <a:xfrm flipV="1">
              <a:off x="6681" y="3619"/>
              <a:ext cx="2631" cy="1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Line 2"/>
            <p:cNvSpPr>
              <a:spLocks noChangeShapeType="1"/>
            </p:cNvSpPr>
            <p:nvPr/>
          </p:nvSpPr>
          <p:spPr bwMode="auto">
            <a:xfrm>
              <a:off x="8601" y="2294"/>
              <a:ext cx="699" cy="1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D8A-C4C6-410C-9446-EED757BB1279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07504" y="145551"/>
            <a:ext cx="2354317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813" name="Rectangle 94"/>
          <p:cNvSpPr>
            <a:spLocks noChangeArrowheads="1"/>
          </p:cNvSpPr>
          <p:nvPr/>
        </p:nvSpPr>
        <p:spPr bwMode="auto">
          <a:xfrm>
            <a:off x="2565282" y="6921"/>
            <a:ext cx="29428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5&amp;6 Analysis</a:t>
            </a:r>
            <a:endParaRPr lang="en-US" sz="1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815" name="Rectangle 166"/>
          <p:cNvSpPr>
            <a:spLocks noChangeArrowheads="1"/>
          </p:cNvSpPr>
          <p:nvPr/>
        </p:nvSpPr>
        <p:spPr bwMode="auto">
          <a:xfrm>
            <a:off x="628650" y="624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2991"/>
            <a:ext cx="3244113" cy="1782004"/>
          </a:xfrm>
          <a:prstGeom prst="rect">
            <a:avLst/>
          </a:prstGeom>
        </p:spPr>
      </p:pic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0887122"/>
              </p:ext>
            </p:extLst>
          </p:nvPr>
        </p:nvGraphicFramePr>
        <p:xfrm>
          <a:off x="179512" y="5085184"/>
          <a:ext cx="8640960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339019"/>
                <a:gridCol w="1415630"/>
                <a:gridCol w="1277799"/>
                <a:gridCol w="1440160"/>
                <a:gridCol w="1368152"/>
                <a:gridCol w="108012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 D, 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5&amp;6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" name="Oval Callout 103"/>
          <p:cNvSpPr/>
          <p:nvPr/>
        </p:nvSpPr>
        <p:spPr>
          <a:xfrm>
            <a:off x="5269922" y="3289714"/>
            <a:ext cx="1613691" cy="576944"/>
          </a:xfrm>
          <a:prstGeom prst="wedgeEllipseCallout">
            <a:avLst>
              <a:gd name="adj1" fmla="val -103394"/>
              <a:gd name="adj2" fmla="val 110930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1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755576" y="1844824"/>
            <a:ext cx="7548048" cy="3153549"/>
            <a:chOff x="1161" y="1572"/>
            <a:chExt cx="9561" cy="3888"/>
          </a:xfrm>
        </p:grpSpPr>
        <p:sp>
          <p:nvSpPr>
            <p:cNvPr id="32816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38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1641" y="3172"/>
              <a:ext cx="1173" cy="848"/>
              <a:chOff x="3193" y="6078"/>
              <a:chExt cx="663" cy="669"/>
            </a:xfrm>
          </p:grpSpPr>
          <p:sp>
            <p:nvSpPr>
              <p:cNvPr id="32901" name="Text Box 9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902" name="Text Box 9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903" name="Text Box 9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904" name="Text Box 8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32905" name="Text Box 8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906" name="Text Box 8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907" name="Text Box 8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77"/>
            <p:cNvGrpSpPr>
              <a:grpSpLocks/>
            </p:cNvGrpSpPr>
            <p:nvPr/>
          </p:nvGrpSpPr>
          <p:grpSpPr bwMode="auto">
            <a:xfrm>
              <a:off x="1641" y="2004"/>
              <a:ext cx="1200" cy="863"/>
              <a:chOff x="3193" y="6078"/>
              <a:chExt cx="663" cy="669"/>
            </a:xfrm>
          </p:grpSpPr>
          <p:sp>
            <p:nvSpPr>
              <p:cNvPr id="32894" name="Text Box 8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32895" name="Text Box 8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32896" name="Text Box 8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32897" name="Text Box 8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32898" name="Text Box 8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32899" name="Text Box 7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32900" name="Text Box 7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3562" y="1860"/>
              <a:ext cx="1199" cy="873"/>
              <a:chOff x="3193" y="6078"/>
              <a:chExt cx="663" cy="669"/>
            </a:xfrm>
          </p:grpSpPr>
          <p:sp>
            <p:nvSpPr>
              <p:cNvPr id="32887" name="Text Box 7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88" name="Text Box 7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2889" name="Text Box 7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2890" name="Text Box 7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32891" name="Text Box 7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92" name="Text Box 7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93" name="Text Box 7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3559" y="3156"/>
              <a:ext cx="1202" cy="864"/>
              <a:chOff x="3193" y="6078"/>
              <a:chExt cx="663" cy="669"/>
            </a:xfrm>
          </p:grpSpPr>
          <p:sp>
            <p:nvSpPr>
              <p:cNvPr id="32880" name="Text Box 6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81" name="Text Box 6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82" name="Text Box 6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83" name="Text Box 6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32884" name="Text Box 6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85" name="Text Box 6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2886" name="Text Box 6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556" y="4452"/>
              <a:ext cx="1205" cy="902"/>
              <a:chOff x="3193" y="6078"/>
              <a:chExt cx="663" cy="669"/>
            </a:xfrm>
          </p:grpSpPr>
          <p:sp>
            <p:nvSpPr>
              <p:cNvPr id="32873" name="Text Box 6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74" name="Text Box 5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75" name="Text Box 5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76" name="Text Box 5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32877" name="Text Box 5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78" name="Text Box 5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2879" name="Text Box 5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</p:grpSp>
        <p:sp>
          <p:nvSpPr>
            <p:cNvPr id="32822" name="Line 52"/>
            <p:cNvSpPr>
              <a:spLocks noChangeShapeType="1"/>
            </p:cNvSpPr>
            <p:nvPr/>
          </p:nvSpPr>
          <p:spPr bwMode="auto">
            <a:xfrm flipV="1">
              <a:off x="2814" y="2292"/>
              <a:ext cx="742" cy="1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Line 51"/>
            <p:cNvSpPr>
              <a:spLocks noChangeShapeType="1"/>
            </p:cNvSpPr>
            <p:nvPr/>
          </p:nvSpPr>
          <p:spPr bwMode="auto">
            <a:xfrm flipV="1">
              <a:off x="2791" y="3588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Line 50"/>
            <p:cNvSpPr>
              <a:spLocks noChangeShapeType="1"/>
            </p:cNvSpPr>
            <p:nvPr/>
          </p:nvSpPr>
          <p:spPr bwMode="auto">
            <a:xfrm>
              <a:off x="2814" y="3742"/>
              <a:ext cx="742" cy="11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5479" y="1860"/>
              <a:ext cx="1202" cy="873"/>
              <a:chOff x="3193" y="6078"/>
              <a:chExt cx="663" cy="669"/>
            </a:xfrm>
          </p:grpSpPr>
          <p:sp>
            <p:nvSpPr>
              <p:cNvPr id="32866" name="Text Box 4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2867" name="Text Box 4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68" name="Text Box 4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2869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32870" name="Text Box 4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2871" name="Text Box 4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72" name="Text Box 4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5476" y="3156"/>
              <a:ext cx="1205" cy="864"/>
              <a:chOff x="3193" y="6078"/>
              <a:chExt cx="663" cy="669"/>
            </a:xfrm>
          </p:grpSpPr>
          <p:sp>
            <p:nvSpPr>
              <p:cNvPr id="32859" name="Text Box 4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60" name="Text Box 4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2861" name="Text Box 3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2862" name="Text Box 3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32863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2864" name="Text Box 3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2865" name="Text Box 3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5476" y="4452"/>
              <a:ext cx="1205" cy="864"/>
              <a:chOff x="3193" y="6078"/>
              <a:chExt cx="663" cy="669"/>
            </a:xfrm>
          </p:grpSpPr>
          <p:sp>
            <p:nvSpPr>
              <p:cNvPr id="32852" name="Text Box 3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6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853" name="Text Box 3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2854" name="Text Box 3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2855" name="Text Box 3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G</a:t>
                </a:r>
                <a:endParaRPr lang="en-US" sz="4000"/>
              </a:p>
            </p:txBody>
          </p:sp>
          <p:sp>
            <p:nvSpPr>
              <p:cNvPr id="32856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2857" name="Text Box 2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58" name="Text Box 2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98" y="1860"/>
              <a:ext cx="1203" cy="873"/>
              <a:chOff x="3193" y="6078"/>
              <a:chExt cx="663" cy="669"/>
            </a:xfrm>
          </p:grpSpPr>
          <p:sp>
            <p:nvSpPr>
              <p:cNvPr id="32845" name="Text Box 2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2846" name="Text Box 2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2847" name="Text Box 2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2848" name="Text Box 2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32849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2850" name="Text Box 2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51" name="Text Box 1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9312" y="3172"/>
              <a:ext cx="1209" cy="848"/>
              <a:chOff x="3193" y="6078"/>
              <a:chExt cx="663" cy="669"/>
            </a:xfrm>
          </p:grpSpPr>
          <p:sp>
            <p:nvSpPr>
              <p:cNvPr id="32838" name="Text Box 1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2839" name="Text Box 1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40" name="Text Box 1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2841" name="Text Box 1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FINISH</a:t>
                </a:r>
                <a:endParaRPr lang="en-US" sz="4000"/>
              </a:p>
            </p:txBody>
          </p:sp>
          <p:sp>
            <p:nvSpPr>
              <p:cNvPr id="32842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  <p:sp>
            <p:nvSpPr>
              <p:cNvPr id="32843" name="Text Box 1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2844" name="Text Box 1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13</a:t>
                </a:r>
                <a:endParaRPr lang="en-US" sz="4000"/>
              </a:p>
            </p:txBody>
          </p:sp>
        </p:grpSp>
        <p:sp>
          <p:nvSpPr>
            <p:cNvPr id="32830" name="Line 9"/>
            <p:cNvSpPr>
              <a:spLocks noChangeShapeType="1"/>
            </p:cNvSpPr>
            <p:nvPr/>
          </p:nvSpPr>
          <p:spPr bwMode="auto">
            <a:xfrm>
              <a:off x="4761" y="3588"/>
              <a:ext cx="7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8"/>
            <p:cNvSpPr>
              <a:spLocks noChangeShapeType="1"/>
            </p:cNvSpPr>
            <p:nvPr/>
          </p:nvSpPr>
          <p:spPr bwMode="auto">
            <a:xfrm>
              <a:off x="4761" y="2293"/>
              <a:ext cx="7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7"/>
            <p:cNvSpPr>
              <a:spLocks noChangeShapeType="1"/>
            </p:cNvSpPr>
            <p:nvPr/>
          </p:nvSpPr>
          <p:spPr bwMode="auto">
            <a:xfrm flipV="1">
              <a:off x="6681" y="2442"/>
              <a:ext cx="714" cy="1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Line 6"/>
            <p:cNvSpPr>
              <a:spLocks noChangeShapeType="1"/>
            </p:cNvSpPr>
            <p:nvPr/>
          </p:nvSpPr>
          <p:spPr bwMode="auto">
            <a:xfrm flipV="1">
              <a:off x="6681" y="2293"/>
              <a:ext cx="71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4" name="Line 5"/>
            <p:cNvSpPr>
              <a:spLocks noChangeShapeType="1"/>
            </p:cNvSpPr>
            <p:nvPr/>
          </p:nvSpPr>
          <p:spPr bwMode="auto">
            <a:xfrm>
              <a:off x="4761" y="4884"/>
              <a:ext cx="71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Line 4"/>
            <p:cNvSpPr>
              <a:spLocks noChangeShapeType="1"/>
            </p:cNvSpPr>
            <p:nvPr/>
          </p:nvSpPr>
          <p:spPr bwMode="auto">
            <a:xfrm flipV="1">
              <a:off x="6681" y="3588"/>
              <a:ext cx="2619" cy="12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3"/>
            <p:cNvSpPr>
              <a:spLocks noChangeShapeType="1"/>
            </p:cNvSpPr>
            <p:nvPr/>
          </p:nvSpPr>
          <p:spPr bwMode="auto">
            <a:xfrm>
              <a:off x="8601" y="2294"/>
              <a:ext cx="699" cy="1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Text Box 2"/>
            <p:cNvSpPr txBox="1">
              <a:spLocks noChangeArrowheads="1"/>
            </p:cNvSpPr>
            <p:nvPr/>
          </p:nvSpPr>
          <p:spPr bwMode="auto">
            <a:xfrm>
              <a:off x="4903" y="4764"/>
              <a:ext cx="392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cs typeface="Times New Roman" pitchFamily="18" charset="0"/>
                </a:rPr>
                <a:t>FS 2</a:t>
              </a:r>
              <a:endParaRPr lang="en-US" sz="280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3D1A-9784-4166-AC59-C059E1FAC91A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12404" y="106180"/>
            <a:ext cx="2354317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44" name="Rectangle 94"/>
          <p:cNvSpPr>
            <a:spLocks noChangeArrowheads="1"/>
          </p:cNvSpPr>
          <p:nvPr/>
        </p:nvSpPr>
        <p:spPr bwMode="auto">
          <a:xfrm>
            <a:off x="2486151" y="40227"/>
            <a:ext cx="2661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11 Analysis</a:t>
            </a:r>
            <a:endParaRPr lang="en-US" sz="1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07504" y="1916024"/>
            <a:ext cx="6696744" cy="2976449"/>
            <a:chOff x="1161" y="1572"/>
            <a:chExt cx="9561" cy="3888"/>
          </a:xfrm>
        </p:grpSpPr>
        <p:sp>
          <p:nvSpPr>
            <p:cNvPr id="33847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38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1641" y="3172"/>
              <a:ext cx="1173" cy="848"/>
              <a:chOff x="3193" y="6078"/>
              <a:chExt cx="663" cy="669"/>
            </a:xfrm>
          </p:grpSpPr>
          <p:sp>
            <p:nvSpPr>
              <p:cNvPr id="33932" name="Text Box 9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33" name="Text Box 9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34" name="Text Box 9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35" name="Text Box 8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33936" name="Text Box 8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37" name="Text Box 8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38" name="Text Box 8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77"/>
            <p:cNvGrpSpPr>
              <a:grpSpLocks/>
            </p:cNvGrpSpPr>
            <p:nvPr/>
          </p:nvGrpSpPr>
          <p:grpSpPr bwMode="auto">
            <a:xfrm>
              <a:off x="1641" y="2004"/>
              <a:ext cx="1200" cy="863"/>
              <a:chOff x="3193" y="6078"/>
              <a:chExt cx="663" cy="669"/>
            </a:xfrm>
          </p:grpSpPr>
          <p:sp>
            <p:nvSpPr>
              <p:cNvPr id="33925" name="Text Box 8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33926" name="Text Box 8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33927" name="Text Box 8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33928" name="Text Box 8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33929" name="Text Box 8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33930" name="Text Box 7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33931" name="Text Box 7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3562" y="1860"/>
              <a:ext cx="1199" cy="873"/>
              <a:chOff x="3193" y="6078"/>
              <a:chExt cx="663" cy="669"/>
            </a:xfrm>
          </p:grpSpPr>
          <p:sp>
            <p:nvSpPr>
              <p:cNvPr id="33918" name="Text Box 7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19" name="Text Box 7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3920" name="Text Box 7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3921" name="Text Box 7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33922" name="Text Box 7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23" name="Text Box 7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24" name="Text Box 7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3559" y="3156"/>
              <a:ext cx="1202" cy="864"/>
              <a:chOff x="3193" y="6078"/>
              <a:chExt cx="663" cy="669"/>
            </a:xfrm>
          </p:grpSpPr>
          <p:sp>
            <p:nvSpPr>
              <p:cNvPr id="33911" name="Text Box 6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12" name="Text Box 6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3913" name="Text Box 6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3914" name="Text Box 6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33915" name="Text Box 6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3916" name="Text Box 6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3917" name="Text Box 6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556" y="4452"/>
              <a:ext cx="1205" cy="902"/>
              <a:chOff x="3193" y="6078"/>
              <a:chExt cx="663" cy="669"/>
            </a:xfrm>
          </p:grpSpPr>
          <p:sp>
            <p:nvSpPr>
              <p:cNvPr id="33904" name="Text Box 6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05" name="Text Box 5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3906" name="Text Box 5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3907" name="Text Box 5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33908" name="Text Box 5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09" name="Text Box 5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3910" name="Text Box 5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</p:grpSp>
        <p:sp>
          <p:nvSpPr>
            <p:cNvPr id="33853" name="Line 52"/>
            <p:cNvSpPr>
              <a:spLocks noChangeShapeType="1"/>
            </p:cNvSpPr>
            <p:nvPr/>
          </p:nvSpPr>
          <p:spPr bwMode="auto">
            <a:xfrm flipV="1">
              <a:off x="2814" y="2292"/>
              <a:ext cx="742" cy="1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Line 51"/>
            <p:cNvSpPr>
              <a:spLocks noChangeShapeType="1"/>
            </p:cNvSpPr>
            <p:nvPr/>
          </p:nvSpPr>
          <p:spPr bwMode="auto">
            <a:xfrm flipV="1">
              <a:off x="2791" y="3588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Line 50"/>
            <p:cNvSpPr>
              <a:spLocks noChangeShapeType="1"/>
            </p:cNvSpPr>
            <p:nvPr/>
          </p:nvSpPr>
          <p:spPr bwMode="auto">
            <a:xfrm>
              <a:off x="2814" y="3742"/>
              <a:ext cx="742" cy="11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5479" y="1860"/>
              <a:ext cx="1202" cy="873"/>
              <a:chOff x="3193" y="6078"/>
              <a:chExt cx="663" cy="669"/>
            </a:xfrm>
          </p:grpSpPr>
          <p:sp>
            <p:nvSpPr>
              <p:cNvPr id="33897" name="Text Box 4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3898" name="Text Box 4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3899" name="Text Box 4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3900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33901" name="Text Box 4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3902" name="Text Box 4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903" name="Text Box 4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5476" y="3156"/>
              <a:ext cx="1205" cy="864"/>
              <a:chOff x="3193" y="6078"/>
              <a:chExt cx="663" cy="669"/>
            </a:xfrm>
          </p:grpSpPr>
          <p:sp>
            <p:nvSpPr>
              <p:cNvPr id="33890" name="Text Box 4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3891" name="Text Box 4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3892" name="Text Box 3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3893" name="Text Box 3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33894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3895" name="Text Box 3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3896" name="Text Box 3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5476" y="4452"/>
              <a:ext cx="1205" cy="864"/>
              <a:chOff x="3193" y="6078"/>
              <a:chExt cx="663" cy="669"/>
            </a:xfrm>
          </p:grpSpPr>
          <p:sp>
            <p:nvSpPr>
              <p:cNvPr id="33883" name="Text Box 3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3884" name="Text Box 3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8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885" name="Text Box 3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  <p:sp>
            <p:nvSpPr>
              <p:cNvPr id="33886" name="Text Box 3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G</a:t>
                </a:r>
                <a:endParaRPr lang="en-US" sz="4000"/>
              </a:p>
            </p:txBody>
          </p:sp>
          <p:sp>
            <p:nvSpPr>
              <p:cNvPr id="33887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3888" name="Text Box 2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889" name="Text Box 2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98" y="1860"/>
              <a:ext cx="1203" cy="873"/>
              <a:chOff x="3193" y="6078"/>
              <a:chExt cx="663" cy="669"/>
            </a:xfrm>
          </p:grpSpPr>
          <p:sp>
            <p:nvSpPr>
              <p:cNvPr id="33876" name="Text Box 2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3877" name="Text Box 2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5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878" name="Text Box 2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  <p:sp>
            <p:nvSpPr>
              <p:cNvPr id="33879" name="Text Box 2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33880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3881" name="Text Box 2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882" name="Text Box 1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</p:grp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9312" y="3172"/>
              <a:ext cx="1209" cy="848"/>
              <a:chOff x="3193" y="6078"/>
              <a:chExt cx="663" cy="669"/>
            </a:xfrm>
          </p:grpSpPr>
          <p:sp>
            <p:nvSpPr>
              <p:cNvPr id="33869" name="Text Box 1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  <p:sp>
            <p:nvSpPr>
              <p:cNvPr id="33870" name="Text Box 1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871" name="Text Box 1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  <p:sp>
            <p:nvSpPr>
              <p:cNvPr id="33872" name="Text Box 1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FINISH</a:t>
                </a:r>
                <a:endParaRPr lang="en-US" sz="4000"/>
              </a:p>
            </p:txBody>
          </p:sp>
          <p:sp>
            <p:nvSpPr>
              <p:cNvPr id="33873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  <p:sp>
            <p:nvSpPr>
              <p:cNvPr id="33874" name="Text Box 1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3875" name="Text Box 1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14</a:t>
                </a:r>
                <a:endParaRPr lang="en-US" sz="4000"/>
              </a:p>
            </p:txBody>
          </p:sp>
        </p:grpSp>
        <p:sp>
          <p:nvSpPr>
            <p:cNvPr id="33861" name="Line 9"/>
            <p:cNvSpPr>
              <a:spLocks noChangeShapeType="1"/>
            </p:cNvSpPr>
            <p:nvPr/>
          </p:nvSpPr>
          <p:spPr bwMode="auto">
            <a:xfrm>
              <a:off x="4761" y="3588"/>
              <a:ext cx="7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8"/>
            <p:cNvSpPr>
              <a:spLocks noChangeShapeType="1"/>
            </p:cNvSpPr>
            <p:nvPr/>
          </p:nvSpPr>
          <p:spPr bwMode="auto">
            <a:xfrm>
              <a:off x="4761" y="2293"/>
              <a:ext cx="7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7"/>
            <p:cNvSpPr>
              <a:spLocks noChangeShapeType="1"/>
            </p:cNvSpPr>
            <p:nvPr/>
          </p:nvSpPr>
          <p:spPr bwMode="auto">
            <a:xfrm flipV="1">
              <a:off x="6681" y="2442"/>
              <a:ext cx="714" cy="1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6"/>
            <p:cNvSpPr>
              <a:spLocks noChangeShapeType="1"/>
            </p:cNvSpPr>
            <p:nvPr/>
          </p:nvSpPr>
          <p:spPr bwMode="auto">
            <a:xfrm flipV="1">
              <a:off x="6681" y="2293"/>
              <a:ext cx="71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5"/>
            <p:cNvSpPr>
              <a:spLocks noChangeShapeType="1"/>
            </p:cNvSpPr>
            <p:nvPr/>
          </p:nvSpPr>
          <p:spPr bwMode="auto">
            <a:xfrm>
              <a:off x="4761" y="4884"/>
              <a:ext cx="71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4"/>
            <p:cNvSpPr>
              <a:spLocks noChangeShapeType="1"/>
            </p:cNvSpPr>
            <p:nvPr/>
          </p:nvSpPr>
          <p:spPr bwMode="auto">
            <a:xfrm flipV="1">
              <a:off x="6681" y="3588"/>
              <a:ext cx="2619" cy="12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3"/>
            <p:cNvSpPr>
              <a:spLocks noChangeShapeType="1"/>
            </p:cNvSpPr>
            <p:nvPr/>
          </p:nvSpPr>
          <p:spPr bwMode="auto">
            <a:xfrm>
              <a:off x="8601" y="2294"/>
              <a:ext cx="699" cy="1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Text Box 2"/>
            <p:cNvSpPr txBox="1">
              <a:spLocks noChangeArrowheads="1"/>
            </p:cNvSpPr>
            <p:nvPr/>
          </p:nvSpPr>
          <p:spPr bwMode="auto">
            <a:xfrm>
              <a:off x="4903" y="4764"/>
              <a:ext cx="392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cs typeface="Times New Roman" pitchFamily="18" charset="0"/>
                </a:rPr>
                <a:t>FS 2</a:t>
              </a:r>
              <a:endParaRPr lang="en-US" sz="2800"/>
            </a:p>
          </p:txBody>
        </p:sp>
      </p:grpSp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6899" y="42991"/>
            <a:ext cx="3281342" cy="1802454"/>
          </a:xfrm>
          <a:prstGeom prst="rect">
            <a:avLst/>
          </a:prstGeom>
        </p:spPr>
      </p:pic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2186187"/>
              </p:ext>
            </p:extLst>
          </p:nvPr>
        </p:nvGraphicFramePr>
        <p:xfrm>
          <a:off x="179512" y="4993927"/>
          <a:ext cx="8496944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411027"/>
                <a:gridCol w="1415630"/>
                <a:gridCol w="1277799"/>
                <a:gridCol w="1368152"/>
                <a:gridCol w="1296144"/>
                <a:gridCol w="108012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 D, 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5&amp;6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G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 G(</a:t>
                      </a:r>
                      <a:r>
                        <a:rPr lang="en-US" sz="1400" b="1" i="1" kern="1600" cap="all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1" kern="1600" cap="all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" name="Rectangle 94"/>
          <p:cNvSpPr>
            <a:spLocks noChangeArrowheads="1"/>
          </p:cNvSpPr>
          <p:nvPr/>
        </p:nvSpPr>
        <p:spPr bwMode="auto">
          <a:xfrm>
            <a:off x="114156" y="692696"/>
            <a:ext cx="54742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delays of days 11,12,13 are for different reasons for concurrent activities. 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Hence, consider day by day analysis and concurrent rule. (If the reason is not either owner or contractor, the reason is 3</a:t>
            </a:r>
            <a:r>
              <a:rPr lang="en-US" i="1" u="sng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party)</a:t>
            </a:r>
            <a:endParaRPr lang="en-US" sz="11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Oval Callout 106"/>
          <p:cNvSpPr/>
          <p:nvPr/>
        </p:nvSpPr>
        <p:spPr>
          <a:xfrm>
            <a:off x="5515607" y="2147020"/>
            <a:ext cx="1389758" cy="576944"/>
          </a:xfrm>
          <a:prstGeom prst="wedgeEllipseCallout">
            <a:avLst>
              <a:gd name="adj1" fmla="val -90221"/>
              <a:gd name="adj2" fmla="val -11823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1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Oval Callout 107"/>
          <p:cNvSpPr/>
          <p:nvPr/>
        </p:nvSpPr>
        <p:spPr>
          <a:xfrm>
            <a:off x="4282011" y="3090035"/>
            <a:ext cx="1404888" cy="576944"/>
          </a:xfrm>
          <a:prstGeom prst="wedgeEllipseCallout">
            <a:avLst>
              <a:gd name="adj1" fmla="val -97823"/>
              <a:gd name="adj2" fmla="val 14045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owner</a:t>
            </a:r>
            <a:endParaRPr lang="en-US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1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520C-99A3-49BC-B449-183200F27D01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3216" y="3459368"/>
            <a:ext cx="2350784" cy="144254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19832" y="1844824"/>
            <a:ext cx="6612408" cy="2937937"/>
            <a:chOff x="1161" y="1572"/>
            <a:chExt cx="9561" cy="3888"/>
          </a:xfrm>
        </p:grpSpPr>
        <p:sp>
          <p:nvSpPr>
            <p:cNvPr id="34878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38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85"/>
            <p:cNvGrpSpPr>
              <a:grpSpLocks/>
            </p:cNvGrpSpPr>
            <p:nvPr/>
          </p:nvGrpSpPr>
          <p:grpSpPr bwMode="auto">
            <a:xfrm>
              <a:off x="1641" y="3172"/>
              <a:ext cx="1173" cy="848"/>
              <a:chOff x="3193" y="6078"/>
              <a:chExt cx="663" cy="669"/>
            </a:xfrm>
          </p:grpSpPr>
          <p:sp>
            <p:nvSpPr>
              <p:cNvPr id="34963" name="Text Box 9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64" name="Text Box 9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65" name="Text Box 9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66" name="Text Box 8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34967" name="Text Box 8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68" name="Text Box 8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69" name="Text Box 8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77"/>
            <p:cNvGrpSpPr>
              <a:grpSpLocks/>
            </p:cNvGrpSpPr>
            <p:nvPr/>
          </p:nvGrpSpPr>
          <p:grpSpPr bwMode="auto">
            <a:xfrm>
              <a:off x="1641" y="2004"/>
              <a:ext cx="1200" cy="863"/>
              <a:chOff x="3193" y="6078"/>
              <a:chExt cx="663" cy="669"/>
            </a:xfrm>
          </p:grpSpPr>
          <p:sp>
            <p:nvSpPr>
              <p:cNvPr id="34956" name="Text Box 8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34957" name="Text Box 8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34958" name="Text Box 8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34959" name="Text Box 8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34960" name="Text Box 8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34961" name="Text Box 7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34962" name="Text Box 7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3562" y="1860"/>
              <a:ext cx="1199" cy="873"/>
              <a:chOff x="3193" y="6078"/>
              <a:chExt cx="663" cy="669"/>
            </a:xfrm>
          </p:grpSpPr>
          <p:sp>
            <p:nvSpPr>
              <p:cNvPr id="34949" name="Text Box 7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50" name="Text Box 7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4951" name="Text Box 7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4952" name="Text Box 7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34953" name="Text Box 7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54" name="Text Box 7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55" name="Text Box 7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3559" y="3156"/>
              <a:ext cx="1202" cy="864"/>
              <a:chOff x="3193" y="6078"/>
              <a:chExt cx="663" cy="669"/>
            </a:xfrm>
          </p:grpSpPr>
          <p:sp>
            <p:nvSpPr>
              <p:cNvPr id="34942" name="Text Box 6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43" name="Text Box 6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4944" name="Text Box 6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4945" name="Text Box 6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34946" name="Text Box 6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4947" name="Text Box 6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4948" name="Text Box 6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556" y="4452"/>
              <a:ext cx="1205" cy="902"/>
              <a:chOff x="3193" y="6078"/>
              <a:chExt cx="663" cy="669"/>
            </a:xfrm>
          </p:grpSpPr>
          <p:sp>
            <p:nvSpPr>
              <p:cNvPr id="34935" name="Text Box 6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36" name="Text Box 5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4937" name="Text Box 5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4938" name="Text Box 5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34939" name="Text Box 5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40" name="Text Box 5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4941" name="Text Box 5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</p:grpSp>
        <p:sp>
          <p:nvSpPr>
            <p:cNvPr id="34884" name="Line 52"/>
            <p:cNvSpPr>
              <a:spLocks noChangeShapeType="1"/>
            </p:cNvSpPr>
            <p:nvPr/>
          </p:nvSpPr>
          <p:spPr bwMode="auto">
            <a:xfrm flipV="1">
              <a:off x="2814" y="2292"/>
              <a:ext cx="742" cy="1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Line 51"/>
            <p:cNvSpPr>
              <a:spLocks noChangeShapeType="1"/>
            </p:cNvSpPr>
            <p:nvPr/>
          </p:nvSpPr>
          <p:spPr bwMode="auto">
            <a:xfrm flipV="1">
              <a:off x="2791" y="3588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Line 50"/>
            <p:cNvSpPr>
              <a:spLocks noChangeShapeType="1"/>
            </p:cNvSpPr>
            <p:nvPr/>
          </p:nvSpPr>
          <p:spPr bwMode="auto">
            <a:xfrm>
              <a:off x="2814" y="3742"/>
              <a:ext cx="742" cy="11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5479" y="1860"/>
              <a:ext cx="1202" cy="873"/>
              <a:chOff x="3193" y="6078"/>
              <a:chExt cx="663" cy="669"/>
            </a:xfrm>
          </p:grpSpPr>
          <p:sp>
            <p:nvSpPr>
              <p:cNvPr id="34928" name="Text Box 4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4929" name="Text Box 4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4930" name="Text Box 4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4931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34932" name="Text Box 4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4933" name="Text Box 4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34" name="Text Box 4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5476" y="3156"/>
              <a:ext cx="1205" cy="864"/>
              <a:chOff x="3193" y="6078"/>
              <a:chExt cx="663" cy="669"/>
            </a:xfrm>
          </p:grpSpPr>
          <p:sp>
            <p:nvSpPr>
              <p:cNvPr id="34921" name="Text Box 4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4922" name="Text Box 4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4923" name="Text Box 3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4924" name="Text Box 3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34925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4926" name="Text Box 3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4927" name="Text Box 3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5476" y="4452"/>
              <a:ext cx="1205" cy="864"/>
              <a:chOff x="3193" y="6078"/>
              <a:chExt cx="663" cy="669"/>
            </a:xfrm>
          </p:grpSpPr>
          <p:sp>
            <p:nvSpPr>
              <p:cNvPr id="34914" name="Text Box 3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4915" name="Text Box 3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9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916" name="Text Box 3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34917" name="Text Box 3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G</a:t>
                </a:r>
                <a:endParaRPr lang="en-US" sz="4000"/>
              </a:p>
            </p:txBody>
          </p:sp>
          <p:sp>
            <p:nvSpPr>
              <p:cNvPr id="34918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4919" name="Text Box 2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20" name="Text Box 2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98" y="1860"/>
              <a:ext cx="1203" cy="873"/>
              <a:chOff x="3193" y="6078"/>
              <a:chExt cx="663" cy="669"/>
            </a:xfrm>
          </p:grpSpPr>
          <p:sp>
            <p:nvSpPr>
              <p:cNvPr id="34907" name="Text Box 2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4908" name="Text Box 2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6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909" name="Text Box 2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34910" name="Text Box 2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34911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4912" name="Text Box 2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13" name="Text Box 1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9312" y="3172"/>
              <a:ext cx="1209" cy="848"/>
              <a:chOff x="3193" y="6078"/>
              <a:chExt cx="663" cy="669"/>
            </a:xfrm>
          </p:grpSpPr>
          <p:sp>
            <p:nvSpPr>
              <p:cNvPr id="34900" name="Text Box 1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34901" name="Text Box 1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02" name="Text Box 1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34903" name="Text Box 1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FINISH</a:t>
                </a:r>
                <a:endParaRPr lang="en-US" sz="4000"/>
              </a:p>
            </p:txBody>
          </p:sp>
          <p:sp>
            <p:nvSpPr>
              <p:cNvPr id="34904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34905" name="Text Box 1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4906" name="Text Box 1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</p:grpSp>
        <p:sp>
          <p:nvSpPr>
            <p:cNvPr id="34892" name="Line 9"/>
            <p:cNvSpPr>
              <a:spLocks noChangeShapeType="1"/>
            </p:cNvSpPr>
            <p:nvPr/>
          </p:nvSpPr>
          <p:spPr bwMode="auto">
            <a:xfrm>
              <a:off x="4761" y="3588"/>
              <a:ext cx="7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3" name="Line 8"/>
            <p:cNvSpPr>
              <a:spLocks noChangeShapeType="1"/>
            </p:cNvSpPr>
            <p:nvPr/>
          </p:nvSpPr>
          <p:spPr bwMode="auto">
            <a:xfrm>
              <a:off x="4761" y="2293"/>
              <a:ext cx="7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4" name="Line 7"/>
            <p:cNvSpPr>
              <a:spLocks noChangeShapeType="1"/>
            </p:cNvSpPr>
            <p:nvPr/>
          </p:nvSpPr>
          <p:spPr bwMode="auto">
            <a:xfrm flipV="1">
              <a:off x="6681" y="2442"/>
              <a:ext cx="714" cy="1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5" name="Line 6"/>
            <p:cNvSpPr>
              <a:spLocks noChangeShapeType="1"/>
            </p:cNvSpPr>
            <p:nvPr/>
          </p:nvSpPr>
          <p:spPr bwMode="auto">
            <a:xfrm flipV="1">
              <a:off x="6681" y="2293"/>
              <a:ext cx="71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6" name="Line 5"/>
            <p:cNvSpPr>
              <a:spLocks noChangeShapeType="1"/>
            </p:cNvSpPr>
            <p:nvPr/>
          </p:nvSpPr>
          <p:spPr bwMode="auto">
            <a:xfrm>
              <a:off x="4761" y="4884"/>
              <a:ext cx="71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7" name="Line 4"/>
            <p:cNvSpPr>
              <a:spLocks noChangeShapeType="1"/>
            </p:cNvSpPr>
            <p:nvPr/>
          </p:nvSpPr>
          <p:spPr bwMode="auto">
            <a:xfrm flipV="1">
              <a:off x="6681" y="3588"/>
              <a:ext cx="2619" cy="12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8" name="Line 3"/>
            <p:cNvSpPr>
              <a:spLocks noChangeShapeType="1"/>
            </p:cNvSpPr>
            <p:nvPr/>
          </p:nvSpPr>
          <p:spPr bwMode="auto">
            <a:xfrm>
              <a:off x="8601" y="2294"/>
              <a:ext cx="699" cy="1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9" name="Text Box 2"/>
            <p:cNvSpPr txBox="1">
              <a:spLocks noChangeArrowheads="1"/>
            </p:cNvSpPr>
            <p:nvPr/>
          </p:nvSpPr>
          <p:spPr bwMode="auto">
            <a:xfrm>
              <a:off x="4903" y="4764"/>
              <a:ext cx="392" cy="2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cs typeface="Times New Roman" pitchFamily="18" charset="0"/>
                </a:rPr>
                <a:t>FS 2</a:t>
              </a:r>
              <a:endParaRPr lang="en-US" sz="2800"/>
            </a:p>
          </p:txBody>
        </p:sp>
      </p:grp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112404" y="106181"/>
            <a:ext cx="2373747" cy="4344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Rectangle 94"/>
          <p:cNvSpPr>
            <a:spLocks noChangeArrowheads="1"/>
          </p:cNvSpPr>
          <p:nvPr/>
        </p:nvSpPr>
        <p:spPr bwMode="auto">
          <a:xfrm>
            <a:off x="2486151" y="40227"/>
            <a:ext cx="2661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sz="1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" name="Picture 10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6899" y="42991"/>
            <a:ext cx="3281342" cy="1802454"/>
          </a:xfrm>
          <a:prstGeom prst="rect">
            <a:avLst/>
          </a:prstGeom>
        </p:spPr>
      </p:pic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9723862"/>
              </p:ext>
            </p:extLst>
          </p:nvPr>
        </p:nvGraphicFramePr>
        <p:xfrm>
          <a:off x="179512" y="4887808"/>
          <a:ext cx="8568952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411027"/>
                <a:gridCol w="1415630"/>
                <a:gridCol w="1205791"/>
                <a:gridCol w="1368152"/>
                <a:gridCol w="1368152"/>
                <a:gridCol w="115212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 D, 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5&amp;6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G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 G(</a:t>
                      </a:r>
                      <a:r>
                        <a:rPr lang="en-US" sz="1400" b="1" i="1" kern="1600" cap="all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1" kern="1600" cap="all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G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 G(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1" kern="1600" cap="all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6" name="Rectangle 94"/>
          <p:cNvSpPr>
            <a:spLocks noChangeArrowheads="1"/>
          </p:cNvSpPr>
          <p:nvPr/>
        </p:nvSpPr>
        <p:spPr bwMode="auto">
          <a:xfrm>
            <a:off x="114156" y="548680"/>
            <a:ext cx="54742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delays of days 11,12,13 are for different reasons for concurrent activities. 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Hence, consider day by day analysis and concurrent rule. (If the reason is not either owner or contractor, the reason is 3</a:t>
            </a:r>
            <a:r>
              <a:rPr lang="en-US" i="1" u="sng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party)</a:t>
            </a:r>
            <a:endParaRPr lang="en-US" sz="11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Oval Callout 107"/>
          <p:cNvSpPr/>
          <p:nvPr/>
        </p:nvSpPr>
        <p:spPr>
          <a:xfrm>
            <a:off x="5496106" y="2274172"/>
            <a:ext cx="1389758" cy="576944"/>
          </a:xfrm>
          <a:prstGeom prst="wedgeEllipseCallout">
            <a:avLst>
              <a:gd name="adj1" fmla="val -95381"/>
              <a:gd name="adj2" fmla="val -25808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1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Oval Callout 108"/>
          <p:cNvSpPr/>
          <p:nvPr/>
        </p:nvSpPr>
        <p:spPr>
          <a:xfrm>
            <a:off x="4282011" y="3090035"/>
            <a:ext cx="1404888" cy="576944"/>
          </a:xfrm>
          <a:prstGeom prst="wedgeEllipseCallout">
            <a:avLst>
              <a:gd name="adj1" fmla="val -97823"/>
              <a:gd name="adj2" fmla="val 14045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1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5054-55B4-49F0-8F69-F5E82070E25E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3216" y="3459368"/>
            <a:ext cx="2350784" cy="144254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06" name="Rectangle 94"/>
          <p:cNvSpPr>
            <a:spLocks noChangeArrowheads="1"/>
          </p:cNvSpPr>
          <p:nvPr/>
        </p:nvSpPr>
        <p:spPr bwMode="auto">
          <a:xfrm>
            <a:off x="7242356" y="2337381"/>
            <a:ext cx="178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RESULT)</a:t>
            </a:r>
            <a:endParaRPr lang="en-US" sz="1200" i="1" u="sng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323528" y="1844825"/>
            <a:ext cx="6480720" cy="2939706"/>
            <a:chOff x="1161" y="1572"/>
            <a:chExt cx="9561" cy="3888"/>
          </a:xfrm>
        </p:grpSpPr>
        <p:sp>
          <p:nvSpPr>
            <p:cNvPr id="3590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38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85"/>
            <p:cNvGrpSpPr>
              <a:grpSpLocks/>
            </p:cNvGrpSpPr>
            <p:nvPr/>
          </p:nvGrpSpPr>
          <p:grpSpPr bwMode="auto">
            <a:xfrm>
              <a:off x="1641" y="3172"/>
              <a:ext cx="1173" cy="848"/>
              <a:chOff x="3193" y="6078"/>
              <a:chExt cx="663" cy="669"/>
            </a:xfrm>
          </p:grpSpPr>
          <p:sp>
            <p:nvSpPr>
              <p:cNvPr id="35994" name="Text Box 9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95" name="Text Box 9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96" name="Text Box 9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97" name="Text Box 8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35998" name="Text Box 8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99" name="Text Box 8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6000" name="Text Box 8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7" name="Group 77"/>
            <p:cNvGrpSpPr>
              <a:grpSpLocks/>
            </p:cNvGrpSpPr>
            <p:nvPr/>
          </p:nvGrpSpPr>
          <p:grpSpPr bwMode="auto">
            <a:xfrm>
              <a:off x="1641" y="2004"/>
              <a:ext cx="1200" cy="863"/>
              <a:chOff x="3193" y="6078"/>
              <a:chExt cx="663" cy="669"/>
            </a:xfrm>
          </p:grpSpPr>
          <p:sp>
            <p:nvSpPr>
              <p:cNvPr id="35987" name="Text Box 8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35988" name="Text Box 8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35989" name="Text Box 8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35990" name="Text Box 8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35991" name="Text Box 8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35992" name="Text Box 7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35993" name="Text Box 7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3562" y="1860"/>
              <a:ext cx="1199" cy="873"/>
              <a:chOff x="3193" y="6078"/>
              <a:chExt cx="663" cy="669"/>
            </a:xfrm>
          </p:grpSpPr>
          <p:sp>
            <p:nvSpPr>
              <p:cNvPr id="35980" name="Text Box 7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81" name="Text Box 7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5982" name="Text Box 7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5983" name="Text Box 7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35984" name="Text Box 7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85" name="Text Box 7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86" name="Text Box 7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3559" y="3156"/>
              <a:ext cx="1202" cy="864"/>
              <a:chOff x="3193" y="6078"/>
              <a:chExt cx="663" cy="669"/>
            </a:xfrm>
          </p:grpSpPr>
          <p:sp>
            <p:nvSpPr>
              <p:cNvPr id="35973" name="Text Box 6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74" name="Text Box 6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5975" name="Text Box 6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5976" name="Text Box 6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35977" name="Text Box 6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5978" name="Text Box 6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5979" name="Text Box 6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556" y="4452"/>
              <a:ext cx="1205" cy="902"/>
              <a:chOff x="3193" y="6078"/>
              <a:chExt cx="663" cy="669"/>
            </a:xfrm>
          </p:grpSpPr>
          <p:sp>
            <p:nvSpPr>
              <p:cNvPr id="35966" name="Text Box 6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67" name="Text Box 5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5968" name="Text Box 5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5969" name="Text Box 5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35970" name="Text Box 5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71" name="Text Box 5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5972" name="Text Box 5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</p:grpSp>
        <p:sp>
          <p:nvSpPr>
            <p:cNvPr id="35915" name="Line 52"/>
            <p:cNvSpPr>
              <a:spLocks noChangeShapeType="1"/>
            </p:cNvSpPr>
            <p:nvPr/>
          </p:nvSpPr>
          <p:spPr bwMode="auto">
            <a:xfrm flipV="1">
              <a:off x="2814" y="2292"/>
              <a:ext cx="742" cy="1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6" name="Line 51"/>
            <p:cNvSpPr>
              <a:spLocks noChangeShapeType="1"/>
            </p:cNvSpPr>
            <p:nvPr/>
          </p:nvSpPr>
          <p:spPr bwMode="auto">
            <a:xfrm flipV="1">
              <a:off x="2791" y="3588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7" name="Line 50"/>
            <p:cNvSpPr>
              <a:spLocks noChangeShapeType="1"/>
            </p:cNvSpPr>
            <p:nvPr/>
          </p:nvSpPr>
          <p:spPr bwMode="auto">
            <a:xfrm>
              <a:off x="2814" y="3742"/>
              <a:ext cx="742" cy="11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5479" y="1860"/>
              <a:ext cx="1202" cy="873"/>
              <a:chOff x="3193" y="6078"/>
              <a:chExt cx="663" cy="669"/>
            </a:xfrm>
          </p:grpSpPr>
          <p:sp>
            <p:nvSpPr>
              <p:cNvPr id="35959" name="Text Box 4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5960" name="Text Box 4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5961" name="Text Box 4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5962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35963" name="Text Box 4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5964" name="Text Box 4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65" name="Text Box 4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5476" y="3156"/>
              <a:ext cx="1205" cy="864"/>
              <a:chOff x="3193" y="6078"/>
              <a:chExt cx="663" cy="669"/>
            </a:xfrm>
          </p:grpSpPr>
          <p:sp>
            <p:nvSpPr>
              <p:cNvPr id="35952" name="Text Box 4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5953" name="Text Box 4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5954" name="Text Box 3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5955" name="Text Box 3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35956" name="Text Box 3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5957" name="Text Box 3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3</a:t>
                </a:r>
                <a:endParaRPr lang="en-US" sz="4000"/>
              </a:p>
            </p:txBody>
          </p:sp>
          <p:sp>
            <p:nvSpPr>
              <p:cNvPr id="35958" name="Text Box 3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</p:grpSp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5476" y="4452"/>
              <a:ext cx="1205" cy="864"/>
              <a:chOff x="3193" y="6078"/>
              <a:chExt cx="663" cy="669"/>
            </a:xfrm>
          </p:grpSpPr>
          <p:sp>
            <p:nvSpPr>
              <p:cNvPr id="35945" name="Text Box 3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5946" name="Text Box 3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10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947" name="Text Box 3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  <p:sp>
            <p:nvSpPr>
              <p:cNvPr id="35948" name="Text Box 3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G</a:t>
                </a:r>
                <a:endParaRPr lang="en-US" sz="4000"/>
              </a:p>
            </p:txBody>
          </p:sp>
          <p:sp>
            <p:nvSpPr>
              <p:cNvPr id="35949" name="Text Box 2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6</a:t>
                </a:r>
                <a:endParaRPr lang="en-US" sz="4000"/>
              </a:p>
            </p:txBody>
          </p:sp>
          <p:sp>
            <p:nvSpPr>
              <p:cNvPr id="35950" name="Text Box 2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51" name="Text Box 2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98" y="1860"/>
              <a:ext cx="1203" cy="873"/>
              <a:chOff x="3193" y="6078"/>
              <a:chExt cx="663" cy="669"/>
            </a:xfrm>
          </p:grpSpPr>
          <p:sp>
            <p:nvSpPr>
              <p:cNvPr id="35938" name="Text Box 2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5939" name="Text Box 2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cs typeface="Times New Roman" pitchFamily="18" charset="0"/>
                  </a:rPr>
                  <a:t>7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940" name="Text Box 2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  <p:sp>
            <p:nvSpPr>
              <p:cNvPr id="35941" name="Text Box 2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35942" name="Text Box 2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9</a:t>
                </a:r>
                <a:endParaRPr lang="en-US" sz="4000"/>
              </a:p>
            </p:txBody>
          </p:sp>
          <p:sp>
            <p:nvSpPr>
              <p:cNvPr id="35943" name="Text Box 2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44" name="Text Box 1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</p:grp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9312" y="3172"/>
              <a:ext cx="1209" cy="848"/>
              <a:chOff x="3193" y="6078"/>
              <a:chExt cx="663" cy="669"/>
            </a:xfrm>
          </p:grpSpPr>
          <p:sp>
            <p:nvSpPr>
              <p:cNvPr id="35931" name="Text Box 1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  <p:sp>
            <p:nvSpPr>
              <p:cNvPr id="35932" name="Text Box 1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33" name="Text Box 1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  <p:sp>
            <p:nvSpPr>
              <p:cNvPr id="35934" name="Text Box 1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FINISH</a:t>
                </a:r>
                <a:endParaRPr lang="en-US" sz="4000"/>
              </a:p>
            </p:txBody>
          </p:sp>
          <p:sp>
            <p:nvSpPr>
              <p:cNvPr id="35935" name="Text Box 1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  <p:sp>
            <p:nvSpPr>
              <p:cNvPr id="35936" name="Text Box 1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5937" name="Text Box 1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16</a:t>
                </a:r>
                <a:endParaRPr lang="en-US" sz="4000"/>
              </a:p>
            </p:txBody>
          </p:sp>
        </p:grpSp>
        <p:sp>
          <p:nvSpPr>
            <p:cNvPr id="35923" name="Line 9"/>
            <p:cNvSpPr>
              <a:spLocks noChangeShapeType="1"/>
            </p:cNvSpPr>
            <p:nvPr/>
          </p:nvSpPr>
          <p:spPr bwMode="auto">
            <a:xfrm>
              <a:off x="4761" y="3588"/>
              <a:ext cx="7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4" name="Line 8"/>
            <p:cNvSpPr>
              <a:spLocks noChangeShapeType="1"/>
            </p:cNvSpPr>
            <p:nvPr/>
          </p:nvSpPr>
          <p:spPr bwMode="auto">
            <a:xfrm>
              <a:off x="4761" y="2293"/>
              <a:ext cx="7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5" name="Line 7"/>
            <p:cNvSpPr>
              <a:spLocks noChangeShapeType="1"/>
            </p:cNvSpPr>
            <p:nvPr/>
          </p:nvSpPr>
          <p:spPr bwMode="auto">
            <a:xfrm flipV="1">
              <a:off x="6681" y="2442"/>
              <a:ext cx="714" cy="1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6" name="Line 6"/>
            <p:cNvSpPr>
              <a:spLocks noChangeShapeType="1"/>
            </p:cNvSpPr>
            <p:nvPr/>
          </p:nvSpPr>
          <p:spPr bwMode="auto">
            <a:xfrm flipV="1">
              <a:off x="6681" y="2293"/>
              <a:ext cx="71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7" name="Line 5"/>
            <p:cNvSpPr>
              <a:spLocks noChangeShapeType="1"/>
            </p:cNvSpPr>
            <p:nvPr/>
          </p:nvSpPr>
          <p:spPr bwMode="auto">
            <a:xfrm>
              <a:off x="4761" y="4884"/>
              <a:ext cx="71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8" name="Line 4"/>
            <p:cNvSpPr>
              <a:spLocks noChangeShapeType="1"/>
            </p:cNvSpPr>
            <p:nvPr/>
          </p:nvSpPr>
          <p:spPr bwMode="auto">
            <a:xfrm flipV="1">
              <a:off x="6681" y="3588"/>
              <a:ext cx="2619" cy="12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Line 3"/>
            <p:cNvSpPr>
              <a:spLocks noChangeShapeType="1"/>
            </p:cNvSpPr>
            <p:nvPr/>
          </p:nvSpPr>
          <p:spPr bwMode="auto">
            <a:xfrm>
              <a:off x="8601" y="2294"/>
              <a:ext cx="699" cy="1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0" name="Text Box 2"/>
            <p:cNvSpPr txBox="1">
              <a:spLocks noChangeArrowheads="1"/>
            </p:cNvSpPr>
            <p:nvPr/>
          </p:nvSpPr>
          <p:spPr bwMode="auto">
            <a:xfrm>
              <a:off x="4903" y="4764"/>
              <a:ext cx="392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cs typeface="Times New Roman" pitchFamily="18" charset="0"/>
                </a:rPr>
                <a:t>FS 2</a:t>
              </a:r>
              <a:endParaRPr lang="en-US" sz="2800"/>
            </a:p>
          </p:txBody>
        </p:sp>
      </p:grpSp>
      <p:sp>
        <p:nvSpPr>
          <p:cNvPr id="35908" name="Rectangle 166"/>
          <p:cNvSpPr>
            <a:spLocks noChangeArrowheads="1"/>
          </p:cNvSpPr>
          <p:nvPr/>
        </p:nvSpPr>
        <p:spPr bwMode="auto">
          <a:xfrm>
            <a:off x="628650" y="582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6909795"/>
              </p:ext>
            </p:extLst>
          </p:nvPr>
        </p:nvGraphicFramePr>
        <p:xfrm>
          <a:off x="228632" y="4828018"/>
          <a:ext cx="8640960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143"/>
                <a:gridCol w="1448956"/>
                <a:gridCol w="1415630"/>
                <a:gridCol w="1277799"/>
                <a:gridCol w="1440160"/>
                <a:gridCol w="1512168"/>
                <a:gridCol w="93610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Day(s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Affected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Activity(s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party)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 D, 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5&amp;6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G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 G(</a:t>
                      </a:r>
                      <a:r>
                        <a:rPr lang="en-US" sz="1400" b="1" i="1" kern="1600" cap="all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1" kern="1600" cap="all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G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 G(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1" kern="1600" cap="all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G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C(</a:t>
                      </a:r>
                      <a:r>
                        <a:rPr lang="en-US" sz="1400" b="1" i="1" kern="1600" cap="all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 G(</a:t>
                      </a:r>
                      <a:r>
                        <a:rPr lang="en-US" sz="1400" b="1" i="1" kern="1600" cap="all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400" b="0" kern="1600" cap="all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1" kern="1600" cap="all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6" name="Rectangle 3"/>
          <p:cNvSpPr>
            <a:spLocks noChangeArrowheads="1"/>
          </p:cNvSpPr>
          <p:nvPr/>
        </p:nvSpPr>
        <p:spPr bwMode="auto">
          <a:xfrm>
            <a:off x="112404" y="106181"/>
            <a:ext cx="2373747" cy="4344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28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Rectangle 94"/>
          <p:cNvSpPr>
            <a:spLocks noChangeArrowheads="1"/>
          </p:cNvSpPr>
          <p:nvPr/>
        </p:nvSpPr>
        <p:spPr bwMode="auto">
          <a:xfrm>
            <a:off x="2486151" y="40227"/>
            <a:ext cx="2661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sz="1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6899" y="42991"/>
            <a:ext cx="3281342" cy="1802454"/>
          </a:xfrm>
          <a:prstGeom prst="rect">
            <a:avLst/>
          </a:prstGeom>
        </p:spPr>
      </p:pic>
      <p:sp>
        <p:nvSpPr>
          <p:cNvPr id="109" name="Rectangle 94"/>
          <p:cNvSpPr>
            <a:spLocks noChangeArrowheads="1"/>
          </p:cNvSpPr>
          <p:nvPr/>
        </p:nvSpPr>
        <p:spPr bwMode="auto">
          <a:xfrm>
            <a:off x="114156" y="548680"/>
            <a:ext cx="54742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delays of days 11,12,13 are for different reasons for concurrent activities. 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Hence, consider day by day analysis and concurrent rule. (If the reason is not either owner or contractor, the reason is 3</a:t>
            </a:r>
            <a:r>
              <a:rPr lang="en-US" i="1" u="sng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party)</a:t>
            </a:r>
            <a:endParaRPr lang="en-US" sz="11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Oval Callout 110"/>
          <p:cNvSpPr/>
          <p:nvPr/>
        </p:nvSpPr>
        <p:spPr>
          <a:xfrm>
            <a:off x="5529981" y="2203436"/>
            <a:ext cx="1389758" cy="576944"/>
          </a:xfrm>
          <a:prstGeom prst="wedgeEllipseCallout">
            <a:avLst>
              <a:gd name="adj1" fmla="val -94736"/>
              <a:gd name="adj2" fmla="val -35131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contractor</a:t>
            </a:r>
            <a:endParaRPr lang="en-US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1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Oval Callout 111"/>
          <p:cNvSpPr/>
          <p:nvPr/>
        </p:nvSpPr>
        <p:spPr>
          <a:xfrm>
            <a:off x="4317745" y="2950548"/>
            <a:ext cx="1404888" cy="576944"/>
          </a:xfrm>
          <a:prstGeom prst="wedgeEllipseCallout">
            <a:avLst>
              <a:gd name="adj1" fmla="val -97823"/>
              <a:gd name="adj2" fmla="val 140452"/>
            </a:avLst>
          </a:prstGeom>
          <a:solidFill>
            <a:srgbClr val="FFFFCC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due to 3</a:t>
            </a:r>
            <a:r>
              <a:rPr lang="en-US" sz="12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</a:t>
            </a:r>
            <a:endParaRPr lang="en-US" sz="1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DAY</a:t>
            </a:r>
            <a:endParaRPr lang="en-US" sz="11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63C-DB5F-4631-858C-A9745935A6C3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3216" y="3459368"/>
            <a:ext cx="2350784" cy="144254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323528" y="188640"/>
            <a:ext cx="2952328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  <a:endParaRPr lang="de-DE" sz="32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9512" y="836712"/>
            <a:ext cx="4824536" cy="27699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88900" algn="just">
              <a:spcBef>
                <a:spcPts val="12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contract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planning shown in table (1).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project execution work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and delays were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recorded as shown in table (2).</a:t>
            </a:r>
          </a:p>
          <a:p>
            <a:pPr marL="546100" indent="-457200" algn="just">
              <a:spcBef>
                <a:spcPts val="1200"/>
              </a:spcBef>
              <a:buAutoNum type="alphaLcParenR"/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as-planned and as-built schedule,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6100" indent="-457200" algn="just">
              <a:spcBef>
                <a:spcPts val="1200"/>
              </a:spcBef>
              <a:buAutoNum type="alphaLcParenR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etermine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each party is responsible for the contract delayed completion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6938104"/>
              </p:ext>
            </p:extLst>
          </p:nvPr>
        </p:nvGraphicFramePr>
        <p:xfrm>
          <a:off x="5076056" y="188640"/>
          <a:ext cx="3744416" cy="32975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2"/>
                <a:gridCol w="1440160"/>
                <a:gridCol w="1296144"/>
              </a:tblGrid>
              <a:tr h="3709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(1) project plan</a:t>
                      </a:r>
                      <a:endParaRPr lang="en-US" sz="1800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29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800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  <a:endParaRPr lang="en-US" sz="1800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(day)</a:t>
                      </a:r>
                      <a:endParaRPr lang="en-US" sz="1800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5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D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6783961"/>
              </p:ext>
            </p:extLst>
          </p:nvPr>
        </p:nvGraphicFramePr>
        <p:xfrm>
          <a:off x="323528" y="3612314"/>
          <a:ext cx="8208639" cy="31290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7869"/>
                <a:gridCol w="1195433"/>
                <a:gridCol w="3347212"/>
                <a:gridCol w="1115737"/>
                <a:gridCol w="796955"/>
                <a:gridCol w="1195433"/>
              </a:tblGrid>
              <a:tr h="216024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(2) work change carried out</a:t>
                      </a:r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8346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 dates</a:t>
                      </a:r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time</a:t>
                      </a:r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 affected</a:t>
                      </a:r>
                      <a:endParaRPr lang="en-US" sz="1800" b="1" i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7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not on site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 supply of materials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 inspection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 supply of drawings due design change (20% extra work)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 breakdown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A6F6-671A-47E6-A7E7-F287991A1AAD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901700" y="1758950"/>
            <a:ext cx="7920038" cy="4476750"/>
            <a:chOff x="1161" y="1572"/>
            <a:chExt cx="9561" cy="5406"/>
          </a:xfrm>
        </p:grpSpPr>
        <p:sp>
          <p:nvSpPr>
            <p:cNvPr id="38920" name="AutoShape 102"/>
            <p:cNvSpPr>
              <a:spLocks noChangeAspect="1" noChangeArrowheads="1" noTextEdit="1"/>
            </p:cNvSpPr>
            <p:nvPr/>
          </p:nvSpPr>
          <p:spPr bwMode="auto">
            <a:xfrm>
              <a:off x="1161" y="1572"/>
              <a:ext cx="9561" cy="540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94"/>
            <p:cNvGrpSpPr>
              <a:grpSpLocks/>
            </p:cNvGrpSpPr>
            <p:nvPr/>
          </p:nvGrpSpPr>
          <p:grpSpPr bwMode="auto">
            <a:xfrm>
              <a:off x="1496" y="3854"/>
              <a:ext cx="1150" cy="887"/>
              <a:chOff x="3193" y="6078"/>
              <a:chExt cx="663" cy="669"/>
            </a:xfrm>
          </p:grpSpPr>
          <p:sp>
            <p:nvSpPr>
              <p:cNvPr id="39014" name="Text Box 10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15" name="Text Box 10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16" name="Text Box 9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17" name="Text Box 9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START</a:t>
                </a:r>
                <a:endParaRPr lang="en-US" sz="4000"/>
              </a:p>
            </p:txBody>
          </p:sp>
          <p:sp>
            <p:nvSpPr>
              <p:cNvPr id="39018" name="Text Box 9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19" name="Text Box 9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20" name="Text Box 9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</p:grpSp>
        <p:grpSp>
          <p:nvGrpSpPr>
            <p:cNvPr id="6" name="Group 86"/>
            <p:cNvGrpSpPr>
              <a:grpSpLocks/>
            </p:cNvGrpSpPr>
            <p:nvPr/>
          </p:nvGrpSpPr>
          <p:grpSpPr bwMode="auto">
            <a:xfrm>
              <a:off x="1305" y="1715"/>
              <a:ext cx="1147" cy="1191"/>
              <a:chOff x="3193" y="6078"/>
              <a:chExt cx="663" cy="669"/>
            </a:xfrm>
          </p:grpSpPr>
          <p:sp>
            <p:nvSpPr>
              <p:cNvPr id="39007" name="Text Box 93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ES</a:t>
                </a:r>
                <a:endParaRPr lang="en-US" sz="4000"/>
              </a:p>
            </p:txBody>
          </p:sp>
          <p:sp>
            <p:nvSpPr>
              <p:cNvPr id="39008" name="Text Box 92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</a:t>
                </a:r>
                <a:endParaRPr lang="en-US" sz="4000"/>
              </a:p>
            </p:txBody>
          </p:sp>
          <p:sp>
            <p:nvSpPr>
              <p:cNvPr id="39009" name="Text Box 91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EF</a:t>
                </a:r>
                <a:endParaRPr lang="en-US" sz="4000"/>
              </a:p>
            </p:txBody>
          </p:sp>
          <p:sp>
            <p:nvSpPr>
              <p:cNvPr id="39010" name="Text Box 90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Activity</a:t>
                </a:r>
                <a:endParaRPr lang="en-US" sz="4000"/>
              </a:p>
            </p:txBody>
          </p:sp>
          <p:sp>
            <p:nvSpPr>
              <p:cNvPr id="39011" name="Text Box 89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LS</a:t>
                </a:r>
                <a:endParaRPr lang="en-US" sz="4000"/>
              </a:p>
            </p:txBody>
          </p:sp>
          <p:sp>
            <p:nvSpPr>
              <p:cNvPr id="39012" name="Text Box 88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TF</a:t>
                </a:r>
                <a:endParaRPr lang="en-US" sz="4000"/>
              </a:p>
            </p:txBody>
          </p:sp>
          <p:sp>
            <p:nvSpPr>
              <p:cNvPr id="39013" name="Text Box 87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LF</a:t>
                </a:r>
                <a:endParaRPr lang="en-US" sz="4000"/>
              </a:p>
            </p:txBody>
          </p:sp>
        </p:grpSp>
        <p:grpSp>
          <p:nvGrpSpPr>
            <p:cNvPr id="7" name="Group 78"/>
            <p:cNvGrpSpPr>
              <a:grpSpLocks/>
            </p:cNvGrpSpPr>
            <p:nvPr/>
          </p:nvGrpSpPr>
          <p:grpSpPr bwMode="auto">
            <a:xfrm>
              <a:off x="3417" y="1917"/>
              <a:ext cx="1146" cy="873"/>
              <a:chOff x="3193" y="6078"/>
              <a:chExt cx="663" cy="669"/>
            </a:xfrm>
          </p:grpSpPr>
          <p:sp>
            <p:nvSpPr>
              <p:cNvPr id="39000" name="Text Box 85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01" name="Text Box 84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39002" name="Text Box 83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39003" name="Text Box 82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A</a:t>
                </a:r>
                <a:endParaRPr lang="en-US" sz="4000"/>
              </a:p>
            </p:txBody>
          </p:sp>
          <p:sp>
            <p:nvSpPr>
              <p:cNvPr id="39004" name="Text Box 81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05" name="Text Box 80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9006" name="Text Box 79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</p:grpSp>
        <p:grpSp>
          <p:nvGrpSpPr>
            <p:cNvPr id="8" name="Group 70"/>
            <p:cNvGrpSpPr>
              <a:grpSpLocks/>
            </p:cNvGrpSpPr>
            <p:nvPr/>
          </p:nvGrpSpPr>
          <p:grpSpPr bwMode="auto">
            <a:xfrm>
              <a:off x="3414" y="3838"/>
              <a:ext cx="1146" cy="903"/>
              <a:chOff x="3193" y="6078"/>
              <a:chExt cx="663" cy="669"/>
            </a:xfrm>
          </p:grpSpPr>
          <p:sp>
            <p:nvSpPr>
              <p:cNvPr id="38993" name="Text Box 77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8994" name="Text Box 76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8995" name="Text Box 75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8996" name="Text Box 74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C</a:t>
                </a:r>
                <a:endParaRPr lang="en-US" sz="4000"/>
              </a:p>
            </p:txBody>
          </p:sp>
          <p:sp>
            <p:nvSpPr>
              <p:cNvPr id="38997" name="Text Box 73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8998" name="Text Box 72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8999" name="Text Box 71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10</a:t>
                </a:r>
                <a:endParaRPr lang="en-US" sz="4000"/>
              </a:p>
            </p:txBody>
          </p:sp>
        </p:grpSp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3411" y="5623"/>
              <a:ext cx="1146" cy="902"/>
              <a:chOff x="3193" y="6078"/>
              <a:chExt cx="663" cy="669"/>
            </a:xfrm>
          </p:grpSpPr>
          <p:sp>
            <p:nvSpPr>
              <p:cNvPr id="38986" name="Text Box 69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8987" name="Text Box 68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8988" name="Text Box 67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8989" name="Text Box 66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E</a:t>
                </a:r>
                <a:endParaRPr lang="en-US" sz="4000"/>
              </a:p>
            </p:txBody>
          </p:sp>
          <p:sp>
            <p:nvSpPr>
              <p:cNvPr id="38990" name="Text Box 65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8991" name="Text Box 64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8992" name="Text Box 63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11</a:t>
                </a:r>
                <a:endParaRPr lang="en-US" sz="4000"/>
              </a:p>
            </p:txBody>
          </p:sp>
        </p:grpSp>
        <p:sp>
          <p:nvSpPr>
            <p:cNvPr id="38926" name="Line 61"/>
            <p:cNvSpPr>
              <a:spLocks noChangeShapeType="1"/>
            </p:cNvSpPr>
            <p:nvPr/>
          </p:nvSpPr>
          <p:spPr bwMode="auto">
            <a:xfrm flipV="1">
              <a:off x="2646" y="2349"/>
              <a:ext cx="765" cy="19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60"/>
            <p:cNvSpPr>
              <a:spLocks noChangeShapeType="1"/>
            </p:cNvSpPr>
            <p:nvPr/>
          </p:nvSpPr>
          <p:spPr bwMode="auto">
            <a:xfrm flipV="1">
              <a:off x="2646" y="4300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59"/>
            <p:cNvSpPr>
              <a:spLocks noChangeShapeType="1"/>
            </p:cNvSpPr>
            <p:nvPr/>
          </p:nvSpPr>
          <p:spPr bwMode="auto">
            <a:xfrm>
              <a:off x="2646" y="4301"/>
              <a:ext cx="765" cy="1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5334" y="1917"/>
              <a:ext cx="1149" cy="873"/>
              <a:chOff x="3193" y="6078"/>
              <a:chExt cx="663" cy="669"/>
            </a:xfrm>
          </p:grpSpPr>
          <p:sp>
            <p:nvSpPr>
              <p:cNvPr id="38979" name="Text Box 58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38980" name="Text Box 57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12</a:t>
                </a:r>
                <a:endParaRPr lang="en-US" sz="4000"/>
              </a:p>
            </p:txBody>
          </p:sp>
          <p:sp>
            <p:nvSpPr>
              <p:cNvPr id="38981" name="Text Box 56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20</a:t>
                </a:r>
                <a:endParaRPr lang="en-US" sz="4000"/>
              </a:p>
            </p:txBody>
          </p:sp>
          <p:sp>
            <p:nvSpPr>
              <p:cNvPr id="38982" name="Text Box 55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B</a:t>
                </a:r>
                <a:endParaRPr lang="en-US" sz="4000"/>
              </a:p>
            </p:txBody>
          </p:sp>
          <p:sp>
            <p:nvSpPr>
              <p:cNvPr id="38983" name="Text Box 54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38984" name="Text Box 53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8985" name="Text Box 52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20</a:t>
                </a:r>
                <a:endParaRPr lang="en-US" sz="4000"/>
              </a:p>
            </p:txBody>
          </p:sp>
        </p:grp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>
              <a:off x="5331" y="3838"/>
              <a:ext cx="1147" cy="903"/>
              <a:chOff x="3193" y="6078"/>
              <a:chExt cx="663" cy="669"/>
            </a:xfrm>
          </p:grpSpPr>
          <p:sp>
            <p:nvSpPr>
              <p:cNvPr id="38972" name="Text Box 50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8973" name="Text Box 49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10</a:t>
                </a:r>
                <a:endParaRPr lang="en-US" sz="4000"/>
              </a:p>
            </p:txBody>
          </p:sp>
          <p:sp>
            <p:nvSpPr>
              <p:cNvPr id="38974" name="Text Box 48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38975" name="Text Box 47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D</a:t>
                </a:r>
                <a:endParaRPr lang="en-US" sz="4000"/>
              </a:p>
            </p:txBody>
          </p:sp>
          <p:sp>
            <p:nvSpPr>
              <p:cNvPr id="38976" name="Text Box 46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10</a:t>
                </a:r>
                <a:endParaRPr lang="en-US" sz="4000"/>
              </a:p>
            </p:txBody>
          </p:sp>
          <p:sp>
            <p:nvSpPr>
              <p:cNvPr id="38977" name="Text Box 45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5</a:t>
                </a:r>
                <a:endParaRPr lang="en-US" sz="4000"/>
              </a:p>
            </p:txBody>
          </p:sp>
          <p:sp>
            <p:nvSpPr>
              <p:cNvPr id="38978" name="Text Box 44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20</a:t>
                </a:r>
                <a:endParaRPr lang="en-US" sz="4000"/>
              </a:p>
            </p:txBody>
          </p:sp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5331" y="5623"/>
              <a:ext cx="1146" cy="902"/>
              <a:chOff x="3193" y="6078"/>
              <a:chExt cx="663" cy="669"/>
            </a:xfrm>
          </p:grpSpPr>
          <p:sp>
            <p:nvSpPr>
              <p:cNvPr id="38965" name="Text Box 42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7</a:t>
                </a:r>
                <a:endParaRPr lang="en-US" sz="4000"/>
              </a:p>
            </p:txBody>
          </p:sp>
          <p:sp>
            <p:nvSpPr>
              <p:cNvPr id="38966" name="Text Box 41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15</a:t>
                </a:r>
                <a:endParaRPr lang="en-US" sz="4000"/>
              </a:p>
            </p:txBody>
          </p:sp>
          <p:sp>
            <p:nvSpPr>
              <p:cNvPr id="38967" name="Text Box 40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22</a:t>
                </a:r>
                <a:endParaRPr lang="en-US" sz="4000"/>
              </a:p>
            </p:txBody>
          </p:sp>
          <p:sp>
            <p:nvSpPr>
              <p:cNvPr id="38968" name="Text Box 39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</a:t>
                </a:r>
                <a:endParaRPr lang="en-US" sz="4000"/>
              </a:p>
            </p:txBody>
          </p:sp>
          <p:sp>
            <p:nvSpPr>
              <p:cNvPr id="38969" name="Text Box 38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11</a:t>
                </a:r>
                <a:endParaRPr lang="en-US" sz="4000"/>
              </a:p>
            </p:txBody>
          </p:sp>
          <p:sp>
            <p:nvSpPr>
              <p:cNvPr id="38970" name="Text Box 37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8971" name="Text Box 36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26</a:t>
                </a:r>
                <a:endParaRPr lang="en-US" sz="4000"/>
              </a:p>
            </p:txBody>
          </p:sp>
        </p:grp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7253" y="1917"/>
              <a:ext cx="1146" cy="873"/>
              <a:chOff x="3193" y="6078"/>
              <a:chExt cx="663" cy="669"/>
            </a:xfrm>
          </p:grpSpPr>
          <p:sp>
            <p:nvSpPr>
              <p:cNvPr id="38958" name="Text Box 34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20</a:t>
                </a:r>
                <a:endParaRPr lang="en-US" sz="4000"/>
              </a:p>
            </p:txBody>
          </p:sp>
          <p:sp>
            <p:nvSpPr>
              <p:cNvPr id="38959" name="Text Box 33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8</a:t>
                </a:r>
                <a:endParaRPr lang="en-US" sz="4000"/>
              </a:p>
            </p:txBody>
          </p:sp>
          <p:sp>
            <p:nvSpPr>
              <p:cNvPr id="38960" name="Text Box 32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28</a:t>
                </a:r>
                <a:endParaRPr lang="en-US" sz="4000"/>
              </a:p>
            </p:txBody>
          </p:sp>
          <p:sp>
            <p:nvSpPr>
              <p:cNvPr id="38961" name="Text Box 31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G</a:t>
                </a:r>
                <a:endParaRPr lang="en-US" sz="4000"/>
              </a:p>
            </p:txBody>
          </p:sp>
          <p:sp>
            <p:nvSpPr>
              <p:cNvPr id="38962" name="Text Box 30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20</a:t>
                </a:r>
                <a:endParaRPr lang="en-US" sz="4000"/>
              </a:p>
            </p:txBody>
          </p:sp>
          <p:sp>
            <p:nvSpPr>
              <p:cNvPr id="38963" name="Text Box 29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8964" name="Text Box 28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28</a:t>
                </a:r>
                <a:endParaRPr lang="en-US" sz="4000"/>
              </a:p>
            </p:txBody>
          </p:sp>
        </p:grpSp>
        <p:grpSp>
          <p:nvGrpSpPr>
            <p:cNvPr id="14" name="Group 19"/>
            <p:cNvGrpSpPr>
              <a:grpSpLocks/>
            </p:cNvGrpSpPr>
            <p:nvPr/>
          </p:nvGrpSpPr>
          <p:grpSpPr bwMode="auto">
            <a:xfrm>
              <a:off x="9167" y="3854"/>
              <a:ext cx="1147" cy="903"/>
              <a:chOff x="3193" y="6078"/>
              <a:chExt cx="663" cy="669"/>
            </a:xfrm>
          </p:grpSpPr>
          <p:sp>
            <p:nvSpPr>
              <p:cNvPr id="38951" name="Text Box 26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28</a:t>
                </a:r>
                <a:endParaRPr lang="en-US" sz="4000"/>
              </a:p>
            </p:txBody>
          </p:sp>
          <p:sp>
            <p:nvSpPr>
              <p:cNvPr id="38952" name="Text Box 25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8953" name="Text Box 24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28</a:t>
                </a:r>
                <a:endParaRPr lang="en-US" sz="4000"/>
              </a:p>
            </p:txBody>
          </p:sp>
          <p:sp>
            <p:nvSpPr>
              <p:cNvPr id="38954" name="Text Box 23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FINISH</a:t>
                </a:r>
                <a:endParaRPr lang="en-US" sz="4000"/>
              </a:p>
            </p:txBody>
          </p:sp>
          <p:sp>
            <p:nvSpPr>
              <p:cNvPr id="38955" name="Text Box 22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28</a:t>
                </a:r>
                <a:endParaRPr lang="en-US" sz="4000"/>
              </a:p>
            </p:txBody>
          </p:sp>
          <p:sp>
            <p:nvSpPr>
              <p:cNvPr id="38956" name="Text Box 21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0</a:t>
                </a:r>
                <a:endParaRPr lang="en-US" sz="4000"/>
              </a:p>
            </p:txBody>
          </p:sp>
          <p:sp>
            <p:nvSpPr>
              <p:cNvPr id="38957" name="Text Box 20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28</a:t>
                </a:r>
                <a:endParaRPr lang="en-US" sz="4000"/>
              </a:p>
            </p:txBody>
          </p:sp>
        </p:grpSp>
        <p:sp>
          <p:nvSpPr>
            <p:cNvPr id="38934" name="Line 18"/>
            <p:cNvSpPr>
              <a:spLocks noChangeShapeType="1"/>
            </p:cNvSpPr>
            <p:nvPr/>
          </p:nvSpPr>
          <p:spPr bwMode="auto">
            <a:xfrm>
              <a:off x="4563" y="4331"/>
              <a:ext cx="77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Line 17"/>
            <p:cNvSpPr>
              <a:spLocks noChangeShapeType="1"/>
            </p:cNvSpPr>
            <p:nvPr/>
          </p:nvSpPr>
          <p:spPr bwMode="auto">
            <a:xfrm>
              <a:off x="4563" y="2349"/>
              <a:ext cx="77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Line 16"/>
            <p:cNvSpPr>
              <a:spLocks noChangeShapeType="1"/>
            </p:cNvSpPr>
            <p:nvPr/>
          </p:nvSpPr>
          <p:spPr bwMode="auto">
            <a:xfrm flipV="1">
              <a:off x="6478" y="2499"/>
              <a:ext cx="772" cy="18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7" name="Line 15"/>
            <p:cNvSpPr>
              <a:spLocks noChangeShapeType="1"/>
            </p:cNvSpPr>
            <p:nvPr/>
          </p:nvSpPr>
          <p:spPr bwMode="auto">
            <a:xfrm>
              <a:off x="6483" y="2349"/>
              <a:ext cx="77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Line 14"/>
            <p:cNvSpPr>
              <a:spLocks noChangeShapeType="1"/>
            </p:cNvSpPr>
            <p:nvPr/>
          </p:nvSpPr>
          <p:spPr bwMode="auto">
            <a:xfrm>
              <a:off x="4557" y="6083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Line 13"/>
            <p:cNvSpPr>
              <a:spLocks noChangeShapeType="1"/>
            </p:cNvSpPr>
            <p:nvPr/>
          </p:nvSpPr>
          <p:spPr bwMode="auto">
            <a:xfrm flipV="1">
              <a:off x="8424" y="4301"/>
              <a:ext cx="743" cy="1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Line 12"/>
            <p:cNvSpPr>
              <a:spLocks noChangeShapeType="1"/>
            </p:cNvSpPr>
            <p:nvPr/>
          </p:nvSpPr>
          <p:spPr bwMode="auto">
            <a:xfrm>
              <a:off x="8396" y="2710"/>
              <a:ext cx="771" cy="1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7268" y="5629"/>
              <a:ext cx="1146" cy="873"/>
              <a:chOff x="3193" y="6078"/>
              <a:chExt cx="663" cy="669"/>
            </a:xfrm>
          </p:grpSpPr>
          <p:sp>
            <p:nvSpPr>
              <p:cNvPr id="38944" name="Text Box 11"/>
              <p:cNvSpPr txBox="1">
                <a:spLocks noChangeArrowheads="1"/>
              </p:cNvSpPr>
              <p:nvPr/>
            </p:nvSpPr>
            <p:spPr bwMode="auto">
              <a:xfrm>
                <a:off x="3193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22</a:t>
                </a:r>
                <a:endParaRPr lang="en-US" sz="4000"/>
              </a:p>
            </p:txBody>
          </p:sp>
          <p:sp>
            <p:nvSpPr>
              <p:cNvPr id="38945" name="Text Box 10"/>
              <p:cNvSpPr txBox="1">
                <a:spLocks noChangeArrowheads="1"/>
              </p:cNvSpPr>
              <p:nvPr/>
            </p:nvSpPr>
            <p:spPr bwMode="auto">
              <a:xfrm>
                <a:off x="3414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</a:t>
                </a:r>
                <a:endParaRPr lang="en-US" sz="4000"/>
              </a:p>
            </p:txBody>
          </p:sp>
          <p:sp>
            <p:nvSpPr>
              <p:cNvPr id="38946" name="Text Box 9"/>
              <p:cNvSpPr txBox="1">
                <a:spLocks noChangeArrowheads="1"/>
              </p:cNvSpPr>
              <p:nvPr/>
            </p:nvSpPr>
            <p:spPr bwMode="auto">
              <a:xfrm>
                <a:off x="3635" y="6078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24</a:t>
                </a:r>
                <a:endParaRPr lang="en-US" sz="4000"/>
              </a:p>
            </p:txBody>
          </p:sp>
          <p:sp>
            <p:nvSpPr>
              <p:cNvPr id="38947" name="Text Box 8"/>
              <p:cNvSpPr txBox="1">
                <a:spLocks noChangeArrowheads="1"/>
              </p:cNvSpPr>
              <p:nvPr/>
            </p:nvSpPr>
            <p:spPr bwMode="auto">
              <a:xfrm>
                <a:off x="3193" y="6301"/>
                <a:ext cx="663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H</a:t>
                </a:r>
                <a:endParaRPr lang="en-US" sz="4000"/>
              </a:p>
            </p:txBody>
          </p:sp>
          <p:sp>
            <p:nvSpPr>
              <p:cNvPr id="38948" name="Text Box 7"/>
              <p:cNvSpPr txBox="1">
                <a:spLocks noChangeArrowheads="1"/>
              </p:cNvSpPr>
              <p:nvPr/>
            </p:nvSpPr>
            <p:spPr bwMode="auto">
              <a:xfrm>
                <a:off x="3193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26</a:t>
                </a:r>
                <a:endParaRPr lang="en-US" sz="4000"/>
              </a:p>
            </p:txBody>
          </p:sp>
          <p:sp>
            <p:nvSpPr>
              <p:cNvPr id="38949" name="Text Box 6"/>
              <p:cNvSpPr txBox="1">
                <a:spLocks noChangeArrowheads="1"/>
              </p:cNvSpPr>
              <p:nvPr/>
            </p:nvSpPr>
            <p:spPr bwMode="auto">
              <a:xfrm>
                <a:off x="3414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4</a:t>
                </a:r>
                <a:endParaRPr lang="en-US" sz="4000"/>
              </a:p>
            </p:txBody>
          </p:sp>
          <p:sp>
            <p:nvSpPr>
              <p:cNvPr id="38950" name="Text Box 5"/>
              <p:cNvSpPr txBox="1">
                <a:spLocks noChangeArrowheads="1"/>
              </p:cNvSpPr>
              <p:nvPr/>
            </p:nvSpPr>
            <p:spPr bwMode="auto">
              <a:xfrm>
                <a:off x="3635" y="6524"/>
                <a:ext cx="221" cy="2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27432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28</a:t>
                </a:r>
                <a:endParaRPr lang="en-US" sz="4000"/>
              </a:p>
            </p:txBody>
          </p:sp>
        </p:grpSp>
        <p:sp>
          <p:nvSpPr>
            <p:cNvPr id="38942" name="Line 3"/>
            <p:cNvSpPr>
              <a:spLocks noChangeShapeType="1"/>
            </p:cNvSpPr>
            <p:nvPr/>
          </p:nvSpPr>
          <p:spPr bwMode="auto">
            <a:xfrm>
              <a:off x="6487" y="6054"/>
              <a:ext cx="7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2"/>
            <p:cNvSpPr>
              <a:spLocks noChangeShapeType="1"/>
            </p:cNvSpPr>
            <p:nvPr/>
          </p:nvSpPr>
          <p:spPr bwMode="auto">
            <a:xfrm>
              <a:off x="4560" y="4456"/>
              <a:ext cx="771" cy="1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70637" y="933644"/>
            <a:ext cx="3997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As-planned Schedule</a:t>
            </a:r>
          </a:p>
        </p:txBody>
      </p:sp>
      <p:sp>
        <p:nvSpPr>
          <p:cNvPr id="109" name="Rectangle 3"/>
          <p:cNvSpPr>
            <a:spLocks noChangeArrowheads="1"/>
          </p:cNvSpPr>
          <p:nvPr/>
        </p:nvSpPr>
        <p:spPr bwMode="auto">
          <a:xfrm>
            <a:off x="323528" y="188640"/>
            <a:ext cx="2952328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  <a:endParaRPr lang="de-DE" sz="32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B700-BAFE-40DA-836D-D35F25310A98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Box 9"/>
          <p:cNvSpPr txBox="1">
            <a:spLocks noChangeArrowheads="1"/>
          </p:cNvSpPr>
          <p:nvPr/>
        </p:nvSpPr>
        <p:spPr bwMode="auto">
          <a:xfrm>
            <a:off x="539552" y="1052736"/>
            <a:ext cx="3416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As-Built Schedule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2474053"/>
              </p:ext>
            </p:extLst>
          </p:nvPr>
        </p:nvGraphicFramePr>
        <p:xfrm>
          <a:off x="539552" y="1772816"/>
          <a:ext cx="8278814" cy="447675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43400"/>
                <a:gridCol w="246614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  <a:gridCol w="243400"/>
              </a:tblGrid>
              <a:tr h="4388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1" marR="38871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188640"/>
            <a:ext cx="2952328" cy="515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  <a:endParaRPr lang="de-DE" sz="32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9C6F-FA54-4717-909D-D94DCE4147B5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1"/>
            <a:ext cx="8347075" cy="599604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640960" cy="3384376"/>
          </a:xfrm>
          <a:solidFill>
            <a:srgbClr val="FFFF99"/>
          </a:solidFill>
          <a:ln w="19050">
            <a:solidFill>
              <a:srgbClr val="0000CC"/>
            </a:solidFill>
          </a:ln>
        </p:spPr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 types of project schedule can be </a:t>
            </a:r>
            <a:r>
              <a:rPr lang="en-US" sz="28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idetified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400" b="1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(As planned schedule): </a:t>
            </a:r>
            <a:r>
              <a:rPr lang="en-US" sz="2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schedule at the beginning of  project execution.</a:t>
            </a:r>
            <a:endParaRPr lang="en-US" sz="2400" b="1" i="1" u="sng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400" b="1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(Adjusted schedule): </a:t>
            </a:r>
            <a:r>
              <a:rPr lang="en-US" sz="2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schedule during the progress of the project.</a:t>
            </a:r>
            <a:endParaRPr lang="en-US" sz="2400" b="1" i="1" u="sng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400" b="1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(As build schedule):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It is the schedule at the end of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project execution</a:t>
            </a:r>
            <a:endParaRPr lang="en-US" sz="2400" b="1" i="1" u="sng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4564853"/>
            <a:ext cx="8064896" cy="2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DDAB-8A72-4B64-B096-FFD5E5633A1D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1"/>
            <a:ext cx="8272462" cy="527595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98462" y="836712"/>
            <a:ext cx="8422009" cy="2304256"/>
          </a:xfr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>
            <a:noAutofit/>
          </a:bodyPr>
          <a:lstStyle/>
          <a:p>
            <a:pPr marL="623888" indent="-623888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Usually as-built schedule duration is different from as-planned schedule duration, </a:t>
            </a:r>
          </a:p>
          <a:p>
            <a:pPr marL="623888" indent="-623888" algn="just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Hence, it is required to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who responsible </a:t>
            </a:r>
            <a:r>
              <a:rPr lang="en-US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about the delay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95736" y="3212976"/>
            <a:ext cx="4824536" cy="3168351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Who Responsible for Delay?</a:t>
            </a:r>
          </a:p>
          <a:p>
            <a:pPr marL="628650" marR="0" lvl="0" indent="-6286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Contractor</a:t>
            </a:r>
          </a:p>
          <a:p>
            <a:pPr marL="628650" marR="0" lvl="0" indent="-6286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Owner</a:t>
            </a:r>
          </a:p>
          <a:p>
            <a:pPr marL="628650" marR="0" lvl="0" indent="-6286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Subcontractors</a:t>
            </a:r>
          </a:p>
          <a:p>
            <a:pPr marL="628650" marR="0" lvl="0" indent="-6286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Suppliers</a:t>
            </a:r>
          </a:p>
          <a:p>
            <a:pPr marL="628650" marR="0" lvl="0" indent="-6286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Labor unions</a:t>
            </a:r>
          </a:p>
          <a:p>
            <a:pPr marL="628650" marR="0" lvl="0" indent="-6286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Utility companies</a:t>
            </a:r>
          </a:p>
          <a:p>
            <a:pPr marL="628650" marR="0" lvl="0" indent="-6286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4A4A-D72E-4997-8CD1-C0143A470BDA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1"/>
            <a:ext cx="8272462" cy="599604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79712" y="1340769"/>
            <a:ext cx="5184576" cy="45365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 lIns="45720" rIns="45720"/>
          <a:lstStyle/>
          <a:p>
            <a:pPr marL="90488" indent="-90488" eaLnBrk="1" hangingPunct="1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Most common causes are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Differing site conditions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 in requirements or design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Inclement weather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Unavailability of labor, material, or equipment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Defective plans or specifications, 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Owner caused delay: permits, owner-supplied, equipment, materials, ..etc.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C9F3-953B-4170-86A6-D555333C127F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0"/>
            <a:ext cx="8347075" cy="599603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 Delay: Defined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77875" y="980728"/>
            <a:ext cx="7588250" cy="2352675"/>
          </a:xfr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>
            <a:normAutofit fontScale="92500"/>
          </a:bodyPr>
          <a:lstStyle/>
          <a:p>
            <a:pPr algn="just" eaLnBrk="1" hangingPunct="1">
              <a:buNone/>
            </a:pPr>
            <a:r>
              <a:rPr lang="en-US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 Delay?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“Delay” is the time during which some part of the project has been extended or not performed due to an unanticipated circumstance.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can be critical or non critical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77875" y="3501008"/>
            <a:ext cx="7588250" cy="28407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00CC"/>
            </a:solidFill>
          </a:ln>
        </p:spPr>
        <p:txBody>
          <a:bodyPr anchor="ctr">
            <a:spAutoFit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b="1" i="1" u="sng" spc="1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</a:t>
            </a:r>
            <a:r>
              <a:rPr lang="en-US" sz="3200" b="1" i="1" u="sng" spc="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Disruption</a:t>
            </a:r>
            <a:r>
              <a:rPr lang="en-US" sz="3200" b="1" i="1" u="sng" cap="all" spc="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  <a:p>
            <a:pPr marL="357188" indent="-357188"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Disruption is an interruption in the planned work sequence or flow of work. </a:t>
            </a:r>
          </a:p>
          <a:p>
            <a:pPr marL="357188" indent="-357188" algn="just" eaLnBrk="1" fontAlgn="auto" hangingPunct="1">
              <a:spcBef>
                <a:spcPts val="24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It is distinguished from delay in that the duration of work activities or the overall project completion may not be extended.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AB2B-B51E-4A99-9146-9C8BF7542670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0"/>
            <a:ext cx="8347075" cy="758825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 Delay: Defined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04888" y="1152525"/>
            <a:ext cx="7134225" cy="1744663"/>
          </a:xfr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Critical Delay:</a:t>
            </a:r>
          </a:p>
          <a:p>
            <a:pPr algn="just" eaLnBrk="1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Delays that result in </a:t>
            </a:r>
            <a:r>
              <a:rPr lang="en-US" sz="32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i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xtended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project completion are known as “critical delays,”</a:t>
            </a:r>
            <a:endParaRPr lang="en-US" sz="32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04888" y="3429000"/>
            <a:ext cx="7134225" cy="160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00CC"/>
            </a:solidFill>
          </a:ln>
        </p:spPr>
        <p:txBody>
          <a:bodyPr anchor="ctr">
            <a:spAutoFit/>
          </a:bodyPr>
          <a:lstStyle/>
          <a:p>
            <a:pPr algn="just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i="1" u="sng" spc="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Non Critical Delay:</a:t>
            </a:r>
            <a:endParaRPr lang="en-US" sz="3200" b="1" i="1" u="sng" cap="all" spc="1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Delays that do </a:t>
            </a:r>
            <a:r>
              <a:rPr lang="en-US" sz="2800" b="1" i="1" u="sng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not extend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project completion date are called “noncritical delays.”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30F-0AF9-4223-B03E-E6C97F6D3E6B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165100"/>
            <a:ext cx="8347075" cy="758825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 Delay: Defined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251520" y="4524821"/>
            <a:ext cx="864096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ts val="1200"/>
              </a:spcBef>
            </a:pP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Concurrent Delay:</a:t>
            </a:r>
          </a:p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Delays that happen in </a:t>
            </a:r>
            <a:r>
              <a:rPr lang="en-US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two or more parallel Critical path activities in the same time period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classified as concurrent delays</a:t>
            </a:r>
            <a:r>
              <a:rPr lang="en-US" sz="2800" dirty="0"/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268760"/>
            <a:ext cx="8640960" cy="2808288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CC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Types of Delay and Responsibility: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Excusable Delay</a:t>
            </a:r>
          </a:p>
          <a:p>
            <a:pPr marL="714375" marR="0" lvl="2" indent="-4032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Compensable Delay (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(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Owner Responsibility)</a:t>
            </a:r>
          </a:p>
          <a:p>
            <a:pPr marL="714375" marR="0" lvl="2" indent="-4032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Non-compensable Delay (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(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800" b="1" i="1" u="sng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rd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party Responsibility)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Non-excusable Delay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(</a:t>
            </a: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Contractor Responsibility)</a:t>
            </a:r>
            <a:endParaRPr kumimoji="0" lang="en-US" sz="3200" b="1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3CB4-7DA7-4568-851B-60DAE5CE06E7}" type="datetime8">
              <a:rPr lang="en-US" smtClean="0"/>
              <a:pPr/>
              <a:t>11/20/2014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 404 - Engineering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B20E-CBDD-4C86-906A-FCA5F8FAFB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49E3EB-B521-4298-AB0B-49C82E584F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5DD734-7202-4E92-8CC4-81880B1C2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CFEDE-987F-43A9-A2D2-572A1E9F8B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3773</Words>
  <Application>Microsoft Office PowerPoint</Application>
  <PresentationFormat>On-screen Show (4:3)</PresentationFormat>
  <Paragraphs>2976</Paragraphs>
  <Slides>37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Analysis of Delay Schedule</vt:lpstr>
      <vt:lpstr>Introduction</vt:lpstr>
      <vt:lpstr>Introduction</vt:lpstr>
      <vt:lpstr>Introduction</vt:lpstr>
      <vt:lpstr>Introduction</vt:lpstr>
      <vt:lpstr>Introduction</vt:lpstr>
      <vt:lpstr>Project Delay: Defined</vt:lpstr>
      <vt:lpstr>Project Delay: Defined</vt:lpstr>
      <vt:lpstr>Project Delay: Defined</vt:lpstr>
      <vt:lpstr>Project Delay : Defined</vt:lpstr>
      <vt:lpstr>Delay Analysis Schedule Techniques</vt:lpstr>
      <vt:lpstr>Day  by Day Schedule Technique</vt:lpstr>
      <vt:lpstr>Day  by Day Schedule Technique</vt:lpstr>
      <vt:lpstr>Day  by Day Schedule Technique</vt:lpstr>
      <vt:lpstr>Day  by Day Schedule Technique</vt:lpstr>
      <vt:lpstr>Day  by Day Schedule Technique</vt:lpstr>
      <vt:lpstr>Day  by Day Schedule Technique</vt:lpstr>
      <vt:lpstr>Day  by Day Schedule Technique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Delay Schedule</dc:title>
  <dc:creator>Dr. Abdulaziz</dc:creator>
  <cp:lastModifiedBy>user</cp:lastModifiedBy>
  <cp:revision>50</cp:revision>
  <dcterms:created xsi:type="dcterms:W3CDTF">2014-03-25T14:15:52Z</dcterms:created>
  <dcterms:modified xsi:type="dcterms:W3CDTF">2014-11-20T10:39:46Z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0x010100BF86085EB6EF8A468533B5E264E46EF1</vt:lpwstr>
  </property>
</Properties>
</file>