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4"/>
  </p:sldMasterIdLst>
  <p:notesMasterIdLst>
    <p:notesMasterId r:id="rId32"/>
  </p:notesMasterIdLst>
  <p:handoutMasterIdLst>
    <p:handoutMasterId r:id="rId33"/>
  </p:handoutMasterIdLst>
  <p:sldIdLst>
    <p:sldId id="272" r:id="rId5"/>
    <p:sldId id="299" r:id="rId6"/>
    <p:sldId id="300" r:id="rId7"/>
    <p:sldId id="301" r:id="rId8"/>
    <p:sldId id="332" r:id="rId9"/>
    <p:sldId id="331" r:id="rId10"/>
    <p:sldId id="333" r:id="rId11"/>
    <p:sldId id="307" r:id="rId12"/>
    <p:sldId id="330" r:id="rId13"/>
    <p:sldId id="311" r:id="rId14"/>
    <p:sldId id="312" r:id="rId15"/>
    <p:sldId id="313" r:id="rId16"/>
    <p:sldId id="314" r:id="rId17"/>
    <p:sldId id="329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6" r:id="rId28"/>
    <p:sldId id="325" r:id="rId29"/>
    <p:sldId id="327" r:id="rId30"/>
    <p:sldId id="328" r:id="rId31"/>
  </p:sldIdLst>
  <p:sldSz cx="9906000" cy="6858000" type="A4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D7F4FD"/>
    <a:srgbClr val="E9EEB8"/>
    <a:srgbClr val="EFECE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61" autoAdjust="0"/>
    <p:restoredTop sz="94660"/>
  </p:normalViewPr>
  <p:slideViewPr>
    <p:cSldViewPr snapToGrid="0">
      <p:cViewPr varScale="1">
        <p:scale>
          <a:sx n="95" d="100"/>
          <a:sy n="95" d="100"/>
        </p:scale>
        <p:origin x="-96" y="-4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r>
              <a:rPr lang="en-US" smtClean="0"/>
              <a:t>TOPIC-8B- PROJECT COST CONTROL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1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r>
              <a:rPr lang="en-US" smtClean="0"/>
              <a:t>13 June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2F77DD98-9C09-4E3B-B1DE-0629DA081B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753125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r>
              <a:rPr lang="en-US" smtClean="0"/>
              <a:t>TOPIC-8B- PROJECT COST CONTROL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2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r>
              <a:rPr lang="en-US" smtClean="0"/>
              <a:t>13 June 2013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1169988"/>
            <a:ext cx="456247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2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498132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1169988"/>
            <a:ext cx="4562475" cy="31607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13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TOPIC-8B- PROJECT COST CONTROL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TOPIC-8B- PROJECT COST CONTROL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13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6222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TOPIC-8B- PROJECT COST CONTROL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13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422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TOPIC-8B- PROJECT COST CONTROL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13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5097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TOPIC-8B- PROJECT COST CONTROL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13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8771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72C93-50D2-4421-B499-29A2C8C4210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B93AC51-AF50-4E08-BA8F-4F68E38EAC2A}" type="datetime3">
              <a:rPr lang="en-US" smtClean="0"/>
              <a:pPr/>
              <a:t>20 November 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583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DF41-BA73-4D92-B617-1ED97521683F}" type="datetime3">
              <a:rPr lang="en-US" smtClean="0"/>
              <a:pPr/>
              <a:t>20 November 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45722" indent="0" algn="r">
              <a:buNone/>
              <a:defRPr>
                <a:solidFill>
                  <a:schemeClr val="tx1"/>
                </a:solidFill>
              </a:defRPr>
            </a:lvl1pPr>
            <a:lvl2pPr marL="457211" indent="0" algn="ctr">
              <a:buNone/>
            </a:lvl2pPr>
            <a:lvl3pPr marL="914423" indent="0" algn="ctr">
              <a:buNone/>
            </a:lvl3pPr>
            <a:lvl4pPr marL="1371634" indent="0" algn="ctr">
              <a:buNone/>
            </a:lvl4pPr>
            <a:lvl5pPr marL="1828846" indent="0" algn="ctr">
              <a:buNone/>
            </a:lvl5pPr>
            <a:lvl6pPr marL="2286057" indent="0" algn="ctr">
              <a:buNone/>
            </a:lvl6pPr>
            <a:lvl7pPr marL="2743269" indent="0" algn="ctr">
              <a:buNone/>
            </a:lvl7pPr>
            <a:lvl8pPr marL="3200480" indent="0" algn="ctr">
              <a:buNone/>
            </a:lvl8pPr>
            <a:lvl9pPr marL="3657691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478" y="5937956"/>
            <a:ext cx="6696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0" y="6208894"/>
            <a:ext cx="9906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 userDrawn="1"/>
        </p:nvCxnSpPr>
        <p:spPr>
          <a:xfrm flipV="1">
            <a:off x="2478" y="5937956"/>
            <a:ext cx="6696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05DA-5C19-479A-A79E-10DAB45E1D89}" type="datetime3">
              <a:rPr lang="en-US" smtClean="0"/>
              <a:pPr/>
              <a:t>20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877777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E47A-B773-4C34-B6BD-4B39BCB3AA8A}" type="datetime3">
              <a:rPr lang="en-US" smtClean="0"/>
              <a:pPr/>
              <a:t>20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914402"/>
            <a:ext cx="652145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914402"/>
            <a:ext cx="222885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369754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9F06-F181-4D6A-B5A6-F764E5BD4284}" type="datetime3">
              <a:rPr lang="en-US" smtClean="0"/>
              <a:pPr/>
              <a:t>20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481682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AE390-0B89-46DA-9C92-63E8157389B3}" type="datetime3">
              <a:rPr lang="en-US" smtClean="0"/>
              <a:pPr/>
              <a:t>20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 anchor="t"/>
          <a:lstStyle>
            <a:lvl1pPr marL="0" indent="0">
              <a:buNone/>
              <a:defRPr sz="2201">
                <a:solidFill>
                  <a:schemeClr val="tx1"/>
                </a:solidFill>
              </a:defRPr>
            </a:lvl1pPr>
            <a:lvl2pPr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53193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504E-7895-4D0B-B0DF-51CB165808EC}" type="datetime3">
              <a:rPr lang="en-US" smtClean="0"/>
              <a:pPr/>
              <a:t>20 November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601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601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09018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7888-0773-400A-82B3-B882F7F794B0}" type="datetime3">
              <a:rPr lang="en-US" smtClean="0"/>
              <a:pPr/>
              <a:t>20 November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514600"/>
            <a:ext cx="4378589" cy="3845720"/>
          </a:xfrm>
        </p:spPr>
        <p:txBody>
          <a:bodyPr tIns="0"/>
          <a:lstStyle>
            <a:lvl1pPr>
              <a:defRPr sz="2201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3" y="1859761"/>
            <a:ext cx="4378589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1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201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1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250188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8B05-BF2C-45C8-BC30-87E9A7A61ADB}" type="datetime3">
              <a:rPr lang="en-US" smtClean="0"/>
              <a:pPr/>
              <a:t>20 November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1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071814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8FFE-51DC-4212-86A2-12A27461F4B0}" type="datetime3">
              <a:rPr lang="en-US" smtClean="0"/>
              <a:pPr/>
              <a:t>20 November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882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3A5C-45C3-4EA9-B0FE-19A0693D7C95}" type="datetime3">
              <a:rPr lang="en-US" smtClean="0"/>
              <a:pPr/>
              <a:t>20 November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800"/>
            </a:lvl1pPr>
            <a:lvl2pPr>
              <a:defRPr sz="2601"/>
            </a:lvl2pPr>
            <a:lvl3pPr>
              <a:defRPr sz="2400"/>
            </a:lvl3pPr>
            <a:lvl4pPr>
              <a:defRPr sz="2000"/>
            </a:lvl4pPr>
            <a:lvl5pPr>
              <a:defRPr sz="1801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8288" rIns="18288"/>
          <a:lstStyle>
            <a:lvl1pPr marL="0" indent="0" algn="l">
              <a:buNone/>
              <a:defRPr sz="1401"/>
            </a:lvl1pPr>
            <a:lvl2pPr indent="0" algn="l">
              <a:buNone/>
              <a:defRPr sz="1200"/>
            </a:lvl2pPr>
            <a:lvl3pPr indent="0" algn="l">
              <a:buNone/>
              <a:defRPr sz="1001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1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991926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429566" y="1108077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1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671145" y="5359769"/>
            <a:ext cx="168402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0210-644A-4E5C-A609-4D43762AAE28}" type="datetime3">
              <a:rPr lang="en-US" smtClean="0"/>
              <a:pPr/>
              <a:t>20 November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50300" y="6356354"/>
            <a:ext cx="6604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0319" y="5816600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1" rIns="91440" bIns="45721" anchor="t" compatLnSpc="1"/>
          <a:lstStyle/>
          <a:p>
            <a:pPr marL="0" algn="l" rtl="0" eaLnBrk="1" latinLnBrk="0" hangingPunct="1"/>
            <a:endParaRPr kumimoji="0" lang="en-US" sz="1801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746626" y="6219829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1" rIns="91440" bIns="45721" anchor="t" compatLnSpc="1"/>
          <a:lstStyle/>
          <a:p>
            <a:pPr marL="0" algn="l" rtl="0" eaLnBrk="1" latinLnBrk="0" hangingPunct="1"/>
            <a:endParaRPr kumimoji="0" lang="en-US" sz="1801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1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176999"/>
            <a:ext cx="2397252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51962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3585" y="-7144"/>
            <a:ext cx="9945594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1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1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1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1"/>
                </a:p>
              </p:txBody>
            </p:sp>
          </p:grpSp>
        </p:grpSp>
      </p:grp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C1A28D4-328D-413D-8D15-2C854556EEE7}" type="datetime3">
              <a:rPr lang="en-US" smtClean="0"/>
              <a:pPr/>
              <a:t>20 November 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889250" y="6356354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585200" y="6356354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95300" y="1935480"/>
            <a:ext cx="89154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1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7" indent="-274327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1" kern="1200">
          <a:solidFill>
            <a:schemeClr val="tx1"/>
          </a:solidFill>
          <a:latin typeface="+mn-lt"/>
          <a:ea typeface="+mn-ea"/>
          <a:cs typeface="+mn-cs"/>
        </a:defRPr>
      </a:lvl1pPr>
      <a:lvl2pPr marL="640096" indent="-24689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indent="-24689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50" indent="-210318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77" indent="-210318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403" indent="-210318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1920288" indent="-18288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615" indent="-182885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942" indent="-18288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1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1921933" y="1972733"/>
            <a:ext cx="6248400" cy="22098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lvl="0" algn="ctr"/>
            <a:r>
              <a:rPr lang="de-DE" sz="4400" dirty="0">
                <a:solidFill>
                  <a:prstClr val="white"/>
                </a:solidFill>
                <a:latin typeface="Albertus Extra Bold" pitchFamily="34" charset="0"/>
              </a:rPr>
              <a:t>Project Cost </a:t>
            </a:r>
            <a:r>
              <a:rPr lang="de-DE" sz="4400" dirty="0" smtClean="0">
                <a:solidFill>
                  <a:prstClr val="white"/>
                </a:solidFill>
                <a:latin typeface="Albertus Extra Bold" pitchFamily="34" charset="0"/>
              </a:rPr>
              <a:t>Con</a:t>
            </a:r>
            <a:r>
              <a:rPr lang="de-DE" sz="4400" dirty="0" smtClean="0">
                <a:solidFill>
                  <a:prstClr val="white"/>
                </a:solidFill>
                <a:latin typeface="Century Gothic" panose="020B0502020202020204"/>
              </a:rPr>
              <a:t>trol</a:t>
            </a:r>
            <a:endParaRPr lang="de-DE" sz="32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9628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2" descr="F5-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079" t="53038" b="1559"/>
          <a:stretch>
            <a:fillRect/>
          </a:stretch>
        </p:blipFill>
        <p:spPr bwMode="auto">
          <a:xfrm>
            <a:off x="1200150" y="1066800"/>
            <a:ext cx="7639050" cy="4876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extrusionH="76200" contourW="12700" prstMaterial="plastic">
            <a:bevelT prst="angle"/>
            <a:extrusionClr>
              <a:schemeClr val="accent4">
                <a:lumMod val="20000"/>
                <a:lumOff val="80000"/>
              </a:schemeClr>
            </a:extrusionClr>
            <a:contourClr>
              <a:schemeClr val="accent5">
                <a:lumMod val="20000"/>
                <a:lumOff val="80000"/>
              </a:schemeClr>
            </a:contourClr>
          </a:sp3d>
        </p:spPr>
      </p:pic>
      <p:sp>
        <p:nvSpPr>
          <p:cNvPr id="27653" name="TextBox 6"/>
          <p:cNvSpPr txBox="1">
            <a:spLocks noChangeArrowheads="1"/>
          </p:cNvSpPr>
          <p:nvPr/>
        </p:nvSpPr>
        <p:spPr bwMode="auto">
          <a:xfrm>
            <a:off x="2133600" y="5638801"/>
            <a:ext cx="57912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1400" b="0"/>
              <a:t>Performance report from integrated time/cost control system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041399" y="203731"/>
            <a:ext cx="5647267" cy="5159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514350" indent="-514350">
              <a:spcBef>
                <a:spcPct val="20000"/>
              </a:spcBef>
              <a:buClr>
                <a:srgbClr val="CC3300"/>
              </a:buClr>
              <a:buSzPct val="100000"/>
              <a:defRPr/>
            </a:pPr>
            <a:r>
              <a:rPr lang="de-DE" sz="36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BCWS, BCWP, and ACWP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877888" y="246065"/>
            <a:ext cx="2991379" cy="63446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36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de-DE" sz="36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20133" y="1066800"/>
            <a:ext cx="9508067" cy="560153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 lIns="0" tIns="0" rIns="0" bIns="0">
            <a:spAutoFit/>
          </a:bodyPr>
          <a:lstStyle/>
          <a:p>
            <a:pPr algn="just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time-scale diagram represents a small engineering project. The budgeted cost of each activity is shown in the table below. </a:t>
            </a: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the 10</a:t>
            </a:r>
            <a:r>
              <a:rPr lang="en-US" sz="2400" b="1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week,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field progress report gives you the following information:</a:t>
            </a:r>
          </a:p>
          <a:p>
            <a:pPr marL="363538" indent="-187325" algn="just"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Activity “A” was completed on schedule.</a:t>
            </a:r>
          </a:p>
          <a:p>
            <a:pPr marL="363538" indent="-187325" algn="just"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Activity “B” started as planned but it is expected to take four weeks more.</a:t>
            </a:r>
          </a:p>
          <a:p>
            <a:pPr marL="363538" indent="-187325" algn="just"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Activity “C” started as planned but finished one week later.</a:t>
            </a:r>
          </a:p>
          <a:p>
            <a:pPr marL="363538" indent="-187325" algn="just"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age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completion of activity “D” is 60%.</a:t>
            </a:r>
          </a:p>
          <a:p>
            <a:pPr marL="363538" indent="-187325" algn="just"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ACWP at the end of week 10 = SR 90400</a:t>
            </a:r>
          </a:p>
          <a:p>
            <a:pPr algn="just">
              <a:buClr>
                <a:schemeClr val="accent2"/>
              </a:buClr>
              <a:defRPr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2"/>
              </a:buClr>
              <a:defRPr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2"/>
              </a:buClr>
              <a:defRPr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2"/>
              </a:buClr>
              <a:defRPr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2"/>
              </a:buClr>
              <a:defRPr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2"/>
              </a:buClr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2"/>
              </a:buClr>
              <a:defRPr/>
            </a:pP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CV, SV, BAC, EAC, ETC, and comment on the progress of the work.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6702060"/>
              </p:ext>
            </p:extLst>
          </p:nvPr>
        </p:nvGraphicFramePr>
        <p:xfrm>
          <a:off x="1253066" y="3928529"/>
          <a:ext cx="6934203" cy="1219200"/>
        </p:xfrm>
        <a:graphic>
          <a:graphicData uri="http://schemas.openxmlformats.org/drawingml/2006/table">
            <a:tbl>
              <a:tblPr/>
              <a:tblGrid>
                <a:gridCol w="262133"/>
                <a:gridCol w="250547"/>
                <a:gridCol w="256339"/>
                <a:gridCol w="257064"/>
                <a:gridCol w="257064"/>
                <a:gridCol w="257064"/>
                <a:gridCol w="257064"/>
                <a:gridCol w="257064"/>
                <a:gridCol w="257064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</a:tblGrid>
              <a:tr h="203200">
                <a:tc gridSpan="2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</a:rPr>
                        <a:t>Time (week)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20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21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22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23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3200"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20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A (5 weeks)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B (8 weeks)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E (7 weeks)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F (3 weeks)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320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C (5weeks)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D (6 weeks)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G (4 weeks)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72872507"/>
              </p:ext>
            </p:extLst>
          </p:nvPr>
        </p:nvGraphicFramePr>
        <p:xfrm>
          <a:off x="1244599" y="5256742"/>
          <a:ext cx="6934200" cy="365760"/>
        </p:xfrm>
        <a:graphic>
          <a:graphicData uri="http://schemas.openxmlformats.org/drawingml/2006/table">
            <a:tbl>
              <a:tblPr/>
              <a:tblGrid>
                <a:gridCol w="1447800"/>
                <a:gridCol w="838200"/>
                <a:gridCol w="762000"/>
                <a:gridCol w="838200"/>
                <a:gridCol w="838200"/>
                <a:gridCol w="762000"/>
                <a:gridCol w="762000"/>
                <a:gridCol w="685800"/>
              </a:tblGrid>
              <a:tr h="1825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Activity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Budgeted cost (SR)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16000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24000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21000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20000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3" name="Rectangle 2"/>
          <p:cNvSpPr txBox="1">
            <a:spLocks noChangeArrowheads="1"/>
          </p:cNvSpPr>
          <p:nvPr/>
        </p:nvSpPr>
        <p:spPr bwMode="auto">
          <a:xfrm>
            <a:off x="211663" y="1045105"/>
            <a:ext cx="8619071" cy="57861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 lIns="0" tIns="0" rIns="0" bIns="0">
            <a:spAutoFit/>
          </a:bodyPr>
          <a:lstStyle/>
          <a:p>
            <a:pPr marL="180975" indent="-180975" algn="just">
              <a:spcBef>
                <a:spcPts val="1200"/>
              </a:spcBef>
              <a:buClr>
                <a:srgbClr val="FF0000"/>
              </a:buClr>
              <a:buSzPct val="124000"/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% age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completion of activity “A” = 100%</a:t>
            </a:r>
          </a:p>
          <a:p>
            <a:pPr marL="180975" indent="-180975" algn="just">
              <a:spcBef>
                <a:spcPts val="1200"/>
              </a:spcBef>
              <a:buClr>
                <a:srgbClr val="FF0000"/>
              </a:buClr>
              <a:buSzPct val="124000"/>
              <a:buFont typeface="Wingdings" pitchFamily="2" charset="2"/>
              <a:buChar char="§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Projected duration of activity “B” = 8 + 4 = 12 weeks</a:t>
            </a:r>
          </a:p>
          <a:p>
            <a:pPr marL="180975" indent="-180975" algn="just">
              <a:spcBef>
                <a:spcPts val="1200"/>
              </a:spcBef>
              <a:buClr>
                <a:srgbClr val="FF0000"/>
              </a:buClr>
              <a:buSzPct val="124000"/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% age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completion of activity “B” = 5/12 = 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41.666666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marL="180975" indent="-180975" algn="just">
              <a:spcBef>
                <a:spcPts val="1200"/>
              </a:spcBef>
              <a:buClr>
                <a:srgbClr val="FF0000"/>
              </a:buClr>
              <a:buSzPct val="124000"/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% age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completion of activity “C” = 100%</a:t>
            </a:r>
          </a:p>
          <a:p>
            <a:pPr marL="180975" indent="-180975" algn="just">
              <a:spcBef>
                <a:spcPts val="1200"/>
              </a:spcBef>
              <a:buClr>
                <a:srgbClr val="FF0000"/>
              </a:buClr>
              <a:buSzPct val="124000"/>
              <a:buFont typeface="Wingdings" pitchFamily="2" charset="2"/>
              <a:buChar char="§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BCWS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A + C + 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5/8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*B +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5/6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50000 + 16000 + 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5/8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*12000 + 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5/6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*24000 = SR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93500 </a:t>
            </a:r>
            <a:r>
              <a:rPr lang="en-US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remark:</a:t>
            </a:r>
            <a:r>
              <a:rPr lang="en-US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5/8 &amp; 5/6 represent ratio off completion of activities B&amp;D with respect to scheduled duration]</a:t>
            </a:r>
            <a:endParaRPr lang="en-US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 lvl="0" indent="-180975" algn="just">
              <a:spcBef>
                <a:spcPts val="1200"/>
              </a:spcBef>
              <a:buClr>
                <a:srgbClr val="FF0000"/>
              </a:buClr>
              <a:buSzPct val="124000"/>
              <a:buFont typeface="Wingdings" pitchFamily="2" charset="2"/>
              <a:buChar char="§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BCWP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A + C 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+ 0.4167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*12000 + 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0.60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*24000 = SR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85400 </a:t>
            </a:r>
            <a:r>
              <a:rPr lang="en-US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remark:</a:t>
            </a:r>
            <a:r>
              <a:rPr lang="en-US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0.4167 </a:t>
            </a:r>
            <a:r>
              <a:rPr lang="en-US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0.6 </a:t>
            </a:r>
            <a:r>
              <a:rPr lang="en-US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represent ratio </a:t>
            </a:r>
            <a:r>
              <a:rPr lang="en-US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completion of activities B&amp;D with respect to </a:t>
            </a:r>
            <a:r>
              <a:rPr lang="en-US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actual completion duration]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80975" indent="-180975" algn="just">
              <a:spcBef>
                <a:spcPts val="1200"/>
              </a:spcBef>
              <a:buClr>
                <a:srgbClr val="FF0000"/>
              </a:buClr>
              <a:buSzPct val="124000"/>
              <a:buFont typeface="Wingdings" pitchFamily="2" charset="2"/>
              <a:buChar char="§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CV = BCWP – ACWP = 85400 – 90400 = SR -5000 (Over Budget)</a:t>
            </a:r>
          </a:p>
          <a:p>
            <a:pPr marL="180975" indent="-180975" algn="just">
              <a:spcBef>
                <a:spcPts val="1200"/>
              </a:spcBef>
              <a:buClr>
                <a:srgbClr val="FF0000"/>
              </a:buClr>
              <a:buSzPct val="124000"/>
              <a:buFont typeface="Wingdings" pitchFamily="2" charset="2"/>
              <a:buChar char="§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SV = BCWP – BCWS = 85400 – 93500 = SR -8100 (Behind Schedule)</a:t>
            </a:r>
          </a:p>
          <a:p>
            <a:pPr marL="180975" indent="-180975" algn="just">
              <a:spcBef>
                <a:spcPts val="1200"/>
              </a:spcBef>
              <a:buClr>
                <a:srgbClr val="FF0000"/>
              </a:buClr>
              <a:buSzPct val="124000"/>
              <a:buFont typeface="Wingdings" pitchFamily="2" charset="2"/>
              <a:buChar char="§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BAC = 50000 + 12000 + 16000 + 24000 + 12000 + 21000 + 20000 = SR 155000</a:t>
            </a:r>
          </a:p>
          <a:p>
            <a:pPr marL="180975" indent="-180975" algn="just">
              <a:spcBef>
                <a:spcPts val="1200"/>
              </a:spcBef>
              <a:buClr>
                <a:srgbClr val="FF0000"/>
              </a:buClr>
              <a:buSzPct val="124000"/>
              <a:buFont typeface="Wingdings" pitchFamily="2" charset="2"/>
              <a:buChar char="§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EAC = [ACWP/BCWP]*BAC = [90400/85400]*155000 = SR 164075</a:t>
            </a:r>
          </a:p>
          <a:p>
            <a:pPr marL="180975" indent="-180975" algn="just">
              <a:spcBef>
                <a:spcPts val="1200"/>
              </a:spcBef>
              <a:buClr>
                <a:srgbClr val="FF0000"/>
              </a:buClr>
              <a:buSzPct val="124000"/>
              <a:buFont typeface="Wingdings" pitchFamily="2" charset="2"/>
              <a:buChar char="§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ETC = EAC – ACWP = 164075 – 90400 = SR 73675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77888" y="246065"/>
            <a:ext cx="2991379" cy="63446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36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de-DE" sz="36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7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7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7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7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7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7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7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97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02928" y="205822"/>
            <a:ext cx="4189205" cy="646331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36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en-US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Example1</a:t>
            </a:r>
            <a:endParaRPr lang="en-US" sz="36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9671" y="1003818"/>
            <a:ext cx="9315395" cy="101566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(1) shows a planned schedule and cost of the main product design project activities. Figure (2) gives the planned scheduled for the engineering task activities which should be done within 7 month. A control report should be reported at 3</a:t>
            </a:r>
            <a:r>
              <a:rPr lang="en-US" sz="20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month.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5933" y="2298947"/>
            <a:ext cx="4919133" cy="3972059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glow rad="127000">
              <a:srgbClr val="FF0000"/>
            </a:glo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7269" y="2757437"/>
            <a:ext cx="4269264" cy="2745317"/>
          </a:xfrm>
          <a:prstGeom prst="rect">
            <a:avLst/>
          </a:prstGeom>
          <a:solidFill>
            <a:srgbClr val="FFFF00">
              <a:alpha val="99000"/>
            </a:srgbClr>
          </a:solidFill>
          <a:ln w="12700">
            <a:solidFill>
              <a:schemeClr val="tx1"/>
            </a:solidFill>
          </a:ln>
          <a:effectLst>
            <a:glow rad="127000">
              <a:srgbClr val="FFFF00"/>
            </a:glo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19671" y="205822"/>
            <a:ext cx="4189205" cy="646331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36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en-US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Example1</a:t>
            </a:r>
            <a:endParaRPr lang="en-US" sz="36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1809" y="1097322"/>
            <a:ext cx="5871258" cy="101566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(2) shows that engineering task is done by 9 activities and the status of these activities at the end of 3</a:t>
            </a:r>
            <a:r>
              <a:rPr lang="en-US" sz="20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month is reported as follows: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9467" y="120088"/>
            <a:ext cx="2781674" cy="2246122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glow rad="127000">
              <a:srgbClr val="FF0000"/>
            </a:glow>
          </a:effectLst>
        </p:spPr>
      </p:pic>
      <p:sp>
        <p:nvSpPr>
          <p:cNvPr id="7" name="TextBox 6"/>
          <p:cNvSpPr txBox="1"/>
          <p:nvPr/>
        </p:nvSpPr>
        <p:spPr>
          <a:xfrm>
            <a:off x="461809" y="2378081"/>
            <a:ext cx="9118599" cy="440120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1- system design: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activity is completed  and it actual cost of work performed (ACWP) = $144</a:t>
            </a:r>
          </a:p>
          <a:p>
            <a:pPr algn="just">
              <a:spcBef>
                <a:spcPts val="600"/>
              </a:spcBef>
            </a:pP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2- 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Subcontract specs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activity is started  and the scheduled completion is 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90.4%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actual completion is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62.1%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due delay with paid actual cost of work performed (ACWP) = $84</a:t>
            </a:r>
          </a:p>
          <a:p>
            <a:pPr algn="just">
              <a:spcBef>
                <a:spcPts val="600"/>
              </a:spcBef>
            </a:pP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3- 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Material tests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activity is completed  and it actual cost of work performed (ACWP) = $22.5</a:t>
            </a:r>
          </a:p>
          <a:p>
            <a:pPr algn="just">
              <a:spcBef>
                <a:spcPts val="600"/>
              </a:spcBef>
            </a:pP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4- 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Specs review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activity is started  and the scheduled completion is 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68.75%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actual completion is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46.875%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due delay with paid actual cost of work performed (ACWP) = $15.5</a:t>
            </a:r>
          </a:p>
          <a:p>
            <a:pPr algn="just">
              <a:spcBef>
                <a:spcPts val="600"/>
              </a:spcBef>
            </a:pPr>
            <a:r>
              <a:rPr lang="en-US" sz="16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 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Drafting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activity is started  and the scheduled completion is 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80.83%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actual completion is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49.167%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delay with paid actual cost of work performed (ACWP) =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$59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en-US" sz="16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 </a:t>
            </a:r>
            <a:r>
              <a:rPr lang="en-US" sz="1600" b="1" i="1" u="sng" dirty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Fabrication/assembly 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support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activity is completed  and it actual cost of work performed (ACWP) =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$36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en-US" sz="16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 </a:t>
            </a:r>
            <a:r>
              <a:rPr lang="en-US" sz="1600" b="1" i="1" u="sng" dirty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Fabrication/assembly 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process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activity is started  and the scheduled completion is 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79.923%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actual completion is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48.462%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delay with paid actual cost of work performed (ACWP) =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$67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en-US" sz="16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 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Test support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activity is started  and the scheduled completion is 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21%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actual completion is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21%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delay with paid actual cost of work performed (ACWP) =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$21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en-US" sz="16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9- 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Engineering release and review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activity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not started yet</a:t>
            </a:r>
          </a:p>
        </p:txBody>
      </p:sp>
    </p:spTree>
    <p:extLst>
      <p:ext uri="{BB962C8B-B14F-4D97-AF65-F5344CB8AC3E}">
        <p14:creationId xmlns:p14="http://schemas.microsoft.com/office/powerpoint/2010/main" xmlns="" val="1446130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473366" y="860456"/>
            <a:ext cx="82211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ENGINEERING SUBTASKS STATUS AT END OF MONTH 3</a:t>
            </a:r>
            <a:endParaRPr lang="en-US" sz="2400" b="1" i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(thousands of dollars)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844442"/>
              </p:ext>
            </p:extLst>
          </p:nvPr>
        </p:nvGraphicFramePr>
        <p:xfrm>
          <a:off x="287866" y="3309750"/>
          <a:ext cx="5630334" cy="3199191"/>
        </p:xfrm>
        <a:graphic>
          <a:graphicData uri="http://schemas.openxmlformats.org/drawingml/2006/table">
            <a:tbl>
              <a:tblPr/>
              <a:tblGrid>
                <a:gridCol w="2328942"/>
                <a:gridCol w="1344081"/>
                <a:gridCol w="626269"/>
                <a:gridCol w="661718"/>
                <a:gridCol w="669324"/>
              </a:tblGrid>
              <a:tr h="2606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Task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Status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BCWS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BCWP</a:t>
                      </a: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ACWP</a:t>
                      </a: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39"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System design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Completed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$131.0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$131.0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$144.0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39"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Subcontract specs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Started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132.0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39"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Material tests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Completed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39"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Specs review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Started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39"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Drafting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Started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39"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Fabrication/assembly support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Completed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39"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Fabrication/assembly process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Started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39"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Test support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Started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27"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Engineering release and review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Not Started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$554.0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$422.0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$449.0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565732" y="155408"/>
            <a:ext cx="4189205" cy="646331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36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en-US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Example1</a:t>
            </a:r>
            <a:endParaRPr lang="en-US" sz="36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38512" y="1913462"/>
            <a:ext cx="3502131" cy="2827871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glow rad="127000">
              <a:srgbClr val="FF0000"/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292654" y="1750170"/>
            <a:ext cx="4863546" cy="132343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of calculation: </a:t>
            </a:r>
          </a:p>
          <a:p>
            <a:pPr algn="just"/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BCWS2 =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0.904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*146 = 131</a:t>
            </a:r>
          </a:p>
          <a:p>
            <a:pPr algn="just"/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BCWP2 = 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0.562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*146 = 82</a:t>
            </a:r>
          </a:p>
          <a:p>
            <a:pPr algn="just"/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status report is as shown in the table: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565732" y="1314349"/>
            <a:ext cx="83629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Low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Status </a:t>
            </a:r>
            <a:r>
              <a:rPr lang="en-US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summary of engineering subtasks in progress and estimate to complete.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89399991"/>
              </p:ext>
            </p:extLst>
          </p:nvPr>
        </p:nvGraphicFramePr>
        <p:xfrm>
          <a:off x="810403" y="2441682"/>
          <a:ext cx="8352930" cy="3600400"/>
        </p:xfrm>
        <a:graphic>
          <a:graphicData uri="http://schemas.openxmlformats.org/drawingml/2006/table">
            <a:tbl>
              <a:tblPr/>
              <a:tblGrid>
                <a:gridCol w="2859144"/>
                <a:gridCol w="801525"/>
                <a:gridCol w="801525"/>
                <a:gridCol w="801525"/>
                <a:gridCol w="3089211"/>
              </a:tblGrid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latin typeface="Times New Roman"/>
                          <a:ea typeface="Times New Roman"/>
                          <a:cs typeface="Arial"/>
                        </a:rPr>
                        <a:t>Task</a:t>
                      </a:r>
                      <a:endParaRPr lang="en-US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1">
                          <a:latin typeface="Times New Roman"/>
                          <a:ea typeface="Times New Roman"/>
                          <a:cs typeface="Arial"/>
                        </a:rPr>
                        <a:t>BCWS</a:t>
                      </a: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1">
                          <a:latin typeface="Times New Roman"/>
                          <a:ea typeface="Times New Roman"/>
                          <a:cs typeface="Arial"/>
                        </a:rPr>
                        <a:t>BCWP</a:t>
                      </a: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1">
                          <a:latin typeface="Times New Roman"/>
                          <a:ea typeface="Times New Roman"/>
                          <a:cs typeface="Arial"/>
                        </a:rPr>
                        <a:t>ACWP</a:t>
                      </a: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1">
                          <a:latin typeface="Times New Roman"/>
                          <a:ea typeface="Times New Roman"/>
                          <a:cs typeface="Arial"/>
                        </a:rPr>
                        <a:t>Status</a:t>
                      </a: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Subcontract specs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$132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$82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$84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Behind schedule and over cost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Specs review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22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15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15.5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Behind schedule and over cost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Drafting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97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59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59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Behind schedule but within cost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Fabrication/assembly process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100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63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67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Behind schedule and over cost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Test support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21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21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21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On schedule and within cost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05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Estimated at completion: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=$812 K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0050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i="1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</a:t>
                      </a:r>
                      <a:r>
                        <a:rPr lang="en-US" sz="2000" b="1" i="1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mmary: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i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Engineering work is behind schedule and a cost overrun is occurring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8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11645496"/>
              </p:ext>
            </p:extLst>
          </p:nvPr>
        </p:nvGraphicFramePr>
        <p:xfrm>
          <a:off x="4747226" y="5135033"/>
          <a:ext cx="1957387" cy="485775"/>
        </p:xfrm>
        <a:graphic>
          <a:graphicData uri="http://schemas.openxmlformats.org/presentationml/2006/ole">
            <p:oleObj spid="_x0000_s1051" name="Equation" r:id="rId3" imgW="1269720" imgH="393480" progId="Equation.3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539553" y="668018"/>
            <a:ext cx="4189205" cy="646331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36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en-US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Example1</a:t>
            </a:r>
            <a:endParaRPr lang="en-US" sz="36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65732" y="641866"/>
            <a:ext cx="3987799" cy="138499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Project Example 2  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following network, compute the early start cumulative costs for the project, and draw the result.</a:t>
            </a:r>
            <a:endParaRPr lang="en-US" sz="20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8984" y="548681"/>
            <a:ext cx="4248472" cy="182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5548227"/>
              </p:ext>
            </p:extLst>
          </p:nvPr>
        </p:nvGraphicFramePr>
        <p:xfrm>
          <a:off x="1424606" y="2420887"/>
          <a:ext cx="7056786" cy="2808537"/>
        </p:xfrm>
        <a:graphic>
          <a:graphicData uri="http://schemas.openxmlformats.org/drawingml/2006/table">
            <a:tbl>
              <a:tblPr/>
              <a:tblGrid>
                <a:gridCol w="1176131"/>
                <a:gridCol w="1176131"/>
                <a:gridCol w="1176131"/>
                <a:gridCol w="1176131"/>
                <a:gridCol w="1176131"/>
                <a:gridCol w="1176131"/>
              </a:tblGrid>
              <a:tr h="4759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Activity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Depend on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Duration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Week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Time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LS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Time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Cost per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Arial"/>
                        </a:rPr>
                        <a:t>week, SR</a:t>
                      </a:r>
                      <a:endParaRPr lang="en-US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39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  <a:sym typeface="Symbol"/>
                        </a:rPr>
                        <a:t></a:t>
                      </a:r>
                      <a:endParaRPr lang="en-US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Arial"/>
                        </a:rPr>
                        <a:t>400</a:t>
                      </a:r>
                      <a:endParaRPr lang="en-US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7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B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  <a:sym typeface="Symbol"/>
                        </a:rPr>
                        <a:t></a:t>
                      </a: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200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C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300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D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400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B, C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350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F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B, C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200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G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11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11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300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H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D, F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11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200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65732" y="345149"/>
            <a:ext cx="8557236" cy="476672"/>
          </a:xfrm>
          <a:prstGeom prst="roundRect">
            <a:avLst>
              <a:gd name="adj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Cost based on Time Scaled </a:t>
            </a:r>
            <a:r>
              <a:rPr lang="en-US" sz="3600" b="1" i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etwork </a:t>
            </a:r>
            <a:r>
              <a:rPr lang="en-US" sz="36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(ES)</a:t>
            </a:r>
            <a:endParaRPr lang="en-US" sz="2000" b="1" i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52" y="1155378"/>
            <a:ext cx="8931445" cy="4217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366" y="1886579"/>
            <a:ext cx="8938325" cy="42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8"/>
          <p:cNvSpPr/>
          <p:nvPr/>
        </p:nvSpPr>
        <p:spPr>
          <a:xfrm>
            <a:off x="565732" y="472533"/>
            <a:ext cx="8557236" cy="476672"/>
          </a:xfrm>
          <a:prstGeom prst="roundRect">
            <a:avLst>
              <a:gd name="adj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Cost based on Time Scaled </a:t>
            </a:r>
            <a:r>
              <a:rPr lang="en-US" sz="3600" b="1" i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etwork </a:t>
            </a:r>
            <a:r>
              <a:rPr lang="en-US" sz="36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z="36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en-US" sz="36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S)</a:t>
            </a:r>
            <a:endParaRPr lang="en-US" sz="2000" b="1" i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778933" y="1244600"/>
            <a:ext cx="8077200" cy="41088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>
            <a:spAutoFit/>
          </a:bodyPr>
          <a:lstStyle/>
          <a:p>
            <a:pPr marL="457200" indent="-457200" algn="just">
              <a:spcBef>
                <a:spcPts val="3000"/>
              </a:spcBef>
              <a:buClr>
                <a:srgbClr val="FF0000"/>
              </a:buClr>
              <a:buFont typeface="Arial" charset="0"/>
              <a:buAutoNum type="arabicPeriod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identify those work types having excessive costs and to give an indication of how serious those overruns are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3000"/>
              </a:spcBef>
              <a:buClr>
                <a:srgbClr val="FF0000"/>
              </a:buClr>
              <a:buFont typeface="Arial" charset="0"/>
              <a:buAutoNum type="arabicPeriod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forecast the final total job cost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3000"/>
              </a:spcBef>
              <a:buClr>
                <a:srgbClr val="FF0000"/>
              </a:buClr>
              <a:buFont typeface="Arial" charset="0"/>
              <a:buAutoNum type="arabicPeriod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indicate the trend for each cost code, that is, whether the unit cost involved has been increasing or decreasing (evaluation of the effectiveness of cost reduction efforts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3000"/>
              </a:spcBef>
              <a:buClr>
                <a:srgbClr val="FF0000"/>
              </a:buClr>
              <a:buFont typeface="Arial" charset="0"/>
              <a:buAutoNum type="arabicPeriod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update the database of the company that will be used to estimate future works.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21216" y="241663"/>
            <a:ext cx="8748184" cy="61753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36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Objectives of Project Cost Control System</a:t>
            </a:r>
            <a:endParaRPr lang="de-DE" sz="36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90132" y="378957"/>
            <a:ext cx="7476067" cy="476672"/>
          </a:xfrm>
          <a:prstGeom prst="roundRect">
            <a:avLst>
              <a:gd name="adj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Cumulative Project Cost</a:t>
            </a:r>
            <a:endParaRPr lang="en-US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 cstate="print"/>
          <a:srcRect l="2261" t="2982" b="4474"/>
          <a:stretch>
            <a:fillRect/>
          </a:stretch>
        </p:blipFill>
        <p:spPr bwMode="auto">
          <a:xfrm>
            <a:off x="853599" y="1389029"/>
            <a:ext cx="8939934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119" y="384384"/>
            <a:ext cx="5734413" cy="169277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Project Example 3 : </a:t>
            </a:r>
            <a:endParaRPr lang="en-US" sz="24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are required to submit a progress report to your boss about the performance of an activity of a project. The activity’s information as follow: number of units is (800); unit cost is SR 12 ; and planned productivity is 100 unit/day. Performances were measure at the end of day (3) and day (6) as follows: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466662"/>
              </p:ext>
            </p:extLst>
          </p:nvPr>
        </p:nvGraphicFramePr>
        <p:xfrm>
          <a:off x="6117622" y="985086"/>
          <a:ext cx="3672408" cy="1015738"/>
        </p:xfrm>
        <a:graphic>
          <a:graphicData uri="http://schemas.openxmlformats.org/drawingml/2006/table">
            <a:tbl>
              <a:tblPr/>
              <a:tblGrid>
                <a:gridCol w="1332147"/>
                <a:gridCol w="1080120"/>
                <a:gridCol w="1260141"/>
              </a:tblGrid>
              <a:tr h="264029"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Period</a:t>
                      </a:r>
                    </a:p>
                  </a:txBody>
                  <a:tcPr marL="67945" marR="67945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Cost at this period</a:t>
                      </a:r>
                    </a:p>
                  </a:txBody>
                  <a:tcPr marL="67945" marR="679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Number of units finished</a:t>
                      </a:r>
                    </a:p>
                  </a:txBody>
                  <a:tcPr marL="67945" marR="679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day 0 to day 3</a:t>
                      </a:r>
                    </a:p>
                  </a:txBody>
                  <a:tcPr marL="67945" marR="67945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 3,600</a:t>
                      </a:r>
                    </a:p>
                  </a:txBody>
                  <a:tcPr marL="67945" marR="679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250</a:t>
                      </a:r>
                    </a:p>
                  </a:txBody>
                  <a:tcPr marL="67945" marR="679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day 4 to day 6</a:t>
                      </a:r>
                    </a:p>
                  </a:txBody>
                  <a:tcPr marL="67945" marR="67945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 3,700</a:t>
                      </a:r>
                    </a:p>
                  </a:txBody>
                  <a:tcPr marL="67945" marR="679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320</a:t>
                      </a:r>
                    </a:p>
                  </a:txBody>
                  <a:tcPr marL="67945" marR="679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473366" y="2154507"/>
            <a:ext cx="877067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Calculate the following information for each of the two periods (i.e. day 0 to day 3 and day 4 to day 6) and to date (i.e. day 0 to day 3 and day 0 to day 6).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Draw a graphical report for ACWP, BCWP, and BCWS. Discuss the results.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263656"/>
              </p:ext>
            </p:extLst>
          </p:nvPr>
        </p:nvGraphicFramePr>
        <p:xfrm>
          <a:off x="1380128" y="3155189"/>
          <a:ext cx="6957147" cy="1371600"/>
        </p:xfrm>
        <a:graphic>
          <a:graphicData uri="http://schemas.openxmlformats.org/drawingml/2006/table">
            <a:tbl>
              <a:tblPr/>
              <a:tblGrid>
                <a:gridCol w="779017"/>
                <a:gridCol w="934638"/>
                <a:gridCol w="934638"/>
                <a:gridCol w="934638"/>
                <a:gridCol w="649028"/>
                <a:gridCol w="649028"/>
                <a:gridCol w="972170"/>
                <a:gridCol w="1103990"/>
              </a:tblGrid>
              <a:tr h="240486">
                <a:tc gridSpan="8">
                  <a:txBody>
                    <a:bodyPr/>
                    <a:lstStyle/>
                    <a:p>
                      <a:pPr marL="270510" indent="-270510" algn="justLow">
                        <a:spcAft>
                          <a:spcPts val="0"/>
                        </a:spcAft>
                      </a:pPr>
                      <a:r>
                        <a:rPr lang="en-US" sz="1800" b="1" i="1" u="sng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This Period</a:t>
                      </a:r>
                      <a:endParaRPr lang="en-US" sz="1800" b="1" i="1" dirty="0">
                        <a:solidFill>
                          <a:srgbClr val="0000FF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4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Period</a:t>
                      </a:r>
                    </a:p>
                  </a:txBody>
                  <a:tcPr marL="36830" marR="3683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BCWP</a:t>
                      </a:r>
                    </a:p>
                  </a:txBody>
                  <a:tcPr marL="36830" marR="3683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ACWP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BCWS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Variance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STATUS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4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30" marR="3683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30" marR="3683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Cost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Sch.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Schedule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Cost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04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0 - 3</a:t>
                      </a:r>
                    </a:p>
                  </a:txBody>
                  <a:tcPr marL="36830" marR="3683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 3000</a:t>
                      </a:r>
                    </a:p>
                  </a:txBody>
                  <a:tcPr marL="36830" marR="3683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 3600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 3600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-600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-600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Behind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Over Bud.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4 - 6</a:t>
                      </a:r>
                    </a:p>
                  </a:txBody>
                  <a:tcPr marL="36830" marR="3683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 3840</a:t>
                      </a:r>
                    </a:p>
                  </a:txBody>
                  <a:tcPr marL="36830" marR="3683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 3700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 3600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140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240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Ahead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under Bud.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578757"/>
              </p:ext>
            </p:extLst>
          </p:nvPr>
        </p:nvGraphicFramePr>
        <p:xfrm>
          <a:off x="381001" y="4792133"/>
          <a:ext cx="9030344" cy="1371600"/>
        </p:xfrm>
        <a:graphic>
          <a:graphicData uri="http://schemas.openxmlformats.org/drawingml/2006/table">
            <a:tbl>
              <a:tblPr/>
              <a:tblGrid>
                <a:gridCol w="796107"/>
                <a:gridCol w="955141"/>
                <a:gridCol w="955141"/>
                <a:gridCol w="955141"/>
                <a:gridCol w="663267"/>
                <a:gridCol w="663267"/>
                <a:gridCol w="844753"/>
                <a:gridCol w="1064593"/>
                <a:gridCol w="1066467"/>
                <a:gridCol w="1066467"/>
              </a:tblGrid>
              <a:tr h="63315">
                <a:tc gridSpan="10">
                  <a:txBody>
                    <a:bodyPr/>
                    <a:lstStyle/>
                    <a:p>
                      <a:pPr marL="270510" indent="-270510" algn="justLow">
                        <a:spcAft>
                          <a:spcPts val="0"/>
                        </a:spcAft>
                      </a:pPr>
                      <a:r>
                        <a:rPr lang="en-US" sz="1800" b="1" i="1" u="sng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To Date</a:t>
                      </a:r>
                      <a:endParaRPr lang="en-US" sz="1800" b="1" i="1" dirty="0">
                        <a:solidFill>
                          <a:srgbClr val="0000FF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203" marR="2720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Period</a:t>
                      </a:r>
                    </a:p>
                  </a:txBody>
                  <a:tcPr marL="27203" marR="2720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BCWP</a:t>
                      </a:r>
                    </a:p>
                  </a:txBody>
                  <a:tcPr marL="27203" marR="2720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ACWP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BCWS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Variance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STATUS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spc="-4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Estimate at</a:t>
                      </a: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Day ahead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203" marR="2720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203" marR="2720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Cost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Sch.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Sch.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Cost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spc="-6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completion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or behind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0 - 3</a:t>
                      </a:r>
                    </a:p>
                  </a:txBody>
                  <a:tcPr marL="27203" marR="2720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 3000</a:t>
                      </a:r>
                    </a:p>
                  </a:txBody>
                  <a:tcPr marL="27203" marR="2720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 3600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 3600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-600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-600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Behind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Over Bud.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 11,520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0.5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0 - 6</a:t>
                      </a:r>
                    </a:p>
                  </a:txBody>
                  <a:tcPr marL="27203" marR="2720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 6840</a:t>
                      </a:r>
                    </a:p>
                  </a:txBody>
                  <a:tcPr marL="27203" marR="2720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 7300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 7200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-460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-360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Behind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Over Bud.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 10,446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0.3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1712887"/>
            <a:ext cx="89220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b) At this rate, the contractor needs actions to reduce the cost and accelerate the time.</a:t>
            </a: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 cstate="print"/>
          <a:srcRect l="3554" b="3459"/>
          <a:stretch>
            <a:fillRect/>
          </a:stretch>
        </p:blipFill>
        <p:spPr bwMode="auto">
          <a:xfrm>
            <a:off x="916951" y="2284677"/>
            <a:ext cx="8072097" cy="4248472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381000" y="986600"/>
            <a:ext cx="2779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Project Example 3 :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7799" y="250117"/>
            <a:ext cx="9414933" cy="240065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Project Example 4 : </a:t>
            </a:r>
            <a:endParaRPr lang="en-US" sz="24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following eight activities constitute an overall bar chart project that has twenty-week. Now 10 weeks finished on the project with and the project manager has the following Data: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74638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The weekly planned percentage of completion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(inside each activity bar),</a:t>
            </a:r>
            <a:endParaRPr lang="en-US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74638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The actual percentage of completion up to week 10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(in below activity bar and table),</a:t>
            </a:r>
            <a:endParaRPr lang="en-US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74638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The Budget cost of each activity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(in below table),</a:t>
            </a:r>
            <a:endParaRPr lang="en-US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74638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Actual Expenses up to week 10 of each activity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(in below table),</a:t>
            </a:r>
            <a:endParaRPr lang="en-US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74638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The Critical Path is A-B-C-D (bolted bar), and Total Float of each activity (dash lines)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58469937"/>
              </p:ext>
            </p:extLst>
          </p:nvPr>
        </p:nvGraphicFramePr>
        <p:xfrm>
          <a:off x="632529" y="2708920"/>
          <a:ext cx="8640951" cy="3597236"/>
        </p:xfrm>
        <a:graphic>
          <a:graphicData uri="http://schemas.openxmlformats.org/drawingml/2006/table">
            <a:tbl>
              <a:tblPr/>
              <a:tblGrid>
                <a:gridCol w="472072"/>
                <a:gridCol w="350133"/>
                <a:gridCol w="411101"/>
                <a:gridCol w="410230"/>
                <a:gridCol w="410230"/>
                <a:gridCol w="410230"/>
                <a:gridCol w="411101"/>
                <a:gridCol w="411101"/>
                <a:gridCol w="411101"/>
                <a:gridCol w="411971"/>
                <a:gridCol w="411971"/>
                <a:gridCol w="411971"/>
                <a:gridCol w="411971"/>
                <a:gridCol w="411971"/>
                <a:gridCol w="411971"/>
                <a:gridCol w="411971"/>
                <a:gridCol w="411971"/>
                <a:gridCol w="411971"/>
                <a:gridCol w="411971"/>
                <a:gridCol w="411971"/>
                <a:gridCol w="411971"/>
              </a:tblGrid>
              <a:tr h="172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ACT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W1</a:t>
                      </a: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W2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W3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W4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W5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W6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W7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W8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W9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W10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W11</a:t>
                      </a: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W12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W13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W14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W15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W16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W17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W18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W19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W20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7%</a:t>
                      </a: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14%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20%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27%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32%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i="1" spc="-60">
                          <a:latin typeface="Times New Roman"/>
                          <a:ea typeface="Times New Roman"/>
                        </a:rPr>
                        <a:t>100 %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B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5%</a:t>
                      </a:r>
                    </a:p>
                  </a:txBody>
                  <a:tcPr marL="8890" marR="88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10%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15%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19%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23%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28%</a:t>
                      </a: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Times New Roman"/>
                          <a:ea typeface="Times New Roman"/>
                        </a:rPr>
                        <a:t>60 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%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C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4%</a:t>
                      </a:r>
                    </a:p>
                  </a:txBody>
                  <a:tcPr marL="8890" marR="88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7%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11%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14%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18%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21%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25%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Times New Roman"/>
                          <a:ea typeface="Times New Roman"/>
                        </a:rPr>
                        <a:t>0 %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40%</a:t>
                      </a:r>
                    </a:p>
                  </a:txBody>
                  <a:tcPr marL="8890" marR="88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60%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Times New Roman"/>
                          <a:ea typeface="Times New Roman"/>
                        </a:rPr>
                        <a:t>0 %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E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40%</a:t>
                      </a: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60%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i="1" spc="-60">
                          <a:latin typeface="Times New Roman"/>
                          <a:ea typeface="Times New Roman"/>
                        </a:rPr>
                        <a:t>100 %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F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7%</a:t>
                      </a: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14%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20%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27%</a:t>
                      </a: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32%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/>
                          <a:ea typeface="Times New Roman"/>
                        </a:rPr>
                        <a:t>50 %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G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40%</a:t>
                      </a: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60%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i="1" spc="-60">
                          <a:latin typeface="Times New Roman"/>
                          <a:ea typeface="Times New Roman"/>
                        </a:rPr>
                        <a:t>100 %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H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10%</a:t>
                      </a: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20%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30%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40%</a:t>
                      </a: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/>
                          <a:ea typeface="Times New Roman"/>
                        </a:rPr>
                        <a:t>70 %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565732" y="1167338"/>
            <a:ext cx="8707748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tabLst>
                <a:tab pos="496888" algn="l"/>
              </a:tabLst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 this point in time (10 weeks after the start date):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0" fontAlgn="base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Calculate the values of the Budgeted Cost of Work Performed and Budgeted Cost of Work Scheduled for each activity? (8%)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0" fontAlgn="base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 each activity in progress, calculate the Cost and Schedule Performed Indices and state its budget and schedule status. (3%)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0" fontAlgn="base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Draw the weekly cumulative BCWS of activity B, determine its delay/Ahead week, and whether it will delay/accelerate the project or not and why. (5%)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0" fontAlgn="base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Determine the project cost variance and state if the project is over or under budget. (2%)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0" fontAlgn="base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Based on the performance of past 10 weeks, forecast the project completion cost at the end of the project, and its variance from original project budget. (2%)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5732" y="874950"/>
            <a:ext cx="2779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Project Example 4 :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07204932"/>
              </p:ext>
            </p:extLst>
          </p:nvPr>
        </p:nvGraphicFramePr>
        <p:xfrm>
          <a:off x="482600" y="1700392"/>
          <a:ext cx="9118600" cy="3405911"/>
        </p:xfrm>
        <a:graphic>
          <a:graphicData uri="http://schemas.openxmlformats.org/drawingml/2006/table">
            <a:tbl>
              <a:tblPr/>
              <a:tblGrid>
                <a:gridCol w="440267"/>
                <a:gridCol w="1058333"/>
                <a:gridCol w="1083733"/>
                <a:gridCol w="1498600"/>
                <a:gridCol w="956734"/>
                <a:gridCol w="973666"/>
                <a:gridCol w="575734"/>
                <a:gridCol w="694266"/>
                <a:gridCol w="973667"/>
                <a:gridCol w="863600"/>
              </a:tblGrid>
              <a:tr h="5644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Act.</a:t>
                      </a:r>
                    </a:p>
                  </a:txBody>
                  <a:tcPr marL="18415" marR="18415" marT="18415" marB="18415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% of Completion</a:t>
                      </a:r>
                    </a:p>
                  </a:txBody>
                  <a:tcPr marL="18415" marR="18415" marT="18415" marB="1841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Budget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Cost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SR)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Actual Expenses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SR)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BCWS (SR)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BCWP (SR)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CPI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SPI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Cost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Status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Schedule Status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7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A</a:t>
                      </a:r>
                    </a:p>
                  </a:txBody>
                  <a:tcPr marL="18415" marR="18415" marT="18415" marB="18415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18415" marR="18415" marT="18415" marB="1841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8000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9000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8000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8000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1.13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  <a:sym typeface="Symbol"/>
                        </a:rPr>
                        <a:t>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  <a:sym typeface="Symbol"/>
                        </a:rPr>
                        <a:t>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B</a:t>
                      </a:r>
                    </a:p>
                  </a:txBody>
                  <a:tcPr marL="18415" marR="18415" marT="18415" marB="18415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60%</a:t>
                      </a:r>
                    </a:p>
                  </a:txBody>
                  <a:tcPr marL="18415" marR="18415" marT="18415" marB="1841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10000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6000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7200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6000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1.2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On Budget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Behind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C</a:t>
                      </a:r>
                    </a:p>
                  </a:txBody>
                  <a:tcPr marL="18415" marR="18415" marT="18415" marB="18415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0%</a:t>
                      </a:r>
                    </a:p>
                  </a:txBody>
                  <a:tcPr marL="18415" marR="18415" marT="18415" marB="1841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11000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  <a:sym typeface="Symbol"/>
                        </a:rPr>
                        <a:t>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  <a:sym typeface="Symbol"/>
                        </a:rPr>
                        <a:t>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  <a:sym typeface="Symbol"/>
                        </a:rPr>
                        <a:t>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  <a:sym typeface="Symbol"/>
                        </a:rPr>
                        <a:t>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18415" marR="18415" marT="18415" marB="18415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0%</a:t>
                      </a:r>
                    </a:p>
                  </a:txBody>
                  <a:tcPr marL="18415" marR="18415" marT="18415" marB="1841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3000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  <a:sym typeface="Symbol"/>
                        </a:rPr>
                        <a:t>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  <a:sym typeface="Symbol"/>
                        </a:rPr>
                        <a:t>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  <a:sym typeface="Symbol"/>
                        </a:rPr>
                        <a:t>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  <a:sym typeface="Symbol"/>
                        </a:rPr>
                        <a:t>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E</a:t>
                      </a:r>
                    </a:p>
                  </a:txBody>
                  <a:tcPr marL="18415" marR="18415" marT="18415" marB="18415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18415" marR="18415" marT="18415" marB="1841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4000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3500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4000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4000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0.88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  <a:sym typeface="Symbol"/>
                        </a:rPr>
                        <a:t>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  <a:sym typeface="Symbol"/>
                        </a:rPr>
                        <a:t>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F</a:t>
                      </a:r>
                    </a:p>
                  </a:txBody>
                  <a:tcPr marL="18415" marR="18415" marT="18415" marB="18415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50%</a:t>
                      </a:r>
                    </a:p>
                  </a:txBody>
                  <a:tcPr marL="18415" marR="18415" marT="18415" marB="1841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7000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4000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2870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3500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1.143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0.82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Over Bud.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Ahead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G</a:t>
                      </a:r>
                    </a:p>
                  </a:txBody>
                  <a:tcPr marL="18415" marR="18415" marT="18415" marB="18415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18415" marR="18415" marT="18415" marB="1841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5000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4000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5000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5000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0.8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  <a:sym typeface="Symbol"/>
                        </a:rPr>
                        <a:t>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  <a:sym typeface="Symbol"/>
                        </a:rPr>
                        <a:t>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H</a:t>
                      </a:r>
                    </a:p>
                  </a:txBody>
                  <a:tcPr marL="18415" marR="18415" marT="18415" marB="18415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70%</a:t>
                      </a:r>
                    </a:p>
                  </a:txBody>
                  <a:tcPr marL="18415" marR="18415" marT="18415" marB="1841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6000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3900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3600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4200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0.93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0.86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 spc="-40">
                          <a:latin typeface="Times New Roman"/>
                          <a:ea typeface="Times New Roman"/>
                        </a:rPr>
                        <a:t>Under Bud.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Ahead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3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Times New Roman"/>
                          <a:ea typeface="Times New Roman"/>
                        </a:rPr>
                        <a:t>Total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Times New Roman"/>
                          <a:ea typeface="Times New Roman"/>
                        </a:rPr>
                        <a:t>54,000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Times New Roman"/>
                          <a:ea typeface="Times New Roman"/>
                        </a:rPr>
                        <a:t>30,400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Times New Roman"/>
                          <a:ea typeface="Times New Roman"/>
                        </a:rPr>
                        <a:t>30,670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Times New Roman"/>
                          <a:ea typeface="Times New Roman"/>
                        </a:rPr>
                        <a:t>30,700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73366" y="844435"/>
            <a:ext cx="3934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Project Example 4 </a:t>
            </a:r>
            <a:r>
              <a:rPr lang="en-US" sz="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: Solution </a:t>
            </a:r>
            <a:endParaRPr lang="en-US" sz="2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65732" y="1272232"/>
            <a:ext cx="19819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Parts 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and b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endParaRPr lang="en-US" sz="20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159" name="Rectangle 79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6081" name="Group 1"/>
          <p:cNvGrpSpPr>
            <a:grpSpLocks noChangeAspect="1"/>
          </p:cNvGrpSpPr>
          <p:nvPr/>
        </p:nvGrpSpPr>
        <p:grpSpPr bwMode="auto">
          <a:xfrm>
            <a:off x="632520" y="1670239"/>
            <a:ext cx="8640960" cy="4580695"/>
            <a:chOff x="298" y="168"/>
            <a:chExt cx="7882" cy="5065"/>
          </a:xfrm>
        </p:grpSpPr>
        <p:sp>
          <p:nvSpPr>
            <p:cNvPr id="46158" name="AutoShape 78"/>
            <p:cNvSpPr>
              <a:spLocks noChangeAspect="1" noChangeArrowheads="1" noTextEdit="1"/>
            </p:cNvSpPr>
            <p:nvPr/>
          </p:nvSpPr>
          <p:spPr bwMode="auto">
            <a:xfrm>
              <a:off x="298" y="168"/>
              <a:ext cx="7882" cy="506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6082" name="Group 2"/>
            <p:cNvGrpSpPr>
              <a:grpSpLocks/>
            </p:cNvGrpSpPr>
            <p:nvPr/>
          </p:nvGrpSpPr>
          <p:grpSpPr bwMode="auto">
            <a:xfrm>
              <a:off x="568" y="353"/>
              <a:ext cx="7388" cy="4880"/>
              <a:chOff x="568" y="353"/>
              <a:chExt cx="7388" cy="4880"/>
            </a:xfrm>
          </p:grpSpPr>
          <p:sp>
            <p:nvSpPr>
              <p:cNvPr id="46157" name="Rectangle 77"/>
              <p:cNvSpPr>
                <a:spLocks noChangeArrowheads="1"/>
              </p:cNvSpPr>
              <p:nvPr/>
            </p:nvSpPr>
            <p:spPr bwMode="auto">
              <a:xfrm>
                <a:off x="1561" y="474"/>
                <a:ext cx="6329" cy="40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56" name="Line 76"/>
              <p:cNvSpPr>
                <a:spLocks noChangeShapeType="1"/>
              </p:cNvSpPr>
              <p:nvPr/>
            </p:nvSpPr>
            <p:spPr bwMode="auto">
              <a:xfrm>
                <a:off x="1561" y="4137"/>
                <a:ext cx="632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55" name="Line 75"/>
              <p:cNvSpPr>
                <a:spLocks noChangeShapeType="1"/>
              </p:cNvSpPr>
              <p:nvPr/>
            </p:nvSpPr>
            <p:spPr bwMode="auto">
              <a:xfrm>
                <a:off x="1561" y="3772"/>
                <a:ext cx="632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54" name="Line 74"/>
              <p:cNvSpPr>
                <a:spLocks noChangeShapeType="1"/>
              </p:cNvSpPr>
              <p:nvPr/>
            </p:nvSpPr>
            <p:spPr bwMode="auto">
              <a:xfrm>
                <a:off x="1561" y="3407"/>
                <a:ext cx="632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53" name="Line 73"/>
              <p:cNvSpPr>
                <a:spLocks noChangeShapeType="1"/>
              </p:cNvSpPr>
              <p:nvPr/>
            </p:nvSpPr>
            <p:spPr bwMode="auto">
              <a:xfrm>
                <a:off x="1561" y="3043"/>
                <a:ext cx="632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52" name="Line 72"/>
              <p:cNvSpPr>
                <a:spLocks noChangeShapeType="1"/>
              </p:cNvSpPr>
              <p:nvPr/>
            </p:nvSpPr>
            <p:spPr bwMode="auto">
              <a:xfrm>
                <a:off x="1561" y="2678"/>
                <a:ext cx="632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51" name="Line 71"/>
              <p:cNvSpPr>
                <a:spLocks noChangeShapeType="1"/>
              </p:cNvSpPr>
              <p:nvPr/>
            </p:nvSpPr>
            <p:spPr bwMode="auto">
              <a:xfrm>
                <a:off x="1561" y="2298"/>
                <a:ext cx="632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50" name="Line 70"/>
              <p:cNvSpPr>
                <a:spLocks noChangeShapeType="1"/>
              </p:cNvSpPr>
              <p:nvPr/>
            </p:nvSpPr>
            <p:spPr bwMode="auto">
              <a:xfrm>
                <a:off x="1561" y="1933"/>
                <a:ext cx="632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49" name="Line 69"/>
              <p:cNvSpPr>
                <a:spLocks noChangeShapeType="1"/>
              </p:cNvSpPr>
              <p:nvPr/>
            </p:nvSpPr>
            <p:spPr bwMode="auto">
              <a:xfrm>
                <a:off x="1561" y="1568"/>
                <a:ext cx="632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48" name="Line 68"/>
              <p:cNvSpPr>
                <a:spLocks noChangeShapeType="1"/>
              </p:cNvSpPr>
              <p:nvPr/>
            </p:nvSpPr>
            <p:spPr bwMode="auto">
              <a:xfrm>
                <a:off x="1561" y="1204"/>
                <a:ext cx="632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47" name="Line 67"/>
              <p:cNvSpPr>
                <a:spLocks noChangeShapeType="1"/>
              </p:cNvSpPr>
              <p:nvPr/>
            </p:nvSpPr>
            <p:spPr bwMode="auto">
              <a:xfrm>
                <a:off x="1561" y="839"/>
                <a:ext cx="632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46" name="Line 66"/>
              <p:cNvSpPr>
                <a:spLocks noChangeShapeType="1"/>
              </p:cNvSpPr>
              <p:nvPr/>
            </p:nvSpPr>
            <p:spPr bwMode="auto">
              <a:xfrm>
                <a:off x="1561" y="474"/>
                <a:ext cx="632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45" name="Rectangle 65"/>
              <p:cNvSpPr>
                <a:spLocks noChangeArrowheads="1"/>
              </p:cNvSpPr>
              <p:nvPr/>
            </p:nvSpPr>
            <p:spPr bwMode="auto">
              <a:xfrm>
                <a:off x="1561" y="474"/>
                <a:ext cx="6329" cy="4028"/>
              </a:xfrm>
              <a:prstGeom prst="rect">
                <a:avLst/>
              </a:prstGeom>
              <a:noFill/>
              <a:ln w="1016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44" name="Line 64"/>
              <p:cNvSpPr>
                <a:spLocks noChangeShapeType="1"/>
              </p:cNvSpPr>
              <p:nvPr/>
            </p:nvSpPr>
            <p:spPr bwMode="auto">
              <a:xfrm>
                <a:off x="1561" y="474"/>
                <a:ext cx="1" cy="40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43" name="Line 63"/>
              <p:cNvSpPr>
                <a:spLocks noChangeShapeType="1"/>
              </p:cNvSpPr>
              <p:nvPr/>
            </p:nvSpPr>
            <p:spPr bwMode="auto">
              <a:xfrm>
                <a:off x="1483" y="4502"/>
                <a:ext cx="7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42" name="Line 62"/>
              <p:cNvSpPr>
                <a:spLocks noChangeShapeType="1"/>
              </p:cNvSpPr>
              <p:nvPr/>
            </p:nvSpPr>
            <p:spPr bwMode="auto">
              <a:xfrm>
                <a:off x="1483" y="4137"/>
                <a:ext cx="7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41" name="Line 61"/>
              <p:cNvSpPr>
                <a:spLocks noChangeShapeType="1"/>
              </p:cNvSpPr>
              <p:nvPr/>
            </p:nvSpPr>
            <p:spPr bwMode="auto">
              <a:xfrm>
                <a:off x="1483" y="3772"/>
                <a:ext cx="7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40" name="Line 60"/>
              <p:cNvSpPr>
                <a:spLocks noChangeShapeType="1"/>
              </p:cNvSpPr>
              <p:nvPr/>
            </p:nvSpPr>
            <p:spPr bwMode="auto">
              <a:xfrm>
                <a:off x="1483" y="3407"/>
                <a:ext cx="7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39" name="Line 59"/>
              <p:cNvSpPr>
                <a:spLocks noChangeShapeType="1"/>
              </p:cNvSpPr>
              <p:nvPr/>
            </p:nvSpPr>
            <p:spPr bwMode="auto">
              <a:xfrm>
                <a:off x="1483" y="3043"/>
                <a:ext cx="7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38" name="Line 58"/>
              <p:cNvSpPr>
                <a:spLocks noChangeShapeType="1"/>
              </p:cNvSpPr>
              <p:nvPr/>
            </p:nvSpPr>
            <p:spPr bwMode="auto">
              <a:xfrm>
                <a:off x="1483" y="2678"/>
                <a:ext cx="7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37" name="Line 57"/>
              <p:cNvSpPr>
                <a:spLocks noChangeShapeType="1"/>
              </p:cNvSpPr>
              <p:nvPr/>
            </p:nvSpPr>
            <p:spPr bwMode="auto">
              <a:xfrm>
                <a:off x="1483" y="2298"/>
                <a:ext cx="7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36" name="Line 56"/>
              <p:cNvSpPr>
                <a:spLocks noChangeShapeType="1"/>
              </p:cNvSpPr>
              <p:nvPr/>
            </p:nvSpPr>
            <p:spPr bwMode="auto">
              <a:xfrm>
                <a:off x="1483" y="1933"/>
                <a:ext cx="7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35" name="Line 55"/>
              <p:cNvSpPr>
                <a:spLocks noChangeShapeType="1"/>
              </p:cNvSpPr>
              <p:nvPr/>
            </p:nvSpPr>
            <p:spPr bwMode="auto">
              <a:xfrm>
                <a:off x="1483" y="1568"/>
                <a:ext cx="7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34" name="Line 54"/>
              <p:cNvSpPr>
                <a:spLocks noChangeShapeType="1"/>
              </p:cNvSpPr>
              <p:nvPr/>
            </p:nvSpPr>
            <p:spPr bwMode="auto">
              <a:xfrm>
                <a:off x="1483" y="1204"/>
                <a:ext cx="7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33" name="Line 53"/>
              <p:cNvSpPr>
                <a:spLocks noChangeShapeType="1"/>
              </p:cNvSpPr>
              <p:nvPr/>
            </p:nvSpPr>
            <p:spPr bwMode="auto">
              <a:xfrm>
                <a:off x="1483" y="839"/>
                <a:ext cx="7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32" name="Line 52"/>
              <p:cNvSpPr>
                <a:spLocks noChangeShapeType="1"/>
              </p:cNvSpPr>
              <p:nvPr/>
            </p:nvSpPr>
            <p:spPr bwMode="auto">
              <a:xfrm>
                <a:off x="1483" y="474"/>
                <a:ext cx="7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31" name="Line 51"/>
              <p:cNvSpPr>
                <a:spLocks noChangeShapeType="1"/>
              </p:cNvSpPr>
              <p:nvPr/>
            </p:nvSpPr>
            <p:spPr bwMode="auto">
              <a:xfrm>
                <a:off x="1561" y="4502"/>
                <a:ext cx="632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30" name="Line 50"/>
              <p:cNvSpPr>
                <a:spLocks noChangeShapeType="1"/>
              </p:cNvSpPr>
              <p:nvPr/>
            </p:nvSpPr>
            <p:spPr bwMode="auto">
              <a:xfrm flipV="1">
                <a:off x="1561" y="4502"/>
                <a:ext cx="1" cy="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29" name="Line 49"/>
              <p:cNvSpPr>
                <a:spLocks noChangeShapeType="1"/>
              </p:cNvSpPr>
              <p:nvPr/>
            </p:nvSpPr>
            <p:spPr bwMode="auto">
              <a:xfrm flipV="1">
                <a:off x="2458" y="4502"/>
                <a:ext cx="1" cy="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28" name="Line 48"/>
              <p:cNvSpPr>
                <a:spLocks noChangeShapeType="1"/>
              </p:cNvSpPr>
              <p:nvPr/>
            </p:nvSpPr>
            <p:spPr bwMode="auto">
              <a:xfrm flipV="1">
                <a:off x="3371" y="4502"/>
                <a:ext cx="1" cy="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27" name="Line 47"/>
              <p:cNvSpPr>
                <a:spLocks noChangeShapeType="1"/>
              </p:cNvSpPr>
              <p:nvPr/>
            </p:nvSpPr>
            <p:spPr bwMode="auto">
              <a:xfrm flipV="1">
                <a:off x="4268" y="4502"/>
                <a:ext cx="1" cy="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26" name="Line 46"/>
              <p:cNvSpPr>
                <a:spLocks noChangeShapeType="1"/>
              </p:cNvSpPr>
              <p:nvPr/>
            </p:nvSpPr>
            <p:spPr bwMode="auto">
              <a:xfrm flipV="1">
                <a:off x="5182" y="4502"/>
                <a:ext cx="1" cy="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25" name="Line 45"/>
              <p:cNvSpPr>
                <a:spLocks noChangeShapeType="1"/>
              </p:cNvSpPr>
              <p:nvPr/>
            </p:nvSpPr>
            <p:spPr bwMode="auto">
              <a:xfrm flipV="1">
                <a:off x="6079" y="4502"/>
                <a:ext cx="1" cy="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24" name="Line 44"/>
              <p:cNvSpPr>
                <a:spLocks noChangeShapeType="1"/>
              </p:cNvSpPr>
              <p:nvPr/>
            </p:nvSpPr>
            <p:spPr bwMode="auto">
              <a:xfrm flipV="1">
                <a:off x="6991" y="4502"/>
                <a:ext cx="1" cy="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23" name="Line 43"/>
              <p:cNvSpPr>
                <a:spLocks noChangeShapeType="1"/>
              </p:cNvSpPr>
              <p:nvPr/>
            </p:nvSpPr>
            <p:spPr bwMode="auto">
              <a:xfrm flipV="1">
                <a:off x="7890" y="4502"/>
                <a:ext cx="0" cy="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22" name="Freeform 42"/>
              <p:cNvSpPr>
                <a:spLocks/>
              </p:cNvSpPr>
              <p:nvPr/>
            </p:nvSpPr>
            <p:spPr bwMode="auto">
              <a:xfrm>
                <a:off x="1561" y="4320"/>
                <a:ext cx="897" cy="18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465" y="112"/>
                  </a:cxn>
                  <a:cxn ang="0">
                    <a:pos x="690" y="64"/>
                  </a:cxn>
                  <a:cxn ang="0">
                    <a:pos x="931" y="0"/>
                  </a:cxn>
                </a:cxnLst>
                <a:rect l="0" t="0" r="r" b="b"/>
                <a:pathLst>
                  <a:path w="931" h="192">
                    <a:moveTo>
                      <a:pt x="0" y="192"/>
                    </a:moveTo>
                    <a:lnTo>
                      <a:pt x="465" y="112"/>
                    </a:lnTo>
                    <a:lnTo>
                      <a:pt x="690" y="64"/>
                    </a:lnTo>
                    <a:lnTo>
                      <a:pt x="931" y="0"/>
                    </a:lnTo>
                  </a:path>
                </a:pathLst>
              </a:custGeom>
              <a:noFill/>
              <a:ln w="1016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21" name="Freeform 41"/>
              <p:cNvSpPr>
                <a:spLocks/>
              </p:cNvSpPr>
              <p:nvPr/>
            </p:nvSpPr>
            <p:spPr bwMode="auto">
              <a:xfrm>
                <a:off x="2458" y="3955"/>
                <a:ext cx="913" cy="365"/>
              </a:xfrm>
              <a:custGeom>
                <a:avLst/>
                <a:gdLst/>
                <a:ahLst/>
                <a:cxnLst>
                  <a:cxn ang="0">
                    <a:pos x="0" y="385"/>
                  </a:cxn>
                  <a:cxn ang="0">
                    <a:pos x="466" y="209"/>
                  </a:cxn>
                  <a:cxn ang="0">
                    <a:pos x="947" y="0"/>
                  </a:cxn>
                </a:cxnLst>
                <a:rect l="0" t="0" r="r" b="b"/>
                <a:pathLst>
                  <a:path w="947" h="385">
                    <a:moveTo>
                      <a:pt x="0" y="385"/>
                    </a:moveTo>
                    <a:lnTo>
                      <a:pt x="466" y="209"/>
                    </a:lnTo>
                    <a:lnTo>
                      <a:pt x="947" y="0"/>
                    </a:lnTo>
                  </a:path>
                </a:pathLst>
              </a:custGeom>
              <a:noFill/>
              <a:ln w="1016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20" name="Freeform 40"/>
              <p:cNvSpPr>
                <a:spLocks/>
              </p:cNvSpPr>
              <p:nvPr/>
            </p:nvSpPr>
            <p:spPr bwMode="auto">
              <a:xfrm>
                <a:off x="3371" y="3407"/>
                <a:ext cx="897" cy="548"/>
              </a:xfrm>
              <a:custGeom>
                <a:avLst/>
                <a:gdLst/>
                <a:ahLst/>
                <a:cxnLst>
                  <a:cxn ang="0">
                    <a:pos x="0" y="578"/>
                  </a:cxn>
                  <a:cxn ang="0">
                    <a:pos x="241" y="450"/>
                  </a:cxn>
                  <a:cxn ang="0">
                    <a:pos x="466" y="305"/>
                  </a:cxn>
                  <a:cxn ang="0">
                    <a:pos x="931" y="0"/>
                  </a:cxn>
                </a:cxnLst>
                <a:rect l="0" t="0" r="r" b="b"/>
                <a:pathLst>
                  <a:path w="931" h="578">
                    <a:moveTo>
                      <a:pt x="0" y="578"/>
                    </a:moveTo>
                    <a:lnTo>
                      <a:pt x="241" y="450"/>
                    </a:lnTo>
                    <a:lnTo>
                      <a:pt x="466" y="305"/>
                    </a:lnTo>
                    <a:lnTo>
                      <a:pt x="931" y="0"/>
                    </a:lnTo>
                  </a:path>
                </a:pathLst>
              </a:custGeom>
              <a:noFill/>
              <a:ln w="1016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19" name="Freeform 39"/>
              <p:cNvSpPr>
                <a:spLocks/>
              </p:cNvSpPr>
              <p:nvPr/>
            </p:nvSpPr>
            <p:spPr bwMode="auto">
              <a:xfrm>
                <a:off x="4268" y="2708"/>
                <a:ext cx="914" cy="699"/>
              </a:xfrm>
              <a:custGeom>
                <a:avLst/>
                <a:gdLst/>
                <a:ahLst/>
                <a:cxnLst>
                  <a:cxn ang="0">
                    <a:pos x="0" y="738"/>
                  </a:cxn>
                  <a:cxn ang="0">
                    <a:pos x="466" y="386"/>
                  </a:cxn>
                  <a:cxn ang="0">
                    <a:pos x="948" y="0"/>
                  </a:cxn>
                </a:cxnLst>
                <a:rect l="0" t="0" r="r" b="b"/>
                <a:pathLst>
                  <a:path w="948" h="738">
                    <a:moveTo>
                      <a:pt x="0" y="738"/>
                    </a:moveTo>
                    <a:lnTo>
                      <a:pt x="466" y="386"/>
                    </a:lnTo>
                    <a:lnTo>
                      <a:pt x="948" y="0"/>
                    </a:lnTo>
                  </a:path>
                </a:pathLst>
              </a:custGeom>
              <a:noFill/>
              <a:ln w="1016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18" name="Freeform 38"/>
              <p:cNvSpPr>
                <a:spLocks/>
              </p:cNvSpPr>
              <p:nvPr/>
            </p:nvSpPr>
            <p:spPr bwMode="auto">
              <a:xfrm>
                <a:off x="5182" y="1873"/>
                <a:ext cx="897" cy="835"/>
              </a:xfrm>
              <a:custGeom>
                <a:avLst/>
                <a:gdLst/>
                <a:ahLst/>
                <a:cxnLst>
                  <a:cxn ang="0">
                    <a:pos x="0" y="882"/>
                  </a:cxn>
                  <a:cxn ang="0">
                    <a:pos x="465" y="465"/>
                  </a:cxn>
                  <a:cxn ang="0">
                    <a:pos x="690" y="241"/>
                  </a:cxn>
                  <a:cxn ang="0">
                    <a:pos x="931" y="0"/>
                  </a:cxn>
                </a:cxnLst>
                <a:rect l="0" t="0" r="r" b="b"/>
                <a:pathLst>
                  <a:path w="931" h="882">
                    <a:moveTo>
                      <a:pt x="0" y="882"/>
                    </a:moveTo>
                    <a:lnTo>
                      <a:pt x="465" y="465"/>
                    </a:lnTo>
                    <a:lnTo>
                      <a:pt x="690" y="241"/>
                    </a:lnTo>
                    <a:lnTo>
                      <a:pt x="931" y="0"/>
                    </a:lnTo>
                  </a:path>
                </a:pathLst>
              </a:custGeom>
              <a:noFill/>
              <a:ln w="1016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17" name="Freeform 37"/>
              <p:cNvSpPr>
                <a:spLocks/>
              </p:cNvSpPr>
              <p:nvPr/>
            </p:nvSpPr>
            <p:spPr bwMode="auto">
              <a:xfrm>
                <a:off x="6079" y="839"/>
                <a:ext cx="912" cy="1034"/>
              </a:xfrm>
              <a:custGeom>
                <a:avLst/>
                <a:gdLst/>
                <a:ahLst/>
                <a:cxnLst>
                  <a:cxn ang="0">
                    <a:pos x="0" y="1091"/>
                  </a:cxn>
                  <a:cxn ang="0">
                    <a:pos x="241" y="834"/>
                  </a:cxn>
                  <a:cxn ang="0">
                    <a:pos x="466" y="562"/>
                  </a:cxn>
                  <a:cxn ang="0">
                    <a:pos x="707" y="273"/>
                  </a:cxn>
                  <a:cxn ang="0">
                    <a:pos x="947" y="0"/>
                  </a:cxn>
                </a:cxnLst>
                <a:rect l="0" t="0" r="r" b="b"/>
                <a:pathLst>
                  <a:path w="947" h="1091">
                    <a:moveTo>
                      <a:pt x="0" y="1091"/>
                    </a:moveTo>
                    <a:lnTo>
                      <a:pt x="241" y="834"/>
                    </a:lnTo>
                    <a:lnTo>
                      <a:pt x="466" y="562"/>
                    </a:lnTo>
                    <a:lnTo>
                      <a:pt x="707" y="273"/>
                    </a:lnTo>
                    <a:lnTo>
                      <a:pt x="947" y="0"/>
                    </a:lnTo>
                  </a:path>
                </a:pathLst>
              </a:custGeom>
              <a:noFill/>
              <a:ln w="1016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16" name="Freeform 36"/>
              <p:cNvSpPr>
                <a:spLocks/>
              </p:cNvSpPr>
              <p:nvPr/>
            </p:nvSpPr>
            <p:spPr bwMode="auto">
              <a:xfrm>
                <a:off x="1498" y="4441"/>
                <a:ext cx="125" cy="122"/>
              </a:xfrm>
              <a:custGeom>
                <a:avLst/>
                <a:gdLst/>
                <a:ahLst/>
                <a:cxnLst>
                  <a:cxn ang="0">
                    <a:pos x="65" y="0"/>
                  </a:cxn>
                  <a:cxn ang="0">
                    <a:pos x="129" y="64"/>
                  </a:cxn>
                  <a:cxn ang="0">
                    <a:pos x="65" y="129"/>
                  </a:cxn>
                  <a:cxn ang="0">
                    <a:pos x="0" y="64"/>
                  </a:cxn>
                  <a:cxn ang="0">
                    <a:pos x="65" y="0"/>
                  </a:cxn>
                </a:cxnLst>
                <a:rect l="0" t="0" r="r" b="b"/>
                <a:pathLst>
                  <a:path w="129" h="129">
                    <a:moveTo>
                      <a:pt x="65" y="0"/>
                    </a:moveTo>
                    <a:lnTo>
                      <a:pt x="129" y="64"/>
                    </a:lnTo>
                    <a:lnTo>
                      <a:pt x="65" y="129"/>
                    </a:lnTo>
                    <a:lnTo>
                      <a:pt x="0" y="64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000080"/>
              </a:solidFill>
              <a:ln w="1016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15" name="Freeform 35"/>
              <p:cNvSpPr>
                <a:spLocks/>
              </p:cNvSpPr>
              <p:nvPr/>
            </p:nvSpPr>
            <p:spPr bwMode="auto">
              <a:xfrm>
                <a:off x="2397" y="4259"/>
                <a:ext cx="123" cy="121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128" y="64"/>
                  </a:cxn>
                  <a:cxn ang="0">
                    <a:pos x="64" y="128"/>
                  </a:cxn>
                  <a:cxn ang="0">
                    <a:pos x="0" y="64"/>
                  </a:cxn>
                  <a:cxn ang="0">
                    <a:pos x="64" y="0"/>
                  </a:cxn>
                </a:cxnLst>
                <a:rect l="0" t="0" r="r" b="b"/>
                <a:pathLst>
                  <a:path w="128" h="128">
                    <a:moveTo>
                      <a:pt x="64" y="0"/>
                    </a:moveTo>
                    <a:lnTo>
                      <a:pt x="128" y="64"/>
                    </a:lnTo>
                    <a:lnTo>
                      <a:pt x="64" y="128"/>
                    </a:lnTo>
                    <a:lnTo>
                      <a:pt x="0" y="64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0080"/>
              </a:solidFill>
              <a:ln w="1016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14" name="Freeform 34"/>
              <p:cNvSpPr>
                <a:spLocks/>
              </p:cNvSpPr>
              <p:nvPr/>
            </p:nvSpPr>
            <p:spPr bwMode="auto">
              <a:xfrm>
                <a:off x="3309" y="3894"/>
                <a:ext cx="123" cy="122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128" y="64"/>
                  </a:cxn>
                  <a:cxn ang="0">
                    <a:pos x="64" y="128"/>
                  </a:cxn>
                  <a:cxn ang="0">
                    <a:pos x="0" y="64"/>
                  </a:cxn>
                  <a:cxn ang="0">
                    <a:pos x="64" y="0"/>
                  </a:cxn>
                </a:cxnLst>
                <a:rect l="0" t="0" r="r" b="b"/>
                <a:pathLst>
                  <a:path w="128" h="128">
                    <a:moveTo>
                      <a:pt x="64" y="0"/>
                    </a:moveTo>
                    <a:lnTo>
                      <a:pt x="128" y="64"/>
                    </a:lnTo>
                    <a:lnTo>
                      <a:pt x="64" y="128"/>
                    </a:lnTo>
                    <a:lnTo>
                      <a:pt x="0" y="64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0080"/>
              </a:solidFill>
              <a:ln w="1016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13" name="Freeform 33"/>
              <p:cNvSpPr>
                <a:spLocks/>
              </p:cNvSpPr>
              <p:nvPr/>
            </p:nvSpPr>
            <p:spPr bwMode="auto">
              <a:xfrm>
                <a:off x="4206" y="3347"/>
                <a:ext cx="125" cy="122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129" y="64"/>
                  </a:cxn>
                  <a:cxn ang="0">
                    <a:pos x="64" y="129"/>
                  </a:cxn>
                  <a:cxn ang="0">
                    <a:pos x="0" y="64"/>
                  </a:cxn>
                  <a:cxn ang="0">
                    <a:pos x="64" y="0"/>
                  </a:cxn>
                </a:cxnLst>
                <a:rect l="0" t="0" r="r" b="b"/>
                <a:pathLst>
                  <a:path w="129" h="129">
                    <a:moveTo>
                      <a:pt x="64" y="0"/>
                    </a:moveTo>
                    <a:lnTo>
                      <a:pt x="129" y="64"/>
                    </a:lnTo>
                    <a:lnTo>
                      <a:pt x="64" y="129"/>
                    </a:lnTo>
                    <a:lnTo>
                      <a:pt x="0" y="64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0080"/>
              </a:solidFill>
              <a:ln w="1016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12" name="Freeform 32"/>
              <p:cNvSpPr>
                <a:spLocks/>
              </p:cNvSpPr>
              <p:nvPr/>
            </p:nvSpPr>
            <p:spPr bwMode="auto">
              <a:xfrm>
                <a:off x="5120" y="2648"/>
                <a:ext cx="123" cy="122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128" y="64"/>
                  </a:cxn>
                  <a:cxn ang="0">
                    <a:pos x="64" y="129"/>
                  </a:cxn>
                  <a:cxn ang="0">
                    <a:pos x="0" y="64"/>
                  </a:cxn>
                  <a:cxn ang="0">
                    <a:pos x="64" y="0"/>
                  </a:cxn>
                </a:cxnLst>
                <a:rect l="0" t="0" r="r" b="b"/>
                <a:pathLst>
                  <a:path w="128" h="129">
                    <a:moveTo>
                      <a:pt x="64" y="0"/>
                    </a:moveTo>
                    <a:lnTo>
                      <a:pt x="128" y="64"/>
                    </a:lnTo>
                    <a:lnTo>
                      <a:pt x="64" y="129"/>
                    </a:lnTo>
                    <a:lnTo>
                      <a:pt x="0" y="64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0080"/>
              </a:solidFill>
              <a:ln w="1016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11" name="Freeform 31"/>
              <p:cNvSpPr>
                <a:spLocks/>
              </p:cNvSpPr>
              <p:nvPr/>
            </p:nvSpPr>
            <p:spPr bwMode="auto">
              <a:xfrm>
                <a:off x="6017" y="1812"/>
                <a:ext cx="123" cy="121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128" y="64"/>
                  </a:cxn>
                  <a:cxn ang="0">
                    <a:pos x="64" y="128"/>
                  </a:cxn>
                  <a:cxn ang="0">
                    <a:pos x="0" y="64"/>
                  </a:cxn>
                  <a:cxn ang="0">
                    <a:pos x="64" y="0"/>
                  </a:cxn>
                </a:cxnLst>
                <a:rect l="0" t="0" r="r" b="b"/>
                <a:pathLst>
                  <a:path w="128" h="128">
                    <a:moveTo>
                      <a:pt x="64" y="0"/>
                    </a:moveTo>
                    <a:lnTo>
                      <a:pt x="128" y="64"/>
                    </a:lnTo>
                    <a:lnTo>
                      <a:pt x="64" y="128"/>
                    </a:lnTo>
                    <a:lnTo>
                      <a:pt x="0" y="64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0080"/>
              </a:solidFill>
              <a:ln w="1016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10" name="Freeform 30"/>
              <p:cNvSpPr>
                <a:spLocks/>
              </p:cNvSpPr>
              <p:nvPr/>
            </p:nvSpPr>
            <p:spPr bwMode="auto">
              <a:xfrm>
                <a:off x="6930" y="778"/>
                <a:ext cx="124" cy="122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129" y="64"/>
                  </a:cxn>
                  <a:cxn ang="0">
                    <a:pos x="64" y="128"/>
                  </a:cxn>
                  <a:cxn ang="0">
                    <a:pos x="0" y="64"/>
                  </a:cxn>
                  <a:cxn ang="0">
                    <a:pos x="64" y="0"/>
                  </a:cxn>
                </a:cxnLst>
                <a:rect l="0" t="0" r="r" b="b"/>
                <a:pathLst>
                  <a:path w="129" h="128">
                    <a:moveTo>
                      <a:pt x="64" y="0"/>
                    </a:moveTo>
                    <a:lnTo>
                      <a:pt x="129" y="64"/>
                    </a:lnTo>
                    <a:lnTo>
                      <a:pt x="64" y="128"/>
                    </a:lnTo>
                    <a:lnTo>
                      <a:pt x="0" y="64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0080"/>
              </a:solidFill>
              <a:ln w="1016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09" name="Rectangle 29"/>
              <p:cNvSpPr>
                <a:spLocks noChangeArrowheads="1"/>
              </p:cNvSpPr>
              <p:nvPr/>
            </p:nvSpPr>
            <p:spPr bwMode="auto">
              <a:xfrm>
                <a:off x="1252" y="4380"/>
                <a:ext cx="129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0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08" name="Rectangle 28"/>
              <p:cNvSpPr>
                <a:spLocks noChangeArrowheads="1"/>
              </p:cNvSpPr>
              <p:nvPr/>
            </p:nvSpPr>
            <p:spPr bwMode="auto">
              <a:xfrm>
                <a:off x="880" y="4016"/>
                <a:ext cx="51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1000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07" name="Rectangle 27"/>
              <p:cNvSpPr>
                <a:spLocks noChangeArrowheads="1"/>
              </p:cNvSpPr>
              <p:nvPr/>
            </p:nvSpPr>
            <p:spPr bwMode="auto">
              <a:xfrm>
                <a:off x="880" y="3651"/>
                <a:ext cx="51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2000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06" name="Rectangle 26"/>
              <p:cNvSpPr>
                <a:spLocks noChangeArrowheads="1"/>
              </p:cNvSpPr>
              <p:nvPr/>
            </p:nvSpPr>
            <p:spPr bwMode="auto">
              <a:xfrm>
                <a:off x="880" y="3286"/>
                <a:ext cx="51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3000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05" name="Rectangle 25"/>
              <p:cNvSpPr>
                <a:spLocks noChangeArrowheads="1"/>
              </p:cNvSpPr>
              <p:nvPr/>
            </p:nvSpPr>
            <p:spPr bwMode="auto">
              <a:xfrm>
                <a:off x="880" y="2921"/>
                <a:ext cx="51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4000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04" name="Rectangle 24"/>
              <p:cNvSpPr>
                <a:spLocks noChangeArrowheads="1"/>
              </p:cNvSpPr>
              <p:nvPr/>
            </p:nvSpPr>
            <p:spPr bwMode="auto">
              <a:xfrm>
                <a:off x="880" y="2557"/>
                <a:ext cx="51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5000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03" name="Rectangle 23"/>
              <p:cNvSpPr>
                <a:spLocks noChangeArrowheads="1"/>
              </p:cNvSpPr>
              <p:nvPr/>
            </p:nvSpPr>
            <p:spPr bwMode="auto">
              <a:xfrm>
                <a:off x="880" y="2177"/>
                <a:ext cx="51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6000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02" name="Rectangle 22"/>
              <p:cNvSpPr>
                <a:spLocks noChangeArrowheads="1"/>
              </p:cNvSpPr>
              <p:nvPr/>
            </p:nvSpPr>
            <p:spPr bwMode="auto">
              <a:xfrm>
                <a:off x="880" y="1812"/>
                <a:ext cx="51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7000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01" name="Rectangle 21"/>
              <p:cNvSpPr>
                <a:spLocks noChangeArrowheads="1"/>
              </p:cNvSpPr>
              <p:nvPr/>
            </p:nvSpPr>
            <p:spPr bwMode="auto">
              <a:xfrm>
                <a:off x="880" y="1447"/>
                <a:ext cx="51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8000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00" name="Rectangle 20"/>
              <p:cNvSpPr>
                <a:spLocks noChangeArrowheads="1"/>
              </p:cNvSpPr>
              <p:nvPr/>
            </p:nvSpPr>
            <p:spPr bwMode="auto">
              <a:xfrm>
                <a:off x="880" y="1082"/>
                <a:ext cx="51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9000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99" name="Rectangle 19"/>
              <p:cNvSpPr>
                <a:spLocks noChangeArrowheads="1"/>
              </p:cNvSpPr>
              <p:nvPr/>
            </p:nvSpPr>
            <p:spPr bwMode="auto">
              <a:xfrm>
                <a:off x="756" y="718"/>
                <a:ext cx="64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10000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98" name="Rectangle 18"/>
              <p:cNvSpPr>
                <a:spLocks noChangeArrowheads="1"/>
              </p:cNvSpPr>
              <p:nvPr/>
            </p:nvSpPr>
            <p:spPr bwMode="auto">
              <a:xfrm>
                <a:off x="756" y="353"/>
                <a:ext cx="64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11000</a:t>
                </a:r>
                <a:endParaRPr lang="en-US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97" name="Rectangle 17"/>
              <p:cNvSpPr>
                <a:spLocks noChangeArrowheads="1"/>
              </p:cNvSpPr>
              <p:nvPr/>
            </p:nvSpPr>
            <p:spPr bwMode="auto">
              <a:xfrm>
                <a:off x="1498" y="4715"/>
                <a:ext cx="130" cy="2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0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96" name="Rectangle 16"/>
              <p:cNvSpPr>
                <a:spLocks noChangeArrowheads="1"/>
              </p:cNvSpPr>
              <p:nvPr/>
            </p:nvSpPr>
            <p:spPr bwMode="auto">
              <a:xfrm>
                <a:off x="2397" y="4715"/>
                <a:ext cx="129" cy="2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1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95" name="Rectangle 15"/>
              <p:cNvSpPr>
                <a:spLocks noChangeArrowheads="1"/>
              </p:cNvSpPr>
              <p:nvPr/>
            </p:nvSpPr>
            <p:spPr bwMode="auto">
              <a:xfrm>
                <a:off x="3309" y="4715"/>
                <a:ext cx="129" cy="2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2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94" name="Rectangle 14"/>
              <p:cNvSpPr>
                <a:spLocks noChangeArrowheads="1"/>
              </p:cNvSpPr>
              <p:nvPr/>
            </p:nvSpPr>
            <p:spPr bwMode="auto">
              <a:xfrm>
                <a:off x="4206" y="4715"/>
                <a:ext cx="129" cy="2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3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93" name="Rectangle 13"/>
              <p:cNvSpPr>
                <a:spLocks noChangeArrowheads="1"/>
              </p:cNvSpPr>
              <p:nvPr/>
            </p:nvSpPr>
            <p:spPr bwMode="auto">
              <a:xfrm>
                <a:off x="5120" y="4715"/>
                <a:ext cx="129" cy="2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4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92" name="Rectangle 12"/>
              <p:cNvSpPr>
                <a:spLocks noChangeArrowheads="1"/>
              </p:cNvSpPr>
              <p:nvPr/>
            </p:nvSpPr>
            <p:spPr bwMode="auto">
              <a:xfrm>
                <a:off x="6017" y="4715"/>
                <a:ext cx="129" cy="2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5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91" name="Rectangle 11"/>
              <p:cNvSpPr>
                <a:spLocks noChangeArrowheads="1"/>
              </p:cNvSpPr>
              <p:nvPr/>
            </p:nvSpPr>
            <p:spPr bwMode="auto">
              <a:xfrm>
                <a:off x="6930" y="4715"/>
                <a:ext cx="129" cy="2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6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90" name="Rectangle 10"/>
              <p:cNvSpPr>
                <a:spLocks noChangeArrowheads="1"/>
              </p:cNvSpPr>
              <p:nvPr/>
            </p:nvSpPr>
            <p:spPr bwMode="auto">
              <a:xfrm>
                <a:off x="7827" y="4715"/>
                <a:ext cx="129" cy="2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7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89" name="Rectangle 9"/>
              <p:cNvSpPr>
                <a:spLocks noChangeArrowheads="1"/>
              </p:cNvSpPr>
              <p:nvPr/>
            </p:nvSpPr>
            <p:spPr bwMode="auto">
              <a:xfrm>
                <a:off x="4423" y="4926"/>
                <a:ext cx="604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Week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88" name="Rectangle 8"/>
              <p:cNvSpPr>
                <a:spLocks noChangeArrowheads="1"/>
              </p:cNvSpPr>
              <p:nvPr/>
            </p:nvSpPr>
            <p:spPr bwMode="auto">
              <a:xfrm rot="16200000">
                <a:off x="392" y="1936"/>
                <a:ext cx="673" cy="3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SR</a:t>
                </a:r>
                <a:endParaRPr lang="en-US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87" name="Line 7"/>
              <p:cNvSpPr>
                <a:spLocks noChangeShapeType="1"/>
              </p:cNvSpPr>
              <p:nvPr/>
            </p:nvSpPr>
            <p:spPr bwMode="auto">
              <a:xfrm flipV="1">
                <a:off x="6078" y="1695"/>
                <a:ext cx="1" cy="286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86" name="Line 6"/>
              <p:cNvSpPr>
                <a:spLocks noChangeShapeType="1"/>
              </p:cNvSpPr>
              <p:nvPr/>
            </p:nvSpPr>
            <p:spPr bwMode="auto">
              <a:xfrm>
                <a:off x="5621" y="3981"/>
                <a:ext cx="45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sm" len="sm"/>
                <a:tailEnd type="arrow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85" name="Line 5"/>
              <p:cNvSpPr>
                <a:spLocks noChangeShapeType="1"/>
              </p:cNvSpPr>
              <p:nvPr/>
            </p:nvSpPr>
            <p:spPr bwMode="auto">
              <a:xfrm flipV="1">
                <a:off x="1561" y="2298"/>
                <a:ext cx="4051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dash"/>
                <a:round/>
                <a:headEnd/>
                <a:tailEnd type="stealth" w="lg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84" name="Line 4"/>
              <p:cNvSpPr>
                <a:spLocks noChangeShapeType="1"/>
              </p:cNvSpPr>
              <p:nvPr/>
            </p:nvSpPr>
            <p:spPr bwMode="auto">
              <a:xfrm flipV="1">
                <a:off x="5612" y="1647"/>
                <a:ext cx="1" cy="29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83" name="Text Box 3"/>
              <p:cNvSpPr txBox="1">
                <a:spLocks noChangeArrowheads="1"/>
              </p:cNvSpPr>
              <p:nvPr/>
            </p:nvSpPr>
            <p:spPr bwMode="auto">
              <a:xfrm>
                <a:off x="5621" y="3794"/>
                <a:ext cx="523" cy="4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½</a:t>
                </a:r>
                <a:endParaRPr lang="en-US" sz="16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Week</a:t>
                </a:r>
                <a:endParaRPr lang="en-US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87" name="Rectangle 86"/>
          <p:cNvSpPr/>
          <p:nvPr/>
        </p:nvSpPr>
        <p:spPr>
          <a:xfrm>
            <a:off x="632520" y="725291"/>
            <a:ext cx="3934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Project Example 4 </a:t>
            </a:r>
            <a:r>
              <a:rPr lang="en-US" sz="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: Solution </a:t>
            </a:r>
            <a:endParaRPr lang="en-US" sz="2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88" name="Rectangle 1"/>
          <p:cNvSpPr>
            <a:spLocks noChangeArrowheads="1"/>
          </p:cNvSpPr>
          <p:nvPr/>
        </p:nvSpPr>
        <p:spPr bwMode="auto">
          <a:xfrm>
            <a:off x="729157" y="1184469"/>
            <a:ext cx="37268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Parts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313266" y="1743802"/>
            <a:ext cx="932180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18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This activity </a:t>
            </a:r>
            <a:r>
              <a:rPr lang="en-US" sz="2000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will delay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project because it is </a:t>
            </a:r>
            <a:r>
              <a:rPr lang="en-US" sz="2000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critical activity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1800"/>
              </a:spcBef>
            </a:pP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d) Project cost Variance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BCWP</a:t>
            </a:r>
            <a:r>
              <a:rPr lang="en-US" sz="2000" baseline="-25000" dirty="0" err="1"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ACWP</a:t>
            </a:r>
            <a:r>
              <a:rPr lang="en-US" sz="2000" baseline="-25000" dirty="0" err="1"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30,700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30,400</a:t>
            </a:r>
          </a:p>
          <a:p>
            <a:pPr>
              <a:spcBef>
                <a:spcPts val="18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				=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SR 300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u="sng" dirty="0">
                <a:latin typeface="Times New Roman" pitchFamily="18" charset="0"/>
                <a:cs typeface="Times New Roman" pitchFamily="18" charset="0"/>
              </a:rPr>
              <a:t>Under Budget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000"/>
              </a:spcBef>
            </a:pP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e) Budgeted Cost At Completion (BAC)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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Budget Cost = SR 54,000</a:t>
            </a:r>
          </a:p>
          <a:p>
            <a:pPr>
              <a:spcBef>
                <a:spcPts val="1800"/>
              </a:spcBef>
            </a:pP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Estimated Cost At Completion (EAC)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[ACWP/BCWP]*BAC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SR 53,472.3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800"/>
              </a:spcBef>
            </a:pPr>
            <a:r>
              <a:rPr lang="en-US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 </a:t>
            </a:r>
          </a:p>
          <a:p>
            <a:pPr>
              <a:spcBef>
                <a:spcPts val="18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Estimated Cost At Completion (EAC) = ACWP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[(BAC –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BCWP)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CPI] =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SR 53,472.3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800"/>
              </a:spcBef>
            </a:pP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Variance from original project budget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EAC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BAC =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SR -527.7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u="sng" dirty="0">
                <a:latin typeface="Times New Roman" pitchFamily="18" charset="0"/>
                <a:cs typeface="Times New Roman" pitchFamily="18" charset="0"/>
              </a:rPr>
              <a:t>Under Budget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ts val="18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46159" name="Rectangle 79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3366" y="844435"/>
            <a:ext cx="3934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Project Example 4 </a:t>
            </a:r>
            <a:r>
              <a:rPr lang="en-US" sz="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: Solution </a:t>
            </a:r>
            <a:endParaRPr lang="en-US" sz="2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73366" y="1343692"/>
            <a:ext cx="38023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Parts d) 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e),</a:t>
            </a:r>
            <a:endParaRPr lang="en-US" sz="20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5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5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5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5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5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5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50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154114" y="1300164"/>
            <a:ext cx="7837487" cy="32008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>
            <a:spAutoFit/>
          </a:bodyPr>
          <a:lstStyle/>
          <a:p>
            <a:pPr marL="363538" indent="-363538" algn="just">
              <a:spcBef>
                <a:spcPts val="2400"/>
              </a:spcBef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cost estimate</a:t>
            </a:r>
            <a:r>
              <a:rPr lang="en-US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prepared for the project during the bidding process is the basis for cost control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 algn="just">
              <a:spcBef>
                <a:spcPts val="2400"/>
              </a:spcBef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control for an engineering project is limited to the cost of </a:t>
            </a:r>
            <a:r>
              <a:rPr lang="en-US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labor, equipment, materials and site overheads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 algn="just">
              <a:spcBef>
                <a:spcPts val="2400"/>
              </a:spcBef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of cost and time should be linked together.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04888" y="322264"/>
            <a:ext cx="4329112" cy="515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Project Time Control</a:t>
            </a:r>
            <a:endParaRPr lang="de-DE" sz="2800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04888" y="322264"/>
            <a:ext cx="6945312" cy="62600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36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Project Cost Control System</a:t>
            </a:r>
            <a:endParaRPr lang="de-DE" sz="36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6267" y="139380"/>
            <a:ext cx="9414933" cy="5159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32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Three Key Indicators in Performance </a:t>
            </a:r>
            <a:r>
              <a:rPr lang="en-US" sz="32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Measurement</a:t>
            </a:r>
            <a:endParaRPr lang="en-US" sz="32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33400" y="835272"/>
            <a:ext cx="8327421" cy="59554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 lIns="0" tIns="0" rIns="0" bIns="0">
            <a:spAutoFit/>
          </a:bodyPr>
          <a:lstStyle/>
          <a:p>
            <a:pPr marL="363538" indent="-363538" algn="just">
              <a:spcBef>
                <a:spcPts val="1800"/>
              </a:spcBef>
              <a:buClr>
                <a:srgbClr val="FF0000"/>
              </a:buClr>
              <a:buFont typeface="+mj-lt"/>
              <a:buAutoNum type="arabicPeriod"/>
              <a:defRPr/>
            </a:pPr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Budgeted Cost of Work Scheduled (BCWS)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budgeted amount of cost of the work scheduled to be accompli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shed in a given time period (including support and allocated overhead). (This is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be referred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as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planned </a:t>
            </a: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of work </a:t>
            </a:r>
            <a:r>
              <a:rPr 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accomplished [PV]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”.)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 algn="just">
              <a:spcBef>
                <a:spcPts val="1800"/>
              </a:spcBef>
              <a:buClr>
                <a:srgbClr val="FF0000"/>
              </a:buClr>
              <a:buFont typeface="+mj-lt"/>
              <a:buAutoNum type="arabicPeriod" startAt="2"/>
              <a:defRPr/>
            </a:pPr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Budgeted Cost of Work Performed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(BCWP)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budgeted amount of cost for the work completed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given time period, including support effort and allocated overhead. (This is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be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referred to as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earned value of work </a:t>
            </a:r>
            <a:r>
              <a:rPr lang="en-US" sz="24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accomplished [EV]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”.)</a:t>
            </a:r>
          </a:p>
          <a:p>
            <a:pPr marL="363538" algn="just">
              <a:spcBef>
                <a:spcPts val="1800"/>
              </a:spcBef>
              <a:defRPr/>
            </a:pPr>
            <a:r>
              <a:rPr lang="en-US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calculate BCWP</a:t>
            </a:r>
          </a:p>
          <a:p>
            <a:pPr marL="706438" indent="-342900" algn="just">
              <a:spcBef>
                <a:spcPts val="600"/>
              </a:spcBef>
              <a:buFont typeface="Wingdings" panose="05000000000000000000" pitchFamily="2" charset="2"/>
              <a:buChar char="q"/>
              <a:defRPr/>
            </a:pPr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Budgeted cost for work performed (BCWP) = Earned value of an activity = </a:t>
            </a:r>
            <a:r>
              <a:rPr lang="en-US" b="1" i="1" u="sng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 completed for the activity * the activity budget </a:t>
            </a:r>
          </a:p>
          <a:p>
            <a:pPr marL="706438" indent="-342900" algn="just">
              <a:spcBef>
                <a:spcPts val="600"/>
              </a:spcBef>
              <a:buFont typeface="Wingdings" panose="05000000000000000000" pitchFamily="2" charset="2"/>
              <a:buChar char="q"/>
              <a:defRPr/>
            </a:pPr>
            <a:r>
              <a:rPr 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 completed for an activity = [(Projected duration – Remaining duration</a:t>
            </a:r>
            <a:r>
              <a:rPr lang="en-US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/ </a:t>
            </a:r>
            <a:r>
              <a:rPr 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Projected duration] * 100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b="1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800"/>
              </a:spcBef>
              <a:buClr>
                <a:srgbClr val="FF0000"/>
              </a:buClr>
              <a:buFont typeface="+mj-lt"/>
              <a:buAutoNum type="arabicPeriod" startAt="3"/>
              <a:defRPr/>
            </a:pPr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Actual Cost of Work Performed (ACWP</a:t>
            </a:r>
            <a:r>
              <a:rPr lang="en-US" sz="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OR </a:t>
            </a:r>
            <a:r>
              <a:rPr lang="en-US" sz="2400" b="1" i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[AC]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amount reported as actually expended in completing the particular work accomplished within a given time period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78613" y="1940042"/>
            <a:ext cx="9700376" cy="1547237"/>
            <a:chOff x="78613" y="1940042"/>
            <a:chExt cx="9700376" cy="1547237"/>
          </a:xfrm>
        </p:grpSpPr>
        <p:grpSp>
          <p:nvGrpSpPr>
            <p:cNvPr id="47" name="Group 46"/>
            <p:cNvGrpSpPr/>
            <p:nvPr/>
          </p:nvGrpSpPr>
          <p:grpSpPr>
            <a:xfrm>
              <a:off x="78613" y="1940042"/>
              <a:ext cx="9700376" cy="1547237"/>
              <a:chOff x="120954" y="2497667"/>
              <a:chExt cx="9700376" cy="1678591"/>
            </a:xfrm>
            <a:gradFill>
              <a:gsLst>
                <a:gs pos="0">
                  <a:schemeClr val="accent3">
                    <a:lumMod val="20000"/>
                    <a:lumOff val="80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</a:gradFill>
          </p:grpSpPr>
          <p:sp>
            <p:nvSpPr>
              <p:cNvPr id="48" name="Rectangle 47"/>
              <p:cNvSpPr/>
              <p:nvPr/>
            </p:nvSpPr>
            <p:spPr>
              <a:xfrm>
                <a:off x="120954" y="2497667"/>
                <a:ext cx="9700376" cy="1678591"/>
              </a:xfrm>
              <a:prstGeom prst="rect">
                <a:avLst/>
              </a:prstGeom>
              <a:solidFill>
                <a:srgbClr val="EFECE5"/>
              </a:solidFill>
              <a:ln w="9525" cmpd="dbl"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9" name="Group 48"/>
              <p:cNvGrpSpPr/>
              <p:nvPr/>
            </p:nvGrpSpPr>
            <p:grpSpPr>
              <a:xfrm>
                <a:off x="171756" y="2560196"/>
                <a:ext cx="9534678" cy="1548778"/>
                <a:chOff x="218922" y="2443183"/>
                <a:chExt cx="9534678" cy="1548778"/>
              </a:xfrm>
              <a:grpFill/>
            </p:grpSpPr>
            <p:sp>
              <p:nvSpPr>
                <p:cNvPr id="53" name="TextBox 52"/>
                <p:cNvSpPr txBox="1"/>
                <p:nvPr/>
              </p:nvSpPr>
              <p:spPr>
                <a:xfrm>
                  <a:off x="218922" y="2926006"/>
                  <a:ext cx="793862" cy="30051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u="sng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BCWP</a:t>
                  </a:r>
                  <a:endPara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218922" y="3211880"/>
                  <a:ext cx="793862" cy="30051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i="1" u="sng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ACWP</a:t>
                  </a:r>
                  <a:endPara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6654799" y="3081847"/>
                  <a:ext cx="397932" cy="276999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= 0</a:t>
                  </a:r>
                </a:p>
              </p:txBody>
            </p:sp>
            <p:cxnSp>
              <p:nvCxnSpPr>
                <p:cNvPr id="68" name="Straight Arrow Connector 67"/>
                <p:cNvCxnSpPr>
                  <a:stCxn id="79" idx="3"/>
                  <a:endCxn id="67" idx="1"/>
                </p:cNvCxnSpPr>
                <p:nvPr/>
              </p:nvCxnSpPr>
              <p:spPr>
                <a:xfrm>
                  <a:off x="5956901" y="3218146"/>
                  <a:ext cx="697898" cy="2201"/>
                </a:xfrm>
                <a:prstGeom prst="straightConnector1">
                  <a:avLst/>
                </a:prstGeom>
                <a:grpFill/>
                <a:ln w="952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9" name="TextBox 68"/>
                <p:cNvSpPr txBox="1"/>
                <p:nvPr/>
              </p:nvSpPr>
              <p:spPr>
                <a:xfrm>
                  <a:off x="6654799" y="2535124"/>
                  <a:ext cx="397932" cy="276999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&gt; 0</a:t>
                  </a:r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6654799" y="3623492"/>
                  <a:ext cx="397932" cy="276999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&lt; 0</a:t>
                  </a:r>
                </a:p>
              </p:txBody>
            </p:sp>
            <p:cxnSp>
              <p:nvCxnSpPr>
                <p:cNvPr id="71" name="Elbow Connector 70"/>
                <p:cNvCxnSpPr>
                  <a:stCxn id="79" idx="3"/>
                  <a:endCxn id="69" idx="1"/>
                </p:cNvCxnSpPr>
                <p:nvPr/>
              </p:nvCxnSpPr>
              <p:spPr>
                <a:xfrm flipV="1">
                  <a:off x="5956901" y="2673624"/>
                  <a:ext cx="697898" cy="544522"/>
                </a:xfrm>
                <a:prstGeom prst="bentConnector3">
                  <a:avLst/>
                </a:prstGeom>
                <a:grpFill/>
                <a:ln w="952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Elbow Connector 71"/>
                <p:cNvCxnSpPr>
                  <a:stCxn id="79" idx="3"/>
                  <a:endCxn id="70" idx="1"/>
                </p:cNvCxnSpPr>
                <p:nvPr/>
              </p:nvCxnSpPr>
              <p:spPr>
                <a:xfrm>
                  <a:off x="5956901" y="3218146"/>
                  <a:ext cx="697898" cy="543846"/>
                </a:xfrm>
                <a:prstGeom prst="bentConnector3">
                  <a:avLst/>
                </a:prstGeom>
                <a:grpFill/>
                <a:ln w="952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TextBox 72"/>
                <p:cNvSpPr txBox="1"/>
                <p:nvPr/>
              </p:nvSpPr>
              <p:spPr>
                <a:xfrm>
                  <a:off x="7338176" y="2443183"/>
                  <a:ext cx="2415424" cy="46166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i="1" u="sng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Under budget</a:t>
                  </a:r>
                </a:p>
                <a:p>
                  <a:pPr algn="ctr"/>
                  <a:r>
                    <a:rPr lang="en-US" sz="1200" dirty="0" smtClean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Work performed cost &gt; Actual cost</a:t>
                  </a:r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7338176" y="2991000"/>
                  <a:ext cx="2415424" cy="46166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i="1" u="sng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Within budget</a:t>
                  </a:r>
                </a:p>
                <a:p>
                  <a:pPr algn="ctr"/>
                  <a:r>
                    <a:rPr lang="en-US" sz="1200" dirty="0" smtClean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Work performed cost = Actual cost</a:t>
                  </a:r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7338176" y="3530296"/>
                  <a:ext cx="2415424" cy="46166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i="1" u="sng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Over budget</a:t>
                  </a:r>
                </a:p>
                <a:p>
                  <a:pPr algn="ctr"/>
                  <a:r>
                    <a:rPr lang="en-US" sz="1200" dirty="0" smtClean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Work performed cost &lt; Actual cost</a:t>
                  </a:r>
                </a:p>
              </p:txBody>
            </p:sp>
            <p:cxnSp>
              <p:nvCxnSpPr>
                <p:cNvPr id="76" name="Straight Connector 75"/>
                <p:cNvCxnSpPr>
                  <a:stCxn id="69" idx="3"/>
                  <a:endCxn id="73" idx="1"/>
                </p:cNvCxnSpPr>
                <p:nvPr/>
              </p:nvCxnSpPr>
              <p:spPr>
                <a:xfrm>
                  <a:off x="7052731" y="2673624"/>
                  <a:ext cx="285445" cy="392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>
                  <a:stCxn id="67" idx="3"/>
                  <a:endCxn id="74" idx="1"/>
                </p:cNvCxnSpPr>
                <p:nvPr/>
              </p:nvCxnSpPr>
              <p:spPr>
                <a:xfrm>
                  <a:off x="7052731" y="3220347"/>
                  <a:ext cx="285445" cy="1486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>
                  <a:stCxn id="70" idx="3"/>
                  <a:endCxn id="75" idx="1"/>
                </p:cNvCxnSpPr>
                <p:nvPr/>
              </p:nvCxnSpPr>
              <p:spPr>
                <a:xfrm flipV="1">
                  <a:off x="7052731" y="3761129"/>
                  <a:ext cx="285445" cy="863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0" name="Rectangle 7"/>
            <p:cNvSpPr>
              <a:spLocks noChangeArrowheads="1"/>
            </p:cNvSpPr>
            <p:nvPr/>
          </p:nvSpPr>
          <p:spPr bwMode="auto">
            <a:xfrm>
              <a:off x="87080" y="1957025"/>
              <a:ext cx="2040469" cy="32333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lIns="0" tIns="0" rIns="0" bIns="0"/>
            <a:lstStyle/>
            <a:p>
              <a:pPr marL="457200" indent="-457200">
                <a:spcBef>
                  <a:spcPct val="20000"/>
                </a:spcBef>
                <a:buClr>
                  <a:srgbClr val="CC3300"/>
                </a:buClr>
                <a:buSzPct val="100000"/>
                <a:defRPr/>
              </a:pPr>
              <a:r>
                <a:rPr lang="en-US" sz="2000" b="1" i="1" dirty="0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Cost Performance</a:t>
              </a:r>
              <a:endParaRPr lang="de-DE" sz="20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7079" y="5140438"/>
            <a:ext cx="9700376" cy="1678591"/>
            <a:chOff x="87079" y="5140438"/>
            <a:chExt cx="9700376" cy="1678591"/>
          </a:xfrm>
        </p:grpSpPr>
        <p:grpSp>
          <p:nvGrpSpPr>
            <p:cNvPr id="83" name="Group 82"/>
            <p:cNvGrpSpPr/>
            <p:nvPr/>
          </p:nvGrpSpPr>
          <p:grpSpPr>
            <a:xfrm>
              <a:off x="87079" y="5140438"/>
              <a:ext cx="9700376" cy="1678591"/>
              <a:chOff x="120954" y="2497667"/>
              <a:chExt cx="9700376" cy="1678591"/>
            </a:xfrm>
            <a:gradFill>
              <a:gsLst>
                <a:gs pos="0">
                  <a:schemeClr val="accent3">
                    <a:lumMod val="20000"/>
                    <a:lumOff val="80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</a:gradFill>
          </p:grpSpPr>
          <p:sp>
            <p:nvSpPr>
              <p:cNvPr id="84" name="Rectangle 83"/>
              <p:cNvSpPr/>
              <p:nvPr/>
            </p:nvSpPr>
            <p:spPr>
              <a:xfrm>
                <a:off x="120954" y="2497667"/>
                <a:ext cx="9700376" cy="1678591"/>
              </a:xfrm>
              <a:prstGeom prst="rect">
                <a:avLst/>
              </a:prstGeom>
              <a:solidFill>
                <a:srgbClr val="EFECE5"/>
              </a:solidFill>
              <a:ln w="9525" cmpd="dbl"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5" name="Group 84"/>
              <p:cNvGrpSpPr/>
              <p:nvPr/>
            </p:nvGrpSpPr>
            <p:grpSpPr>
              <a:xfrm>
                <a:off x="171755" y="2560196"/>
                <a:ext cx="9534679" cy="1548778"/>
                <a:chOff x="218921" y="2443183"/>
                <a:chExt cx="9534679" cy="1548778"/>
              </a:xfrm>
              <a:grpFill/>
            </p:grpSpPr>
            <p:sp>
              <p:nvSpPr>
                <p:cNvPr id="86" name="TextBox 85"/>
                <p:cNvSpPr txBox="1"/>
                <p:nvPr/>
              </p:nvSpPr>
              <p:spPr>
                <a:xfrm>
                  <a:off x="218921" y="2926006"/>
                  <a:ext cx="785397" cy="276999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u="sng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BCWP</a:t>
                  </a:r>
                  <a:endPara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218921" y="3211880"/>
                  <a:ext cx="785397" cy="276999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i="1" u="sng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ACWP</a:t>
                  </a:r>
                  <a:endPara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8" name="TextBox 87"/>
                <p:cNvSpPr txBox="1"/>
                <p:nvPr/>
              </p:nvSpPr>
              <p:spPr>
                <a:xfrm>
                  <a:off x="6654799" y="3081847"/>
                  <a:ext cx="397932" cy="276999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= 0</a:t>
                  </a:r>
                </a:p>
              </p:txBody>
            </p:sp>
            <p:cxnSp>
              <p:nvCxnSpPr>
                <p:cNvPr id="89" name="Straight Arrow Connector 88"/>
                <p:cNvCxnSpPr>
                  <a:stCxn id="82" idx="3"/>
                  <a:endCxn id="88" idx="1"/>
                </p:cNvCxnSpPr>
                <p:nvPr/>
              </p:nvCxnSpPr>
              <p:spPr>
                <a:xfrm>
                  <a:off x="5948435" y="3208106"/>
                  <a:ext cx="706364" cy="12241"/>
                </a:xfrm>
                <a:prstGeom prst="straightConnector1">
                  <a:avLst/>
                </a:prstGeom>
                <a:grpFill/>
                <a:ln w="952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0" name="TextBox 89"/>
                <p:cNvSpPr txBox="1"/>
                <p:nvPr/>
              </p:nvSpPr>
              <p:spPr>
                <a:xfrm>
                  <a:off x="6654799" y="2535124"/>
                  <a:ext cx="397932" cy="276999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&gt; 0</a:t>
                  </a:r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>
                  <a:off x="6654799" y="3623492"/>
                  <a:ext cx="397932" cy="276999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&lt; 0</a:t>
                  </a:r>
                </a:p>
              </p:txBody>
            </p:sp>
            <p:cxnSp>
              <p:nvCxnSpPr>
                <p:cNvPr id="92" name="Elbow Connector 91"/>
                <p:cNvCxnSpPr>
                  <a:stCxn id="82" idx="3"/>
                  <a:endCxn id="90" idx="1"/>
                </p:cNvCxnSpPr>
                <p:nvPr/>
              </p:nvCxnSpPr>
              <p:spPr>
                <a:xfrm flipV="1">
                  <a:off x="5948435" y="2673624"/>
                  <a:ext cx="706364" cy="534482"/>
                </a:xfrm>
                <a:prstGeom prst="bentConnector3">
                  <a:avLst/>
                </a:prstGeom>
                <a:grpFill/>
                <a:ln w="952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Elbow Connector 92"/>
                <p:cNvCxnSpPr>
                  <a:stCxn id="82" idx="3"/>
                  <a:endCxn id="91" idx="1"/>
                </p:cNvCxnSpPr>
                <p:nvPr/>
              </p:nvCxnSpPr>
              <p:spPr>
                <a:xfrm>
                  <a:off x="5948435" y="3208106"/>
                  <a:ext cx="706364" cy="553886"/>
                </a:xfrm>
                <a:prstGeom prst="bentConnector3">
                  <a:avLst/>
                </a:prstGeom>
                <a:grpFill/>
                <a:ln w="952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4" name="TextBox 93"/>
                <p:cNvSpPr txBox="1"/>
                <p:nvPr/>
              </p:nvSpPr>
              <p:spPr>
                <a:xfrm>
                  <a:off x="7338176" y="2443183"/>
                  <a:ext cx="2415424" cy="46166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i="1" u="sng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Under run</a:t>
                  </a:r>
                </a:p>
                <a:p>
                  <a:pPr algn="ctr"/>
                  <a:r>
                    <a:rPr lang="en-US" sz="1200" dirty="0" smtClean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Performed cost &gt; Earned</a:t>
                  </a:r>
                </a:p>
              </p:txBody>
            </p:sp>
            <p:sp>
              <p:nvSpPr>
                <p:cNvPr id="95" name="TextBox 94"/>
                <p:cNvSpPr txBox="1"/>
                <p:nvPr/>
              </p:nvSpPr>
              <p:spPr>
                <a:xfrm>
                  <a:off x="7338176" y="2991000"/>
                  <a:ext cx="2415424" cy="46166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i="1" u="sng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on run</a:t>
                  </a:r>
                </a:p>
                <a:p>
                  <a:pPr algn="ctr"/>
                  <a:r>
                    <a:rPr lang="en-US" sz="1200" dirty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</a:t>
                  </a:r>
                  <a:r>
                    <a:rPr lang="en-US" sz="1200" dirty="0" smtClean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erformed cost = Earned</a:t>
                  </a:r>
                </a:p>
              </p:txBody>
            </p:sp>
            <p:sp>
              <p:nvSpPr>
                <p:cNvPr id="96" name="TextBox 95"/>
                <p:cNvSpPr txBox="1"/>
                <p:nvPr/>
              </p:nvSpPr>
              <p:spPr>
                <a:xfrm>
                  <a:off x="7338176" y="3530296"/>
                  <a:ext cx="2415424" cy="46166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i="1" u="sng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Over run</a:t>
                  </a:r>
                </a:p>
                <a:p>
                  <a:pPr algn="ctr"/>
                  <a:r>
                    <a:rPr lang="en-US" sz="1200" dirty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</a:t>
                  </a:r>
                  <a:r>
                    <a:rPr lang="en-US" sz="1200" dirty="0" smtClean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erformed cost &lt; Earned</a:t>
                  </a:r>
                </a:p>
              </p:txBody>
            </p:sp>
            <p:cxnSp>
              <p:nvCxnSpPr>
                <p:cNvPr id="97" name="Straight Connector 96"/>
                <p:cNvCxnSpPr>
                  <a:stCxn id="90" idx="3"/>
                  <a:endCxn id="94" idx="1"/>
                </p:cNvCxnSpPr>
                <p:nvPr/>
              </p:nvCxnSpPr>
              <p:spPr>
                <a:xfrm>
                  <a:off x="7052731" y="2673624"/>
                  <a:ext cx="285445" cy="392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>
                  <a:stCxn id="88" idx="3"/>
                  <a:endCxn id="95" idx="1"/>
                </p:cNvCxnSpPr>
                <p:nvPr/>
              </p:nvCxnSpPr>
              <p:spPr>
                <a:xfrm>
                  <a:off x="7052731" y="3220347"/>
                  <a:ext cx="285445" cy="1486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>
                  <a:stCxn id="91" idx="3"/>
                  <a:endCxn id="96" idx="1"/>
                </p:cNvCxnSpPr>
                <p:nvPr/>
              </p:nvCxnSpPr>
              <p:spPr>
                <a:xfrm flipV="1">
                  <a:off x="7052731" y="3761129"/>
                  <a:ext cx="285445" cy="863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1" name="Rectangle 7"/>
            <p:cNvSpPr>
              <a:spLocks noChangeArrowheads="1"/>
            </p:cNvSpPr>
            <p:nvPr/>
          </p:nvSpPr>
          <p:spPr bwMode="auto">
            <a:xfrm>
              <a:off x="95546" y="5157422"/>
              <a:ext cx="2040469" cy="32333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lIns="0" tIns="0" rIns="0" bIns="0"/>
            <a:lstStyle/>
            <a:p>
              <a:pPr marL="457200" indent="-457200">
                <a:spcBef>
                  <a:spcPct val="20000"/>
                </a:spcBef>
                <a:buClr>
                  <a:srgbClr val="CC3300"/>
                </a:buClr>
                <a:buSzPct val="100000"/>
                <a:defRPr/>
              </a:pPr>
              <a:r>
                <a:rPr lang="en-US" sz="2000" b="1" i="1" dirty="0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Cost Performance</a:t>
              </a:r>
              <a:endParaRPr lang="de-DE" sz="20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Rectangle 3"/>
            <p:cNvSpPr txBox="1">
              <a:spLocks noChangeArrowheads="1"/>
            </p:cNvSpPr>
            <p:nvPr/>
          </p:nvSpPr>
          <p:spPr bwMode="auto">
            <a:xfrm>
              <a:off x="104013" y="6621246"/>
              <a:ext cx="6000452" cy="18466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square" lIns="0" tIns="0" rIns="0" bIns="0">
              <a:spAutoFit/>
            </a:bodyPr>
            <a:lstStyle/>
            <a:p>
              <a:pPr algn="just">
                <a:spcBef>
                  <a:spcPts val="2400"/>
                </a:spcBef>
                <a:defRPr/>
              </a:pPr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The “Cost Overrun” </a:t>
              </a:r>
              <a:r>
                <a:rPr lang="en-US" sz="12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curve</a:t>
              </a:r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is a plot of the calculated percent over- or Underrun at any given time.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8619" y="3565655"/>
            <a:ext cx="9700376" cy="1503232"/>
            <a:chOff x="78619" y="3565655"/>
            <a:chExt cx="9700376" cy="1503232"/>
          </a:xfrm>
        </p:grpSpPr>
        <p:grpSp>
          <p:nvGrpSpPr>
            <p:cNvPr id="179" name="Group 178"/>
            <p:cNvGrpSpPr/>
            <p:nvPr/>
          </p:nvGrpSpPr>
          <p:grpSpPr>
            <a:xfrm>
              <a:off x="78619" y="3565655"/>
              <a:ext cx="9700376" cy="1503232"/>
              <a:chOff x="120954" y="2497667"/>
              <a:chExt cx="9700376" cy="1678591"/>
            </a:xfrm>
            <a:gradFill>
              <a:gsLst>
                <a:gs pos="0">
                  <a:schemeClr val="accent3">
                    <a:lumMod val="20000"/>
                    <a:lumOff val="80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</a:gradFill>
          </p:grpSpPr>
          <p:sp>
            <p:nvSpPr>
              <p:cNvPr id="177" name="Rectangle 176"/>
              <p:cNvSpPr/>
              <p:nvPr/>
            </p:nvSpPr>
            <p:spPr>
              <a:xfrm>
                <a:off x="120954" y="2497667"/>
                <a:ext cx="9700376" cy="1678591"/>
              </a:xfrm>
              <a:prstGeom prst="rect">
                <a:avLst/>
              </a:prstGeom>
              <a:solidFill>
                <a:srgbClr val="EFECE5"/>
              </a:solidFill>
              <a:ln w="9525" cmpd="dbl"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0" name="Group 169"/>
              <p:cNvGrpSpPr/>
              <p:nvPr/>
            </p:nvGrpSpPr>
            <p:grpSpPr>
              <a:xfrm>
                <a:off x="171756" y="2560196"/>
                <a:ext cx="9534678" cy="1548778"/>
                <a:chOff x="218922" y="2443183"/>
                <a:chExt cx="9534678" cy="1548778"/>
              </a:xfrm>
              <a:grpFill/>
            </p:grpSpPr>
            <p:sp>
              <p:nvSpPr>
                <p:cNvPr id="29" name="TextBox 28"/>
                <p:cNvSpPr txBox="1"/>
                <p:nvPr/>
              </p:nvSpPr>
              <p:spPr>
                <a:xfrm>
                  <a:off x="218922" y="2926006"/>
                  <a:ext cx="793856" cy="309312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u="sng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BCWP</a:t>
                  </a:r>
                  <a:endPara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218922" y="3211880"/>
                  <a:ext cx="793856" cy="309312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i="1" u="sng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ACWP</a:t>
                  </a:r>
                  <a:endPara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" name="TextBox 3"/>
                <p:cNvSpPr txBox="1"/>
                <p:nvPr/>
              </p:nvSpPr>
              <p:spPr>
                <a:xfrm>
                  <a:off x="6654799" y="3081847"/>
                  <a:ext cx="397932" cy="276999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= 1</a:t>
                  </a:r>
                </a:p>
              </p:txBody>
            </p:sp>
            <p:cxnSp>
              <p:nvCxnSpPr>
                <p:cNvPr id="10" name="Straight Arrow Connector 9"/>
                <p:cNvCxnSpPr>
                  <a:stCxn id="197" idx="3"/>
                  <a:endCxn id="4" idx="1"/>
                </p:cNvCxnSpPr>
                <p:nvPr/>
              </p:nvCxnSpPr>
              <p:spPr>
                <a:xfrm>
                  <a:off x="5956901" y="3216942"/>
                  <a:ext cx="697898" cy="3405"/>
                </a:xfrm>
                <a:prstGeom prst="straightConnector1">
                  <a:avLst/>
                </a:prstGeom>
                <a:grpFill/>
                <a:ln w="952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TextBox 18"/>
                <p:cNvSpPr txBox="1"/>
                <p:nvPr/>
              </p:nvSpPr>
              <p:spPr>
                <a:xfrm>
                  <a:off x="6654799" y="2535124"/>
                  <a:ext cx="397932" cy="276999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&gt; 1</a:t>
                  </a: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6654799" y="3623492"/>
                  <a:ext cx="397932" cy="276999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&lt; 1</a:t>
                  </a:r>
                </a:p>
              </p:txBody>
            </p:sp>
            <p:cxnSp>
              <p:nvCxnSpPr>
                <p:cNvPr id="22" name="Elbow Connector 21"/>
                <p:cNvCxnSpPr>
                  <a:stCxn id="197" idx="3"/>
                  <a:endCxn id="19" idx="1"/>
                </p:cNvCxnSpPr>
                <p:nvPr/>
              </p:nvCxnSpPr>
              <p:spPr>
                <a:xfrm flipV="1">
                  <a:off x="5956901" y="2673624"/>
                  <a:ext cx="697898" cy="543318"/>
                </a:xfrm>
                <a:prstGeom prst="bentConnector3">
                  <a:avLst/>
                </a:prstGeom>
                <a:grpFill/>
                <a:ln w="952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Elbow Connector 23"/>
                <p:cNvCxnSpPr>
                  <a:stCxn id="197" idx="3"/>
                  <a:endCxn id="20" idx="1"/>
                </p:cNvCxnSpPr>
                <p:nvPr/>
              </p:nvCxnSpPr>
              <p:spPr>
                <a:xfrm>
                  <a:off x="5956901" y="3216942"/>
                  <a:ext cx="697898" cy="545049"/>
                </a:xfrm>
                <a:prstGeom prst="bentConnector3">
                  <a:avLst/>
                </a:prstGeom>
                <a:grpFill/>
                <a:ln w="952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TextBox 24"/>
                <p:cNvSpPr txBox="1"/>
                <p:nvPr/>
              </p:nvSpPr>
              <p:spPr>
                <a:xfrm>
                  <a:off x="7338176" y="2443183"/>
                  <a:ext cx="2415424" cy="46166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i="1" u="sng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Under budget</a:t>
                  </a:r>
                </a:p>
                <a:p>
                  <a:pPr algn="ctr"/>
                  <a:r>
                    <a:rPr lang="en-US" sz="1200" dirty="0" smtClean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Work performed cost &gt; Actual cost</a:t>
                  </a:r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7338176" y="2991000"/>
                  <a:ext cx="2415424" cy="46166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i="1" u="sng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Within budget</a:t>
                  </a:r>
                </a:p>
                <a:p>
                  <a:pPr algn="ctr"/>
                  <a:r>
                    <a:rPr lang="en-US" sz="1200" dirty="0" smtClean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Work performed cost = Actual cost</a:t>
                  </a:r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7338176" y="3530296"/>
                  <a:ext cx="2415424" cy="46166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i="1" u="sng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Over budget</a:t>
                  </a:r>
                </a:p>
                <a:p>
                  <a:pPr algn="ctr"/>
                  <a:r>
                    <a:rPr lang="en-US" sz="1200" dirty="0" smtClean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Work performed cost &lt; Actual cost</a:t>
                  </a:r>
                </a:p>
              </p:txBody>
            </p:sp>
            <p:cxnSp>
              <p:nvCxnSpPr>
                <p:cNvPr id="41" name="Straight Connector 40"/>
                <p:cNvCxnSpPr>
                  <a:stCxn id="19" idx="3"/>
                  <a:endCxn id="25" idx="1"/>
                </p:cNvCxnSpPr>
                <p:nvPr/>
              </p:nvCxnSpPr>
              <p:spPr>
                <a:xfrm>
                  <a:off x="7052731" y="2673624"/>
                  <a:ext cx="285445" cy="392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>
                  <a:stCxn id="4" idx="3"/>
                  <a:endCxn id="38" idx="1"/>
                </p:cNvCxnSpPr>
                <p:nvPr/>
              </p:nvCxnSpPr>
              <p:spPr>
                <a:xfrm>
                  <a:off x="7052731" y="3220347"/>
                  <a:ext cx="285445" cy="1486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>
                  <a:stCxn id="20" idx="3"/>
                  <a:endCxn id="39" idx="1"/>
                </p:cNvCxnSpPr>
                <p:nvPr/>
              </p:nvCxnSpPr>
              <p:spPr>
                <a:xfrm flipV="1">
                  <a:off x="7052731" y="3761129"/>
                  <a:ext cx="285445" cy="863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4" name="Rectangle 7"/>
            <p:cNvSpPr>
              <a:spLocks noChangeArrowheads="1"/>
            </p:cNvSpPr>
            <p:nvPr/>
          </p:nvSpPr>
          <p:spPr bwMode="auto">
            <a:xfrm>
              <a:off x="87086" y="3582639"/>
              <a:ext cx="2040469" cy="28955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lIns="0" tIns="0" rIns="0" bIns="0"/>
            <a:lstStyle/>
            <a:p>
              <a:pPr marL="457200" indent="-457200">
                <a:spcBef>
                  <a:spcPct val="20000"/>
                </a:spcBef>
                <a:buClr>
                  <a:srgbClr val="CC3300"/>
                </a:buClr>
                <a:buSzPct val="100000"/>
                <a:defRPr/>
              </a:pPr>
              <a:r>
                <a:rPr lang="en-US" sz="2000" b="1" i="1" dirty="0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Cost Performance</a:t>
              </a:r>
              <a:endParaRPr lang="de-DE" sz="20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59710" y="28101"/>
            <a:ext cx="7071490" cy="55239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514350" indent="-514350" algn="ctr">
              <a:spcBef>
                <a:spcPct val="20000"/>
              </a:spcBef>
              <a:buClr>
                <a:srgbClr val="CC3300"/>
              </a:buClr>
              <a:buSzPct val="100000"/>
              <a:defRPr/>
            </a:pPr>
            <a:r>
              <a:rPr lang="en-US" sz="36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Performance Equations</a:t>
            </a:r>
            <a:endParaRPr lang="de-DE" sz="36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9030623"/>
              </p:ext>
            </p:extLst>
          </p:nvPr>
        </p:nvGraphicFramePr>
        <p:xfrm>
          <a:off x="95546" y="619710"/>
          <a:ext cx="9620547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528"/>
                <a:gridCol w="5149886"/>
                <a:gridCol w="3268133"/>
              </a:tblGrid>
              <a:tr h="21541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Symbol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Definition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التعريف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90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(BCWS)</a:t>
                      </a:r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i="0" u="none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[PV]</a:t>
                      </a:r>
                      <a:r>
                        <a:rPr lang="en-US" sz="1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Budgeted Cost of Work Scheduled</a:t>
                      </a:r>
                      <a:r>
                        <a:rPr lang="en-US" sz="1200" b="1" i="1" u="sng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2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planned value of work to be accomplished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تكلفة موازنة للأعمال المجدولة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 وفقا للخطة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414"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(BCWP)</a:t>
                      </a:r>
                      <a:r>
                        <a:rPr lang="en-US" sz="1200" b="1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[EV]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Budgeted Cost of Work Performed</a:t>
                      </a:r>
                      <a:r>
                        <a:rPr lang="en-US" sz="1200" b="1" i="1" u="sng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2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earned value of work accomplished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تكلفة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 موازنة لما تم من أعمال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414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(ACWP) </a:t>
                      </a:r>
                      <a:r>
                        <a:rPr lang="en-US" sz="1200" b="1" i="1" u="sng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[AC]</a:t>
                      </a:r>
                      <a:r>
                        <a:rPr lang="en-US" sz="1200" b="1" i="1" u="sng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Actual Cost of Work Performed 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التكلفة الفعلية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 لما تم من أعمال وتم دفعها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97" name="Table 1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33591287"/>
              </p:ext>
            </p:extLst>
          </p:nvPr>
        </p:nvGraphicFramePr>
        <p:xfrm>
          <a:off x="1028400" y="4159810"/>
          <a:ext cx="4839000" cy="309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1800"/>
                <a:gridCol w="2217200"/>
              </a:tblGrid>
              <a:tr h="309537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Performance</a:t>
                      </a:r>
                      <a:r>
                        <a:rPr lang="en-US" sz="1400" b="1" i="1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Index</a:t>
                      </a:r>
                      <a:endParaRPr lang="en-US" sz="1400" b="1" i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CPI = BCWP/ACWP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9" name="Table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29180602"/>
              </p:ext>
            </p:extLst>
          </p:nvPr>
        </p:nvGraphicFramePr>
        <p:xfrm>
          <a:off x="1028394" y="2559598"/>
          <a:ext cx="4839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1800"/>
                <a:gridCol w="2217200"/>
              </a:tblGrid>
              <a:tr h="262301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Variance</a:t>
                      </a:r>
                      <a:endParaRPr lang="en-US" sz="1400" b="1" i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CV = BCWP-ACWP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82" name="Table 8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20994825"/>
                  </p:ext>
                </p:extLst>
              </p:nvPr>
            </p:nvGraphicFramePr>
            <p:xfrm>
              <a:off x="1028394" y="5750784"/>
              <a:ext cx="4839000" cy="43421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1800"/>
                    <a:gridCol w="2217200"/>
                  </a:tblGrid>
                  <a:tr h="1945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i="1" dirty="0" smtClean="0">
                              <a:solidFill>
                                <a:srgbClr val="0000CC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% Cost Overrun/ Underrun </a:t>
                          </a:r>
                          <a:endParaRPr lang="en-US" sz="1400" b="1" i="1" dirty="0">
                            <a:solidFill>
                              <a:srgbClr val="0000CC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1" i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US" sz="1400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1400" b="1" i="0" dirty="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ACWP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b="1" i="0" dirty="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 –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b="1" i="0" dirty="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BCWP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1400" b="1" i="0" dirty="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BCWP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b="1" i="0" dirty="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1" i="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1400" b="1" i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82" name="Table 8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3420994825"/>
                  </p:ext>
                </p:extLst>
              </p:nvPr>
            </p:nvGraphicFramePr>
            <p:xfrm>
              <a:off x="1028394" y="5750784"/>
              <a:ext cx="4839000" cy="43421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1800"/>
                    <a:gridCol w="2217200"/>
                  </a:tblGrid>
                  <a:tr h="4342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i="1" dirty="0" smtClean="0">
                              <a:solidFill>
                                <a:srgbClr val="0000CC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% Cost Overrun/ Underrun </a:t>
                          </a:r>
                          <a:endParaRPr lang="en-US" sz="1400" b="1" i="1" dirty="0">
                            <a:solidFill>
                              <a:srgbClr val="0000CC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18681" t="-1389" r="-549" b="-277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xmlns="" val="41930654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" name="Group 258"/>
          <p:cNvGrpSpPr/>
          <p:nvPr/>
        </p:nvGrpSpPr>
        <p:grpSpPr>
          <a:xfrm>
            <a:off x="78619" y="4230314"/>
            <a:ext cx="9700376" cy="1678591"/>
            <a:chOff x="78619" y="4230314"/>
            <a:chExt cx="9700376" cy="1678591"/>
          </a:xfrm>
        </p:grpSpPr>
        <p:grpSp>
          <p:nvGrpSpPr>
            <p:cNvPr id="237" name="Group 236"/>
            <p:cNvGrpSpPr/>
            <p:nvPr/>
          </p:nvGrpSpPr>
          <p:grpSpPr>
            <a:xfrm>
              <a:off x="78619" y="4230314"/>
              <a:ext cx="9700376" cy="1678591"/>
              <a:chOff x="120954" y="4238787"/>
              <a:chExt cx="9700376" cy="1678591"/>
            </a:xfrm>
            <a:gradFill>
              <a:gsLst>
                <a:gs pos="0">
                  <a:schemeClr val="bg2">
                    <a:lumMod val="90000"/>
                    <a:alpha val="94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</a:gradFill>
          </p:grpSpPr>
          <p:sp>
            <p:nvSpPr>
              <p:cNvPr id="238" name="Rectangle 237"/>
              <p:cNvSpPr/>
              <p:nvPr/>
            </p:nvSpPr>
            <p:spPr>
              <a:xfrm>
                <a:off x="120954" y="4238787"/>
                <a:ext cx="9700376" cy="1678591"/>
              </a:xfrm>
              <a:prstGeom prst="rect">
                <a:avLst/>
              </a:prstGeom>
              <a:solidFill>
                <a:srgbClr val="D7F4FD"/>
              </a:solidFill>
              <a:ln w="9525" cmpd="dbl"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9" name="Group 238"/>
              <p:cNvGrpSpPr/>
              <p:nvPr/>
            </p:nvGrpSpPr>
            <p:grpSpPr>
              <a:xfrm>
                <a:off x="171757" y="4322821"/>
                <a:ext cx="9581837" cy="1523377"/>
                <a:chOff x="171757" y="4373617"/>
                <a:chExt cx="9581837" cy="1523377"/>
              </a:xfrm>
              <a:grpFill/>
            </p:grpSpPr>
            <p:grpSp>
              <p:nvGrpSpPr>
                <p:cNvPr id="240" name="Group 239"/>
                <p:cNvGrpSpPr/>
                <p:nvPr/>
              </p:nvGrpSpPr>
              <p:grpSpPr>
                <a:xfrm>
                  <a:off x="171757" y="4863435"/>
                  <a:ext cx="683372" cy="563427"/>
                  <a:chOff x="88386" y="3745827"/>
                  <a:chExt cx="730544" cy="563427"/>
                </a:xfrm>
                <a:grpFill/>
              </p:grpSpPr>
              <p:sp>
                <p:nvSpPr>
                  <p:cNvPr id="253" name="TextBox 252"/>
                  <p:cNvSpPr txBox="1"/>
                  <p:nvPr/>
                </p:nvSpPr>
                <p:spPr>
                  <a:xfrm>
                    <a:off x="88386" y="3745827"/>
                    <a:ext cx="730543" cy="276999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200" b="1" u="sng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BCWP</a:t>
                    </a:r>
                    <a:endPara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4" name="TextBox 253"/>
                  <p:cNvSpPr txBox="1"/>
                  <p:nvPr/>
                </p:nvSpPr>
                <p:spPr>
                  <a:xfrm>
                    <a:off x="88387" y="4032255"/>
                    <a:ext cx="730543" cy="276999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200" b="1" i="1" u="sng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BCWS</a:t>
                    </a:r>
                    <a:endPara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241" name="TextBox 240"/>
                <p:cNvSpPr txBox="1"/>
                <p:nvPr/>
              </p:nvSpPr>
              <p:spPr>
                <a:xfrm>
                  <a:off x="6612473" y="5003814"/>
                  <a:ext cx="397932" cy="276999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= 0</a:t>
                  </a:r>
                </a:p>
              </p:txBody>
            </p:sp>
            <p:cxnSp>
              <p:nvCxnSpPr>
                <p:cNvPr id="242" name="Straight Arrow Connector 241"/>
                <p:cNvCxnSpPr>
                  <a:stCxn id="256" idx="3"/>
                  <a:endCxn id="241" idx="1"/>
                </p:cNvCxnSpPr>
                <p:nvPr/>
              </p:nvCxnSpPr>
              <p:spPr>
                <a:xfrm>
                  <a:off x="5918202" y="5131068"/>
                  <a:ext cx="694271" cy="11246"/>
                </a:xfrm>
                <a:prstGeom prst="straightConnector1">
                  <a:avLst/>
                </a:prstGeom>
                <a:grpFill/>
                <a:ln w="952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3" name="TextBox 242"/>
                <p:cNvSpPr txBox="1"/>
                <p:nvPr/>
              </p:nvSpPr>
              <p:spPr>
                <a:xfrm>
                  <a:off x="6612473" y="4465558"/>
                  <a:ext cx="397932" cy="276999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&gt; 1</a:t>
                  </a:r>
                </a:p>
              </p:txBody>
            </p:sp>
            <p:sp>
              <p:nvSpPr>
                <p:cNvPr id="244" name="TextBox 243"/>
                <p:cNvSpPr txBox="1"/>
                <p:nvPr/>
              </p:nvSpPr>
              <p:spPr>
                <a:xfrm>
                  <a:off x="6612473" y="5528525"/>
                  <a:ext cx="397932" cy="276999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&lt; 1</a:t>
                  </a:r>
                </a:p>
              </p:txBody>
            </p:sp>
            <p:cxnSp>
              <p:nvCxnSpPr>
                <p:cNvPr id="245" name="Elbow Connector 244"/>
                <p:cNvCxnSpPr>
                  <a:stCxn id="256" idx="3"/>
                  <a:endCxn id="243" idx="1"/>
                </p:cNvCxnSpPr>
                <p:nvPr/>
              </p:nvCxnSpPr>
              <p:spPr>
                <a:xfrm flipV="1">
                  <a:off x="5918202" y="4604058"/>
                  <a:ext cx="694271" cy="527010"/>
                </a:xfrm>
                <a:prstGeom prst="bentConnector3">
                  <a:avLst/>
                </a:prstGeom>
                <a:grpFill/>
                <a:ln w="952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Elbow Connector 245"/>
                <p:cNvCxnSpPr>
                  <a:stCxn id="256" idx="3"/>
                  <a:endCxn id="244" idx="1"/>
                </p:cNvCxnSpPr>
                <p:nvPr/>
              </p:nvCxnSpPr>
              <p:spPr>
                <a:xfrm>
                  <a:off x="5918202" y="5131068"/>
                  <a:ext cx="694271" cy="535957"/>
                </a:xfrm>
                <a:prstGeom prst="bentConnector3">
                  <a:avLst/>
                </a:prstGeom>
                <a:grpFill/>
                <a:ln w="952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7" name="TextBox 246"/>
                <p:cNvSpPr txBox="1"/>
                <p:nvPr/>
              </p:nvSpPr>
              <p:spPr>
                <a:xfrm>
                  <a:off x="7338176" y="4373617"/>
                  <a:ext cx="2415418" cy="4616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i="1" u="sng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Ahead schedule</a:t>
                  </a:r>
                </a:p>
                <a:p>
                  <a:pPr algn="ctr"/>
                  <a:r>
                    <a:rPr lang="en-US" sz="1200" dirty="0" smtClean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Work performed &gt; Work scheduled</a:t>
                  </a:r>
                </a:p>
              </p:txBody>
            </p:sp>
            <p:sp>
              <p:nvSpPr>
                <p:cNvPr id="248" name="TextBox 247"/>
                <p:cNvSpPr txBox="1"/>
                <p:nvPr/>
              </p:nvSpPr>
              <p:spPr>
                <a:xfrm>
                  <a:off x="7338176" y="4912967"/>
                  <a:ext cx="2415418" cy="4616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i="1" u="sng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On schedule</a:t>
                  </a:r>
                </a:p>
                <a:p>
                  <a:pPr algn="ctr"/>
                  <a:r>
                    <a:rPr lang="en-US" sz="1200" dirty="0" smtClean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Work performed </a:t>
                  </a:r>
                  <a:r>
                    <a:rPr lang="en-US" sz="1200" dirty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= Work scheduled</a:t>
                  </a:r>
                  <a:endParaRPr lang="en-US" sz="1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9" name="TextBox 248"/>
                <p:cNvSpPr txBox="1"/>
                <p:nvPr/>
              </p:nvSpPr>
              <p:spPr>
                <a:xfrm>
                  <a:off x="7338176" y="5435329"/>
                  <a:ext cx="2415418" cy="4616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i="1" u="sng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Behind </a:t>
                  </a:r>
                  <a:r>
                    <a:rPr lang="en-US" sz="1200" b="1" i="1" u="sng" dirty="0" err="1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scheduke</a:t>
                  </a:r>
                  <a:endParaRPr lang="en-US" sz="1200" b="1" i="1" u="sng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/>
                  <a:r>
                    <a:rPr lang="en-US" sz="1200" dirty="0" smtClean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Work performed </a:t>
                  </a:r>
                  <a:r>
                    <a:rPr lang="en-US" sz="1200" dirty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&lt; Work scheduled</a:t>
                  </a:r>
                  <a:endParaRPr lang="en-US" sz="1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50" name="Straight Connector 249"/>
                <p:cNvCxnSpPr>
                  <a:stCxn id="243" idx="3"/>
                  <a:endCxn id="247" idx="1"/>
                </p:cNvCxnSpPr>
                <p:nvPr/>
              </p:nvCxnSpPr>
              <p:spPr>
                <a:xfrm>
                  <a:off x="7010405" y="4604058"/>
                  <a:ext cx="327771" cy="392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/>
                <p:cNvCxnSpPr>
                  <a:stCxn id="241" idx="3"/>
                  <a:endCxn id="248" idx="1"/>
                </p:cNvCxnSpPr>
                <p:nvPr/>
              </p:nvCxnSpPr>
              <p:spPr>
                <a:xfrm>
                  <a:off x="7010405" y="5142314"/>
                  <a:ext cx="327771" cy="1486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2" name="Straight Connector 251"/>
                <p:cNvCxnSpPr>
                  <a:stCxn id="244" idx="3"/>
                  <a:endCxn id="249" idx="1"/>
                </p:cNvCxnSpPr>
                <p:nvPr/>
              </p:nvCxnSpPr>
              <p:spPr>
                <a:xfrm flipV="1">
                  <a:off x="7010405" y="5666162"/>
                  <a:ext cx="327771" cy="863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57" name="Rectangle 7"/>
            <p:cNvSpPr>
              <a:spLocks noChangeArrowheads="1"/>
            </p:cNvSpPr>
            <p:nvPr/>
          </p:nvSpPr>
          <p:spPr bwMode="auto">
            <a:xfrm>
              <a:off x="87085" y="4245920"/>
              <a:ext cx="3578982" cy="32333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lIns="0" tIns="0" rIns="0" bIns="0"/>
            <a:lstStyle/>
            <a:p>
              <a:pPr marL="457200" indent="-457200">
                <a:spcBef>
                  <a:spcPct val="20000"/>
                </a:spcBef>
                <a:buClr>
                  <a:srgbClr val="CC3300"/>
                </a:buClr>
                <a:buSzPct val="100000"/>
                <a:defRPr/>
              </a:pPr>
              <a:r>
                <a:rPr lang="en-US" sz="2000" b="1" i="1" dirty="0" smtClean="0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Schedule (Time) </a:t>
              </a:r>
              <a:r>
                <a:rPr lang="en-US" sz="2000" b="1" i="1" dirty="0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Performance</a:t>
              </a:r>
              <a:endParaRPr lang="de-DE" sz="20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8" name="Group 257"/>
          <p:cNvGrpSpPr/>
          <p:nvPr/>
        </p:nvGrpSpPr>
        <p:grpSpPr>
          <a:xfrm>
            <a:off x="78619" y="2342239"/>
            <a:ext cx="9700376" cy="1678591"/>
            <a:chOff x="78619" y="2342239"/>
            <a:chExt cx="9700376" cy="1678591"/>
          </a:xfrm>
        </p:grpSpPr>
        <p:grpSp>
          <p:nvGrpSpPr>
            <p:cNvPr id="211" name="Group 210"/>
            <p:cNvGrpSpPr/>
            <p:nvPr/>
          </p:nvGrpSpPr>
          <p:grpSpPr>
            <a:xfrm>
              <a:off x="78619" y="2342239"/>
              <a:ext cx="9700376" cy="1678591"/>
              <a:chOff x="120954" y="4238787"/>
              <a:chExt cx="9700376" cy="1678591"/>
            </a:xfrm>
            <a:gradFill>
              <a:gsLst>
                <a:gs pos="0">
                  <a:schemeClr val="bg2">
                    <a:lumMod val="90000"/>
                    <a:alpha val="94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</a:gradFill>
          </p:grpSpPr>
          <p:sp>
            <p:nvSpPr>
              <p:cNvPr id="212" name="Rectangle 211"/>
              <p:cNvSpPr/>
              <p:nvPr/>
            </p:nvSpPr>
            <p:spPr>
              <a:xfrm>
                <a:off x="120954" y="4238787"/>
                <a:ext cx="9700376" cy="1678591"/>
              </a:xfrm>
              <a:prstGeom prst="rect">
                <a:avLst/>
              </a:prstGeom>
              <a:solidFill>
                <a:srgbClr val="D7F4FD"/>
              </a:solidFill>
              <a:ln w="9525" cmpd="dbl"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3" name="Group 212"/>
              <p:cNvGrpSpPr/>
              <p:nvPr/>
            </p:nvGrpSpPr>
            <p:grpSpPr>
              <a:xfrm>
                <a:off x="171757" y="4322821"/>
                <a:ext cx="9581837" cy="1523377"/>
                <a:chOff x="171757" y="4373617"/>
                <a:chExt cx="9581837" cy="1523377"/>
              </a:xfrm>
              <a:grpFill/>
            </p:grpSpPr>
            <p:grpSp>
              <p:nvGrpSpPr>
                <p:cNvPr id="214" name="Group 213"/>
                <p:cNvGrpSpPr/>
                <p:nvPr/>
              </p:nvGrpSpPr>
              <p:grpSpPr>
                <a:xfrm>
                  <a:off x="171757" y="4863435"/>
                  <a:ext cx="683372" cy="563427"/>
                  <a:chOff x="88386" y="3745827"/>
                  <a:chExt cx="730544" cy="563427"/>
                </a:xfrm>
                <a:grpFill/>
              </p:grpSpPr>
              <p:sp>
                <p:nvSpPr>
                  <p:cNvPr id="227" name="TextBox 226"/>
                  <p:cNvSpPr txBox="1"/>
                  <p:nvPr/>
                </p:nvSpPr>
                <p:spPr>
                  <a:xfrm>
                    <a:off x="88386" y="3745827"/>
                    <a:ext cx="730543" cy="276999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200" b="1" u="sng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BCWP</a:t>
                    </a:r>
                    <a:endPara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28" name="TextBox 227"/>
                  <p:cNvSpPr txBox="1"/>
                  <p:nvPr/>
                </p:nvSpPr>
                <p:spPr>
                  <a:xfrm>
                    <a:off x="88387" y="4032255"/>
                    <a:ext cx="730543" cy="276999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200" b="1" i="1" u="sng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BCWS</a:t>
                    </a:r>
                    <a:endPara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215" name="TextBox 214"/>
                <p:cNvSpPr txBox="1"/>
                <p:nvPr/>
              </p:nvSpPr>
              <p:spPr>
                <a:xfrm>
                  <a:off x="6612473" y="5003814"/>
                  <a:ext cx="397932" cy="276999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= 0</a:t>
                  </a:r>
                </a:p>
              </p:txBody>
            </p:sp>
            <p:cxnSp>
              <p:nvCxnSpPr>
                <p:cNvPr id="216" name="Straight Arrow Connector 215"/>
                <p:cNvCxnSpPr>
                  <a:stCxn id="229" idx="3"/>
                  <a:endCxn id="215" idx="1"/>
                </p:cNvCxnSpPr>
                <p:nvPr/>
              </p:nvCxnSpPr>
              <p:spPr>
                <a:xfrm>
                  <a:off x="5918202" y="5131068"/>
                  <a:ext cx="694271" cy="11246"/>
                </a:xfrm>
                <a:prstGeom prst="straightConnector1">
                  <a:avLst/>
                </a:prstGeom>
                <a:grpFill/>
                <a:ln w="952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7" name="TextBox 216"/>
                <p:cNvSpPr txBox="1"/>
                <p:nvPr/>
              </p:nvSpPr>
              <p:spPr>
                <a:xfrm>
                  <a:off x="6612473" y="4465558"/>
                  <a:ext cx="397932" cy="276999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&gt; 0</a:t>
                  </a:r>
                </a:p>
              </p:txBody>
            </p:sp>
            <p:sp>
              <p:nvSpPr>
                <p:cNvPr id="218" name="TextBox 217"/>
                <p:cNvSpPr txBox="1"/>
                <p:nvPr/>
              </p:nvSpPr>
              <p:spPr>
                <a:xfrm>
                  <a:off x="6612473" y="5528525"/>
                  <a:ext cx="397932" cy="276999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&lt; 0</a:t>
                  </a:r>
                </a:p>
              </p:txBody>
            </p:sp>
            <p:cxnSp>
              <p:nvCxnSpPr>
                <p:cNvPr id="219" name="Elbow Connector 218"/>
                <p:cNvCxnSpPr>
                  <a:stCxn id="229" idx="3"/>
                  <a:endCxn id="217" idx="1"/>
                </p:cNvCxnSpPr>
                <p:nvPr/>
              </p:nvCxnSpPr>
              <p:spPr>
                <a:xfrm flipV="1">
                  <a:off x="5918202" y="4604058"/>
                  <a:ext cx="694271" cy="527010"/>
                </a:xfrm>
                <a:prstGeom prst="bentConnector3">
                  <a:avLst/>
                </a:prstGeom>
                <a:grpFill/>
                <a:ln w="952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Elbow Connector 219"/>
                <p:cNvCxnSpPr>
                  <a:stCxn id="229" idx="3"/>
                  <a:endCxn id="218" idx="1"/>
                </p:cNvCxnSpPr>
                <p:nvPr/>
              </p:nvCxnSpPr>
              <p:spPr>
                <a:xfrm>
                  <a:off x="5918202" y="5131068"/>
                  <a:ext cx="694271" cy="535957"/>
                </a:xfrm>
                <a:prstGeom prst="bentConnector3">
                  <a:avLst/>
                </a:prstGeom>
                <a:grpFill/>
                <a:ln w="952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1" name="TextBox 220"/>
                <p:cNvSpPr txBox="1"/>
                <p:nvPr/>
              </p:nvSpPr>
              <p:spPr>
                <a:xfrm>
                  <a:off x="7338176" y="4373617"/>
                  <a:ext cx="2415418" cy="4616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i="1" u="sng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Ahead schedule</a:t>
                  </a:r>
                </a:p>
                <a:p>
                  <a:pPr algn="ctr"/>
                  <a:r>
                    <a:rPr lang="en-US" sz="1200" dirty="0" smtClean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Work performed &gt; Work scheduled</a:t>
                  </a:r>
                </a:p>
              </p:txBody>
            </p:sp>
            <p:sp>
              <p:nvSpPr>
                <p:cNvPr id="222" name="TextBox 221"/>
                <p:cNvSpPr txBox="1"/>
                <p:nvPr/>
              </p:nvSpPr>
              <p:spPr>
                <a:xfrm>
                  <a:off x="7338176" y="4912967"/>
                  <a:ext cx="2415418" cy="4616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i="1" u="sng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On schedule</a:t>
                  </a:r>
                </a:p>
                <a:p>
                  <a:pPr algn="ctr"/>
                  <a:r>
                    <a:rPr lang="en-US" sz="1200" dirty="0" smtClean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Work performed </a:t>
                  </a:r>
                  <a:r>
                    <a:rPr lang="en-US" sz="1200" dirty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= Work scheduled</a:t>
                  </a:r>
                  <a:endParaRPr lang="en-US" sz="1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3" name="TextBox 222"/>
                <p:cNvSpPr txBox="1"/>
                <p:nvPr/>
              </p:nvSpPr>
              <p:spPr>
                <a:xfrm>
                  <a:off x="7338176" y="5435329"/>
                  <a:ext cx="2415418" cy="4616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i="1" u="sng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Behind </a:t>
                  </a:r>
                  <a:r>
                    <a:rPr lang="en-US" sz="1200" b="1" i="1" u="sng" dirty="0" err="1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scheduke</a:t>
                  </a:r>
                  <a:endParaRPr lang="en-US" sz="1200" b="1" i="1" u="sng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/>
                  <a:r>
                    <a:rPr lang="en-US" sz="1200" dirty="0" smtClean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Work performed </a:t>
                  </a:r>
                  <a:r>
                    <a:rPr lang="en-US" sz="1200" dirty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&lt; Work scheduled</a:t>
                  </a:r>
                  <a:endParaRPr lang="en-US" sz="1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24" name="Straight Connector 223"/>
                <p:cNvCxnSpPr>
                  <a:stCxn id="217" idx="3"/>
                  <a:endCxn id="221" idx="1"/>
                </p:cNvCxnSpPr>
                <p:nvPr/>
              </p:nvCxnSpPr>
              <p:spPr>
                <a:xfrm>
                  <a:off x="7010405" y="4604058"/>
                  <a:ext cx="327771" cy="392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>
                  <a:stCxn id="215" idx="3"/>
                  <a:endCxn id="222" idx="1"/>
                </p:cNvCxnSpPr>
                <p:nvPr/>
              </p:nvCxnSpPr>
              <p:spPr>
                <a:xfrm>
                  <a:off x="7010405" y="5142314"/>
                  <a:ext cx="327771" cy="1486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>
                  <a:stCxn id="218" idx="3"/>
                  <a:endCxn id="223" idx="1"/>
                </p:cNvCxnSpPr>
                <p:nvPr/>
              </p:nvCxnSpPr>
              <p:spPr>
                <a:xfrm flipV="1">
                  <a:off x="7010405" y="5666162"/>
                  <a:ext cx="327771" cy="863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30" name="Rectangle 7"/>
            <p:cNvSpPr>
              <a:spLocks noChangeArrowheads="1"/>
            </p:cNvSpPr>
            <p:nvPr/>
          </p:nvSpPr>
          <p:spPr bwMode="auto">
            <a:xfrm>
              <a:off x="87085" y="2357845"/>
              <a:ext cx="3578982" cy="32333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lIns="0" tIns="0" rIns="0" bIns="0"/>
            <a:lstStyle/>
            <a:p>
              <a:pPr marL="457200" indent="-457200">
                <a:spcBef>
                  <a:spcPct val="20000"/>
                </a:spcBef>
                <a:buClr>
                  <a:srgbClr val="CC3300"/>
                </a:buClr>
                <a:buSzPct val="100000"/>
                <a:defRPr/>
              </a:pPr>
              <a:r>
                <a:rPr lang="en-US" sz="2000" b="1" i="1" dirty="0" smtClean="0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Schedule (Time) </a:t>
              </a:r>
              <a:r>
                <a:rPr lang="en-US" sz="2000" b="1" i="1" dirty="0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Performance</a:t>
              </a:r>
              <a:endParaRPr lang="de-DE" sz="20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17377" y="124937"/>
            <a:ext cx="7046090" cy="55239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514350" indent="-514350" algn="ctr">
              <a:spcBef>
                <a:spcPct val="20000"/>
              </a:spcBef>
              <a:buClr>
                <a:srgbClr val="CC3300"/>
              </a:buClr>
              <a:buSzPct val="100000"/>
              <a:defRPr/>
            </a:pPr>
            <a:r>
              <a:rPr lang="en-US" sz="36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Performance Equations</a:t>
            </a:r>
            <a:endParaRPr lang="de-DE" sz="36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2059955"/>
              </p:ext>
            </p:extLst>
          </p:nvPr>
        </p:nvGraphicFramePr>
        <p:xfrm>
          <a:off x="90712" y="1016143"/>
          <a:ext cx="9620547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528"/>
                <a:gridCol w="5149886"/>
                <a:gridCol w="3268133"/>
              </a:tblGrid>
              <a:tr h="15862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Symbol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Definition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التعريف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11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(BCWS)</a:t>
                      </a:r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i="0" u="none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[PV]</a:t>
                      </a:r>
                      <a:r>
                        <a:rPr lang="en-US" sz="1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Budgeted Cost of Work Scheduled</a:t>
                      </a:r>
                      <a:r>
                        <a:rPr lang="en-US" sz="1200" b="1" i="1" u="sng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2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planned value of work to be accomplished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تكلفة موازنة للأعمال المجدولة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 وفقا للخطة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140"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(BCWP)</a:t>
                      </a:r>
                      <a:r>
                        <a:rPr lang="en-US" sz="1200" b="1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[EV]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Budgeted Cost of Work Performed</a:t>
                      </a:r>
                      <a:r>
                        <a:rPr lang="en-US" sz="1200" b="1" i="1" u="sng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2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earned value of work accomplished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تكلفة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 موازنة لما تم من أعمال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140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(ACWP) </a:t>
                      </a:r>
                      <a:r>
                        <a:rPr lang="en-US" sz="1200" b="1" i="1" u="sng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[AC]</a:t>
                      </a:r>
                      <a:r>
                        <a:rPr lang="en-US" sz="1200" b="1" i="1" u="sng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Actual Cost of Work Performed 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التكلفة الفعلية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 لما تم من أعمال وتم دفعها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29" name="Table 2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8593042"/>
              </p:ext>
            </p:extLst>
          </p:nvPr>
        </p:nvGraphicFramePr>
        <p:xfrm>
          <a:off x="1035660" y="3031324"/>
          <a:ext cx="4840207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1800"/>
                <a:gridCol w="2218407"/>
              </a:tblGrid>
              <a:tr h="262301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Schedule/Performance Variance</a:t>
                      </a:r>
                      <a:endParaRPr lang="en-US" sz="1400" b="1" i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SV = BCWP-BCWS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56" name="Table 2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92311646"/>
              </p:ext>
            </p:extLst>
          </p:nvPr>
        </p:nvGraphicFramePr>
        <p:xfrm>
          <a:off x="1035660" y="4919399"/>
          <a:ext cx="4840207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1800"/>
                <a:gridCol w="2218407"/>
              </a:tblGrid>
              <a:tr h="262301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Schedule</a:t>
                      </a:r>
                      <a:r>
                        <a:rPr lang="en-US" sz="1400" b="1" i="1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i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Performance Index</a:t>
                      </a:r>
                      <a:endParaRPr lang="en-US" sz="1400" b="1" i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SPI = BCWP/BCWS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916352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8765638"/>
              </p:ext>
            </p:extLst>
          </p:nvPr>
        </p:nvGraphicFramePr>
        <p:xfrm>
          <a:off x="107653" y="1126211"/>
          <a:ext cx="9620547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528"/>
                <a:gridCol w="5149886"/>
                <a:gridCol w="3268133"/>
              </a:tblGrid>
              <a:tr h="15862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Symbol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Definition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التعريف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11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(BCWS)</a:t>
                      </a:r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i="0" u="none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[PV]</a:t>
                      </a:r>
                      <a:r>
                        <a:rPr lang="en-US" sz="1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Budgeted Cost of Work Scheduled</a:t>
                      </a:r>
                      <a:r>
                        <a:rPr lang="en-US" sz="1200" b="1" i="1" u="sng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2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planned value of work to be accomplished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تكلفة موازنة للأعمال المجدولة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 وفقا للخطة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140"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(BCWP)</a:t>
                      </a:r>
                      <a:r>
                        <a:rPr lang="en-US" sz="1200" b="1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[EV]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Budgeted Cost of Work Performed</a:t>
                      </a:r>
                      <a:r>
                        <a:rPr lang="en-US" sz="1200" b="1" i="1" u="sng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2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earned value of work accomplished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تكلفة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 موازنة لما تم من أعمال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140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(ACWP) </a:t>
                      </a:r>
                      <a:r>
                        <a:rPr lang="en-US" sz="1200" b="1" i="1" u="sng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[AC]</a:t>
                      </a:r>
                      <a:r>
                        <a:rPr lang="en-US" sz="1200" b="1" i="1" u="sng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Actual Cost of Work Performed 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التكلفة الفعلية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 لما تم من أعمال وتم دفعها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194" name="Table 19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3139390"/>
                  </p:ext>
                </p:extLst>
              </p:nvPr>
            </p:nvGraphicFramePr>
            <p:xfrm>
              <a:off x="1208911" y="3244166"/>
              <a:ext cx="8121356" cy="15148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36724"/>
                    <a:gridCol w="4984632"/>
                  </a:tblGrid>
                  <a:tr h="9891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i="1" dirty="0" smtClean="0">
                              <a:solidFill>
                                <a:srgbClr val="0000CC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Estimated Cost At Completion</a:t>
                          </a:r>
                          <a:endParaRPr lang="en-US" sz="1800" b="1" i="1" dirty="0">
                            <a:solidFill>
                              <a:srgbClr val="00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US" sz="1800" b="1" i="1" baseline="0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𝑬𝑨𝑪</m:t>
                              </m:r>
                              <m:r>
                                <a:rPr lang="en-US" sz="1800" b="1" i="1" baseline="0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=(</m:t>
                              </m:r>
                              <m:f>
                                <m:fPr>
                                  <m:ctrlPr>
                                    <a:rPr lang="en-US" sz="1800" b="1" i="1" baseline="0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1" i="1" baseline="0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𝑨𝑪𝑾𝑷</m:t>
                                  </m:r>
                                  <m:r>
                                    <a:rPr lang="en-US" sz="1800" b="1" i="1" baseline="-25000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𝒕𝒐</m:t>
                                  </m:r>
                                  <m:r>
                                    <a:rPr lang="en-US" sz="1800" b="1" i="1" baseline="-25000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1800" b="1" i="1" baseline="-25000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𝒅𝒂𝒕𝒂</m:t>
                                  </m:r>
                                </m:num>
                                <m:den>
                                  <m:r>
                                    <a:rPr lang="en-US" sz="1800" b="1" i="1" baseline="0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𝑩𝑪𝑾𝑷</m:t>
                                  </m:r>
                                  <m:r>
                                    <a:rPr lang="en-US" sz="1800" b="1" i="1" baseline="0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1800" b="1" i="1" baseline="-25000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𝒕𝒐</m:t>
                                  </m:r>
                                  <m:r>
                                    <a:rPr lang="en-US" sz="1800" b="1" i="1" baseline="-25000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1800" b="1" i="1" baseline="-25000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𝒅𝒂𝒕𝒆</m:t>
                                  </m:r>
                                </m:den>
                              </m:f>
                              <m:r>
                                <a:rPr lang="en-US" sz="1800" b="1" i="1" baseline="0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800" b="1" baseline="0" dirty="0" smtClean="0">
                              <a:solidFill>
                                <a:sysClr val="windowText" lastClr="00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* BAC,       </a:t>
                          </a:r>
                          <a:r>
                            <a:rPr lang="en-US" sz="1800" b="1" i="1" u="sng" baseline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OR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u="none" dirty="0" smtClean="0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𝑬𝑨𝑪</m:t>
                                </m:r>
                                <m:r>
                                  <a:rPr lang="en-US" b="1" i="1" u="none" dirty="0" smtClean="0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b="1" i="1" u="none" dirty="0" smtClean="0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𝑨𝑪𝑾𝑷</m:t>
                                </m:r>
                                <m:r>
                                  <a:rPr lang="en-US" b="1" i="1" u="none" dirty="0" smtClean="0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b="1" i="1" u="none" baseline="-25000" dirty="0" smtClean="0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𝒕𝒐</m:t>
                                </m:r>
                                <m:r>
                                  <a:rPr lang="en-US" b="1" i="1" u="none" baseline="-25000" dirty="0" smtClean="0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b="1" i="1" u="none" baseline="-25000" dirty="0" smtClean="0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𝒅𝒂𝒕𝒆</m:t>
                                </m:r>
                                <m:r>
                                  <a:rPr lang="en-US" b="1" i="1" u="none" baseline="-25000" dirty="0" smtClean="0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+ </m:t>
                                </m:r>
                                <m:f>
                                  <m:fPr>
                                    <m:ctrlPr>
                                      <a:rPr lang="en-US" b="1" i="1" u="none" dirty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u="none" dirty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(</m:t>
                                    </m:r>
                                    <m:r>
                                      <a:rPr lang="en-US" b="1" i="1" u="none" dirty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𝑩𝑨𝑪</m:t>
                                    </m:r>
                                    <m:r>
                                      <a:rPr lang="en-US" b="1" i="1" u="none" dirty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 – </m:t>
                                    </m:r>
                                    <m:r>
                                      <a:rPr lang="en-US" b="1" i="1" u="none" dirty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𝑩𝑪𝑾𝑷</m:t>
                                    </m:r>
                                    <m:r>
                                      <a:rPr lang="en-US" b="1" i="1" u="none" dirty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 </m:t>
                                    </m:r>
                                    <m:r>
                                      <a:rPr lang="en-US" b="1" i="1" u="none" baseline="-25000" dirty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𝒕𝒐</m:t>
                                    </m:r>
                                    <m:r>
                                      <a:rPr lang="en-US" b="1" i="1" u="none" baseline="-25000" dirty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 </m:t>
                                    </m:r>
                                    <m:r>
                                      <a:rPr lang="en-US" b="1" i="1" u="none" baseline="-25000" dirty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𝒅𝒂𝒕𝒆</m:t>
                                    </m:r>
                                    <m:r>
                                      <a:rPr lang="en-US" b="1" i="1" u="none" dirty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 )</m:t>
                                    </m:r>
                                  </m:num>
                                  <m:den>
                                    <m:r>
                                      <a:rPr lang="en-US" b="1" i="1" u="none" dirty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𝑪𝑷𝑰</m:t>
                                    </m:r>
                                    <m:r>
                                      <a:rPr lang="en-US" b="1" i="1" u="none" dirty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 </m:t>
                                    </m:r>
                                    <m:r>
                                      <a:rPr lang="en-US" b="1" i="1" u="none" baseline="-25000" dirty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𝒕𝒉𝒊𝒔</m:t>
                                    </m:r>
                                    <m:r>
                                      <a:rPr lang="en-US" b="1" i="1" u="none" baseline="-25000" dirty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 </m:t>
                                    </m:r>
                                    <m:r>
                                      <a:rPr lang="en-US" b="1" i="1" u="none" baseline="-25000" dirty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𝒑𝒆𝒓𝒊𝒐𝒅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b="1" i="0" u="none" dirty="0" smtClean="0">
                            <a:solidFill>
                              <a:srgbClr val="0000FF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94" name="Table 19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3093139390"/>
                  </p:ext>
                </p:extLst>
              </p:nvPr>
            </p:nvGraphicFramePr>
            <p:xfrm>
              <a:off x="1208911" y="3244166"/>
              <a:ext cx="8121356" cy="15148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36724"/>
                    <a:gridCol w="4984632"/>
                  </a:tblGrid>
                  <a:tr h="15148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i="1" dirty="0" smtClean="0">
                              <a:solidFill>
                                <a:srgbClr val="0000CC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Estimated Cost At Completion</a:t>
                          </a:r>
                          <a:endParaRPr lang="en-US" sz="1800" b="1" i="1" dirty="0">
                            <a:solidFill>
                              <a:srgbClr val="00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63081" t="-2008" r="-244" b="-80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195" name="Table 1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6606808"/>
              </p:ext>
            </p:extLst>
          </p:nvPr>
        </p:nvGraphicFramePr>
        <p:xfrm>
          <a:off x="1217377" y="5037668"/>
          <a:ext cx="617402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6023"/>
                <a:gridCol w="3048000"/>
              </a:tblGrid>
              <a:tr h="34647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Estimate to Completion</a:t>
                      </a:r>
                      <a:endParaRPr lang="en-US" sz="1800" b="1" i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ETC = EAC - ACWP</a:t>
                      </a:r>
                      <a:endParaRPr lang="en-US" sz="1800" b="1" baseline="-250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55" name="Table 2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4504233"/>
              </p:ext>
            </p:extLst>
          </p:nvPr>
        </p:nvGraphicFramePr>
        <p:xfrm>
          <a:off x="1217377" y="2537937"/>
          <a:ext cx="615709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6023"/>
                <a:gridCol w="3031067"/>
              </a:tblGrid>
              <a:tr h="239584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 Cost At Completion</a:t>
                      </a:r>
                      <a:endParaRPr lang="en-US" sz="1800" b="1" i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BAC = BCWS</a:t>
                      </a:r>
                      <a:r>
                        <a:rPr lang="en-US" sz="1800" b="1" baseline="-250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end</a:t>
                      </a:r>
                      <a:endParaRPr lang="en-US" sz="1800" b="1" baseline="-250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3245641"/>
              </p:ext>
            </p:extLst>
          </p:nvPr>
        </p:nvGraphicFramePr>
        <p:xfrm>
          <a:off x="1217377" y="5808137"/>
          <a:ext cx="6174023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6023"/>
                <a:gridCol w="3048000"/>
              </a:tblGrid>
              <a:tr h="34647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Variance from original budget </a:t>
                      </a:r>
                      <a:endParaRPr lang="en-US" sz="1800" b="1" i="1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VB = EAC - BAC</a:t>
                      </a:r>
                      <a:endParaRPr lang="en-US" sz="1800" b="1" baseline="-250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1015999" y="135468"/>
            <a:ext cx="8094134" cy="60113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514350" indent="-514350">
              <a:spcBef>
                <a:spcPct val="20000"/>
              </a:spcBef>
              <a:buClr>
                <a:srgbClr val="CC3300"/>
              </a:buClr>
              <a:buSzPct val="100000"/>
              <a:defRPr/>
            </a:pPr>
            <a:r>
              <a:rPr lang="en-US" sz="36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Cost </a:t>
            </a:r>
            <a:r>
              <a:rPr lang="en-US" sz="36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Forecasting Equations</a:t>
            </a:r>
            <a:endParaRPr lang="de-DE" sz="36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18354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136" y="302207"/>
            <a:ext cx="9835660" cy="65439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514350" indent="-514350">
              <a:spcBef>
                <a:spcPct val="20000"/>
              </a:spcBef>
              <a:buClr>
                <a:srgbClr val="CC3300"/>
              </a:buClr>
              <a:buSzPct val="100000"/>
              <a:defRPr/>
            </a:pPr>
            <a:r>
              <a:rPr lang="de-DE" sz="32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BCWS </a:t>
            </a:r>
            <a:r>
              <a:rPr lang="de-DE" sz="3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[PV], </a:t>
            </a:r>
            <a:r>
              <a:rPr lang="de-DE" sz="32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BCWP </a:t>
            </a:r>
            <a:r>
              <a:rPr lang="de-DE" sz="32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[EV], </a:t>
            </a:r>
            <a:r>
              <a:rPr lang="de-DE" sz="32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de-DE" sz="32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ACWP</a:t>
            </a:r>
            <a:r>
              <a:rPr lang="de-DE" sz="32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[AC] </a:t>
            </a:r>
            <a:r>
              <a:rPr lang="de-DE" sz="32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de-DE" sz="32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S-CURVES</a:t>
            </a:r>
            <a:endParaRPr lang="de-DE" sz="3200" b="1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082" y="1071881"/>
            <a:ext cx="9366504" cy="54730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>
            <a:innerShdw dist="127000" dir="20400000">
              <a:prstClr val="black">
                <a:alpha val="50000"/>
              </a:prstClr>
            </a:innerShdw>
          </a:effectLst>
        </p:spPr>
      </p:pic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4521069" y="4268427"/>
            <a:ext cx="134515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BCWP [EV]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4507001" y="3709570"/>
            <a:ext cx="134515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BCWS [PV]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5"/>
          <p:cNvSpPr txBox="1">
            <a:spLocks noChangeArrowheads="1"/>
          </p:cNvSpPr>
          <p:nvPr/>
        </p:nvSpPr>
        <p:spPr bwMode="auto">
          <a:xfrm>
            <a:off x="1170611" y="2676443"/>
            <a:ext cx="129123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ACWP [AC]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41399" y="203731"/>
            <a:ext cx="5647267" cy="5159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514350" indent="-514350">
              <a:spcBef>
                <a:spcPct val="20000"/>
              </a:spcBef>
              <a:buClr>
                <a:srgbClr val="CC3300"/>
              </a:buClr>
              <a:buSzPct val="100000"/>
              <a:defRPr/>
            </a:pPr>
            <a:r>
              <a:rPr lang="de-DE" sz="36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BCWS, BCWP, and ACWP</a:t>
            </a:r>
          </a:p>
        </p:txBody>
      </p: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520702" y="978303"/>
            <a:ext cx="4288370" cy="2908192"/>
            <a:chOff x="990598" y="1098550"/>
            <a:chExt cx="7162802" cy="5541741"/>
          </a:xfrm>
        </p:grpSpPr>
        <p:pic>
          <p:nvPicPr>
            <p:cNvPr id="23560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49504" b="52771"/>
            <a:stretch>
              <a:fillRect/>
            </a:stretch>
          </p:blipFill>
          <p:spPr bwMode="auto">
            <a:xfrm>
              <a:off x="990600" y="1098550"/>
              <a:ext cx="7162800" cy="4865688"/>
            </a:xfrm>
            <a:prstGeom prst="rect">
              <a:avLst/>
            </a:prstGeom>
            <a:solidFill>
              <a:srgbClr val="F8F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90598" y="5525966"/>
              <a:ext cx="7162802" cy="111432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lang="en-US" sz="16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Under budget (</a:t>
              </a:r>
              <a:r>
                <a:rPr lang="en-US" sz="1600" b="1" i="1" u="sng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costs below budget</a:t>
              </a:r>
              <a:r>
                <a:rPr lang="en-US" sz="16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&amp; Ahead of schedule (fast)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164667" y="978303"/>
            <a:ext cx="4097866" cy="2927734"/>
            <a:chOff x="984250" y="1143000"/>
            <a:chExt cx="6864350" cy="5530231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9524" r="1945" b="52771"/>
            <a:stretch>
              <a:fillRect/>
            </a:stretch>
          </p:blipFill>
          <p:spPr bwMode="auto">
            <a:xfrm>
              <a:off x="984250" y="1143000"/>
              <a:ext cx="6864350" cy="4852988"/>
            </a:xfrm>
            <a:prstGeom prst="rect">
              <a:avLst/>
            </a:prstGeom>
            <a:solidFill>
              <a:srgbClr val="F8F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5"/>
            <p:cNvSpPr txBox="1">
              <a:spLocks noChangeArrowheads="1"/>
            </p:cNvSpPr>
            <p:nvPr/>
          </p:nvSpPr>
          <p:spPr bwMode="auto">
            <a:xfrm>
              <a:off x="984250" y="5638800"/>
              <a:ext cx="6864350" cy="103443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/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Over budget (</a:t>
              </a:r>
              <a:r>
                <a:rPr lang="en-US" sz="1600" i="1" u="sng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Over costs</a:t>
              </a: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&amp; Ahead of schedule (fast)</a:t>
              </a:r>
            </a:p>
          </p:txBody>
        </p:sp>
      </p:grpSp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520702" y="3906037"/>
            <a:ext cx="4288370" cy="2926245"/>
            <a:chOff x="1073150" y="1066800"/>
            <a:chExt cx="6775450" cy="5523383"/>
          </a:xfrm>
        </p:grpSpPr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47229" r="50476" b="3616"/>
            <a:stretch>
              <a:fillRect/>
            </a:stretch>
          </p:blipFill>
          <p:spPr bwMode="auto">
            <a:xfrm>
              <a:off x="1073150" y="1066800"/>
              <a:ext cx="6775450" cy="4884738"/>
            </a:xfrm>
            <a:prstGeom prst="rect">
              <a:avLst/>
            </a:prstGeom>
            <a:solidFill>
              <a:srgbClr val="F8F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5"/>
            <p:cNvSpPr txBox="1">
              <a:spLocks noChangeArrowheads="1"/>
            </p:cNvSpPr>
            <p:nvPr/>
          </p:nvSpPr>
          <p:spPr bwMode="auto">
            <a:xfrm>
              <a:off x="1073150" y="5486401"/>
              <a:ext cx="6775448" cy="11037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/>
              <a:r>
                <a:rPr lang="en-US" sz="1600" i="1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Under budget (</a:t>
              </a:r>
              <a:r>
                <a:rPr lang="en-US" sz="1600" i="1" u="sng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costs below budget</a:t>
              </a:r>
              <a:r>
                <a:rPr lang="en-US" sz="1600" i="1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&amp; Behind schedule (Slow)</a:t>
              </a:r>
            </a:p>
          </p:txBody>
        </p:sp>
      </p:grpSp>
      <p:grpSp>
        <p:nvGrpSpPr>
          <p:cNvPr id="14" name="Group 7"/>
          <p:cNvGrpSpPr>
            <a:grpSpLocks/>
          </p:cNvGrpSpPr>
          <p:nvPr/>
        </p:nvGrpSpPr>
        <p:grpSpPr bwMode="auto">
          <a:xfrm>
            <a:off x="5164667" y="3939008"/>
            <a:ext cx="4207933" cy="2861876"/>
            <a:chOff x="960438" y="1128713"/>
            <a:chExt cx="6735762" cy="5625887"/>
          </a:xfrm>
        </p:grpSpPr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50496" t="47229" r="2939" b="6210"/>
            <a:stretch>
              <a:fillRect/>
            </a:stretch>
          </p:blipFill>
          <p:spPr bwMode="auto">
            <a:xfrm>
              <a:off x="960438" y="1128713"/>
              <a:ext cx="6735762" cy="4891087"/>
            </a:xfrm>
            <a:prstGeom prst="rect">
              <a:avLst/>
            </a:prstGeom>
            <a:solidFill>
              <a:srgbClr val="F8F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Box 5"/>
            <p:cNvSpPr txBox="1">
              <a:spLocks noChangeArrowheads="1"/>
            </p:cNvSpPr>
            <p:nvPr/>
          </p:nvSpPr>
          <p:spPr bwMode="auto">
            <a:xfrm>
              <a:off x="960438" y="5605047"/>
              <a:ext cx="6735762" cy="114955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/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Over budget (</a:t>
              </a:r>
              <a:r>
                <a:rPr lang="en-US" sz="1600" i="1" u="sng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Over cost</a:t>
              </a:r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&amp; Behind schedule (Slow)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767468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esentation on brainstorming" id="{C229246F-E851-40FB-8E1D-535DCA6AFD71}" vid="{8D346C02-FE09-4A8E-BC58-EB73E373F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86085EB6EF8A468533B5E264E46EF1" ma:contentTypeVersion="0" ma:contentTypeDescription="Create a new document." ma:contentTypeScope="" ma:versionID="0ff94189cd42df72cdfb57eaf031f65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1975D9-A4F7-4CE1-8732-C43317FDA6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D5BD9C6-3D1A-432F-8E84-2C3AD6D4793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4A96781-50DC-4342-B685-2AD6D50EFC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0</TotalTime>
  <Words>2823</Words>
  <Application>Microsoft Office PowerPoint</Application>
  <PresentationFormat>A4 Paper (210x297 mm)</PresentationFormat>
  <Paragraphs>705</Paragraphs>
  <Slides>27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Presentation on brainstorming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2013-06-13T16:23:24Z</dcterms:created>
  <dcterms:modified xsi:type="dcterms:W3CDTF">2014-11-20T10:27:43Z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TC034606379991</vt:lpwstr>
  </property>
  <property fmtid="{D5CDD505-2E9C-101B-9397-08002B2CF9AE}" pid="3" name="ContentTypeId">
    <vt:lpwstr>0x010100BF86085EB6EF8A468533B5E264E46EF1</vt:lpwstr>
  </property>
</Properties>
</file>