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4"/>
  </p:sldMasterIdLst>
  <p:notesMasterIdLst>
    <p:notesMasterId r:id="rId20"/>
  </p:notesMasterIdLst>
  <p:handoutMasterIdLst>
    <p:handoutMasterId r:id="rId21"/>
  </p:handoutMasterIdLst>
  <p:sldIdLst>
    <p:sldId id="272" r:id="rId5"/>
    <p:sldId id="281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1" r:id="rId14"/>
    <p:sldId id="292" r:id="rId15"/>
    <p:sldId id="293" r:id="rId16"/>
    <p:sldId id="294" r:id="rId17"/>
    <p:sldId id="295" r:id="rId18"/>
    <p:sldId id="296" r:id="rId19"/>
  </p:sldIdLst>
  <p:sldSz cx="9906000" cy="6858000" type="A4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93" d="100"/>
          <a:sy n="93" d="100"/>
        </p:scale>
        <p:origin x="-114" y="-46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TOPIC-8A- PROJECT TIME CONTROL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13 June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GE404 ENGINEERING MANAGEMENT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77DD98-9C09-4E3B-B1DE-0629DA081B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37531254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TOPIC-8A- PROJECT TIME CONTROL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13 June 2013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00363" y="857250"/>
            <a:ext cx="334327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GE404 ENGINEERING MANAGEMENT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3B0CF2-7F87-4E02-A248-870047730F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498132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00363" y="857250"/>
            <a:ext cx="3343275" cy="2314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13 June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GE404 ENGINEERING MANAGEMENT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TOPIC-8A- PROJECT TIME CONTROL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95133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00363" y="857250"/>
            <a:ext cx="3343275" cy="2314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13 June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GE404 ENGINEERING MANAGEMENT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TOPIC-8A- PROJECT TIME CONTROL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81835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00363" y="857250"/>
            <a:ext cx="3343275" cy="2314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13 June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GE404 ENGINEERING MANAGEMENT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TOPIC-8A- PROJECT TIME CONTROL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22527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77850" y="3228536"/>
            <a:ext cx="8509254" cy="1752600"/>
          </a:xfrm>
        </p:spPr>
        <p:txBody>
          <a:bodyPr lIns="0" rIns="18288"/>
          <a:lstStyle>
            <a:lvl1pPr marL="0" marR="45722" indent="0" algn="r">
              <a:buNone/>
              <a:defRPr>
                <a:solidFill>
                  <a:schemeClr val="tx1"/>
                </a:solidFill>
              </a:defRPr>
            </a:lvl1pPr>
            <a:lvl2pPr marL="457211" indent="0" algn="ctr">
              <a:buNone/>
            </a:lvl2pPr>
            <a:lvl3pPr marL="914423" indent="0" algn="ctr">
              <a:buNone/>
            </a:lvl3pPr>
            <a:lvl4pPr marL="1371634" indent="0" algn="ctr">
              <a:buNone/>
            </a:lvl4pPr>
            <a:lvl5pPr marL="1828846" indent="0" algn="ctr">
              <a:buNone/>
            </a:lvl5pPr>
            <a:lvl6pPr marL="2286057" indent="0" algn="ctr">
              <a:buNone/>
            </a:lvl6pPr>
            <a:lvl7pPr marL="2743269" indent="0" algn="ctr">
              <a:buNone/>
            </a:lvl7pPr>
            <a:lvl8pPr marL="3200480" indent="0" algn="ctr">
              <a:buNone/>
            </a:lvl8pPr>
            <a:lvl9pPr marL="3657691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77850" y="1371600"/>
            <a:ext cx="8505952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2478" y="5937956"/>
            <a:ext cx="6696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0" y="6208894"/>
            <a:ext cx="9906000" cy="649106"/>
            <a:chOff x="0" y="6208894"/>
            <a:chExt cx="12192000" cy="649106"/>
          </a:xfrm>
        </p:grpSpPr>
        <p:sp>
          <p:nvSpPr>
            <p:cNvPr id="2" name="Rectangle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801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" name="Straight Connector 10"/>
          <p:cNvCxnSpPr/>
          <p:nvPr userDrawn="1"/>
        </p:nvCxnSpPr>
        <p:spPr>
          <a:xfrm flipV="1">
            <a:off x="2478" y="5937956"/>
            <a:ext cx="6696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8777770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914402"/>
            <a:ext cx="652145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914402"/>
            <a:ext cx="222885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33697544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14816821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4548" y="2704664"/>
            <a:ext cx="8420100" cy="1509712"/>
          </a:xfrm>
        </p:spPr>
        <p:txBody>
          <a:bodyPr lIns="45720" rIns="45720" anchor="t"/>
          <a:lstStyle>
            <a:lvl1pPr marL="0" indent="0">
              <a:buNone/>
              <a:defRPr sz="2201">
                <a:solidFill>
                  <a:schemeClr val="tx1"/>
                </a:solidFill>
              </a:defRPr>
            </a:lvl1pPr>
            <a:lvl2pPr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548" y="1316736"/>
            <a:ext cx="84201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3531933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920085"/>
            <a:ext cx="4375150" cy="4434840"/>
          </a:xfrm>
        </p:spPr>
        <p:txBody>
          <a:bodyPr/>
          <a:lstStyle>
            <a:lvl1pPr>
              <a:defRPr sz="2601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920085"/>
            <a:ext cx="4375150" cy="4434840"/>
          </a:xfrm>
        </p:spPr>
        <p:txBody>
          <a:bodyPr/>
          <a:lstStyle>
            <a:lvl1pPr>
              <a:defRPr sz="2601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704088"/>
            <a:ext cx="89154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1090186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3" y="2514600"/>
            <a:ext cx="4378589" cy="3845720"/>
          </a:xfrm>
        </p:spPr>
        <p:txBody>
          <a:bodyPr tIns="0"/>
          <a:lstStyle>
            <a:lvl1pPr>
              <a:defRPr sz="2201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032113" y="1859761"/>
            <a:ext cx="4378589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1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95300" y="2514600"/>
            <a:ext cx="4376870" cy="3845720"/>
          </a:xfrm>
        </p:spPr>
        <p:txBody>
          <a:bodyPr tIns="0"/>
          <a:lstStyle>
            <a:lvl1pPr>
              <a:defRPr sz="2201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855248"/>
            <a:ext cx="4376870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1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704088"/>
            <a:ext cx="89154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12501885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704088"/>
            <a:ext cx="899795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1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30718149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28821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872971" y="1676400"/>
            <a:ext cx="5537729" cy="4572000"/>
          </a:xfrm>
        </p:spPr>
        <p:txBody>
          <a:bodyPr tIns="0"/>
          <a:lstStyle>
            <a:lvl1pPr>
              <a:defRPr sz="2800"/>
            </a:lvl1pPr>
            <a:lvl2pPr>
              <a:defRPr sz="2601"/>
            </a:lvl2pPr>
            <a:lvl3pPr>
              <a:defRPr sz="2400"/>
            </a:lvl3pPr>
            <a:lvl4pPr>
              <a:defRPr sz="2000"/>
            </a:lvl4pPr>
            <a:lvl5pPr>
              <a:defRPr sz="1801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42950" y="1676400"/>
            <a:ext cx="2971800" cy="4572000"/>
          </a:xfrm>
        </p:spPr>
        <p:txBody>
          <a:bodyPr lIns="18288" rIns="18288"/>
          <a:lstStyle>
            <a:lvl1pPr marL="0" indent="0" algn="l">
              <a:buNone/>
              <a:defRPr sz="1401"/>
            </a:lvl1pPr>
            <a:lvl2pPr indent="0" algn="l">
              <a:buNone/>
              <a:defRPr sz="1200"/>
            </a:lvl2pPr>
            <a:lvl3pPr indent="0" algn="l">
              <a:buNone/>
              <a:defRPr sz="1001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950" y="514352"/>
            <a:ext cx="29718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1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19919267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429566" y="1108077"/>
            <a:ext cx="569595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1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671145" y="5359769"/>
            <a:ext cx="168402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1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50300" y="6356354"/>
            <a:ext cx="660400" cy="365125"/>
          </a:xfrm>
        </p:spPr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0319" y="5816600"/>
            <a:ext cx="9926638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1" rIns="91440" bIns="45721" anchor="t" compatLnSpc="1"/>
          <a:lstStyle/>
          <a:p>
            <a:pPr marL="0" algn="l" rtl="0" eaLnBrk="1" latinLnBrk="0" hangingPunct="1"/>
            <a:endParaRPr kumimoji="0" lang="en-US" sz="1801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746626" y="6219829"/>
            <a:ext cx="5159375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1" rIns="91440" bIns="45721" anchor="t" compatLnSpc="1"/>
          <a:lstStyle/>
          <a:p>
            <a:pPr marL="0" algn="l" rtl="0" eaLnBrk="1" latinLnBrk="0" hangingPunct="1"/>
            <a:endParaRPr kumimoji="0" lang="en-US" sz="1801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776276" y="1199517"/>
            <a:ext cx="500253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0400" y="2828785"/>
            <a:ext cx="239395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1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1176999"/>
            <a:ext cx="2397252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25196249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-23585" y="-7144"/>
            <a:ext cx="9945594" cy="6879658"/>
            <a:chOff x="0" y="-21658"/>
            <a:chExt cx="12240731" cy="6879658"/>
          </a:xfrm>
        </p:grpSpPr>
        <p:sp>
          <p:nvSpPr>
            <p:cNvPr id="26" name="Rectangle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/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Freeform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marL="0" algn="l" rtl="0" eaLnBrk="1" latinLnBrk="0" hangingPunct="1"/>
                <a:endParaRPr kumimoji="0" lang="en-US" sz="1801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" name="Freeform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marL="0" algn="l" rtl="0" eaLnBrk="1" latinLnBrk="0" hangingPunct="1"/>
                <a:endParaRPr kumimoji="0" lang="en-US" sz="1801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Freeform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anchor="t" compatLnSpc="1"/>
                <a:lstStyle/>
                <a:p>
                  <a:endParaRPr kumimoji="0" lang="en-US" sz="1801"/>
                </a:p>
              </p:txBody>
            </p:sp>
            <p:sp>
              <p:nvSpPr>
                <p:cNvPr id="33" name="Freeform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anchor="t" compatLnSpc="1"/>
                <a:lstStyle/>
                <a:p>
                  <a:endParaRPr kumimoji="0" lang="en-US" sz="1801"/>
                </a:p>
              </p:txBody>
            </p:sp>
          </p:grpSp>
        </p:grpSp>
      </p:grp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95300" y="6356354"/>
            <a:ext cx="2311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889250" y="6356354"/>
            <a:ext cx="36322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585200" y="6356354"/>
            <a:ext cx="8255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95300" y="1935480"/>
            <a:ext cx="89154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95300" y="704088"/>
            <a:ext cx="89154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xmlns="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1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7" indent="-274327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1" kern="1200">
          <a:solidFill>
            <a:schemeClr val="tx1"/>
          </a:solidFill>
          <a:latin typeface="+mn-lt"/>
          <a:ea typeface="+mn-ea"/>
          <a:cs typeface="+mn-cs"/>
        </a:defRPr>
      </a:lvl1pPr>
      <a:lvl2pPr marL="640096" indent="-246895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indent="-246895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50" indent="-210318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77" indent="-210318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403" indent="-210318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1920288" indent="-182885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615" indent="-182885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942" indent="-182885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1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Excel_97-2003_Worksheet1.xls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1921933" y="1972733"/>
            <a:ext cx="6248400" cy="2209800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9525">
            <a:noFill/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0" tIns="0" rIns="0" bIns="0" anchor="ctr"/>
          <a:lstStyle/>
          <a:p>
            <a:pPr lvl="0" algn="ctr"/>
            <a:r>
              <a:rPr lang="de-DE" sz="4400" dirty="0">
                <a:solidFill>
                  <a:prstClr val="white"/>
                </a:solidFill>
                <a:latin typeface="Albertus Extra Bold" pitchFamily="34" charset="0"/>
              </a:rPr>
              <a:t>Project Time Con</a:t>
            </a:r>
            <a:r>
              <a:rPr lang="de-DE" sz="4400" dirty="0">
                <a:solidFill>
                  <a:prstClr val="white"/>
                </a:solidFill>
              </a:rPr>
              <a:t>trol</a:t>
            </a:r>
            <a:endParaRPr lang="de-DE" sz="3200" dirty="0">
              <a:solidFill>
                <a:prstClr val="white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96286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40267" y="373063"/>
            <a:ext cx="8001000" cy="592136"/>
          </a:xfrm>
          <a:prstGeom prst="rect">
            <a:avLst/>
          </a:prstGeom>
          <a:solidFill>
            <a:srgbClr val="FFFF00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0" tIns="0" rIns="0" bIns="0"/>
          <a:lstStyle/>
          <a:p>
            <a:pPr marL="514350" indent="-514350">
              <a:spcBef>
                <a:spcPct val="20000"/>
              </a:spcBef>
              <a:buClr>
                <a:srgbClr val="CC3300"/>
              </a:buClr>
              <a:buSzPct val="100000"/>
              <a:buFont typeface="+mj-lt"/>
              <a:buAutoNum type="arabicPeriod" startAt="3"/>
              <a:defRPr/>
            </a:pPr>
            <a:r>
              <a:rPr lang="en-US" sz="3200" b="1" i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Compare and Analysis of Project Progress</a:t>
            </a:r>
            <a:endParaRPr lang="de-DE" sz="3200" b="1" i="1" dirty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40267" y="1255713"/>
            <a:ext cx="8830733" cy="19328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10000"/>
              </a:lnSpc>
              <a:spcBef>
                <a:spcPts val="1200"/>
              </a:spcBef>
              <a:buClr>
                <a:schemeClr val="accent2"/>
              </a:buClr>
              <a:defRPr/>
            </a:pPr>
            <a:r>
              <a:rPr lang="en-US" sz="2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Concerned primarily with determining the effect of the latest information on the project completion date and any milestone goals.</a:t>
            </a:r>
          </a:p>
          <a:p>
            <a:pPr marL="690563" lvl="1" indent="-304800">
              <a:lnSpc>
                <a:spcPct val="110000"/>
              </a:lnSpc>
              <a:spcBef>
                <a:spcPts val="1200"/>
              </a:spcBef>
              <a:buClr>
                <a:srgbClr val="FF0000"/>
              </a:buClr>
              <a:buFont typeface="Wingdings" pitchFamily="2" charset="2"/>
              <a:buChar char="q"/>
              <a:defRPr/>
            </a:pPr>
            <a:r>
              <a:rPr lang="en-US" sz="2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kern="0" baseline="5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sz="2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A quick and simple check for critical activities status.</a:t>
            </a:r>
          </a:p>
          <a:p>
            <a:pPr marL="690563" lvl="1" indent="-304800">
              <a:lnSpc>
                <a:spcPct val="110000"/>
              </a:lnSpc>
              <a:spcBef>
                <a:spcPts val="1200"/>
              </a:spcBef>
              <a:buClr>
                <a:srgbClr val="FF0000"/>
              </a:buClr>
              <a:buFont typeface="Wingdings" pitchFamily="2" charset="2"/>
              <a:buChar char="q"/>
              <a:defRPr/>
            </a:pPr>
            <a:r>
              <a:rPr lang="en-US" sz="2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kern="0" baseline="5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2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Check the possibility of a new critical path</a:t>
            </a:r>
            <a:r>
              <a:rPr lang="en-US" sz="24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40267" y="3795713"/>
            <a:ext cx="8830733" cy="243759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square" lIns="0" tIns="0" rIns="0" bIns="0">
            <a:spAutoFit/>
          </a:bodyPr>
          <a:lstStyle/>
          <a:p>
            <a:pPr marL="304800" indent="-304800" algn="justLow">
              <a:lnSpc>
                <a:spcPct val="110000"/>
              </a:lnSpc>
              <a:spcBef>
                <a:spcPts val="1800"/>
              </a:spcBef>
              <a:buClr>
                <a:srgbClr val="CC3300"/>
              </a:buClr>
              <a:defRPr/>
            </a:pPr>
            <a:r>
              <a:rPr lang="en-US" sz="24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SIGNS </a:t>
            </a:r>
            <a:r>
              <a:rPr lang="en-US" sz="2400" b="1" i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OF DANGER:</a:t>
            </a:r>
          </a:p>
          <a:p>
            <a:pPr marL="304800" indent="-304800">
              <a:lnSpc>
                <a:spcPct val="110000"/>
              </a:lnSpc>
              <a:buClr>
                <a:srgbClr val="CC3300"/>
              </a:buClr>
              <a:buFont typeface="Wingdings" pitchFamily="2" charset="2"/>
              <a:buChar char="Ø"/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Activities fall behind LS schedule.</a:t>
            </a:r>
          </a:p>
          <a:p>
            <a:pPr marL="304800" indent="-304800">
              <a:lnSpc>
                <a:spcPct val="110000"/>
              </a:lnSpc>
              <a:buClr>
                <a:srgbClr val="CC3300"/>
              </a:buClr>
              <a:buFont typeface="Wingdings" pitchFamily="2" charset="2"/>
              <a:buChar char="Ø"/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Resource availability delays.</a:t>
            </a:r>
          </a:p>
          <a:p>
            <a:pPr marL="304800" indent="-304800">
              <a:lnSpc>
                <a:spcPct val="110000"/>
              </a:lnSpc>
              <a:buClr>
                <a:srgbClr val="CC3300"/>
              </a:buClr>
              <a:buFont typeface="Wingdings" pitchFamily="2" charset="2"/>
              <a:buChar char="Ø"/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Realizing that time duration of future activities have been materially underestimated.</a:t>
            </a:r>
          </a:p>
          <a:p>
            <a:pPr marL="304800" indent="-304800">
              <a:lnSpc>
                <a:spcPct val="110000"/>
              </a:lnSpc>
              <a:buClr>
                <a:srgbClr val="CC3300"/>
              </a:buClr>
              <a:buFont typeface="Wingdings" pitchFamily="2" charset="2"/>
              <a:buChar char="Ø"/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Change logic becomes necessary.</a:t>
            </a:r>
            <a:endParaRPr lang="en-US" sz="24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066800" y="322265"/>
            <a:ext cx="4631267" cy="609069"/>
          </a:xfrm>
          <a:prstGeom prst="rect">
            <a:avLst/>
          </a:prstGeom>
          <a:solidFill>
            <a:srgbClr val="FFFF00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0" tIns="0" rIns="0" bIns="0"/>
          <a:lstStyle/>
          <a:p>
            <a:pPr marL="514350" indent="-514350">
              <a:spcBef>
                <a:spcPct val="20000"/>
              </a:spcBef>
              <a:buClr>
                <a:srgbClr val="CC3300"/>
              </a:buClr>
              <a:buSzPct val="100000"/>
              <a:buFont typeface="+mj-lt"/>
              <a:buAutoNum type="arabicPeriod" startAt="4"/>
              <a:defRPr/>
            </a:pPr>
            <a:r>
              <a:rPr lang="en-US" sz="3600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Corrective Actions</a:t>
            </a:r>
            <a:endParaRPr lang="de-DE" sz="3600" dirty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066799" y="1261534"/>
            <a:ext cx="7772400" cy="41180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>
            <a:spAutoFit/>
          </a:bodyPr>
          <a:lstStyle/>
          <a:p>
            <a:pPr marL="304800" indent="-304800" algn="just">
              <a:lnSpc>
                <a:spcPct val="110000"/>
              </a:lnSpc>
              <a:spcBef>
                <a:spcPts val="1800"/>
              </a:spcBef>
              <a:buClr>
                <a:srgbClr val="CC3300"/>
              </a:buClr>
              <a:buFont typeface="Wingdings" pitchFamily="2" charset="2"/>
              <a:buChar char="Ø"/>
              <a:defRPr/>
            </a:pPr>
            <a:r>
              <a:rPr lang="en-US" sz="2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there are small delays that are within network time contingency, no action is usually required.</a:t>
            </a:r>
          </a:p>
          <a:p>
            <a:pPr marL="304800" indent="-304800" algn="just">
              <a:lnSpc>
                <a:spcPct val="110000"/>
              </a:lnSpc>
              <a:spcBef>
                <a:spcPts val="1800"/>
              </a:spcBef>
              <a:buClr>
                <a:srgbClr val="CC3300"/>
              </a:buClr>
              <a:buFont typeface="Wingdings" pitchFamily="2" charset="2"/>
              <a:buChar char="Ø"/>
              <a:defRPr/>
            </a:pPr>
            <a:r>
              <a:rPr lang="en-US" sz="2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Otherwise use </a:t>
            </a:r>
            <a:r>
              <a:rPr lang="en-US" sz="2400" b="1" i="1" kern="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Time Reduction Technique </a:t>
            </a:r>
            <a:r>
              <a:rPr lang="en-US" sz="2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bring project back on schedule.</a:t>
            </a:r>
          </a:p>
          <a:p>
            <a:pPr marL="304800" indent="-304800" algn="just">
              <a:lnSpc>
                <a:spcPct val="110000"/>
              </a:lnSpc>
              <a:spcBef>
                <a:spcPts val="1800"/>
              </a:spcBef>
              <a:buClr>
                <a:srgbClr val="CC3300"/>
              </a:buClr>
              <a:buFont typeface="Wingdings" pitchFamily="2" charset="2"/>
              <a:buChar char="Ø"/>
              <a:defRPr/>
            </a:pPr>
            <a:r>
              <a:rPr lang="en-US" sz="2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Make periodic job progress meetings to enhance time management efficiency.</a:t>
            </a:r>
          </a:p>
          <a:p>
            <a:pPr marL="690563" lvl="1" indent="-304800" algn="just">
              <a:lnSpc>
                <a:spcPct val="110000"/>
              </a:lnSpc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en-US" sz="2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Weekly, biweekly, monthly.</a:t>
            </a:r>
          </a:p>
          <a:p>
            <a:pPr marL="690563" lvl="1" indent="-304800" algn="just">
              <a:lnSpc>
                <a:spcPct val="110000"/>
              </a:lnSpc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en-US" sz="2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Project managers, field supervisors, major subcontractors, material suppliers, and owner representative.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066800" y="322264"/>
            <a:ext cx="7882467" cy="617536"/>
          </a:xfrm>
          <a:prstGeom prst="rect">
            <a:avLst/>
          </a:prstGeom>
          <a:solidFill>
            <a:srgbClr val="FFFF00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0" tIns="0" rIns="0" bIns="0"/>
          <a:lstStyle/>
          <a:p>
            <a:pPr marL="514350" indent="-514350">
              <a:spcBef>
                <a:spcPct val="20000"/>
              </a:spcBef>
              <a:buClr>
                <a:srgbClr val="CC3300"/>
              </a:buClr>
              <a:buSzPct val="100000"/>
              <a:buFont typeface="+mj-lt"/>
              <a:buAutoNum type="arabicPeriod" startAt="5"/>
              <a:defRPr/>
            </a:pPr>
            <a:r>
              <a:rPr lang="en-US" sz="3600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Network Updating (Rescheduling)</a:t>
            </a:r>
            <a:endParaRPr lang="de-DE" sz="3600" dirty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872066" y="1143001"/>
            <a:ext cx="8271933" cy="20313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square" lIns="0" tIns="0" rIns="0" bIns="0">
            <a:spAutoFit/>
          </a:bodyPr>
          <a:lstStyle/>
          <a:p>
            <a:pPr marL="304800" indent="-304800" algn="just">
              <a:lnSpc>
                <a:spcPct val="110000"/>
              </a:lnSpc>
              <a:buClr>
                <a:srgbClr val="CC3300"/>
              </a:buClr>
              <a:buFont typeface="Wingdings" pitchFamily="2" charset="2"/>
              <a:buChar char="Ø"/>
              <a:defRPr/>
            </a:pPr>
            <a:r>
              <a:rPr lang="en-US" sz="2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Making necessary network corrections and re-computing activity times and float times.</a:t>
            </a:r>
          </a:p>
          <a:p>
            <a:pPr marL="304800" indent="-304800" algn="just">
              <a:lnSpc>
                <a:spcPct val="110000"/>
              </a:lnSpc>
              <a:buClr>
                <a:srgbClr val="CC3300"/>
              </a:buClr>
              <a:buFont typeface="Wingdings" pitchFamily="2" charset="2"/>
              <a:buChar char="Ø"/>
              <a:defRPr/>
            </a:pPr>
            <a:r>
              <a:rPr lang="en-US" sz="2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Concerned with determining the effect of schedule deviations and plan changes on the portions of the project yet to be constructed</a:t>
            </a:r>
            <a:r>
              <a:rPr lang="en-US" sz="24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872066" y="3505198"/>
            <a:ext cx="8271933" cy="325012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square" lIns="0" tIns="0" rIns="0" bIns="0">
            <a:spAutoFit/>
          </a:bodyPr>
          <a:lstStyle/>
          <a:p>
            <a:pPr marL="304800" indent="-304800">
              <a:lnSpc>
                <a:spcPct val="110000"/>
              </a:lnSpc>
              <a:spcBef>
                <a:spcPts val="1800"/>
              </a:spcBef>
              <a:buClr>
                <a:srgbClr val="CC3300"/>
              </a:buClr>
              <a:defRPr/>
            </a:pPr>
            <a:r>
              <a:rPr lang="en-US" sz="2400" b="1" i="1" u="sng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INFORMATION </a:t>
            </a:r>
            <a:r>
              <a:rPr lang="en-US" sz="2400" b="1" i="1" u="sng" kern="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NEEDED:</a:t>
            </a:r>
          </a:p>
          <a:p>
            <a:pPr marL="304800" indent="-304800">
              <a:lnSpc>
                <a:spcPct val="110000"/>
              </a:lnSpc>
              <a:buClr>
                <a:srgbClr val="CC3300"/>
              </a:buClr>
              <a:buFont typeface="Wingdings" pitchFamily="2" charset="2"/>
              <a:buChar char="Ø"/>
              <a:defRPr/>
            </a:pPr>
            <a:r>
              <a:rPr lang="en-US" sz="2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activities to be added.</a:t>
            </a:r>
          </a:p>
          <a:p>
            <a:pPr marL="304800" indent="-304800">
              <a:lnSpc>
                <a:spcPct val="110000"/>
              </a:lnSpc>
              <a:buClr>
                <a:srgbClr val="CC3300"/>
              </a:buClr>
              <a:buFont typeface="Wingdings" pitchFamily="2" charset="2"/>
              <a:buChar char="Ø"/>
              <a:defRPr/>
            </a:pPr>
            <a:r>
              <a:rPr lang="en-US" sz="2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Existing activities to be deleted.</a:t>
            </a:r>
          </a:p>
          <a:p>
            <a:pPr marL="304800" indent="-304800">
              <a:lnSpc>
                <a:spcPct val="110000"/>
              </a:lnSpc>
              <a:buClr>
                <a:srgbClr val="CC3300"/>
              </a:buClr>
              <a:buFont typeface="Wingdings" pitchFamily="2" charset="2"/>
              <a:buChar char="Ø"/>
              <a:defRPr/>
            </a:pPr>
            <a:r>
              <a:rPr lang="en-US" sz="2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Changes in the resource availability and delivery dates.</a:t>
            </a:r>
          </a:p>
          <a:p>
            <a:pPr marL="304800" indent="-304800">
              <a:lnSpc>
                <a:spcPct val="110000"/>
              </a:lnSpc>
              <a:buClr>
                <a:srgbClr val="CC3300"/>
              </a:buClr>
              <a:buFont typeface="Wingdings" pitchFamily="2" charset="2"/>
              <a:buChar char="Ø"/>
              <a:defRPr/>
            </a:pPr>
            <a:r>
              <a:rPr lang="en-US" sz="2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Changes in the job logic.</a:t>
            </a:r>
          </a:p>
          <a:p>
            <a:pPr marL="304800" indent="-304800">
              <a:lnSpc>
                <a:spcPct val="110000"/>
              </a:lnSpc>
              <a:buClr>
                <a:srgbClr val="CC3300"/>
              </a:buClr>
              <a:buFont typeface="Wingdings" pitchFamily="2" charset="2"/>
              <a:buChar char="Ø"/>
              <a:defRPr/>
            </a:pPr>
            <a:r>
              <a:rPr lang="en-US" sz="2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estimate of the time required to finish unfinished activities.</a:t>
            </a:r>
          </a:p>
          <a:p>
            <a:pPr marL="304800" indent="-304800">
              <a:lnSpc>
                <a:spcPct val="110000"/>
              </a:lnSpc>
              <a:buClr>
                <a:srgbClr val="CC3300"/>
              </a:buClr>
              <a:buFont typeface="Wingdings" pitchFamily="2" charset="2"/>
              <a:buChar char="Ø"/>
              <a:defRPr/>
            </a:pPr>
            <a:r>
              <a:rPr lang="en-US" sz="2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Changes in the scope of work.</a:t>
            </a:r>
          </a:p>
          <a:p>
            <a:pPr marL="304800" indent="-304800">
              <a:lnSpc>
                <a:spcPct val="110000"/>
              </a:lnSpc>
              <a:buClr>
                <a:srgbClr val="CC3300"/>
              </a:buClr>
              <a:buFont typeface="Wingdings" pitchFamily="2" charset="2"/>
              <a:buChar char="Ø"/>
              <a:defRPr/>
            </a:pPr>
            <a:r>
              <a:rPr lang="en-US" sz="2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……………………………….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-423327" y="1066801"/>
            <a:ext cx="10778070" cy="5376332"/>
          </a:xfrm>
          <a:solidFill>
            <a:schemeClr val="bg1"/>
          </a:solidFill>
          <a:ln>
            <a:solidFill>
              <a:schemeClr val="tx2"/>
            </a:solidFill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  <a:defRPr/>
            </a:pP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initial AON diagram for a small engineering project is shown below with its planned activity times in days. </a:t>
            </a:r>
            <a:r>
              <a:rPr lang="en-GB" sz="24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the end of the 15</a:t>
            </a:r>
            <a:r>
              <a:rPr lang="en-GB" sz="2400" b="1" i="1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GB" sz="24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day,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field progress report gives you the following information:</a:t>
            </a:r>
          </a:p>
          <a:p>
            <a:pPr marL="539750" indent="-269875">
              <a:spcBef>
                <a:spcPts val="0"/>
              </a:spcBef>
              <a:buClr>
                <a:srgbClr val="FF0000"/>
              </a:buClr>
              <a:buSzPct val="100000"/>
              <a:buFont typeface="Wingdings" pitchFamily="2" charset="2"/>
              <a:buChar char="§"/>
              <a:defRPr/>
            </a:pP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Activity “A” was completed on schedule.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750" indent="-269875">
              <a:spcBef>
                <a:spcPts val="0"/>
              </a:spcBef>
              <a:buClr>
                <a:srgbClr val="FF0000"/>
              </a:buClr>
              <a:buSzPct val="100000"/>
              <a:buFont typeface="Wingdings" pitchFamily="2" charset="2"/>
              <a:buChar char="§"/>
              <a:defRPr/>
            </a:pP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Activity “B” started as planned but four days were lost due to waiting for the required resources.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750" indent="-269875">
              <a:spcBef>
                <a:spcPts val="0"/>
              </a:spcBef>
              <a:buClr>
                <a:srgbClr val="FF0000"/>
              </a:buClr>
              <a:buSzPct val="100000"/>
              <a:buFont typeface="Wingdings" pitchFamily="2" charset="2"/>
              <a:buChar char="§"/>
              <a:defRPr/>
            </a:pP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Activity “C” was completed one day earlier.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750" indent="-269875">
              <a:spcBef>
                <a:spcPts val="0"/>
              </a:spcBef>
              <a:buClr>
                <a:srgbClr val="FF0000"/>
              </a:buClr>
              <a:buSzPct val="100000"/>
              <a:buFont typeface="Wingdings" pitchFamily="2" charset="2"/>
              <a:buChar char="§"/>
              <a:defRPr/>
            </a:pP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remaining duration of Activity “D” is 2 days.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750" indent="-269875">
              <a:spcBef>
                <a:spcPts val="0"/>
              </a:spcBef>
              <a:buClr>
                <a:srgbClr val="FF0000"/>
              </a:buClr>
              <a:buSzPct val="100000"/>
              <a:buFont typeface="Wingdings" pitchFamily="2" charset="2"/>
              <a:buChar char="§"/>
              <a:defRPr/>
            </a:pP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duration of activity “H” will be reduced to 12 days instead of 17 days.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750" indent="-269875">
              <a:spcBef>
                <a:spcPts val="0"/>
              </a:spcBef>
              <a:buClr>
                <a:srgbClr val="FF0000"/>
              </a:buClr>
              <a:buSzPct val="100000"/>
              <a:buFont typeface="Wingdings" pitchFamily="2" charset="2"/>
              <a:buChar char="§"/>
              <a:defRPr/>
            </a:pP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activity “F” cannot start until the morning of day 22.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750" indent="-269875">
              <a:spcBef>
                <a:spcPts val="0"/>
              </a:spcBef>
              <a:buClr>
                <a:srgbClr val="FF0000"/>
              </a:buClr>
              <a:buSzPct val="100000"/>
              <a:buFont typeface="Wingdings" pitchFamily="2" charset="2"/>
              <a:buChar char="§"/>
              <a:defRPr/>
            </a:pP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Activity “Z” is expected to take two days more.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750" indent="-269875">
              <a:spcBef>
                <a:spcPts val="0"/>
              </a:spcBef>
              <a:buClr>
                <a:srgbClr val="FF0000"/>
              </a:buClr>
              <a:buSzPct val="100000"/>
              <a:buFont typeface="Wingdings" pitchFamily="2" charset="2"/>
              <a:buChar char="§"/>
              <a:defRPr/>
            </a:pP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Due to owner requirement the volume of work of activity “X” will be increased by 50%.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None/>
              <a:defRPr/>
            </a:pPr>
            <a:r>
              <a:rPr lang="en-GB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Required:</a:t>
            </a:r>
            <a:endParaRPr lang="en-US" sz="24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GB" sz="24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Construct the updated AON diagram, calculate the early and late start times of each activity, and indicate the critical path.</a:t>
            </a:r>
            <a:endParaRPr lang="en-US" sz="2400" b="1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8627" name="Rectangle 3"/>
          <p:cNvSpPr>
            <a:spLocks noChangeArrowheads="1"/>
          </p:cNvSpPr>
          <p:nvPr/>
        </p:nvSpPr>
        <p:spPr bwMode="auto">
          <a:xfrm>
            <a:off x="920221" y="195265"/>
            <a:ext cx="3118379" cy="7445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0" tIns="0" rIns="0" bIns="0"/>
          <a:lstStyle/>
          <a:p>
            <a:pPr marL="381000" indent="-381000">
              <a:spcBef>
                <a:spcPct val="20000"/>
              </a:spcBef>
              <a:buClr>
                <a:srgbClr val="CC3300"/>
              </a:buClr>
              <a:buSzPct val="120000"/>
              <a:buFont typeface="Webdings" pitchFamily="18" charset="2"/>
              <a:buChar char="&lt;"/>
              <a:defRPr/>
            </a:pPr>
            <a:r>
              <a:rPr lang="en-US" sz="4000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endParaRPr lang="de-DE" sz="4000" dirty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9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ounded Rectangle 10"/>
          <p:cNvSpPr>
            <a:spLocks noChangeArrowheads="1"/>
          </p:cNvSpPr>
          <p:nvPr/>
        </p:nvSpPr>
        <p:spPr bwMode="auto">
          <a:xfrm>
            <a:off x="1066800" y="1143000"/>
            <a:ext cx="8305800" cy="472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2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  <p:graphicFrame>
        <p:nvGraphicFramePr>
          <p:cNvPr id="1026" name="Object 18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919909554"/>
              </p:ext>
            </p:extLst>
          </p:nvPr>
        </p:nvGraphicFramePr>
        <p:xfrm>
          <a:off x="1379538" y="1370013"/>
          <a:ext cx="7680325" cy="4270375"/>
        </p:xfrm>
        <a:graphic>
          <a:graphicData uri="http://schemas.openxmlformats.org/presentationml/2006/ole">
            <p:oleObj spid="_x0000_s1036" name="Worksheet" r:id="rId4" imgW="7315110" imgH="3438435" progId="Excel.Sheet.8">
              <p:embed/>
            </p:oleObj>
          </a:graphicData>
        </a:graphic>
      </p:graphicFrame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920221" y="195265"/>
            <a:ext cx="3118379" cy="7445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0" tIns="0" rIns="0" bIns="0"/>
          <a:lstStyle/>
          <a:p>
            <a:pPr marL="381000" indent="-381000">
              <a:spcBef>
                <a:spcPct val="20000"/>
              </a:spcBef>
              <a:buClr>
                <a:srgbClr val="CC3300"/>
              </a:buClr>
              <a:buSzPct val="120000"/>
              <a:buFont typeface="Webdings" pitchFamily="18" charset="2"/>
              <a:buChar char="&lt;"/>
              <a:defRPr/>
            </a:pPr>
            <a:r>
              <a:rPr lang="en-US" sz="4000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endParaRPr lang="de-DE" sz="4000" dirty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ounded Rectangle 10"/>
          <p:cNvSpPr>
            <a:spLocks noChangeArrowheads="1"/>
          </p:cNvSpPr>
          <p:nvPr/>
        </p:nvSpPr>
        <p:spPr bwMode="auto">
          <a:xfrm>
            <a:off x="1066800" y="1143000"/>
            <a:ext cx="8305800" cy="472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2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  <p:graphicFrame>
        <p:nvGraphicFramePr>
          <p:cNvPr id="2050" name="Object 18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370953022"/>
              </p:ext>
            </p:extLst>
          </p:nvPr>
        </p:nvGraphicFramePr>
        <p:xfrm>
          <a:off x="1378226" y="1371602"/>
          <a:ext cx="7680325" cy="4270375"/>
        </p:xfrm>
        <a:graphic>
          <a:graphicData uri="http://schemas.openxmlformats.org/presentationml/2006/ole">
            <p:oleObj spid="_x0000_s2060" name="Worksheet" r:id="rId3" imgW="7315110" imgH="3438435" progId="Excel.Sheet.8">
              <p:embed/>
            </p:oleObj>
          </a:graphicData>
        </a:graphic>
      </p:graphicFrame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920221" y="195265"/>
            <a:ext cx="3118379" cy="7445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0" tIns="0" rIns="0" bIns="0"/>
          <a:lstStyle/>
          <a:p>
            <a:pPr marL="381000" indent="-381000">
              <a:spcBef>
                <a:spcPct val="20000"/>
              </a:spcBef>
              <a:buClr>
                <a:srgbClr val="CC3300"/>
              </a:buClr>
              <a:buSzPct val="120000"/>
              <a:buFont typeface="Webdings" pitchFamily="18" charset="2"/>
              <a:buChar char="&lt;"/>
              <a:defRPr/>
            </a:pPr>
            <a:r>
              <a:rPr lang="en-US" sz="4000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endParaRPr lang="de-DE" sz="4000" dirty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99533" y="1959052"/>
            <a:ext cx="8763000" cy="4924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square" lIns="0" tIns="0" rIns="0" bIns="0">
            <a:spAutoFit/>
          </a:bodyPr>
          <a:lstStyle/>
          <a:p>
            <a:pPr algn="ctr">
              <a:spcBef>
                <a:spcPts val="3000"/>
              </a:spcBef>
              <a:buClr>
                <a:srgbClr val="990000"/>
              </a:buClr>
              <a:defRPr/>
            </a:pPr>
            <a:r>
              <a:rPr lang="en-US" sz="32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Control = Monitor + Compare + Analysis + </a:t>
            </a:r>
            <a:r>
              <a:rPr lang="en-US" sz="32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Action</a:t>
            </a:r>
            <a:endParaRPr lang="de-DE" sz="32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810155" y="375180"/>
            <a:ext cx="5624512" cy="62600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0" tIns="0" rIns="0" bIns="0"/>
          <a:lstStyle/>
          <a:p>
            <a:pPr marL="381000" indent="-381000">
              <a:spcBef>
                <a:spcPct val="20000"/>
              </a:spcBef>
              <a:buClr>
                <a:srgbClr val="CC3300"/>
              </a:buClr>
              <a:buSzPct val="120000"/>
              <a:buFont typeface="Webdings" pitchFamily="18" charset="2"/>
              <a:buChar char="&lt;"/>
              <a:defRPr/>
            </a:pPr>
            <a:r>
              <a:rPr lang="en-US" sz="4000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Definition: Controlling</a:t>
            </a:r>
            <a:endParaRPr lang="de-DE" sz="4000" dirty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99533" y="2915785"/>
            <a:ext cx="8763000" cy="253915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square" lIns="0" tIns="0" rIns="0" bIns="0">
            <a:spAutoFit/>
          </a:bodyPr>
          <a:lstStyle/>
          <a:p>
            <a:pPr marL="365125" indent="-365125" algn="just">
              <a:spcBef>
                <a:spcPts val="3000"/>
              </a:spcBef>
              <a:buClr>
                <a:srgbClr val="990000"/>
              </a:buClr>
              <a:buFont typeface="Wingdings" pitchFamily="2" charset="2"/>
              <a:buChar char="Ø"/>
              <a:defRPr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Controlling involves making sure that the results achieved are in line with the planned results.</a:t>
            </a:r>
          </a:p>
          <a:p>
            <a:pPr marL="361950" indent="-361950" algn="just">
              <a:spcBef>
                <a:spcPts val="3000"/>
              </a:spcBef>
              <a:buClr>
                <a:srgbClr val="990000"/>
              </a:buClr>
              <a:buFont typeface="Wingdings" pitchFamily="2" charset="2"/>
              <a:buChar char="Ø"/>
              <a:defRPr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main feature of control is action to correct performance deviations and to insure that expected results are forthcoming.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603" name="Rectangle 3"/>
          <p:cNvSpPr>
            <a:spLocks noChangeArrowheads="1"/>
          </p:cNvSpPr>
          <p:nvPr/>
        </p:nvSpPr>
        <p:spPr bwMode="auto">
          <a:xfrm>
            <a:off x="573088" y="186799"/>
            <a:ext cx="5489045" cy="659869"/>
          </a:xfrm>
          <a:prstGeom prst="rect">
            <a:avLst/>
          </a:prstGeom>
          <a:solidFill>
            <a:srgbClr val="FFFF00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0" tIns="0" rIns="0" bIns="0"/>
          <a:lstStyle/>
          <a:p>
            <a:pPr marL="381000" indent="-381000">
              <a:spcBef>
                <a:spcPct val="20000"/>
              </a:spcBef>
              <a:buClr>
                <a:srgbClr val="CC3300"/>
              </a:buClr>
              <a:buSzPct val="120000"/>
              <a:buFont typeface="Webdings" pitchFamily="18" charset="2"/>
              <a:buChar char="&lt;"/>
              <a:defRPr/>
            </a:pPr>
            <a:r>
              <a:rPr lang="en-US" sz="4000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Project Time Control</a:t>
            </a:r>
            <a:endParaRPr lang="de-DE" sz="4000" dirty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592666" y="1139302"/>
            <a:ext cx="8523287" cy="12926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square" lIns="0" tIns="0" rIns="0" bIns="0">
            <a:spAutoFit/>
          </a:bodyPr>
          <a:lstStyle/>
          <a:p>
            <a:pPr marL="304800" indent="-304800" algn="just">
              <a:buClr>
                <a:srgbClr val="CC3300"/>
              </a:buClr>
              <a:buSzPct val="120000"/>
              <a:defRPr/>
            </a:pPr>
            <a:r>
              <a:rPr lang="en-US" sz="2800" b="1" i="1" u="sng" kern="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PURPOSE:</a:t>
            </a:r>
          </a:p>
          <a:p>
            <a:pPr algn="just">
              <a:buClr>
                <a:srgbClr val="CC3300"/>
              </a:buClr>
              <a:buSzPct val="120000"/>
              <a:defRPr/>
            </a:pPr>
            <a:r>
              <a:rPr lang="en-US" sz="28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successful attainment of set time objective is the essential purpose of the time-management system</a:t>
            </a:r>
            <a:r>
              <a:rPr lang="en-US" sz="28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573088" y="2629436"/>
            <a:ext cx="8523287" cy="172354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square" lIns="0" tIns="0" rIns="0" bIns="0">
            <a:spAutoFit/>
          </a:bodyPr>
          <a:lstStyle/>
          <a:p>
            <a:pPr marL="304800" indent="-304800" algn="just">
              <a:spcBef>
                <a:spcPts val="2400"/>
              </a:spcBef>
              <a:buClr>
                <a:srgbClr val="CC3300"/>
              </a:buClr>
              <a:buSzPct val="120000"/>
              <a:defRPr/>
            </a:pPr>
            <a:r>
              <a:rPr lang="en-US" sz="2800" b="1" i="1" u="sng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AVAILABLE</a:t>
            </a:r>
            <a:r>
              <a:rPr lang="en-US" sz="2800" b="1" i="1" u="sng" kern="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04800" indent="-304800" algn="just">
              <a:buClr>
                <a:srgbClr val="CC3300"/>
              </a:buClr>
              <a:buSzPct val="120000"/>
              <a:defRPr/>
            </a:pPr>
            <a:r>
              <a:rPr lang="en-US" sz="28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sz="2800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operational</a:t>
            </a:r>
            <a:r>
              <a:rPr lang="en-US" sz="28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plan and a detailed calendar is prepared to:</a:t>
            </a:r>
          </a:p>
          <a:p>
            <a:pPr marL="623888" indent="-354013" algn="just">
              <a:buClr>
                <a:srgbClr val="CC3300"/>
              </a:buClr>
              <a:buSzPct val="120000"/>
              <a:buFont typeface="Wingdings" pitchFamily="2" charset="2"/>
              <a:buChar char="Ø"/>
              <a:defRPr/>
            </a:pPr>
            <a:r>
              <a:rPr lang="en-US" sz="28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meet project objective and</a:t>
            </a:r>
          </a:p>
          <a:p>
            <a:pPr marL="623888" indent="-354013" algn="just">
              <a:buClr>
                <a:srgbClr val="CC3300"/>
              </a:buClr>
              <a:buSzPct val="120000"/>
              <a:buFont typeface="Wingdings" pitchFamily="2" charset="2"/>
              <a:buChar char="Ø"/>
              <a:defRPr/>
            </a:pPr>
            <a:r>
              <a:rPr lang="en-US" sz="28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level resource requirements. 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73087" y="4550457"/>
            <a:ext cx="8523287" cy="172354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square" lIns="0" tIns="0" rIns="0" bIns="0">
            <a:spAutoFit/>
          </a:bodyPr>
          <a:lstStyle/>
          <a:p>
            <a:pPr marL="304800" indent="-304800" algn="just">
              <a:spcBef>
                <a:spcPts val="2400"/>
              </a:spcBef>
              <a:buClr>
                <a:srgbClr val="CC3300"/>
              </a:buClr>
              <a:buSzPct val="120000"/>
              <a:defRPr/>
            </a:pPr>
            <a:r>
              <a:rPr lang="en-US" sz="28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WHY</a:t>
            </a:r>
            <a:r>
              <a:rPr lang="en-US" sz="2800" b="1" i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de-DE" sz="2800" b="1" i="1" u="sng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3888" indent="-354013" algn="just">
              <a:buClr>
                <a:srgbClr val="CC3300"/>
              </a:buClr>
              <a:buSzPct val="120000"/>
              <a:buFont typeface="Wingdings" pitchFamily="2" charset="2"/>
              <a:buChar char="Ø"/>
              <a:defRPr/>
            </a:pPr>
            <a:r>
              <a:rPr lang="en-US" sz="28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plan can ever be perfect.</a:t>
            </a:r>
          </a:p>
          <a:p>
            <a:pPr marL="623888" indent="-354013" algn="just">
              <a:buClr>
                <a:srgbClr val="CC3300"/>
              </a:buClr>
              <a:buSzPct val="120000"/>
              <a:buFont typeface="Wingdings" pitchFamily="2" charset="2"/>
              <a:buChar char="Ø"/>
              <a:defRPr/>
            </a:pPr>
            <a:r>
              <a:rPr lang="en-US" sz="28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planner can anticipate every future circumstances.</a:t>
            </a:r>
          </a:p>
          <a:p>
            <a:pPr marL="623888" indent="-354013" algn="just">
              <a:buClr>
                <a:srgbClr val="CC3300"/>
              </a:buClr>
              <a:buSzPct val="120000"/>
              <a:buFont typeface="Wingdings" pitchFamily="2" charset="2"/>
              <a:buChar char="Ø"/>
              <a:defRPr/>
            </a:pPr>
            <a:r>
              <a:rPr lang="en-US" sz="28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Problems arise that could not have been foreseen.</a:t>
            </a:r>
            <a:endParaRPr lang="de-DE" sz="28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979488" y="279930"/>
            <a:ext cx="7394045" cy="566736"/>
          </a:xfrm>
          <a:prstGeom prst="rect">
            <a:avLst/>
          </a:prstGeom>
          <a:solidFill>
            <a:srgbClr val="FFFF00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0" tIns="0" rIns="0" bIns="0"/>
          <a:lstStyle/>
          <a:p>
            <a:pPr marL="381000" indent="-381000">
              <a:spcBef>
                <a:spcPct val="20000"/>
              </a:spcBef>
              <a:buClr>
                <a:srgbClr val="CC3300"/>
              </a:buClr>
              <a:buSzPct val="120000"/>
              <a:buFont typeface="Webdings" pitchFamily="18" charset="2"/>
              <a:buChar char="&lt;"/>
              <a:defRPr/>
            </a:pPr>
            <a:r>
              <a:rPr lang="en-US" sz="3600" b="1" i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Process of Project Time Control</a:t>
            </a:r>
            <a:endParaRPr lang="de-DE" sz="3600" b="1" i="1" dirty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028699" y="910694"/>
            <a:ext cx="7685088" cy="567431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>
            <a:spAutoFit/>
          </a:bodyPr>
          <a:lstStyle/>
          <a:p>
            <a:pPr marL="369888" indent="-304800" algn="just">
              <a:lnSpc>
                <a:spcPct val="114000"/>
              </a:lnSpc>
              <a:spcBef>
                <a:spcPts val="900"/>
              </a:spcBef>
              <a:buClr>
                <a:srgbClr val="CC3300"/>
              </a:buClr>
              <a:buSzPct val="120000"/>
              <a:buFont typeface="Wingdings" pitchFamily="2" charset="2"/>
              <a:buAutoNum type="arabicPeriod"/>
              <a:defRPr/>
            </a:pPr>
            <a:r>
              <a:rPr lang="en-US" sz="26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Establish an </a:t>
            </a:r>
            <a:r>
              <a:rPr lang="en-US" sz="2600" b="1" i="1" kern="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operational schedule</a:t>
            </a:r>
            <a:r>
              <a:rPr lang="en-US" sz="26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69888" indent="-304800" algn="just">
              <a:lnSpc>
                <a:spcPct val="114000"/>
              </a:lnSpc>
              <a:spcBef>
                <a:spcPts val="900"/>
              </a:spcBef>
              <a:buClr>
                <a:srgbClr val="CC3300"/>
              </a:buClr>
              <a:buSzPct val="120000"/>
              <a:buFont typeface="Wingdings" pitchFamily="2" charset="2"/>
              <a:buAutoNum type="arabicPeriod"/>
              <a:defRPr/>
            </a:pPr>
            <a:r>
              <a:rPr lang="en-US" sz="26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Measure and report progress (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Establish a progress </a:t>
            </a:r>
            <a:r>
              <a:rPr lang="en-US" sz="2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monitoring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information feedback procedure).</a:t>
            </a:r>
            <a:endParaRPr lang="en-US" sz="26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9888" indent="-304800" algn="just">
              <a:lnSpc>
                <a:spcPct val="114000"/>
              </a:lnSpc>
              <a:spcBef>
                <a:spcPts val="900"/>
              </a:spcBef>
              <a:buClr>
                <a:srgbClr val="CC3300"/>
              </a:buClr>
              <a:buSzPct val="120000"/>
              <a:buFont typeface="Wingdings" pitchFamily="2" charset="2"/>
              <a:buAutoNum type="arabicPeriod"/>
              <a:defRPr/>
            </a:pPr>
            <a:r>
              <a:rPr lang="en-US" sz="2600" b="1" i="1" kern="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Compare</a:t>
            </a:r>
            <a:r>
              <a:rPr lang="en-US" sz="26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actual achievement with planned.</a:t>
            </a:r>
          </a:p>
          <a:p>
            <a:pPr marL="369888" indent="-304800" algn="just">
              <a:lnSpc>
                <a:spcPct val="114000"/>
              </a:lnSpc>
              <a:spcBef>
                <a:spcPts val="900"/>
              </a:spcBef>
              <a:buClr>
                <a:srgbClr val="CC3300"/>
              </a:buClr>
              <a:buSzPct val="120000"/>
              <a:buFont typeface="Wingdings" pitchFamily="2" charset="2"/>
              <a:buAutoNum type="arabicPeriod"/>
              <a:defRPr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Check and </a:t>
            </a:r>
            <a:r>
              <a:rPr lang="en-US" sz="2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analyze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time progress and </a:t>
            </a:r>
            <a:r>
              <a:rPr lang="en-US" sz="26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determine effect on completion date and milestones.</a:t>
            </a:r>
          </a:p>
          <a:p>
            <a:pPr marL="369888" indent="-304800" algn="just">
              <a:lnSpc>
                <a:spcPct val="114000"/>
              </a:lnSpc>
              <a:spcBef>
                <a:spcPts val="900"/>
              </a:spcBef>
              <a:buClr>
                <a:srgbClr val="CC3300"/>
              </a:buClr>
              <a:buSzPct val="120000"/>
              <a:buFont typeface="Wingdings" pitchFamily="2" charset="2"/>
              <a:buAutoNum type="arabicPeriod"/>
              <a:defRPr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 </a:t>
            </a:r>
            <a:r>
              <a:rPr lang="en-US" sz="2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corrective action</a:t>
            </a:r>
          </a:p>
          <a:p>
            <a:pPr marL="792163" lvl="1" indent="-406400">
              <a:lnSpc>
                <a:spcPct val="114000"/>
              </a:lnSpc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Bring work back to schedule.</a:t>
            </a:r>
          </a:p>
          <a:p>
            <a:pPr marL="792163" lvl="1" indent="-406400">
              <a:lnSpc>
                <a:spcPct val="114000"/>
              </a:lnSpc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Modify schedule.</a:t>
            </a:r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9888" indent="-304800" algn="just">
              <a:lnSpc>
                <a:spcPct val="114000"/>
              </a:lnSpc>
              <a:spcBef>
                <a:spcPts val="900"/>
              </a:spcBef>
              <a:buClr>
                <a:srgbClr val="CC3300"/>
              </a:buClr>
              <a:buSzPct val="120000"/>
              <a:buFont typeface="Wingdings" pitchFamily="2" charset="2"/>
              <a:buAutoNum type="arabicPeriod"/>
              <a:defRPr/>
            </a:pPr>
            <a:r>
              <a:rPr lang="en-US" sz="2600" b="1" i="1" kern="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Implement</a:t>
            </a:r>
            <a:r>
              <a:rPr lang="en-US" sz="26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corrective action.</a:t>
            </a:r>
          </a:p>
          <a:p>
            <a:pPr marL="369888" indent="-304800" algn="just">
              <a:lnSpc>
                <a:spcPct val="114000"/>
              </a:lnSpc>
              <a:spcBef>
                <a:spcPts val="900"/>
              </a:spcBef>
              <a:buClr>
                <a:srgbClr val="CC3300"/>
              </a:buClr>
              <a:buSzPct val="120000"/>
              <a:buFont typeface="Wingdings" pitchFamily="2" charset="2"/>
              <a:buAutoNum type="arabicPeriod"/>
              <a:defRPr/>
            </a:pPr>
            <a:r>
              <a:rPr lang="en-US" sz="2600" b="1" i="1" kern="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Update </a:t>
            </a:r>
            <a:r>
              <a:rPr lang="en-US" sz="26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operational schedule.</a:t>
            </a:r>
            <a:endParaRPr lang="de-DE" sz="26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1066800" y="322265"/>
            <a:ext cx="7755467" cy="5159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0" tIns="0" rIns="0" bIns="0"/>
          <a:lstStyle/>
          <a:p>
            <a:pPr marL="457200" indent="-457200">
              <a:spcBef>
                <a:spcPct val="20000"/>
              </a:spcBef>
              <a:buClr>
                <a:srgbClr val="CC3300"/>
              </a:buClr>
              <a:buSzPct val="100000"/>
              <a:buFont typeface="Webdings" pitchFamily="18" charset="2"/>
              <a:buAutoNum type="arabicPeriod"/>
              <a:defRPr/>
            </a:pPr>
            <a:r>
              <a:rPr lang="en-US" sz="3600" b="1" i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Establish Operational Schedule</a:t>
            </a:r>
            <a:endParaRPr lang="de-DE" sz="3600" b="1" i="1" dirty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143944" y="1083732"/>
            <a:ext cx="9491123" cy="91358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square" lIns="0" tIns="0" rIns="0" bIns="0">
            <a:spAutoFit/>
          </a:bodyPr>
          <a:lstStyle/>
          <a:p>
            <a:pPr>
              <a:lnSpc>
                <a:spcPct val="110000"/>
              </a:lnSpc>
              <a:buClr>
                <a:srgbClr val="CC3300"/>
              </a:buClr>
              <a:defRPr/>
            </a:pPr>
            <a:r>
              <a:rPr lang="en-US" sz="28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project control purposes a hierarchy of schedules may be needed, depending on who will use it</a:t>
            </a:r>
            <a:r>
              <a:rPr lang="en-US" sz="28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43944" y="2150532"/>
            <a:ext cx="9491123" cy="128650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square" lIns="0" tIns="0" rIns="0" bIns="0">
            <a:spAutoFit/>
          </a:bodyPr>
          <a:lstStyle/>
          <a:p>
            <a:pPr marL="304800" indent="-304800">
              <a:lnSpc>
                <a:spcPct val="110000"/>
              </a:lnSpc>
              <a:spcBef>
                <a:spcPts val="1200"/>
              </a:spcBef>
              <a:buClr>
                <a:srgbClr val="CC3300"/>
              </a:buClr>
              <a:buFont typeface="Wingdings" pitchFamily="2" charset="2"/>
              <a:buChar char="Ø"/>
              <a:defRPr/>
            </a:pPr>
            <a:r>
              <a:rPr lang="en-US" sz="2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Key </a:t>
            </a:r>
            <a:r>
              <a:rPr lang="en-US" sz="28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Dates Schedule </a:t>
            </a:r>
            <a:endParaRPr lang="de-DE" sz="2800" b="1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7550" indent="-354013">
              <a:lnSpc>
                <a:spcPct val="110000"/>
              </a:lnSpc>
              <a:buClr>
                <a:srgbClr val="CC3300"/>
              </a:buClr>
              <a:buFont typeface="Wingdings" pitchFamily="2" charset="2"/>
              <a:buChar char="§"/>
              <a:defRPr/>
            </a:pPr>
            <a:r>
              <a:rPr lang="en-US" sz="2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owners and top-level management in terms of MILESTONES or KEY DATES</a:t>
            </a:r>
            <a:r>
              <a:rPr lang="en-US" sz="24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43944" y="3530598"/>
            <a:ext cx="9491123" cy="291156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square" lIns="0" tIns="0" rIns="0" bIns="0">
            <a:spAutoFit/>
          </a:bodyPr>
          <a:lstStyle/>
          <a:p>
            <a:pPr marL="304800" indent="-304800">
              <a:lnSpc>
                <a:spcPct val="110000"/>
              </a:lnSpc>
              <a:spcBef>
                <a:spcPts val="1200"/>
              </a:spcBef>
              <a:buClr>
                <a:srgbClr val="CC3300"/>
              </a:buClr>
              <a:buFont typeface="Wingdings" pitchFamily="2" charset="2"/>
              <a:buChar char="Ø"/>
              <a:defRPr/>
            </a:pPr>
            <a:r>
              <a:rPr lang="en-US" sz="2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Detailed </a:t>
            </a:r>
            <a:r>
              <a:rPr lang="en-US" sz="28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Schedule</a:t>
            </a:r>
            <a:endParaRPr lang="de-DE" sz="2800" b="1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7550" indent="-354013">
              <a:lnSpc>
                <a:spcPct val="110000"/>
              </a:lnSpc>
              <a:buClr>
                <a:srgbClr val="CC3300"/>
              </a:buClr>
              <a:buFont typeface="Wingdings" pitchFamily="2" charset="2"/>
              <a:buChar char="§"/>
              <a:defRPr/>
            </a:pPr>
            <a:r>
              <a:rPr lang="en-US" sz="2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engineers, work supervisors, material suppliers and subcontractors.</a:t>
            </a:r>
          </a:p>
          <a:p>
            <a:pPr marL="717550" indent="-354013">
              <a:lnSpc>
                <a:spcPct val="110000"/>
              </a:lnSpc>
              <a:buClr>
                <a:srgbClr val="CC3300"/>
              </a:buClr>
              <a:buFont typeface="Wingdings" pitchFamily="2" charset="2"/>
              <a:buChar char="§"/>
              <a:defRPr/>
            </a:pPr>
            <a:r>
              <a:rPr lang="en-US" sz="2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schedule of that particular engineer/supervisor work responsibility.</a:t>
            </a:r>
          </a:p>
          <a:p>
            <a:pPr marL="717550" indent="-354013">
              <a:lnSpc>
                <a:spcPct val="110000"/>
              </a:lnSpc>
              <a:buClr>
                <a:srgbClr val="CC3300"/>
              </a:buClr>
              <a:buFont typeface="Wingdings" pitchFamily="2" charset="2"/>
              <a:buChar char="§"/>
              <a:defRPr/>
            </a:pPr>
            <a:r>
              <a:rPr lang="en-US" sz="2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Provide him with a day-to-day forecast of field operations.</a:t>
            </a:r>
          </a:p>
          <a:p>
            <a:pPr marL="717550" indent="-354013">
              <a:lnSpc>
                <a:spcPct val="110000"/>
              </a:lnSpc>
              <a:buClr>
                <a:srgbClr val="CC3300"/>
              </a:buClr>
              <a:buFont typeface="Wingdings" pitchFamily="2" charset="2"/>
              <a:buChar char="§"/>
              <a:defRPr/>
            </a:pPr>
            <a:r>
              <a:rPr lang="en-US" sz="2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Critical activities and free float values should be noted.</a:t>
            </a:r>
          </a:p>
          <a:p>
            <a:pPr marL="717550" indent="-354013">
              <a:lnSpc>
                <a:spcPct val="110000"/>
              </a:lnSpc>
              <a:buClr>
                <a:srgbClr val="CC3300"/>
              </a:buClr>
              <a:buFont typeface="Wingdings" pitchFamily="2" charset="2"/>
              <a:buChar char="§"/>
              <a:defRPr/>
            </a:pPr>
            <a:r>
              <a:rPr lang="en-US" sz="2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Covers limited time spans (2 weeks or 30 days).</a:t>
            </a:r>
          </a:p>
          <a:p>
            <a:pPr marL="717550" indent="-354013">
              <a:lnSpc>
                <a:spcPct val="110000"/>
              </a:lnSpc>
              <a:buClr>
                <a:srgbClr val="CC3300"/>
              </a:buClr>
              <a:buFont typeface="Wingdings" pitchFamily="2" charset="2"/>
              <a:buChar char="§"/>
              <a:defRPr/>
            </a:pPr>
            <a:r>
              <a:rPr lang="en-US" sz="2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Tabular listings and computer-printed bar charts are common forms.</a:t>
            </a:r>
            <a:endParaRPr lang="de-DE" sz="24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066800" y="262996"/>
            <a:ext cx="6493933" cy="583669"/>
          </a:xfrm>
          <a:prstGeom prst="rect">
            <a:avLst/>
          </a:prstGeom>
          <a:solidFill>
            <a:srgbClr val="FFFF00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0" tIns="0" rIns="0" bIns="0"/>
          <a:lstStyle/>
          <a:p>
            <a:pPr marL="514350" indent="-514350">
              <a:spcBef>
                <a:spcPct val="20000"/>
              </a:spcBef>
              <a:buClr>
                <a:srgbClr val="CC3300"/>
              </a:buClr>
              <a:buSzPct val="100000"/>
              <a:buFont typeface="+mj-lt"/>
              <a:buAutoNum type="arabicPeriod" startAt="2"/>
              <a:defRPr/>
            </a:pPr>
            <a:r>
              <a:rPr lang="en-US" sz="3600" b="1" i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Measure and Report Progress</a:t>
            </a:r>
            <a:endParaRPr lang="de-DE" sz="3600" b="1" i="1" dirty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18065" y="1009118"/>
            <a:ext cx="8686800" cy="162506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square" lIns="0" tIns="0" rIns="0" bIns="0">
            <a:spAutoFit/>
          </a:bodyPr>
          <a:lstStyle/>
          <a:p>
            <a:pPr marL="304800" indent="-304800">
              <a:lnSpc>
                <a:spcPct val="110000"/>
              </a:lnSpc>
              <a:spcBef>
                <a:spcPts val="1200"/>
              </a:spcBef>
              <a:buClr>
                <a:srgbClr val="CC3300"/>
              </a:buClr>
              <a:defRPr/>
            </a:pPr>
            <a:r>
              <a:rPr lang="en-US" sz="2400" b="1" i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Methods</a:t>
            </a:r>
            <a:endParaRPr lang="en-US" sz="2400" b="1" i="1" u="sng" kern="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750" indent="-363538">
              <a:lnSpc>
                <a:spcPct val="110000"/>
              </a:lnSpc>
              <a:buClr>
                <a:srgbClr val="CC3300"/>
              </a:buClr>
              <a:buFont typeface="Wingdings" pitchFamily="2" charset="2"/>
              <a:buChar char="Ø"/>
              <a:defRPr/>
            </a:pPr>
            <a:r>
              <a:rPr lang="en-US" sz="2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Estimated number of working days req. to complete the activity.</a:t>
            </a:r>
          </a:p>
          <a:p>
            <a:pPr marL="539750" indent="-363538">
              <a:lnSpc>
                <a:spcPct val="110000"/>
              </a:lnSpc>
              <a:buClr>
                <a:srgbClr val="CC3300"/>
              </a:buClr>
              <a:buFont typeface="Wingdings" pitchFamily="2" charset="2"/>
              <a:buChar char="Ø"/>
              <a:defRPr/>
            </a:pPr>
            <a:r>
              <a:rPr lang="en-US" sz="2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Estimated % completion of the activity.</a:t>
            </a:r>
          </a:p>
          <a:p>
            <a:pPr marL="539750" indent="-363538">
              <a:lnSpc>
                <a:spcPct val="110000"/>
              </a:lnSpc>
              <a:buClr>
                <a:srgbClr val="CC3300"/>
              </a:buClr>
              <a:buFont typeface="Wingdings" pitchFamily="2" charset="2"/>
              <a:buChar char="Ø"/>
              <a:defRPr/>
            </a:pPr>
            <a:r>
              <a:rPr lang="en-US" sz="2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Quantities of work units put in place</a:t>
            </a:r>
            <a:r>
              <a:rPr lang="en-US" sz="24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84198" y="2806682"/>
            <a:ext cx="8686800" cy="387798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square" lIns="0" tIns="0" rIns="0" bIns="0">
            <a:spAutoFit/>
          </a:bodyPr>
          <a:lstStyle/>
          <a:p>
            <a:pPr marL="304800" indent="-304800">
              <a:lnSpc>
                <a:spcPct val="110000"/>
              </a:lnSpc>
              <a:spcBef>
                <a:spcPts val="1200"/>
              </a:spcBef>
              <a:buClr>
                <a:srgbClr val="CC3300"/>
              </a:buClr>
              <a:defRPr/>
            </a:pPr>
            <a:r>
              <a:rPr lang="en-US" sz="24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Equations</a:t>
            </a:r>
            <a:endParaRPr lang="en-US" sz="2400" b="1" i="1" u="sng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750" indent="-363538">
              <a:lnSpc>
                <a:spcPct val="110000"/>
              </a:lnSpc>
              <a:buClr>
                <a:srgbClr val="FF0000"/>
              </a:buClr>
              <a:buFont typeface="Wingdings" pitchFamily="2" charset="2"/>
              <a:buChar char="q"/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Working days to complete = d (1 - P/100)</a:t>
            </a:r>
          </a:p>
          <a:p>
            <a:pPr marL="539750" indent="-363538">
              <a:lnSpc>
                <a:spcPct val="110000"/>
              </a:lnSpc>
              <a:buClr>
                <a:srgbClr val="FF0000"/>
              </a:buClr>
              <a:buFont typeface="Wingdings" pitchFamily="2" charset="2"/>
              <a:buChar char="q"/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Working days to complete = d (1 – (W/T))</a:t>
            </a:r>
          </a:p>
          <a:p>
            <a:pPr marL="1081088" indent="-717550">
              <a:lnSpc>
                <a:spcPct val="110000"/>
              </a:lnSpc>
              <a:buClr>
                <a:srgbClr val="007AC2"/>
              </a:buClr>
              <a:buSzPct val="120000"/>
              <a:defRPr/>
            </a:pPr>
            <a:r>
              <a:rPr lang="en-US" sz="2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</a:t>
            </a:r>
          </a:p>
          <a:p>
            <a:pPr marL="1538288" lvl="1" indent="-717550">
              <a:lnSpc>
                <a:spcPct val="110000"/>
              </a:lnSpc>
              <a:buClr>
                <a:srgbClr val="007AC2"/>
              </a:buClr>
              <a:buSzPct val="120000"/>
              <a:defRPr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d= total activity duration in working days</a:t>
            </a:r>
          </a:p>
          <a:p>
            <a:pPr marL="1538288" lvl="1" indent="-717550">
              <a:lnSpc>
                <a:spcPct val="110000"/>
              </a:lnSpc>
              <a:buClr>
                <a:srgbClr val="007AC2"/>
              </a:buClr>
              <a:buSzPct val="120000"/>
              <a:defRPr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 = estimated percentage of completion</a:t>
            </a:r>
          </a:p>
          <a:p>
            <a:pPr marL="1538288" lvl="1" indent="-717550">
              <a:lnSpc>
                <a:spcPct val="110000"/>
              </a:lnSpc>
              <a:buClr>
                <a:srgbClr val="007AC2"/>
              </a:buClr>
              <a:buSzPct val="120000"/>
              <a:defRPr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W= number of work units put into place.</a:t>
            </a:r>
          </a:p>
          <a:p>
            <a:pPr marL="1538288" lvl="1" indent="-717550">
              <a:lnSpc>
                <a:spcPct val="110000"/>
              </a:lnSpc>
              <a:buClr>
                <a:srgbClr val="007AC2"/>
              </a:buClr>
              <a:buSzPct val="120000"/>
              <a:defRPr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T= total number of work units associated with the activity.</a:t>
            </a:r>
            <a:endParaRPr lang="en-US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ts val="1200"/>
              </a:spcBef>
              <a:buClr>
                <a:srgbClr val="007AC2"/>
              </a:buClr>
              <a:buSzPct val="120000"/>
              <a:defRPr/>
            </a:pP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the assumption of straight-line variation between time and work accomplishment</a:t>
            </a:r>
            <a:endParaRPr lang="de-DE" sz="2400" b="1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058333" y="295276"/>
            <a:ext cx="6485467" cy="64452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0" tIns="0" rIns="0" bIns="0"/>
          <a:lstStyle/>
          <a:p>
            <a:pPr marL="514350" indent="-514350">
              <a:spcBef>
                <a:spcPct val="20000"/>
              </a:spcBef>
              <a:buClr>
                <a:srgbClr val="CC3300"/>
              </a:buClr>
              <a:buSzPct val="100000"/>
              <a:buFont typeface="+mj-lt"/>
              <a:buAutoNum type="arabicPeriod" startAt="2"/>
              <a:defRPr/>
            </a:pPr>
            <a:r>
              <a:rPr lang="en-US" sz="3600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Measure and Report Progress</a:t>
            </a:r>
            <a:endParaRPr lang="de-DE" sz="3600" dirty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535" name="Rectangle 3"/>
          <p:cNvSpPr>
            <a:spLocks noChangeArrowheads="1"/>
          </p:cNvSpPr>
          <p:nvPr/>
        </p:nvSpPr>
        <p:spPr bwMode="auto">
          <a:xfrm>
            <a:off x="872068" y="1079499"/>
            <a:ext cx="20574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marL="381000" indent="-381000">
              <a:spcBef>
                <a:spcPct val="20000"/>
              </a:spcBef>
              <a:buClr>
                <a:schemeClr val="accent2"/>
              </a:buClr>
              <a:buSzPct val="120000"/>
              <a:buFont typeface="Webdings" pitchFamily="18" charset="2"/>
              <a:buChar char="&lt;"/>
              <a:defRPr/>
            </a:pPr>
            <a:r>
              <a:rPr lang="en-US" sz="2400" b="1" i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How often?</a:t>
            </a:r>
            <a:r>
              <a:rPr lang="en-US" sz="2400" b="1" i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de-DE" sz="2400" b="1" i="1" u="sng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872068" y="1524001"/>
            <a:ext cx="8337020" cy="137268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square" lIns="0" tIns="0" rIns="0" bIns="0">
            <a:spAutoFit/>
          </a:bodyPr>
          <a:lstStyle/>
          <a:p>
            <a:pPr marL="304800" indent="-304800">
              <a:lnSpc>
                <a:spcPct val="110000"/>
              </a:lnSpc>
              <a:spcBef>
                <a:spcPts val="600"/>
              </a:spcBef>
              <a:buClr>
                <a:srgbClr val="CC3300"/>
              </a:buClr>
              <a:buFont typeface="Wingdings" pitchFamily="2" charset="2"/>
              <a:buChar char="Ø"/>
              <a:defRPr/>
            </a:pPr>
            <a:r>
              <a:rPr lang="en-US" sz="2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Balance between management benefits and costs and efforts.</a:t>
            </a:r>
          </a:p>
          <a:p>
            <a:pPr marL="304800" indent="-304800">
              <a:lnSpc>
                <a:spcPct val="110000"/>
              </a:lnSpc>
              <a:spcBef>
                <a:spcPts val="600"/>
              </a:spcBef>
              <a:buClr>
                <a:srgbClr val="CC3300"/>
              </a:buClr>
              <a:buFont typeface="Wingdings" pitchFamily="2" charset="2"/>
              <a:buChar char="Ø"/>
              <a:defRPr/>
            </a:pPr>
            <a:r>
              <a:rPr lang="en-US" sz="2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serve other reports benefits </a:t>
            </a:r>
            <a:r>
              <a:rPr lang="en-US" sz="2400" kern="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such as</a:t>
            </a:r>
            <a:r>
              <a:rPr lang="en-US" sz="2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cost control.</a:t>
            </a:r>
          </a:p>
          <a:p>
            <a:pPr marL="304800" indent="-304800">
              <a:lnSpc>
                <a:spcPct val="110000"/>
              </a:lnSpc>
              <a:spcBef>
                <a:spcPts val="600"/>
              </a:spcBef>
              <a:buClr>
                <a:srgbClr val="CC3300"/>
              </a:buClr>
              <a:buFont typeface="Wingdings" pitchFamily="2" charset="2"/>
              <a:buChar char="Ø"/>
              <a:defRPr/>
            </a:pPr>
            <a:r>
              <a:rPr lang="en-US" sz="2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According to project characteristics and peculiarities.</a:t>
            </a:r>
            <a:endParaRPr lang="de-DE" sz="24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537" name="Rectangle 6"/>
          <p:cNvSpPr>
            <a:spLocks noChangeArrowheads="1"/>
          </p:cNvSpPr>
          <p:nvPr/>
        </p:nvSpPr>
        <p:spPr bwMode="auto">
          <a:xfrm>
            <a:off x="872068" y="3023685"/>
            <a:ext cx="426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marL="381000" indent="-381000">
              <a:spcBef>
                <a:spcPct val="20000"/>
              </a:spcBef>
              <a:buClr>
                <a:schemeClr val="accent2"/>
              </a:buClr>
              <a:buSzPct val="120000"/>
              <a:buFont typeface="Webdings" pitchFamily="18" charset="2"/>
              <a:buChar char="&lt;"/>
              <a:defRPr/>
            </a:pPr>
            <a:r>
              <a:rPr lang="en-US" sz="2400" b="1" i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Weekly Progress reports</a:t>
            </a:r>
            <a:endParaRPr lang="de-DE" sz="2400" b="1" i="1" u="sng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490" name="Rectangle 4"/>
          <p:cNvSpPr>
            <a:spLocks noChangeArrowheads="1"/>
          </p:cNvSpPr>
          <p:nvPr/>
        </p:nvSpPr>
        <p:spPr bwMode="auto">
          <a:xfrm>
            <a:off x="872068" y="3605214"/>
            <a:ext cx="8271934" cy="266842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square" lIns="0" tIns="0" rIns="0" bIns="0">
            <a:spAutoFit/>
          </a:bodyPr>
          <a:lstStyle/>
          <a:p>
            <a:pPr marL="406400" indent="-406400">
              <a:lnSpc>
                <a:spcPct val="110000"/>
              </a:lnSpc>
              <a:spcBef>
                <a:spcPts val="600"/>
              </a:spcBef>
              <a:buClr>
                <a:srgbClr val="CC3300"/>
              </a:buClr>
              <a:buFont typeface="Wingdings" pitchFamily="2" charset="2"/>
              <a:buChar char="Ø"/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common procedure in many industries.</a:t>
            </a:r>
          </a:p>
          <a:p>
            <a:pPr marL="406400" indent="-406400">
              <a:lnSpc>
                <a:spcPct val="110000"/>
              </a:lnSpc>
              <a:spcBef>
                <a:spcPts val="600"/>
              </a:spcBef>
              <a:buClr>
                <a:srgbClr val="CC3300"/>
              </a:buClr>
              <a:buFont typeface="Wingdings" pitchFamily="2" charset="2"/>
              <a:buChar char="Ø"/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Listing those activities that started, finished, or were in progress during the week and indicating their stages of completion.</a:t>
            </a:r>
          </a:p>
          <a:p>
            <a:pPr marL="406400" indent="-406400">
              <a:lnSpc>
                <a:spcPct val="110000"/>
              </a:lnSpc>
              <a:spcBef>
                <a:spcPts val="600"/>
              </a:spcBef>
              <a:buClr>
                <a:srgbClr val="CC3300"/>
              </a:buClr>
              <a:buFont typeface="Wingdings" pitchFamily="2" charset="2"/>
              <a:buChar char="Ø"/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Must include procurement, material delivery information, …..</a:t>
            </a:r>
          </a:p>
          <a:p>
            <a:pPr marL="406400" indent="-406400">
              <a:lnSpc>
                <a:spcPct val="110000"/>
              </a:lnSpc>
              <a:spcBef>
                <a:spcPts val="600"/>
              </a:spcBef>
              <a:buClr>
                <a:srgbClr val="CC3300"/>
              </a:buClr>
              <a:buFont typeface="Wingdings" pitchFamily="2" charset="2"/>
              <a:buChar char="Ø"/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Chose a cutoff date, to be selected to serve both time management and labor cost accounting. </a:t>
            </a:r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animBg="1"/>
      <p:bldP spid="9" grpId="0" animBg="1"/>
      <p:bldP spid="22537" grpId="0" animBg="1"/>
      <p:bldP spid="2049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Group 534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xmlns="" val="2314694947"/>
              </p:ext>
            </p:extLst>
          </p:nvPr>
        </p:nvGraphicFramePr>
        <p:xfrm>
          <a:off x="778934" y="1557868"/>
          <a:ext cx="7907867" cy="3541713"/>
        </p:xfrm>
        <a:graphic>
          <a:graphicData uri="http://schemas.openxmlformats.org/drawingml/2006/table">
            <a:tbl>
              <a:tblPr/>
              <a:tblGrid>
                <a:gridCol w="1922463"/>
                <a:gridCol w="889000"/>
                <a:gridCol w="923925"/>
                <a:gridCol w="1268412"/>
                <a:gridCol w="1230313"/>
                <a:gridCol w="1673754"/>
              </a:tblGrid>
              <a:tr h="1344613">
                <a:tc gridSpan="6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Simplified Arabic" pitchFamily="2" charset="-78"/>
                        </a:rPr>
                        <a:t>WEEKLY PROGRESS REPORT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Simplified Arabic" pitchFamily="2" charset="-78"/>
                      </a:endParaRPr>
                    </a:p>
                    <a:p>
                      <a:pPr marL="0" marR="0" lvl="0" indent="0" algn="justLow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Project: </a:t>
                      </a:r>
                      <a:r>
                        <a:rPr kumimoji="0" lang="en-US" sz="16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Highway bridge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	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Week ending: </a:t>
                      </a:r>
                      <a:r>
                        <a:rPr kumimoji="0" lang="en-US" sz="16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Wednesday, July 21 (working day 27)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Low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Simplified Arabic" pitchFamily="2" charset="-78"/>
                        </a:rPr>
                        <a:t>Job. No: </a:t>
                      </a:r>
                      <a:r>
                        <a:rPr kumimoji="0" lang="en-US" sz="16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Simplified Arabic" pitchFamily="2" charset="-78"/>
                        </a:rPr>
                        <a:t>7903-50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Simplified Arabic" pitchFamily="2" charset="-78"/>
                        </a:rPr>
                        <a:t>		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Simplified Arabic" pitchFamily="2" charset="-78"/>
                        </a:rPr>
                        <a:t>Prepared by</a:t>
                      </a:r>
                      <a:r>
                        <a:rPr kumimoji="0" lang="en-US" sz="16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Simplified Arabic" pitchFamily="2" charset="-78"/>
                        </a:rPr>
                        <a:t>: </a:t>
                      </a:r>
                      <a:r>
                        <a:rPr kumimoji="0" lang="en-US" sz="16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Simplified Arabic" pitchFamily="2" charset="-78"/>
                        </a:rPr>
                        <a:t>K.M.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038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Activity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Activity Number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Date Started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Date Completed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Percent Complete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Working days to complete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A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110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-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July 15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100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B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115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-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-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-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13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C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130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-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-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80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2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D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150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July 15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July15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100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E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160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July 16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July 21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100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058333" y="295276"/>
            <a:ext cx="6485467" cy="64452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0" tIns="0" rIns="0" bIns="0"/>
          <a:lstStyle/>
          <a:p>
            <a:pPr marL="514350" indent="-514350">
              <a:spcBef>
                <a:spcPct val="20000"/>
              </a:spcBef>
              <a:buClr>
                <a:srgbClr val="CC3300"/>
              </a:buClr>
              <a:buSzPct val="100000"/>
              <a:buFont typeface="+mj-lt"/>
              <a:buAutoNum type="arabicPeriod" startAt="2"/>
              <a:defRPr/>
            </a:pPr>
            <a:r>
              <a:rPr lang="en-US" sz="3600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Measure and Report Progress</a:t>
            </a:r>
            <a:endParaRPr lang="de-DE" sz="3600" dirty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3" name="Rectangle 3"/>
          <p:cNvSpPr>
            <a:spLocks noChangeArrowheads="1"/>
          </p:cNvSpPr>
          <p:nvPr/>
        </p:nvSpPr>
        <p:spPr bwMode="auto">
          <a:xfrm>
            <a:off x="1295400" y="1143000"/>
            <a:ext cx="4114800" cy="457200"/>
          </a:xfrm>
          <a:prstGeom prst="rect">
            <a:avLst/>
          </a:prstGeom>
          <a:solidFill>
            <a:srgbClr val="F8F9BD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lIns="0" tIns="0" rIns="0" bIns="0"/>
          <a:lstStyle>
            <a:lvl1pPr marL="381000" indent="-381000"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20000"/>
              </a:spcBef>
              <a:buClr>
                <a:schemeClr val="accent2"/>
              </a:buClr>
              <a:buSzPct val="120000"/>
              <a:buFont typeface="Webdings" panose="05030102010509060703" pitchFamily="18" charset="2"/>
              <a:buChar char="&lt;"/>
            </a:pPr>
            <a:r>
              <a:rPr 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Field Progress Narrative</a:t>
            </a:r>
            <a:endParaRPr lang="de-DE" sz="2800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1295400" y="1743076"/>
            <a:ext cx="6172200" cy="323165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>
            <a:spAutoFit/>
          </a:bodyPr>
          <a:lstStyle/>
          <a:p>
            <a:pPr marL="304800" indent="-304800">
              <a:lnSpc>
                <a:spcPct val="125000"/>
              </a:lnSpc>
              <a:spcBef>
                <a:spcPct val="25000"/>
              </a:spcBef>
              <a:buClr>
                <a:srgbClr val="CC3300"/>
              </a:buClr>
              <a:buFont typeface="Wingdings" pitchFamily="2" charset="2"/>
              <a:buChar char="Ø"/>
              <a:defRPr/>
            </a:pPr>
            <a:r>
              <a:rPr lang="en-US" sz="2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accompany weekly progress reporting.</a:t>
            </a:r>
          </a:p>
          <a:p>
            <a:pPr marL="304800" indent="-304800">
              <a:lnSpc>
                <a:spcPct val="125000"/>
              </a:lnSpc>
              <a:spcBef>
                <a:spcPct val="25000"/>
              </a:spcBef>
              <a:buClr>
                <a:srgbClr val="CC3300"/>
              </a:buClr>
              <a:buFont typeface="Wingdings" pitchFamily="2" charset="2"/>
              <a:buChar char="Ø"/>
              <a:defRPr/>
            </a:pPr>
            <a:r>
              <a:rPr lang="en-US" sz="2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 of projected project features. </a:t>
            </a:r>
          </a:p>
          <a:p>
            <a:pPr marL="304800" indent="-304800">
              <a:lnSpc>
                <a:spcPct val="125000"/>
              </a:lnSpc>
              <a:spcBef>
                <a:spcPct val="25000"/>
              </a:spcBef>
              <a:buClr>
                <a:srgbClr val="CC3300"/>
              </a:buClr>
              <a:buFont typeface="Wingdings" pitchFamily="2" charset="2"/>
              <a:buChar char="Ø"/>
              <a:defRPr/>
            </a:pPr>
            <a:r>
              <a:rPr lang="en-US" sz="2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General statement about time status. </a:t>
            </a:r>
          </a:p>
          <a:p>
            <a:pPr marL="304800" indent="-304800">
              <a:lnSpc>
                <a:spcPct val="125000"/>
              </a:lnSpc>
              <a:spcBef>
                <a:spcPct val="25000"/>
              </a:spcBef>
              <a:buClr>
                <a:srgbClr val="CC3300"/>
              </a:buClr>
              <a:buFont typeface="Wingdings" pitchFamily="2" charset="2"/>
              <a:buChar char="Ø"/>
              <a:defRPr/>
            </a:pPr>
            <a:r>
              <a:rPr lang="en-US" sz="2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Critical or low float activities in difficulty. </a:t>
            </a:r>
          </a:p>
          <a:p>
            <a:pPr marL="304800" indent="-304800">
              <a:lnSpc>
                <a:spcPct val="125000"/>
              </a:lnSpc>
              <a:spcBef>
                <a:spcPct val="25000"/>
              </a:spcBef>
              <a:buClr>
                <a:srgbClr val="CC3300"/>
              </a:buClr>
              <a:buFont typeface="Wingdings" pitchFamily="2" charset="2"/>
              <a:buChar char="Ø"/>
              <a:defRPr/>
            </a:pPr>
            <a:r>
              <a:rPr lang="en-US" sz="2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Potential trouble spots. </a:t>
            </a:r>
          </a:p>
          <a:p>
            <a:pPr marL="304800" indent="-304800">
              <a:lnSpc>
                <a:spcPct val="125000"/>
              </a:lnSpc>
              <a:spcBef>
                <a:spcPct val="25000"/>
              </a:spcBef>
              <a:buClr>
                <a:srgbClr val="CC3300"/>
              </a:buClr>
              <a:buFont typeface="Wingdings" pitchFamily="2" charset="2"/>
              <a:buChar char="Ø"/>
              <a:defRPr/>
            </a:pPr>
            <a:r>
              <a:rPr lang="en-US" sz="2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Exceptionally well project areas.</a:t>
            </a:r>
            <a:endParaRPr lang="de-DE" sz="24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058333" y="295276"/>
            <a:ext cx="6485467" cy="64452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0" tIns="0" rIns="0" bIns="0"/>
          <a:lstStyle/>
          <a:p>
            <a:pPr marL="514350" indent="-514350">
              <a:spcBef>
                <a:spcPct val="20000"/>
              </a:spcBef>
              <a:buClr>
                <a:srgbClr val="CC3300"/>
              </a:buClr>
              <a:buSzPct val="100000"/>
              <a:buFont typeface="+mj-lt"/>
              <a:buAutoNum type="arabicPeriod" startAt="2"/>
              <a:defRPr/>
            </a:pPr>
            <a:r>
              <a:rPr lang="en-US" sz="3600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Measure and Report Progress</a:t>
            </a:r>
            <a:endParaRPr lang="de-DE" sz="3600" dirty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tion on brainstorming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entury Gothic-Palatino Linotyp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Presentation on brainstorming" id="{C229246F-E851-40FB-8E1D-535DCA6AFD71}" vid="{8D346C02-FE09-4A8E-BC58-EB73E373F09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F86085EB6EF8A468533B5E264E46EF1" ma:contentTypeVersion="0" ma:contentTypeDescription="Create a new document." ma:contentTypeScope="" ma:versionID="0ff94189cd42df72cdfb57eaf031f65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71FC87E-BB91-4298-9F22-A978026FCB5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4477DB51-E93E-4CF6-948A-09AB47FFE4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E2B7BD3-3A22-4278-93B7-CB92E4BF345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Business brainstorming presentation</Template>
  <TotalTime>0</TotalTime>
  <Words>1027</Words>
  <Application>Microsoft Office PowerPoint</Application>
  <PresentationFormat>A4 Paper (210x297 mm)</PresentationFormat>
  <Paragraphs>162</Paragraphs>
  <Slides>15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Presentation on brainstorming</vt:lpstr>
      <vt:lpstr>Worksheet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2013-06-13T16:23:24Z</dcterms:created>
  <dcterms:modified xsi:type="dcterms:W3CDTF">2014-11-20T10:27:18Z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TC034606379991</vt:lpwstr>
  </property>
  <property fmtid="{D5CDD505-2E9C-101B-9397-08002B2CF9AE}" pid="3" name="ContentTypeId">
    <vt:lpwstr>0x010100BF86085EB6EF8A468533B5E264E46EF1</vt:lpwstr>
  </property>
</Properties>
</file>