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notesMasterIdLst>
    <p:notesMasterId r:id="rId38"/>
  </p:notesMasterIdLst>
  <p:handoutMasterIdLst>
    <p:handoutMasterId r:id="rId39"/>
  </p:handoutMasterIdLst>
  <p:sldIdLst>
    <p:sldId id="272"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12" r:id="rId33"/>
    <p:sldId id="308" r:id="rId34"/>
    <p:sldId id="309" r:id="rId35"/>
    <p:sldId id="310" r:id="rId36"/>
    <p:sldId id="313" r:id="rId37"/>
  </p:sldIdLst>
  <p:sldSz cx="9906000" cy="6858000" type="A4"/>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5" autoAdjust="0"/>
    <p:restoredTop sz="94660"/>
  </p:normalViewPr>
  <p:slideViewPr>
    <p:cSldViewPr snapToGrid="0">
      <p:cViewPr varScale="1">
        <p:scale>
          <a:sx n="103" d="100"/>
          <a:sy n="103" d="100"/>
        </p:scale>
        <p:origin x="-90" y="-19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Dr%20Abdulaziz\Desktop\Book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Dr%20Abdulaziz\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ar-SA"/>
  <c:chart>
    <c:autoTitleDeleted val="1"/>
    <c:plotArea>
      <c:layout>
        <c:manualLayout>
          <c:layoutTarget val="inner"/>
          <c:xMode val="edge"/>
          <c:yMode val="edge"/>
          <c:x val="0.10427934008248971"/>
          <c:y val="3.1031862952614807E-2"/>
          <c:w val="0.86638732658417705"/>
          <c:h val="0.83242762396635894"/>
        </c:manualLayout>
      </c:layout>
      <c:scatterChart>
        <c:scatterStyle val="lineMarker"/>
        <c:ser>
          <c:idx val="0"/>
          <c:order val="0"/>
          <c:tx>
            <c:v>Cash out = Expences</c:v>
          </c:tx>
          <c:spPr>
            <a:ln w="19050" cap="rnd">
              <a:solidFill>
                <a:sysClr val="windowText" lastClr="000000"/>
              </a:solidFill>
              <a:round/>
            </a:ln>
            <a:effectLst/>
          </c:spPr>
          <c:marker>
            <c:symbol val="none"/>
          </c:marker>
          <c:xVal>
            <c:numRef>
              <c:f>Sheet1!$D$31:$Z$31</c:f>
              <c:numCache>
                <c:formatCode>General</c:formatCode>
                <c:ptCount val="23"/>
                <c:pt idx="0">
                  <c:v>0</c:v>
                </c:pt>
                <c:pt idx="1">
                  <c:v>1</c:v>
                </c:pt>
                <c:pt idx="2">
                  <c:v>2</c:v>
                </c:pt>
                <c:pt idx="3">
                  <c:v>3</c:v>
                </c:pt>
                <c:pt idx="4">
                  <c:v>4</c:v>
                </c:pt>
                <c:pt idx="5">
                  <c:v>5</c:v>
                </c:pt>
                <c:pt idx="6">
                  <c:v>5</c:v>
                </c:pt>
                <c:pt idx="7">
                  <c:v>6</c:v>
                </c:pt>
                <c:pt idx="8">
                  <c:v>6</c:v>
                </c:pt>
                <c:pt idx="9">
                  <c:v>7</c:v>
                </c:pt>
                <c:pt idx="10">
                  <c:v>7</c:v>
                </c:pt>
                <c:pt idx="11">
                  <c:v>8</c:v>
                </c:pt>
                <c:pt idx="12">
                  <c:v>8</c:v>
                </c:pt>
                <c:pt idx="13">
                  <c:v>9</c:v>
                </c:pt>
                <c:pt idx="14">
                  <c:v>9</c:v>
                </c:pt>
                <c:pt idx="15">
                  <c:v>10</c:v>
                </c:pt>
                <c:pt idx="16">
                  <c:v>10</c:v>
                </c:pt>
                <c:pt idx="17">
                  <c:v>11</c:v>
                </c:pt>
                <c:pt idx="18">
                  <c:v>11</c:v>
                </c:pt>
                <c:pt idx="19">
                  <c:v>12</c:v>
                </c:pt>
                <c:pt idx="20">
                  <c:v>12</c:v>
                </c:pt>
                <c:pt idx="21">
                  <c:v>13</c:v>
                </c:pt>
                <c:pt idx="22">
                  <c:v>13</c:v>
                </c:pt>
              </c:numCache>
            </c:numRef>
          </c:xVal>
          <c:yVal>
            <c:numRef>
              <c:f>Sheet1!$D$32:$Z$32</c:f>
              <c:numCache>
                <c:formatCode>General</c:formatCode>
                <c:ptCount val="23"/>
                <c:pt idx="0">
                  <c:v>0</c:v>
                </c:pt>
                <c:pt idx="1">
                  <c:v>1.2</c:v>
                </c:pt>
                <c:pt idx="2">
                  <c:v>2</c:v>
                </c:pt>
                <c:pt idx="3">
                  <c:v>5.4</c:v>
                </c:pt>
                <c:pt idx="4">
                  <c:v>9</c:v>
                </c:pt>
                <c:pt idx="5">
                  <c:v>13</c:v>
                </c:pt>
                <c:pt idx="6">
                  <c:v>13</c:v>
                </c:pt>
                <c:pt idx="7">
                  <c:v>18</c:v>
                </c:pt>
                <c:pt idx="8">
                  <c:v>18</c:v>
                </c:pt>
                <c:pt idx="9">
                  <c:v>22</c:v>
                </c:pt>
                <c:pt idx="10">
                  <c:v>22</c:v>
                </c:pt>
                <c:pt idx="11">
                  <c:v>24</c:v>
                </c:pt>
                <c:pt idx="12">
                  <c:v>24</c:v>
                </c:pt>
                <c:pt idx="13">
                  <c:v>26</c:v>
                </c:pt>
                <c:pt idx="14">
                  <c:v>26</c:v>
                </c:pt>
                <c:pt idx="15">
                  <c:v>29</c:v>
                </c:pt>
                <c:pt idx="16">
                  <c:v>29</c:v>
                </c:pt>
                <c:pt idx="17">
                  <c:v>29</c:v>
                </c:pt>
                <c:pt idx="18">
                  <c:v>29</c:v>
                </c:pt>
                <c:pt idx="19">
                  <c:v>29</c:v>
                </c:pt>
                <c:pt idx="20">
                  <c:v>29</c:v>
                </c:pt>
                <c:pt idx="21">
                  <c:v>29</c:v>
                </c:pt>
                <c:pt idx="22">
                  <c:v>29</c:v>
                </c:pt>
              </c:numCache>
            </c:numRef>
          </c:yVal>
        </c:ser>
        <c:ser>
          <c:idx val="1"/>
          <c:order val="1"/>
          <c:tx>
            <c:v>Cash In Month Later</c:v>
          </c:tx>
          <c:spPr>
            <a:ln w="19050" cap="rnd">
              <a:solidFill>
                <a:srgbClr val="FF0000"/>
              </a:solidFill>
              <a:prstDash val="sysDash"/>
              <a:round/>
            </a:ln>
            <a:effectLst/>
          </c:spPr>
          <c:marker>
            <c:symbol val="none"/>
          </c:marker>
          <c:dPt>
            <c:idx val="14"/>
            <c:spPr>
              <a:ln w="28575" cap="rnd">
                <a:solidFill>
                  <a:srgbClr val="FF0000"/>
                </a:solidFill>
                <a:prstDash val="sysDash"/>
                <a:round/>
              </a:ln>
              <a:effectLst/>
            </c:spPr>
          </c:dPt>
          <c:dLbls>
            <c:dLbl>
              <c:idx val="5"/>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1"/>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1" i="1"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ar-SA"/>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Sheet1!$D$31:$Z$31</c:f>
              <c:numCache>
                <c:formatCode>General</c:formatCode>
                <c:ptCount val="23"/>
                <c:pt idx="0">
                  <c:v>0</c:v>
                </c:pt>
                <c:pt idx="1">
                  <c:v>1</c:v>
                </c:pt>
                <c:pt idx="2">
                  <c:v>2</c:v>
                </c:pt>
                <c:pt idx="3">
                  <c:v>3</c:v>
                </c:pt>
                <c:pt idx="4">
                  <c:v>4</c:v>
                </c:pt>
                <c:pt idx="5">
                  <c:v>5</c:v>
                </c:pt>
                <c:pt idx="6">
                  <c:v>5</c:v>
                </c:pt>
                <c:pt idx="7">
                  <c:v>6</c:v>
                </c:pt>
                <c:pt idx="8">
                  <c:v>6</c:v>
                </c:pt>
                <c:pt idx="9">
                  <c:v>7</c:v>
                </c:pt>
                <c:pt idx="10">
                  <c:v>7</c:v>
                </c:pt>
                <c:pt idx="11">
                  <c:v>8</c:v>
                </c:pt>
                <c:pt idx="12">
                  <c:v>8</c:v>
                </c:pt>
                <c:pt idx="13">
                  <c:v>9</c:v>
                </c:pt>
                <c:pt idx="14">
                  <c:v>9</c:v>
                </c:pt>
                <c:pt idx="15">
                  <c:v>10</c:v>
                </c:pt>
                <c:pt idx="16">
                  <c:v>10</c:v>
                </c:pt>
                <c:pt idx="17">
                  <c:v>11</c:v>
                </c:pt>
                <c:pt idx="18">
                  <c:v>11</c:v>
                </c:pt>
                <c:pt idx="19">
                  <c:v>12</c:v>
                </c:pt>
                <c:pt idx="20">
                  <c:v>12</c:v>
                </c:pt>
                <c:pt idx="21">
                  <c:v>13</c:v>
                </c:pt>
                <c:pt idx="22">
                  <c:v>13</c:v>
                </c:pt>
              </c:numCache>
            </c:numRef>
          </c:xVal>
          <c:yVal>
            <c:numRef>
              <c:f>Sheet1!$D$33:$Z$33</c:f>
              <c:numCache>
                <c:formatCode>General</c:formatCode>
                <c:ptCount val="23"/>
                <c:pt idx="0">
                  <c:v>0</c:v>
                </c:pt>
                <c:pt idx="1">
                  <c:v>0</c:v>
                </c:pt>
                <c:pt idx="2">
                  <c:v>0</c:v>
                </c:pt>
                <c:pt idx="3">
                  <c:v>0</c:v>
                </c:pt>
                <c:pt idx="4">
                  <c:v>0</c:v>
                </c:pt>
                <c:pt idx="5">
                  <c:v>0</c:v>
                </c:pt>
                <c:pt idx="6">
                  <c:v>1.4</c:v>
                </c:pt>
                <c:pt idx="7">
                  <c:v>1.4</c:v>
                </c:pt>
                <c:pt idx="8">
                  <c:v>4</c:v>
                </c:pt>
                <c:pt idx="9">
                  <c:v>4</c:v>
                </c:pt>
                <c:pt idx="10">
                  <c:v>10</c:v>
                </c:pt>
                <c:pt idx="11">
                  <c:v>10</c:v>
                </c:pt>
                <c:pt idx="12">
                  <c:v>13</c:v>
                </c:pt>
                <c:pt idx="13">
                  <c:v>13</c:v>
                </c:pt>
                <c:pt idx="14">
                  <c:v>19</c:v>
                </c:pt>
                <c:pt idx="15">
                  <c:v>19</c:v>
                </c:pt>
                <c:pt idx="16">
                  <c:v>21</c:v>
                </c:pt>
                <c:pt idx="17">
                  <c:v>21</c:v>
                </c:pt>
                <c:pt idx="18">
                  <c:v>30</c:v>
                </c:pt>
                <c:pt idx="19">
                  <c:v>30</c:v>
                </c:pt>
                <c:pt idx="20">
                  <c:v>32</c:v>
                </c:pt>
                <c:pt idx="21">
                  <c:v>32</c:v>
                </c:pt>
                <c:pt idx="22">
                  <c:v>34</c:v>
                </c:pt>
              </c:numCache>
            </c:numRef>
          </c:yVal>
        </c:ser>
        <c:dLbls/>
        <c:axId val="55516160"/>
        <c:axId val="55526528"/>
      </c:scatterChart>
      <c:valAx>
        <c:axId val="55516160"/>
        <c:scaling>
          <c:orientation val="minMax"/>
        </c:scaling>
        <c:axPos val="b"/>
        <c:majorGridlines>
          <c:spPr>
            <a:ln w="9525" cap="flat" cmpd="sng" algn="ctr">
              <a:solidFill>
                <a:schemeClr val="tx1">
                  <a:lumMod val="15000"/>
                  <a:lumOff val="85000"/>
                </a:schemeClr>
              </a:solidFill>
              <a:round/>
            </a:ln>
            <a:effectLst/>
          </c:spPr>
        </c:majorGridlines>
        <c:minorGridlines>
          <c:spPr>
            <a:ln w="6350" cap="flat" cmpd="sng" algn="ctr">
              <a:noFill/>
              <a:round/>
            </a:ln>
            <a:effectLst/>
          </c:spPr>
        </c:minorGridlines>
        <c:title>
          <c:tx>
            <c:rich>
              <a:bodyPr rot="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Time, month</a:t>
                </a:r>
              </a:p>
            </c:rich>
          </c:tx>
          <c:layout>
            <c:manualLayout>
              <c:xMode val="edge"/>
              <c:yMode val="edge"/>
              <c:x val="0.4385206224221973"/>
              <c:y val="0.9127735162136994"/>
            </c:manualLayout>
          </c:layout>
          <c:spPr>
            <a:noFill/>
            <a:ln>
              <a:noFill/>
            </a:ln>
            <a:effectLst/>
          </c:spPr>
        </c:title>
        <c:numFmt formatCode="General" sourceLinked="1"/>
        <c:maj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ar-SA"/>
          </a:p>
        </c:txPr>
        <c:crossAx val="55526528"/>
        <c:crosses val="autoZero"/>
        <c:crossBetween val="midCat"/>
        <c:majorUnit val="1"/>
      </c:valAx>
      <c:valAx>
        <c:axId val="55526528"/>
        <c:scaling>
          <c:orientation val="minMax"/>
          <c:max val="36"/>
        </c:scaling>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Cost, SR</a:t>
                </a:r>
              </a:p>
            </c:rich>
          </c:tx>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ar-SA"/>
          </a:p>
        </c:txPr>
        <c:crossAx val="55516160"/>
        <c:crosses val="autoZero"/>
        <c:crossBetween val="midCat"/>
        <c:majorUnit val="2"/>
      </c:valAx>
      <c:spPr>
        <a:noFill/>
        <a:ln>
          <a:noFill/>
        </a:ln>
        <a:effectLst/>
      </c:spPr>
    </c:plotArea>
    <c:legend>
      <c:legendPos val="r"/>
      <c:layout>
        <c:manualLayout>
          <c:xMode val="edge"/>
          <c:yMode val="edge"/>
          <c:x val="0.62546400449943762"/>
          <c:y val="0.67761104055541466"/>
          <c:w val="0.31739313835770527"/>
          <c:h val="0.14083504078119272"/>
        </c:manualLayout>
      </c:layout>
      <c:overlay val="1"/>
      <c:spPr>
        <a:noFill/>
        <a:ln>
          <a:noFill/>
        </a:ln>
        <a:effectLst/>
      </c:spPr>
      <c:txPr>
        <a:bodyPr rot="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ar-SA"/>
        </a:p>
      </c:txPr>
    </c:legend>
    <c:plotVisOnly val="1"/>
    <c:dispBlanksAs val="gap"/>
  </c:chart>
  <c:spPr>
    <a:noFill/>
    <a:ln>
      <a:noFill/>
    </a:ln>
    <a:effectLst/>
  </c:spPr>
  <c:txPr>
    <a:bodyPr/>
    <a:lstStyle/>
    <a:p>
      <a:pPr>
        <a:defRPr sz="1100" b="1" i="1">
          <a:latin typeface="Times New Roman" panose="02020603050405020304" pitchFamily="18" charset="0"/>
          <a:cs typeface="Times New Roman" panose="02020603050405020304" pitchFamily="18" charset="0"/>
        </a:defRPr>
      </a:pPr>
      <a:endParaRPr lang="ar-SA"/>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ar-SA"/>
  <c:chart>
    <c:autoTitleDeleted val="1"/>
    <c:plotArea>
      <c:layout>
        <c:manualLayout>
          <c:layoutTarget val="inner"/>
          <c:xMode val="edge"/>
          <c:yMode val="edge"/>
          <c:x val="0.10447963341598876"/>
          <c:y val="8.6946639525654928E-2"/>
          <c:w val="0.85053116979162102"/>
          <c:h val="0.78345938103898383"/>
        </c:manualLayout>
      </c:layout>
      <c:scatterChart>
        <c:scatterStyle val="lineMarker"/>
        <c:ser>
          <c:idx val="1"/>
          <c:order val="0"/>
          <c:tx>
            <c:v>Cash Inn</c:v>
          </c:tx>
          <c:spPr>
            <a:ln w="28575" cap="rnd">
              <a:solidFill>
                <a:srgbClr val="C00000"/>
              </a:solidFill>
              <a:round/>
            </a:ln>
            <a:effectLst/>
          </c:spPr>
          <c:marker>
            <c:symbol val="none"/>
          </c:marker>
          <c:dLbls>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manualLayout>
                  <c:x val="-1.1111111111111216E-2"/>
                  <c:y val="0"/>
                </c:manualLayout>
              </c:layout>
              <c:showVal val="1"/>
              <c:extLst>
                <c:ext xmlns:c15="http://schemas.microsoft.com/office/drawing/2012/chart" uri="{CE6537A1-D6FC-4f65-9D91-7224C49458BB}">
                  <c15:layout/>
                </c:ext>
              </c:extLst>
            </c:dLbl>
            <c:dLbl>
              <c:idx val="20"/>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ar-SA"/>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Sheet1!$D$25:$Z$25</c:f>
              <c:numCache>
                <c:formatCode>General</c:formatCode>
                <c:ptCount val="23"/>
                <c:pt idx="0">
                  <c:v>0</c:v>
                </c:pt>
                <c:pt idx="1">
                  <c:v>1</c:v>
                </c:pt>
                <c:pt idx="2">
                  <c:v>2</c:v>
                </c:pt>
                <c:pt idx="3">
                  <c:v>3</c:v>
                </c:pt>
                <c:pt idx="4">
                  <c:v>4</c:v>
                </c:pt>
                <c:pt idx="5">
                  <c:v>4</c:v>
                </c:pt>
                <c:pt idx="6">
                  <c:v>5</c:v>
                </c:pt>
                <c:pt idx="7">
                  <c:v>5</c:v>
                </c:pt>
                <c:pt idx="8">
                  <c:v>6</c:v>
                </c:pt>
                <c:pt idx="9">
                  <c:v>6</c:v>
                </c:pt>
                <c:pt idx="10">
                  <c:v>7</c:v>
                </c:pt>
                <c:pt idx="11">
                  <c:v>7</c:v>
                </c:pt>
                <c:pt idx="12">
                  <c:v>8</c:v>
                </c:pt>
                <c:pt idx="13">
                  <c:v>8</c:v>
                </c:pt>
                <c:pt idx="14">
                  <c:v>9</c:v>
                </c:pt>
                <c:pt idx="15">
                  <c:v>9</c:v>
                </c:pt>
                <c:pt idx="16">
                  <c:v>10</c:v>
                </c:pt>
                <c:pt idx="17">
                  <c:v>10</c:v>
                </c:pt>
                <c:pt idx="18">
                  <c:v>11</c:v>
                </c:pt>
                <c:pt idx="19">
                  <c:v>11</c:v>
                </c:pt>
                <c:pt idx="20">
                  <c:v>12</c:v>
                </c:pt>
                <c:pt idx="21">
                  <c:v>12</c:v>
                </c:pt>
              </c:numCache>
            </c:numRef>
          </c:xVal>
          <c:yVal>
            <c:numRef>
              <c:f>Sheet1!$D$27:$Z$27</c:f>
              <c:numCache>
                <c:formatCode>General</c:formatCode>
                <c:ptCount val="23"/>
                <c:pt idx="0">
                  <c:v>0</c:v>
                </c:pt>
                <c:pt idx="1">
                  <c:v>0</c:v>
                </c:pt>
                <c:pt idx="2">
                  <c:v>0</c:v>
                </c:pt>
                <c:pt idx="3">
                  <c:v>0</c:v>
                </c:pt>
                <c:pt idx="4">
                  <c:v>0</c:v>
                </c:pt>
                <c:pt idx="5">
                  <c:v>1.4</c:v>
                </c:pt>
                <c:pt idx="6">
                  <c:v>1.4</c:v>
                </c:pt>
                <c:pt idx="7">
                  <c:v>4</c:v>
                </c:pt>
                <c:pt idx="8">
                  <c:v>4</c:v>
                </c:pt>
                <c:pt idx="9">
                  <c:v>10</c:v>
                </c:pt>
                <c:pt idx="10">
                  <c:v>10</c:v>
                </c:pt>
                <c:pt idx="11">
                  <c:v>13</c:v>
                </c:pt>
                <c:pt idx="12">
                  <c:v>13</c:v>
                </c:pt>
                <c:pt idx="13">
                  <c:v>19</c:v>
                </c:pt>
                <c:pt idx="14">
                  <c:v>19</c:v>
                </c:pt>
                <c:pt idx="15">
                  <c:v>21</c:v>
                </c:pt>
                <c:pt idx="16">
                  <c:v>21</c:v>
                </c:pt>
                <c:pt idx="17">
                  <c:v>30</c:v>
                </c:pt>
                <c:pt idx="18">
                  <c:v>30</c:v>
                </c:pt>
                <c:pt idx="19">
                  <c:v>32</c:v>
                </c:pt>
                <c:pt idx="20">
                  <c:v>32</c:v>
                </c:pt>
                <c:pt idx="21">
                  <c:v>34</c:v>
                </c:pt>
              </c:numCache>
            </c:numRef>
          </c:yVal>
        </c:ser>
        <c:dLbls/>
        <c:axId val="55443840"/>
        <c:axId val="55445376"/>
      </c:scatterChart>
      <c:valAx>
        <c:axId val="55443840"/>
        <c:scaling>
          <c:orientation val="minMax"/>
        </c:scaling>
        <c:delete val="1"/>
        <c:axPos val="b"/>
        <c:majorGridlines>
          <c:spPr>
            <a:ln w="9525" cap="flat" cmpd="sng" algn="ctr">
              <a:noFill/>
              <a:round/>
            </a:ln>
            <a:effectLst/>
          </c:spPr>
        </c:majorGridlines>
        <c:numFmt formatCode="General" sourceLinked="1"/>
        <c:majorTickMark val="none"/>
        <c:tickLblPos val="none"/>
        <c:crossAx val="55445376"/>
        <c:crosses val="autoZero"/>
        <c:crossBetween val="midCat"/>
      </c:valAx>
      <c:valAx>
        <c:axId val="55445376"/>
        <c:scaling>
          <c:orientation val="minMax"/>
        </c:scaling>
        <c:delete val="1"/>
        <c:axPos val="l"/>
        <c:majorGridlines>
          <c:spPr>
            <a:ln w="9525" cap="flat" cmpd="sng" algn="ctr">
              <a:noFill/>
              <a:round/>
            </a:ln>
            <a:effectLst/>
          </c:spPr>
        </c:majorGridlines>
        <c:numFmt formatCode="General" sourceLinked="1"/>
        <c:majorTickMark val="none"/>
        <c:tickLblPos val="none"/>
        <c:crossAx val="55443840"/>
        <c:crosses val="autoZero"/>
        <c:crossBetween val="midCat"/>
      </c:valAx>
      <c:spPr>
        <a:noFill/>
        <a:ln>
          <a:noFill/>
        </a:ln>
        <a:effectLst/>
      </c:spPr>
    </c:plotArea>
    <c:legend>
      <c:legendPos val="r"/>
      <c:layout>
        <c:manualLayout>
          <c:xMode val="edge"/>
          <c:yMode val="edge"/>
          <c:x val="0.65017763663520001"/>
          <c:y val="0.80390145961678761"/>
          <c:w val="0.13352677600382823"/>
          <c:h val="3.7503857285899993E-2"/>
        </c:manualLayout>
      </c:layout>
      <c:overlay val="1"/>
      <c:spPr>
        <a:noFill/>
        <a:ln w="12700">
          <a:solidFill>
            <a:schemeClr val="tx1"/>
          </a:solidFill>
          <a:prstDash val="sysDash"/>
        </a:ln>
        <a:effectLst/>
      </c:spPr>
      <c:txPr>
        <a:bodyPr rot="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ar-SA"/>
        </a:p>
      </c:txPr>
    </c:legend>
    <c:plotVisOnly val="1"/>
    <c:dispBlanksAs val="gap"/>
  </c:chart>
  <c:spPr>
    <a:noFill/>
    <a:ln w="9525" cap="flat" cmpd="sng" algn="ctr">
      <a:solidFill>
        <a:schemeClr val="tx1">
          <a:lumMod val="15000"/>
          <a:lumOff val="85000"/>
        </a:schemeClr>
      </a:solidFill>
      <a:round/>
    </a:ln>
    <a:effectLst/>
  </c:spPr>
  <c:txPr>
    <a:bodyPr/>
    <a:lstStyle/>
    <a:p>
      <a:pPr>
        <a:defRPr sz="1100">
          <a:latin typeface="Times New Roman" panose="02020603050405020304" pitchFamily="18" charset="0"/>
          <a:cs typeface="Times New Roman" panose="02020603050405020304" pitchFamily="18" charset="0"/>
        </a:defRPr>
      </a:pPr>
      <a:endParaRPr lang="ar-SA"/>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80"/>
          </a:xfrm>
          <a:prstGeom prst="rect">
            <a:avLst/>
          </a:prstGeom>
        </p:spPr>
        <p:txBody>
          <a:bodyPr vert="horz" lIns="93936" tIns="46968" rIns="93936" bIns="46968" rtlCol="0"/>
          <a:lstStyle>
            <a:lvl1pPr algn="l">
              <a:defRPr sz="1200"/>
            </a:lvl1pPr>
          </a:lstStyle>
          <a:p>
            <a:r>
              <a:rPr lang="en-US" smtClean="0"/>
              <a:t>TOPIC-7- PROJECT CASH FLOW</a:t>
            </a:r>
            <a:endParaRPr lang="en-US"/>
          </a:p>
        </p:txBody>
      </p:sp>
      <p:sp>
        <p:nvSpPr>
          <p:cNvPr id="3" name="Date Placeholder 2"/>
          <p:cNvSpPr>
            <a:spLocks noGrp="1"/>
          </p:cNvSpPr>
          <p:nvPr>
            <p:ph type="dt" sz="quarter" idx="1"/>
          </p:nvPr>
        </p:nvSpPr>
        <p:spPr>
          <a:xfrm>
            <a:off x="4008705" y="1"/>
            <a:ext cx="3066733" cy="469780"/>
          </a:xfrm>
          <a:prstGeom prst="rect">
            <a:avLst/>
          </a:prstGeom>
        </p:spPr>
        <p:txBody>
          <a:bodyPr vert="horz" lIns="93936" tIns="46968" rIns="93936" bIns="46968" rtlCol="0"/>
          <a:lstStyle>
            <a:lvl1pPr algn="r">
              <a:defRPr sz="1200"/>
            </a:lvl1pPr>
          </a:lstStyle>
          <a:p>
            <a:r>
              <a:rPr lang="en-US" smtClean="0"/>
              <a:t>13 June 2013</a:t>
            </a:r>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r>
              <a:rPr lang="en-US" smtClean="0"/>
              <a:t>GE404 ENGINEERING MANAGEMENT</a:t>
            </a:r>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B720990-FD42-4515-B53D-02AB01773ADE}" type="slidenum">
              <a:rPr lang="en-US" smtClean="0"/>
              <a:pPr/>
              <a:t>‹#›</a:t>
            </a:fld>
            <a:endParaRPr lang="en-US"/>
          </a:p>
        </p:txBody>
      </p:sp>
    </p:spTree>
    <p:extLst>
      <p:ext uri="{BB962C8B-B14F-4D97-AF65-F5344CB8AC3E}">
        <p14:creationId xmlns:p14="http://schemas.microsoft.com/office/powerpoint/2010/main" xmlns="" val="259602944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80"/>
          </a:xfrm>
          <a:prstGeom prst="rect">
            <a:avLst/>
          </a:prstGeom>
        </p:spPr>
        <p:txBody>
          <a:bodyPr vert="horz" lIns="93936" tIns="46968" rIns="93936" bIns="46968" rtlCol="0"/>
          <a:lstStyle>
            <a:lvl1pPr algn="l">
              <a:defRPr sz="1200"/>
            </a:lvl1pPr>
          </a:lstStyle>
          <a:p>
            <a:r>
              <a:rPr lang="en-US" smtClean="0"/>
              <a:t>TOPIC-7- PROJECT CASH FLOW</a:t>
            </a:r>
            <a:endParaRPr lang="en-US"/>
          </a:p>
        </p:txBody>
      </p:sp>
      <p:sp>
        <p:nvSpPr>
          <p:cNvPr id="3" name="Date Placeholder 2"/>
          <p:cNvSpPr>
            <a:spLocks noGrp="1"/>
          </p:cNvSpPr>
          <p:nvPr>
            <p:ph type="dt" idx="1"/>
          </p:nvPr>
        </p:nvSpPr>
        <p:spPr>
          <a:xfrm>
            <a:off x="4008705" y="1"/>
            <a:ext cx="3066733" cy="469780"/>
          </a:xfrm>
          <a:prstGeom prst="rect">
            <a:avLst/>
          </a:prstGeom>
        </p:spPr>
        <p:txBody>
          <a:bodyPr vert="horz" lIns="93936" tIns="46968" rIns="93936" bIns="46968" rtlCol="0"/>
          <a:lstStyle>
            <a:lvl1pPr algn="r">
              <a:defRPr sz="1200"/>
            </a:lvl1pPr>
          </a:lstStyle>
          <a:p>
            <a:r>
              <a:rPr lang="en-US" smtClean="0"/>
              <a:t>13 June 2013</a:t>
            </a:r>
            <a:endParaRPr lang="en-US"/>
          </a:p>
        </p:txBody>
      </p:sp>
      <p:sp>
        <p:nvSpPr>
          <p:cNvPr id="4" name="Slide Image Placeholder 3"/>
          <p:cNvSpPr>
            <a:spLocks noGrp="1" noRot="1" noChangeAspect="1"/>
          </p:cNvSpPr>
          <p:nvPr>
            <p:ph type="sldImg" idx="2"/>
          </p:nvPr>
        </p:nvSpPr>
        <p:spPr>
          <a:xfrm>
            <a:off x="1255713" y="1169988"/>
            <a:ext cx="45656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79"/>
            <a:ext cx="5661660" cy="3686712"/>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r>
              <a:rPr lang="en-US" smtClean="0"/>
              <a:t>GE404 ENGINEERING MANAGEMENT</a:t>
            </a:r>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93B0CF2-7F87-4E02-A248-870047730F99}" type="slidenum">
              <a:rPr lang="en-US" smtClean="0"/>
              <a:pPr/>
              <a:t>‹#›</a:t>
            </a:fld>
            <a:endParaRPr lang="en-US"/>
          </a:p>
        </p:txBody>
      </p:sp>
    </p:spTree>
    <p:extLst>
      <p:ext uri="{BB962C8B-B14F-4D97-AF65-F5344CB8AC3E}">
        <p14:creationId xmlns:p14="http://schemas.microsoft.com/office/powerpoint/2010/main" xmlns="" val="361498132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9988"/>
            <a:ext cx="4565650" cy="3160712"/>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13 June 2013</a:t>
            </a:r>
            <a:endParaRPr lang="en-US"/>
          </a:p>
        </p:txBody>
      </p:sp>
      <p:sp>
        <p:nvSpPr>
          <p:cNvPr id="6" name="Footer Placeholder 5"/>
          <p:cNvSpPr>
            <a:spLocks noGrp="1"/>
          </p:cNvSpPr>
          <p:nvPr>
            <p:ph type="ftr" sz="quarter" idx="11"/>
          </p:nvPr>
        </p:nvSpPr>
        <p:spPr/>
        <p:txBody>
          <a:bodyPr/>
          <a:lstStyle/>
          <a:p>
            <a:r>
              <a:rPr lang="en-US" smtClean="0"/>
              <a:t>GE404 ENGINEERING MANAGEMENT</a:t>
            </a:r>
            <a:endParaRPr lang="en-US"/>
          </a:p>
        </p:txBody>
      </p:sp>
      <p:sp>
        <p:nvSpPr>
          <p:cNvPr id="7" name="Slide Number Placeholder 6"/>
          <p:cNvSpPr>
            <a:spLocks noGrp="1"/>
          </p:cNvSpPr>
          <p:nvPr>
            <p:ph type="sldNum" sz="quarter" idx="12"/>
          </p:nvPr>
        </p:nvSpPr>
        <p:spPr/>
        <p:txBody>
          <a:bodyPr/>
          <a:lstStyle/>
          <a:p>
            <a:fld id="{893B0CF2-7F87-4E02-A248-870047730F99}" type="slidenum">
              <a:rPr lang="en-US" smtClean="0"/>
              <a:pPr/>
              <a:t>1</a:t>
            </a:fld>
            <a:endParaRPr lang="en-US"/>
          </a:p>
        </p:txBody>
      </p:sp>
      <p:sp>
        <p:nvSpPr>
          <p:cNvPr id="8" name="Header Placeholder 7"/>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xmlns=""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9988"/>
            <a:ext cx="4565650" cy="3160712"/>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13 June 2013</a:t>
            </a:r>
            <a:endParaRPr lang="en-US"/>
          </a:p>
        </p:txBody>
      </p:sp>
      <p:sp>
        <p:nvSpPr>
          <p:cNvPr id="6" name="Footer Placeholder 5"/>
          <p:cNvSpPr>
            <a:spLocks noGrp="1"/>
          </p:cNvSpPr>
          <p:nvPr>
            <p:ph type="ftr" sz="quarter" idx="11"/>
          </p:nvPr>
        </p:nvSpPr>
        <p:spPr/>
        <p:txBody>
          <a:bodyPr/>
          <a:lstStyle/>
          <a:p>
            <a:r>
              <a:rPr lang="en-US" smtClean="0"/>
              <a:t>GE404 ENGINEERING MANAGEMENT</a:t>
            </a:r>
            <a:endParaRPr lang="en-US"/>
          </a:p>
        </p:txBody>
      </p:sp>
      <p:sp>
        <p:nvSpPr>
          <p:cNvPr id="7" name="Slide Number Placeholder 6"/>
          <p:cNvSpPr>
            <a:spLocks noGrp="1"/>
          </p:cNvSpPr>
          <p:nvPr>
            <p:ph type="sldNum" sz="quarter" idx="12"/>
          </p:nvPr>
        </p:nvSpPr>
        <p:spPr/>
        <p:txBody>
          <a:bodyPr/>
          <a:lstStyle/>
          <a:p>
            <a:fld id="{893B0CF2-7F87-4E02-A248-870047730F99}" type="slidenum">
              <a:rPr lang="en-US" smtClean="0"/>
              <a:pPr/>
              <a:t>2</a:t>
            </a:fld>
            <a:endParaRPr lang="en-US"/>
          </a:p>
        </p:txBody>
      </p:sp>
      <p:sp>
        <p:nvSpPr>
          <p:cNvPr id="8" name="Header Placeholder 7"/>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xmlns="" val="123418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9988"/>
            <a:ext cx="4565650" cy="3160712"/>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13 June 2013</a:t>
            </a:r>
            <a:endParaRPr lang="en-US"/>
          </a:p>
        </p:txBody>
      </p:sp>
      <p:sp>
        <p:nvSpPr>
          <p:cNvPr id="6" name="Footer Placeholder 5"/>
          <p:cNvSpPr>
            <a:spLocks noGrp="1"/>
          </p:cNvSpPr>
          <p:nvPr>
            <p:ph type="ftr" sz="quarter" idx="11"/>
          </p:nvPr>
        </p:nvSpPr>
        <p:spPr/>
        <p:txBody>
          <a:bodyPr/>
          <a:lstStyle/>
          <a:p>
            <a:r>
              <a:rPr lang="en-US" smtClean="0"/>
              <a:t>GE404 ENGINEERING MANAGEMENT</a:t>
            </a:r>
            <a:endParaRPr lang="en-US"/>
          </a:p>
        </p:txBody>
      </p:sp>
      <p:sp>
        <p:nvSpPr>
          <p:cNvPr id="7" name="Slide Number Placeholder 6"/>
          <p:cNvSpPr>
            <a:spLocks noGrp="1"/>
          </p:cNvSpPr>
          <p:nvPr>
            <p:ph type="sldNum" sz="quarter" idx="12"/>
          </p:nvPr>
        </p:nvSpPr>
        <p:spPr/>
        <p:txBody>
          <a:bodyPr/>
          <a:lstStyle/>
          <a:p>
            <a:fld id="{893B0CF2-7F87-4E02-A248-870047730F99}" type="slidenum">
              <a:rPr lang="en-US" smtClean="0"/>
              <a:pPr/>
              <a:t>21</a:t>
            </a:fld>
            <a:endParaRPr lang="en-US"/>
          </a:p>
        </p:txBody>
      </p:sp>
      <p:sp>
        <p:nvSpPr>
          <p:cNvPr id="8" name="Header Placeholder 7"/>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xmlns="" val="307660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9988"/>
            <a:ext cx="4565650" cy="3160712"/>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13 June 2013</a:t>
            </a:r>
            <a:endParaRPr lang="en-US"/>
          </a:p>
        </p:txBody>
      </p:sp>
      <p:sp>
        <p:nvSpPr>
          <p:cNvPr id="6" name="Footer Placeholder 5"/>
          <p:cNvSpPr>
            <a:spLocks noGrp="1"/>
          </p:cNvSpPr>
          <p:nvPr>
            <p:ph type="ftr" sz="quarter" idx="11"/>
          </p:nvPr>
        </p:nvSpPr>
        <p:spPr/>
        <p:txBody>
          <a:bodyPr/>
          <a:lstStyle/>
          <a:p>
            <a:r>
              <a:rPr lang="en-US" smtClean="0"/>
              <a:t>GE404 ENGINEERING MANAGEMENT</a:t>
            </a:r>
            <a:endParaRPr lang="en-US"/>
          </a:p>
        </p:txBody>
      </p:sp>
      <p:sp>
        <p:nvSpPr>
          <p:cNvPr id="7" name="Slide Number Placeholder 6"/>
          <p:cNvSpPr>
            <a:spLocks noGrp="1"/>
          </p:cNvSpPr>
          <p:nvPr>
            <p:ph type="sldNum" sz="quarter" idx="12"/>
          </p:nvPr>
        </p:nvSpPr>
        <p:spPr/>
        <p:txBody>
          <a:bodyPr/>
          <a:lstStyle/>
          <a:p>
            <a:fld id="{893B0CF2-7F87-4E02-A248-870047730F99}" type="slidenum">
              <a:rPr lang="en-US" smtClean="0"/>
              <a:pPr/>
              <a:t>22</a:t>
            </a:fld>
            <a:endParaRPr lang="en-US"/>
          </a:p>
        </p:txBody>
      </p:sp>
      <p:sp>
        <p:nvSpPr>
          <p:cNvPr id="8" name="Header Placeholder 7"/>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xmlns="" val="307660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13 June 2013</a:t>
            </a:r>
            <a:endParaRPr lang="en-US"/>
          </a:p>
        </p:txBody>
      </p:sp>
      <p:sp>
        <p:nvSpPr>
          <p:cNvPr id="5" name="Footer Placeholder 4"/>
          <p:cNvSpPr>
            <a:spLocks noGrp="1"/>
          </p:cNvSpPr>
          <p:nvPr>
            <p:ph type="ftr" sz="quarter" idx="11"/>
          </p:nvPr>
        </p:nvSpPr>
        <p:spPr/>
        <p:txBody>
          <a:bodyPr/>
          <a:lstStyle/>
          <a:p>
            <a:r>
              <a:rPr lang="en-US" smtClean="0"/>
              <a:t>GE404 ENGINEERING MANAGEMENT</a:t>
            </a:r>
            <a:endParaRPr lang="en-US"/>
          </a:p>
        </p:txBody>
      </p:sp>
      <p:sp>
        <p:nvSpPr>
          <p:cNvPr id="6" name="Slide Number Placeholder 5"/>
          <p:cNvSpPr>
            <a:spLocks noGrp="1"/>
          </p:cNvSpPr>
          <p:nvPr>
            <p:ph type="sldNum" sz="quarter" idx="12"/>
          </p:nvPr>
        </p:nvSpPr>
        <p:spPr/>
        <p:txBody>
          <a:bodyPr/>
          <a:lstStyle/>
          <a:p>
            <a:fld id="{893B0CF2-7F87-4E02-A248-870047730F99}" type="slidenum">
              <a:rPr lang="en-US" smtClean="0"/>
              <a:pPr/>
              <a:t>33</a:t>
            </a:fld>
            <a:endParaRPr lang="en-US"/>
          </a:p>
        </p:txBody>
      </p:sp>
      <p:sp>
        <p:nvSpPr>
          <p:cNvPr id="7" name="Header Placeholder 6"/>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xmlns="" val="251482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pPr/>
              <a:t>‹#›</a:t>
            </a:fld>
            <a:endParaRPr lang="en-US"/>
          </a:p>
        </p:txBody>
      </p:sp>
      <p:sp>
        <p:nvSpPr>
          <p:cNvPr id="17" name="Subtitle 16"/>
          <p:cNvSpPr>
            <a:spLocks noGrp="1"/>
          </p:cNvSpPr>
          <p:nvPr>
            <p:ph type="subTitle" idx="1"/>
          </p:nvPr>
        </p:nvSpPr>
        <p:spPr>
          <a:xfrm>
            <a:off x="577850" y="3228536"/>
            <a:ext cx="8509254" cy="1752600"/>
          </a:xfrm>
        </p:spPr>
        <p:txBody>
          <a:bodyPr lIns="0" rIns="18288"/>
          <a:lstStyle>
            <a:lvl1pPr marL="0" marR="49528" indent="0" algn="r">
              <a:buNone/>
              <a:defRPr>
                <a:solidFill>
                  <a:schemeClr val="tx1"/>
                </a:solidFill>
              </a:defRPr>
            </a:lvl1pPr>
            <a:lvl2pPr marL="495285" indent="0" algn="ctr">
              <a:buNone/>
            </a:lvl2pPr>
            <a:lvl3pPr marL="990570" indent="0" algn="ctr">
              <a:buNone/>
            </a:lvl3pPr>
            <a:lvl4pPr marL="1485854" indent="0" algn="ctr">
              <a:buNone/>
            </a:lvl4pPr>
            <a:lvl5pPr marL="1981139" indent="0" algn="ctr">
              <a:buNone/>
            </a:lvl5pPr>
            <a:lvl6pPr marL="2476424" indent="0" algn="ctr">
              <a:buNone/>
            </a:lvl6pPr>
            <a:lvl7pPr marL="2971709" indent="0" algn="ctr">
              <a:buNone/>
            </a:lvl7pPr>
            <a:lvl8pPr marL="3466993" indent="0" algn="ctr">
              <a:buNone/>
            </a:lvl8pPr>
            <a:lvl9pPr marL="3962278"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066"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2477" y="5937956"/>
            <a:ext cx="6696"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9906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95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2477" y="5937956"/>
            <a:ext cx="6696"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xmlns="" val="877777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7181850" y="914402"/>
            <a:ext cx="222885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 val="3369754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xmlns="" val="1481682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383">
                <a:solidFill>
                  <a:schemeClr val="tx1"/>
                </a:solidFill>
              </a:defRPr>
            </a:lvl1pPr>
            <a:lvl2pPr>
              <a:buNone/>
              <a:defRPr sz="1950">
                <a:solidFill>
                  <a:schemeClr val="tx1">
                    <a:tint val="75000"/>
                  </a:schemeClr>
                </a:solidFill>
              </a:defRPr>
            </a:lvl2pPr>
            <a:lvl3pPr>
              <a:buNone/>
              <a:defRPr sz="1733">
                <a:solidFill>
                  <a:schemeClr val="tx1">
                    <a:tint val="75000"/>
                  </a:schemeClr>
                </a:solidFill>
              </a:defRPr>
            </a:lvl3pPr>
            <a:lvl4pPr>
              <a:buNone/>
              <a:defRPr sz="1517">
                <a:solidFill>
                  <a:schemeClr val="tx1">
                    <a:tint val="75000"/>
                  </a:schemeClr>
                </a:solidFill>
              </a:defRPr>
            </a:lvl4pPr>
            <a:lvl5pPr>
              <a:buNone/>
              <a:defRPr sz="1517">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066"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531933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2"/>
          </p:nvPr>
        </p:nvSpPr>
        <p:spPr>
          <a:xfrm>
            <a:off x="5035550" y="1920085"/>
            <a:ext cx="4375150" cy="4434840"/>
          </a:xfrm>
        </p:spPr>
        <p:txBody>
          <a:bodyPr/>
          <a:lstStyle>
            <a:lvl1pPr>
              <a:defRPr sz="2817"/>
            </a:lvl1pPr>
            <a:lvl2pPr>
              <a:defRPr sz="2600"/>
            </a:lvl2pPr>
            <a:lvl3pPr>
              <a:defRPr sz="2167"/>
            </a:lvl3pPr>
            <a:lvl4pPr>
              <a:defRPr sz="1950"/>
            </a:lvl4pPr>
            <a:lvl5pPr>
              <a:defRPr sz="19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817"/>
            </a:lvl1pPr>
            <a:lvl2pPr>
              <a:defRPr sz="2600"/>
            </a:lvl2pPr>
            <a:lvl3pPr>
              <a:defRPr sz="2167"/>
            </a:lvl3pPr>
            <a:lvl4pPr>
              <a:defRPr sz="1950"/>
            </a:lvl4pPr>
            <a:lvl5pPr>
              <a:defRPr sz="19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95300" y="704088"/>
            <a:ext cx="89154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xmlns="" val="109018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
        <p:nvSpPr>
          <p:cNvPr id="6" name="Content Placeholder 5"/>
          <p:cNvSpPr>
            <a:spLocks noGrp="1"/>
          </p:cNvSpPr>
          <p:nvPr>
            <p:ph sz="quarter" idx="4"/>
          </p:nvPr>
        </p:nvSpPr>
        <p:spPr>
          <a:xfrm>
            <a:off x="5032112" y="2514600"/>
            <a:ext cx="4378590" cy="3845720"/>
          </a:xfrm>
        </p:spPr>
        <p:txBody>
          <a:bodyPr tIns="0"/>
          <a:lstStyle>
            <a:lvl1pPr>
              <a:defRPr sz="2383"/>
            </a:lvl1pPr>
            <a:lvl2pPr>
              <a:defRPr sz="2167"/>
            </a:lvl2pPr>
            <a:lvl3pPr>
              <a:defRPr sz="1950"/>
            </a:lvl3pPr>
            <a:lvl4pPr>
              <a:defRPr sz="1733"/>
            </a:lvl4pPr>
            <a:lvl5pPr>
              <a:defRPr sz="1733"/>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5032112" y="1859760"/>
            <a:ext cx="4378590" cy="654843"/>
          </a:xfrm>
        </p:spPr>
        <p:txBody>
          <a:bodyPr lIns="45720" tIns="0" rIns="45720" bIns="0" anchor="ctr"/>
          <a:lstStyle>
            <a:lvl1pPr marL="0" indent="0">
              <a:buNone/>
              <a:defRPr sz="2600" b="1" cap="none" baseline="0">
                <a:solidFill>
                  <a:schemeClr val="tx1"/>
                </a:solidFill>
                <a:effectLst/>
              </a:defRPr>
            </a:lvl1pPr>
            <a:lvl2pPr>
              <a:buNone/>
              <a:defRPr sz="2167" b="1"/>
            </a:lvl2pPr>
            <a:lvl3pPr>
              <a:buNone/>
              <a:defRPr sz="1950" b="1"/>
            </a:lvl3pPr>
            <a:lvl4pPr>
              <a:buNone/>
              <a:defRPr sz="1733" b="1"/>
            </a:lvl4pPr>
            <a:lvl5pPr>
              <a:buNone/>
              <a:defRPr sz="1733"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514600"/>
            <a:ext cx="4376870" cy="3845720"/>
          </a:xfrm>
        </p:spPr>
        <p:txBody>
          <a:bodyPr tIns="0"/>
          <a:lstStyle>
            <a:lvl1pPr>
              <a:defRPr sz="2383"/>
            </a:lvl1pPr>
            <a:lvl2pPr>
              <a:defRPr sz="2167"/>
            </a:lvl2pPr>
            <a:lvl3pPr>
              <a:defRPr sz="1950"/>
            </a:lvl3pPr>
            <a:lvl4pPr>
              <a:defRPr sz="1733"/>
            </a:lvl4pPr>
            <a:lvl5pPr>
              <a:defRPr sz="1733"/>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600" b="1" cap="none" baseline="0">
                <a:solidFill>
                  <a:schemeClr val="tx1"/>
                </a:solidFill>
                <a:effectLst/>
              </a:defRPr>
            </a:lvl1pPr>
            <a:lvl2pPr>
              <a:buNone/>
              <a:defRPr sz="2167" b="1"/>
            </a:lvl2pPr>
            <a:lvl3pPr>
              <a:buNone/>
              <a:defRPr sz="1950" b="1"/>
            </a:lvl3pPr>
            <a:lvl4pPr>
              <a:buNone/>
              <a:defRPr sz="1733" b="1"/>
            </a:lvl4pPr>
            <a:lvl5pPr>
              <a:buNone/>
              <a:defRPr sz="1733"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1250188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417"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071814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52882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1"/>
          </p:nvPr>
        </p:nvSpPr>
        <p:spPr>
          <a:xfrm>
            <a:off x="3872971" y="1676400"/>
            <a:ext cx="5537729" cy="4572000"/>
          </a:xfrm>
        </p:spPr>
        <p:txBody>
          <a:bodyPr tIns="0"/>
          <a:lstStyle>
            <a:lvl1pPr>
              <a:defRPr sz="3033"/>
            </a:lvl1pPr>
            <a:lvl2pPr>
              <a:defRPr sz="2817"/>
            </a:lvl2pPr>
            <a:lvl3pPr>
              <a:defRPr sz="2600"/>
            </a:lvl3pPr>
            <a:lvl4pPr>
              <a:defRPr sz="2167"/>
            </a:lvl4pPr>
            <a:lvl5pPr>
              <a:defRPr sz="19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517"/>
            </a:lvl1pPr>
            <a:lvl2pPr indent="0" algn="l">
              <a:buNone/>
              <a:defRPr sz="1300"/>
            </a:lvl2pPr>
            <a:lvl3pPr indent="0" algn="l">
              <a:buNone/>
              <a:defRPr sz="1083"/>
            </a:lvl3pPr>
            <a:lvl4pPr indent="0" algn="l">
              <a:buNone/>
              <a:defRPr sz="975"/>
            </a:lvl4pPr>
            <a:lvl5pPr indent="0" algn="l">
              <a:buNone/>
              <a:defRPr sz="975"/>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817"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1991926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950"/>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95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50300" y="6356353"/>
            <a:ext cx="660400" cy="365125"/>
          </a:xfrm>
        </p:spPr>
        <p:txBody>
          <a:bodyPr/>
          <a:lstStyle/>
          <a:p>
            <a:fld id="{401CF334-2D5C-4859-84A6-CA7E6E43FAEB}" type="slidenum">
              <a:rPr lang="en-US" smtClean="0"/>
              <a:pPr/>
              <a:t>‹#›</a:t>
            </a:fld>
            <a:endParaRPr lang="en-US"/>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9060" tIns="49530" rIns="99060" bIns="49530" anchor="t" compatLnSpc="1"/>
          <a:lstStyle/>
          <a:p>
            <a:pPr marL="0" algn="l" rtl="0" eaLnBrk="1" latinLnBrk="0" hangingPunct="1"/>
            <a:endParaRPr kumimoji="0" lang="en-US" sz="1950">
              <a:solidFill>
                <a:schemeClr val="tx1"/>
              </a:solidFill>
              <a:latin typeface="+mn-lt"/>
              <a:ea typeface="+mn-ea"/>
              <a:cs typeface="+mn-cs"/>
            </a:endParaRPr>
          </a:p>
        </p:txBody>
      </p:sp>
      <p:sp>
        <p:nvSpPr>
          <p:cNvPr id="11" name="Freeform 10"/>
          <p:cNvSpPr>
            <a:spLocks/>
          </p:cNvSpPr>
          <p:nvPr/>
        </p:nvSpPr>
        <p:spPr bwMode="auto">
          <a:xfrm flipV="1">
            <a:off x="4746625" y="6219828"/>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9060" tIns="49530" rIns="99060" bIns="49530" anchor="t" compatLnSpc="1"/>
          <a:lstStyle/>
          <a:p>
            <a:pPr marL="0" algn="l" rtl="0" eaLnBrk="1" latinLnBrk="0" hangingPunct="1"/>
            <a:endParaRPr kumimoji="0" lang="en-US" sz="1950">
              <a:solidFill>
                <a:schemeClr val="tx1"/>
              </a:solidFill>
              <a:latin typeface="+mn-lt"/>
              <a:ea typeface="+mn-ea"/>
              <a:cs typeface="+mn-cs"/>
            </a:endParaRPr>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467"/>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71"/>
              </a:spcBef>
              <a:buFontTx/>
              <a:buNone/>
              <a:defRPr sz="1408"/>
            </a:lvl1pPr>
            <a:lvl2pPr>
              <a:defRPr sz="1300"/>
            </a:lvl2pPr>
            <a:lvl3pPr>
              <a:defRPr sz="1083"/>
            </a:lvl3pPr>
            <a:lvl4pPr>
              <a:defRPr sz="975"/>
            </a:lvl4pPr>
            <a:lvl5pPr>
              <a:defRPr sz="975"/>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60400" y="1176999"/>
            <a:ext cx="2397252" cy="1582621"/>
          </a:xfrm>
        </p:spPr>
        <p:txBody>
          <a:bodyPr vert="horz" lIns="45720" tIns="45720" rIns="45720" bIns="45720" anchor="b"/>
          <a:lstStyle>
            <a:lvl1pPr algn="l">
              <a:buNone/>
              <a:defRPr sz="2167"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2519624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3585" y="-7144"/>
            <a:ext cx="9945594"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95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95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95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950"/>
                </a:p>
              </p:txBody>
            </p:sp>
          </p:grpSp>
        </p:grpSp>
      </p:grpSp>
      <p:sp>
        <p:nvSpPr>
          <p:cNvPr id="10" name="Date Placeholder 9"/>
          <p:cNvSpPr>
            <a:spLocks noGrp="1"/>
          </p:cNvSpPr>
          <p:nvPr>
            <p:ph type="dt" sz="half" idx="2"/>
          </p:nvPr>
        </p:nvSpPr>
        <p:spPr>
          <a:xfrm>
            <a:off x="495300" y="6356353"/>
            <a:ext cx="2311400" cy="365125"/>
          </a:xfrm>
          <a:prstGeom prst="rect">
            <a:avLst/>
          </a:prstGeom>
        </p:spPr>
        <p:txBody>
          <a:bodyPr vert="horz" lIns="0" tIns="0" rIns="0" bIns="0" anchor="b"/>
          <a:lstStyle>
            <a:lvl1pPr algn="l" eaLnBrk="1" latinLnBrk="0" hangingPunct="1">
              <a:defRPr kumimoji="0" sz="1300">
                <a:solidFill>
                  <a:schemeClr val="tx1"/>
                </a:solidFill>
              </a:defRPr>
            </a:lvl1pPr>
          </a:lstStyle>
          <a:p>
            <a:endParaRPr lang="en-US"/>
          </a:p>
        </p:txBody>
      </p:sp>
      <p:sp>
        <p:nvSpPr>
          <p:cNvPr id="22" name="Footer Placeholder 21"/>
          <p:cNvSpPr>
            <a:spLocks noGrp="1"/>
          </p:cNvSpPr>
          <p:nvPr>
            <p:ph type="ftr" sz="quarter" idx="3"/>
          </p:nvPr>
        </p:nvSpPr>
        <p:spPr>
          <a:xfrm>
            <a:off x="2889250" y="6356353"/>
            <a:ext cx="3632200" cy="365125"/>
          </a:xfrm>
          <a:prstGeom prst="rect">
            <a:avLst/>
          </a:prstGeom>
        </p:spPr>
        <p:txBody>
          <a:bodyPr vert="horz" lIns="0" tIns="0" rIns="0" bIns="0" anchor="b"/>
          <a:lstStyle>
            <a:lvl1pPr algn="l" eaLnBrk="1" latinLnBrk="0" hangingPunct="1">
              <a:defRPr kumimoji="0" sz="1300">
                <a:solidFill>
                  <a:schemeClr val="tx1"/>
                </a:solidFill>
              </a:defRPr>
            </a:lvl1pPr>
          </a:lstStyle>
          <a:p>
            <a:endParaRPr lang="en-US"/>
          </a:p>
        </p:txBody>
      </p:sp>
      <p:sp>
        <p:nvSpPr>
          <p:cNvPr id="18" name="Slide Number Placeholder 17"/>
          <p:cNvSpPr>
            <a:spLocks noGrp="1"/>
          </p:cNvSpPr>
          <p:nvPr>
            <p:ph type="sldNum" sz="quarter" idx="4"/>
          </p:nvPr>
        </p:nvSpPr>
        <p:spPr>
          <a:xfrm>
            <a:off x="8585200" y="6356353"/>
            <a:ext cx="825500" cy="365125"/>
          </a:xfrm>
          <a:prstGeom prst="rect">
            <a:avLst/>
          </a:prstGeom>
        </p:spPr>
        <p:txBody>
          <a:bodyPr vert="horz" lIns="0" tIns="0" rIns="0" bIns="0" anchor="b"/>
          <a:lstStyle>
            <a:lvl1pPr algn="r" eaLnBrk="1" latinLnBrk="0" hangingPunct="1">
              <a:defRPr kumimoji="0" sz="13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xmlns=""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417" b="0" kern="1200">
          <a:ln>
            <a:noFill/>
          </a:ln>
          <a:solidFill>
            <a:schemeClr val="tx2"/>
          </a:solidFill>
          <a:effectLst/>
          <a:latin typeface="+mj-lt"/>
          <a:ea typeface="+mj-ea"/>
          <a:cs typeface="+mj-cs"/>
        </a:defRPr>
      </a:lvl1pPr>
    </p:titleStyle>
    <p:bodyStyle>
      <a:lvl1pPr marL="297171" indent="-297171" algn="l" rtl="0" eaLnBrk="1" latinLnBrk="0" hangingPunct="1">
        <a:spcBef>
          <a:spcPct val="20000"/>
        </a:spcBef>
        <a:buClr>
          <a:schemeClr val="accent3"/>
        </a:buClr>
        <a:buSzPct val="95000"/>
        <a:buFont typeface="Wingdings 2"/>
        <a:buChar char=""/>
        <a:defRPr kumimoji="0" sz="2817" kern="1200">
          <a:solidFill>
            <a:schemeClr val="tx1"/>
          </a:solidFill>
          <a:latin typeface="+mn-lt"/>
          <a:ea typeface="+mn-ea"/>
          <a:cs typeface="+mn-cs"/>
        </a:defRPr>
      </a:lvl1pPr>
      <a:lvl2pPr marL="693399" indent="-267454" algn="l" rtl="0" eaLnBrk="1" latinLnBrk="0" hangingPunct="1">
        <a:spcBef>
          <a:spcPct val="20000"/>
        </a:spcBef>
        <a:buClr>
          <a:schemeClr val="accent1"/>
        </a:buClr>
        <a:buSzPct val="85000"/>
        <a:buFont typeface="Wingdings 2"/>
        <a:buChar char=""/>
        <a:defRPr kumimoji="0" sz="2600" kern="1200">
          <a:solidFill>
            <a:schemeClr val="tx1"/>
          </a:solidFill>
          <a:latin typeface="+mn-lt"/>
          <a:ea typeface="+mn-ea"/>
          <a:cs typeface="+mn-cs"/>
        </a:defRPr>
      </a:lvl2pPr>
      <a:lvl3pPr marL="990570" indent="-267454" algn="l" rtl="0" eaLnBrk="1" latinLnBrk="0" hangingPunct="1">
        <a:spcBef>
          <a:spcPct val="20000"/>
        </a:spcBef>
        <a:buClr>
          <a:schemeClr val="accent2"/>
        </a:buClr>
        <a:buSzPct val="70000"/>
        <a:buFont typeface="Wingdings 2"/>
        <a:buChar char=""/>
        <a:defRPr kumimoji="0" sz="2275" kern="1200">
          <a:solidFill>
            <a:schemeClr val="tx1"/>
          </a:solidFill>
          <a:latin typeface="+mn-lt"/>
          <a:ea typeface="+mn-ea"/>
          <a:cs typeface="+mn-cs"/>
        </a:defRPr>
      </a:lvl3pPr>
      <a:lvl4pPr marL="1287740" indent="-227831" algn="l" rtl="0" eaLnBrk="1" latinLnBrk="0" hangingPunct="1">
        <a:spcBef>
          <a:spcPct val="20000"/>
        </a:spcBef>
        <a:buClr>
          <a:schemeClr val="accent3"/>
        </a:buClr>
        <a:buSzPct val="65000"/>
        <a:buFont typeface="Wingdings 2"/>
        <a:buChar char=""/>
        <a:defRPr kumimoji="0" sz="2167" kern="1200">
          <a:solidFill>
            <a:schemeClr val="tx1"/>
          </a:solidFill>
          <a:latin typeface="+mn-lt"/>
          <a:ea typeface="+mn-ea"/>
          <a:cs typeface="+mn-cs"/>
        </a:defRPr>
      </a:lvl4pPr>
      <a:lvl5pPr marL="1584911" indent="-227831" algn="l" rtl="0" eaLnBrk="1" latinLnBrk="0" hangingPunct="1">
        <a:spcBef>
          <a:spcPct val="20000"/>
        </a:spcBef>
        <a:buClr>
          <a:schemeClr val="accent4"/>
        </a:buClr>
        <a:buSzPct val="65000"/>
        <a:buFont typeface="Wingdings 2"/>
        <a:buChar char=""/>
        <a:defRPr kumimoji="0" sz="2167" kern="1200">
          <a:solidFill>
            <a:schemeClr val="tx1"/>
          </a:solidFill>
          <a:latin typeface="+mn-lt"/>
          <a:ea typeface="+mn-ea"/>
          <a:cs typeface="+mn-cs"/>
        </a:defRPr>
      </a:lvl5pPr>
      <a:lvl6pPr marL="1882082" indent="-227831" algn="l" rtl="0" eaLnBrk="1" latinLnBrk="0" hangingPunct="1">
        <a:spcBef>
          <a:spcPct val="20000"/>
        </a:spcBef>
        <a:buClr>
          <a:schemeClr val="accent5"/>
        </a:buClr>
        <a:buSzPct val="80000"/>
        <a:buFont typeface="Wingdings 2"/>
        <a:buChar char=""/>
        <a:defRPr kumimoji="0" sz="1950" kern="1200">
          <a:solidFill>
            <a:schemeClr val="tx1"/>
          </a:solidFill>
          <a:latin typeface="+mn-lt"/>
          <a:ea typeface="+mn-ea"/>
          <a:cs typeface="+mn-cs"/>
        </a:defRPr>
      </a:lvl6pPr>
      <a:lvl7pPr marL="2080196" indent="-198114" algn="l" rtl="0" eaLnBrk="1" latinLnBrk="0" hangingPunct="1">
        <a:spcBef>
          <a:spcPct val="20000"/>
        </a:spcBef>
        <a:buClr>
          <a:schemeClr val="accent6"/>
        </a:buClr>
        <a:buSzPct val="80000"/>
        <a:buFont typeface="Wingdings 2"/>
        <a:buChar char=""/>
        <a:defRPr kumimoji="0" sz="1733" kern="1200" baseline="0">
          <a:solidFill>
            <a:schemeClr val="tx1"/>
          </a:solidFill>
          <a:latin typeface="+mn-lt"/>
          <a:ea typeface="+mn-ea"/>
          <a:cs typeface="+mn-cs"/>
        </a:defRPr>
      </a:lvl7pPr>
      <a:lvl8pPr marL="2377367" indent="-198114" algn="l" rtl="0" eaLnBrk="1" latinLnBrk="0" hangingPunct="1">
        <a:spcBef>
          <a:spcPct val="20000"/>
        </a:spcBef>
        <a:buClr>
          <a:schemeClr val="tx2"/>
        </a:buClr>
        <a:buChar char="•"/>
        <a:defRPr kumimoji="0" sz="1733" kern="1200">
          <a:solidFill>
            <a:schemeClr val="tx1"/>
          </a:solidFill>
          <a:latin typeface="+mn-lt"/>
          <a:ea typeface="+mn-ea"/>
          <a:cs typeface="+mn-cs"/>
        </a:defRPr>
      </a:lvl8pPr>
      <a:lvl9pPr marL="2674538" indent="-198114" algn="l" rtl="0" eaLnBrk="1" latinLnBrk="0" hangingPunct="1">
        <a:spcBef>
          <a:spcPct val="20000"/>
        </a:spcBef>
        <a:buClr>
          <a:schemeClr val="tx2"/>
        </a:buClr>
        <a:buFontTx/>
        <a:buChar char="•"/>
        <a:defRPr kumimoji="0" sz="1517"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95285" algn="l" rtl="0" eaLnBrk="1" latinLnBrk="0" hangingPunct="1">
        <a:defRPr kumimoji="0" kern="1200">
          <a:solidFill>
            <a:schemeClr val="tx1"/>
          </a:solidFill>
          <a:latin typeface="+mn-lt"/>
          <a:ea typeface="+mn-ea"/>
          <a:cs typeface="+mn-cs"/>
        </a:defRPr>
      </a:lvl2pPr>
      <a:lvl3pPr marL="990570" algn="l" rtl="0" eaLnBrk="1" latinLnBrk="0" hangingPunct="1">
        <a:defRPr kumimoji="0" kern="1200">
          <a:solidFill>
            <a:schemeClr val="tx1"/>
          </a:solidFill>
          <a:latin typeface="+mn-lt"/>
          <a:ea typeface="+mn-ea"/>
          <a:cs typeface="+mn-cs"/>
        </a:defRPr>
      </a:lvl3pPr>
      <a:lvl4pPr marL="1485854" algn="l" rtl="0" eaLnBrk="1" latinLnBrk="0" hangingPunct="1">
        <a:defRPr kumimoji="0" kern="1200">
          <a:solidFill>
            <a:schemeClr val="tx1"/>
          </a:solidFill>
          <a:latin typeface="+mn-lt"/>
          <a:ea typeface="+mn-ea"/>
          <a:cs typeface="+mn-cs"/>
        </a:defRPr>
      </a:lvl4pPr>
      <a:lvl5pPr marL="1981139" algn="l" rtl="0" eaLnBrk="1" latinLnBrk="0" hangingPunct="1">
        <a:defRPr kumimoji="0" kern="1200">
          <a:solidFill>
            <a:schemeClr val="tx1"/>
          </a:solidFill>
          <a:latin typeface="+mn-lt"/>
          <a:ea typeface="+mn-ea"/>
          <a:cs typeface="+mn-cs"/>
        </a:defRPr>
      </a:lvl5pPr>
      <a:lvl6pPr marL="2476424" algn="l" rtl="0" eaLnBrk="1" latinLnBrk="0" hangingPunct="1">
        <a:defRPr kumimoji="0" kern="1200">
          <a:solidFill>
            <a:schemeClr val="tx1"/>
          </a:solidFill>
          <a:latin typeface="+mn-lt"/>
          <a:ea typeface="+mn-ea"/>
          <a:cs typeface="+mn-cs"/>
        </a:defRPr>
      </a:lvl6pPr>
      <a:lvl7pPr marL="2971709" algn="l" rtl="0" eaLnBrk="1" latinLnBrk="0" hangingPunct="1">
        <a:defRPr kumimoji="0" kern="1200">
          <a:solidFill>
            <a:schemeClr val="tx1"/>
          </a:solidFill>
          <a:latin typeface="+mn-lt"/>
          <a:ea typeface="+mn-ea"/>
          <a:cs typeface="+mn-cs"/>
        </a:defRPr>
      </a:lvl7pPr>
      <a:lvl8pPr marL="3466993" algn="l" rtl="0" eaLnBrk="1" latinLnBrk="0" hangingPunct="1">
        <a:defRPr kumimoji="0" kern="1200">
          <a:solidFill>
            <a:schemeClr val="tx1"/>
          </a:solidFill>
          <a:latin typeface="+mn-lt"/>
          <a:ea typeface="+mn-ea"/>
          <a:cs typeface="+mn-cs"/>
        </a:defRPr>
      </a:lvl8pPr>
      <a:lvl9pPr marL="39622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2045406" y="1851379"/>
            <a:ext cx="6191250" cy="2228850"/>
          </a:xfrm>
          <a:prstGeom prst="roundRect">
            <a:avLst>
              <a:gd name="adj" fmla="val 16667"/>
            </a:avLst>
          </a:prstGeom>
          <a:solidFill>
            <a:srgbClr val="3333FF"/>
          </a:solidFill>
          <a:ln w="9525">
            <a:noFill/>
            <a:round/>
            <a:headEnd/>
            <a:tailEnd/>
          </a:ln>
          <a:effectLst>
            <a:outerShdw dist="107763" dir="2700000" algn="ctr" rotWithShape="0">
              <a:schemeClr val="bg2"/>
            </a:outerShdw>
          </a:effectLst>
        </p:spPr>
        <p:txBody>
          <a:bodyPr wrap="none" lIns="0" tIns="0" rIns="0" bIns="0" anchor="ctr"/>
          <a:lstStyle/>
          <a:p>
            <a:pPr algn="ctr">
              <a:defRPr/>
            </a:pPr>
            <a:r>
              <a:rPr lang="de-DE" sz="5850" dirty="0">
                <a:solidFill>
                  <a:prstClr val="white"/>
                </a:solidFill>
                <a:latin typeface="Times New Roman" panose="02020603050405020304" pitchFamily="18" charset="0"/>
                <a:cs typeface="Times New Roman" panose="02020603050405020304" pitchFamily="18" charset="0"/>
              </a:rPr>
              <a:t>Project Cash Flow</a:t>
            </a:r>
            <a:endParaRPr lang="en-US" sz="58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49628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675879" y="1128186"/>
            <a:ext cx="8507790" cy="4984748"/>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93821" indent="-393821" algn="just">
              <a:spcBef>
                <a:spcPts val="3000"/>
              </a:spcBef>
              <a:buClr>
                <a:srgbClr val="FF0000"/>
              </a:buClr>
              <a:buSzPct val="100000"/>
              <a:buFont typeface="Wingdings" pitchFamily="2" charset="2"/>
              <a:buChar char="q"/>
              <a:defRPr/>
            </a:pPr>
            <a:r>
              <a:rPr lang="en-US" sz="2200" dirty="0">
                <a:latin typeface="Times New Roman" panose="02020603050405020304" pitchFamily="18" charset="0"/>
                <a:cs typeface="Times New Roman" panose="02020603050405020304" pitchFamily="18" charset="0"/>
              </a:rPr>
              <a:t>After the work has been finalized and all deficiencies remedied, the owner makes formal written acceptance of the project and the contractor presents his application for final payment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93821" indent="-393821" algn="just">
              <a:spcBef>
                <a:spcPts val="3000"/>
              </a:spcBef>
              <a:buClr>
                <a:srgbClr val="FF0000"/>
              </a:buClr>
              <a:buSzPct val="100000"/>
              <a:buFont typeface="Wingdings" pitchFamily="2" charset="2"/>
              <a:buChar char="q"/>
              <a:defRPr/>
            </a:pPr>
            <a:r>
              <a:rPr lang="en-US" sz="2200" dirty="0">
                <a:latin typeface="Times New Roman" panose="02020603050405020304" pitchFamily="18" charset="0"/>
                <a:cs typeface="Times New Roman" panose="02020603050405020304" pitchFamily="18" charset="0"/>
              </a:rPr>
              <a:t>Under a lump-sum form of contract, the final payment is the final contract price less the total of all previous payment installments made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93821" indent="-393821" algn="just">
              <a:spcBef>
                <a:spcPts val="3000"/>
              </a:spcBef>
              <a:buClr>
                <a:srgbClr val="FF0000"/>
              </a:buClr>
              <a:buSzPct val="100000"/>
              <a:buFont typeface="Wingdings" pitchFamily="2" charset="2"/>
              <a:buChar char="q"/>
              <a:defRPr/>
            </a:pPr>
            <a:r>
              <a:rPr lang="en-US" sz="2200" dirty="0">
                <a:latin typeface="Times New Roman" panose="02020603050405020304" pitchFamily="18" charset="0"/>
                <a:cs typeface="Times New Roman" panose="02020603050405020304" pitchFamily="18" charset="0"/>
              </a:rPr>
              <a:t>With a unit-price contract, the final total quantities of all payment items are measured and the exact final contract price is determined. Final payment is again equal to the contract price less the sum of all progress payments previously made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93821" indent="-393821" algn="just">
              <a:spcBef>
                <a:spcPts val="3000"/>
              </a:spcBef>
              <a:buClr>
                <a:srgbClr val="FF0000"/>
              </a:buClr>
              <a:buSzPct val="100000"/>
              <a:buFont typeface="Wingdings" pitchFamily="2" charset="2"/>
              <a:buChar char="q"/>
              <a:defRPr/>
            </a:pPr>
            <a:r>
              <a:rPr lang="en-US" sz="2200" dirty="0">
                <a:latin typeface="Times New Roman" panose="02020603050405020304" pitchFamily="18" charset="0"/>
                <a:cs typeface="Times New Roman" panose="02020603050405020304" pitchFamily="18" charset="0"/>
              </a:rPr>
              <a:t>In all cases, final payment by the owner includes all </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retainage</a:t>
            </a:r>
            <a:r>
              <a:rPr lang="en-US" sz="2200" dirty="0">
                <a:latin typeface="Times New Roman" panose="02020603050405020304" pitchFamily="18" charset="0"/>
                <a:cs typeface="Times New Roman" panose="02020603050405020304" pitchFamily="18" charset="0"/>
              </a:rPr>
              <a:t> that has been held by him.</a:t>
            </a:r>
          </a:p>
        </p:txBody>
      </p:sp>
      <p:sp>
        <p:nvSpPr>
          <p:cNvPr id="537603" name="Rectangle 3"/>
          <p:cNvSpPr>
            <a:spLocks noChangeArrowheads="1"/>
          </p:cNvSpPr>
          <p:nvPr/>
        </p:nvSpPr>
        <p:spPr bwMode="auto">
          <a:xfrm>
            <a:off x="675879" y="63371"/>
            <a:ext cx="5479992" cy="638758"/>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Final Payment</a:t>
            </a:r>
            <a:endParaRPr lang="de-DE"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7602">
                                            <p:txEl>
                                              <p:pRg st="0" end="0"/>
                                            </p:txEl>
                                          </p:spTgt>
                                        </p:tgtEl>
                                        <p:attrNameLst>
                                          <p:attrName>style.visibility</p:attrName>
                                        </p:attrNameLst>
                                      </p:cBhvr>
                                      <p:to>
                                        <p:strVal val="visible"/>
                                      </p:to>
                                    </p:set>
                                    <p:animEffect transition="in" filter="wipe(left)">
                                      <p:cBhvr>
                                        <p:cTn id="7" dur="500"/>
                                        <p:tgtEl>
                                          <p:spTgt spid="537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7602">
                                            <p:txEl>
                                              <p:pRg st="1" end="1"/>
                                            </p:txEl>
                                          </p:spTgt>
                                        </p:tgtEl>
                                        <p:attrNameLst>
                                          <p:attrName>style.visibility</p:attrName>
                                        </p:attrNameLst>
                                      </p:cBhvr>
                                      <p:to>
                                        <p:strVal val="visible"/>
                                      </p:to>
                                    </p:set>
                                    <p:animEffect transition="in" filter="wipe(left)">
                                      <p:cBhvr>
                                        <p:cTn id="12" dur="500"/>
                                        <p:tgtEl>
                                          <p:spTgt spid="537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7602">
                                            <p:txEl>
                                              <p:pRg st="2" end="2"/>
                                            </p:txEl>
                                          </p:spTgt>
                                        </p:tgtEl>
                                        <p:attrNameLst>
                                          <p:attrName>style.visibility</p:attrName>
                                        </p:attrNameLst>
                                      </p:cBhvr>
                                      <p:to>
                                        <p:strVal val="visible"/>
                                      </p:to>
                                    </p:set>
                                    <p:animEffect transition="in" filter="wipe(left)">
                                      <p:cBhvr>
                                        <p:cTn id="17" dur="500"/>
                                        <p:tgtEl>
                                          <p:spTgt spid="537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7602">
                                            <p:txEl>
                                              <p:pRg st="3" end="3"/>
                                            </p:txEl>
                                          </p:spTgt>
                                        </p:tgtEl>
                                        <p:attrNameLst>
                                          <p:attrName>style.visibility</p:attrName>
                                        </p:attrNameLst>
                                      </p:cBhvr>
                                      <p:to>
                                        <p:strVal val="visible"/>
                                      </p:to>
                                    </p:set>
                                    <p:animEffect transition="in" filter="wipe(left)">
                                      <p:cBhvr>
                                        <p:cTn id="22" dur="500"/>
                                        <p:tgtEl>
                                          <p:spTgt spid="537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293914" y="821868"/>
            <a:ext cx="9281886" cy="5562000"/>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30190" indent="-330190" algn="just">
              <a:spcBef>
                <a:spcPts val="2400"/>
              </a:spcBef>
              <a:buClr>
                <a:srgbClr val="FF0000"/>
              </a:buClr>
              <a:buSzPct val="100000"/>
              <a:buFont typeface="Wingdings" pitchFamily="2" charset="2"/>
              <a:buChar char="q"/>
              <a:defRPr/>
            </a:pPr>
            <a:r>
              <a:rPr lang="en-US" sz="2200" dirty="0">
                <a:latin typeface="Times New Roman" panose="02020603050405020304" pitchFamily="18" charset="0"/>
                <a:cs typeface="Times New Roman" panose="02020603050405020304" pitchFamily="18" charset="0"/>
              </a:rPr>
              <a:t>Engineering projects can make substantial demands on a contractor's cash</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30190" indent="-330190" algn="just">
              <a:spcBef>
                <a:spcPts val="2400"/>
              </a:spcBef>
              <a:buClr>
                <a:srgbClr val="FF0000"/>
              </a:buClr>
              <a:buSzPct val="100000"/>
              <a:buFont typeface="Wingdings" pitchFamily="2" charset="2"/>
              <a:buChar char="q"/>
              <a:defRPr/>
            </a:pPr>
            <a:r>
              <a:rPr lang="en-US" sz="22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out = payment of costs = expense</a:t>
            </a:r>
          </a:p>
          <a:p>
            <a:pPr marL="330190" indent="-330190" algn="just">
              <a:spcBef>
                <a:spcPts val="2400"/>
              </a:spcBef>
              <a:buClr>
                <a:srgbClr val="FF0000"/>
              </a:buClr>
              <a:buSzPct val="100000"/>
              <a:buFont typeface="Wingdings" pitchFamily="2" charset="2"/>
              <a:buChar char="q"/>
              <a:defRPr/>
            </a:pPr>
            <a:r>
              <a:rPr lang="en-US" sz="2200" b="1" i="1" u="sng"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 components of cash out</a:t>
            </a:r>
          </a:p>
          <a:p>
            <a:pPr marL="750888" indent="-342900" algn="just">
              <a:spcBef>
                <a:spcPts val="1200"/>
              </a:spcBef>
              <a:buClr>
                <a:schemeClr val="accent2"/>
              </a:buClr>
              <a:buSzPct val="100000"/>
              <a:buFont typeface="Wingdings" pitchFamily="2" charset="2"/>
              <a:buChar char="Ø"/>
              <a:defRPr/>
            </a:pPr>
            <a:r>
              <a:rPr lang="en-US" sz="2200" i="1" dirty="0">
                <a:latin typeface="Times New Roman" panose="02020603050405020304" pitchFamily="18" charset="0"/>
                <a:cs typeface="Times New Roman" panose="02020603050405020304" pitchFamily="18" charset="0"/>
              </a:rPr>
              <a:t>“</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Up-front</a:t>
            </a:r>
            <a:r>
              <a:rPr lang="en-US" sz="2200" b="1" i="1" dirty="0">
                <a:solidFill>
                  <a:srgbClr val="FF0000"/>
                </a:solidFill>
                <a:latin typeface="Times New Roman" panose="02020603050405020304" pitchFamily="18" charset="0"/>
                <a:cs typeface="Times New Roman" panose="02020603050405020304" pitchFamily="18" charset="0"/>
              </a:rPr>
              <a:t>"</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costs =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expenses</a:t>
            </a:r>
            <a:r>
              <a:rPr lang="en-US" sz="2200" b="1" i="1" dirty="0">
                <a:solidFill>
                  <a:srgbClr val="FF0000"/>
                </a:solidFill>
                <a:latin typeface="Times New Roman" panose="02020603050405020304" pitchFamily="18" charset="0"/>
                <a:cs typeface="Times New Roman" panose="02020603050405020304" pitchFamily="18" charset="0"/>
              </a:rPr>
              <a:t> =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start-up</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costs </a:t>
            </a:r>
            <a:r>
              <a:rPr lang="en-US" sz="2200" dirty="0">
                <a:latin typeface="Times New Roman" panose="02020603050405020304" pitchFamily="18" charset="0"/>
                <a:cs typeface="Times New Roman" panose="02020603050405020304" pitchFamily="18" charset="0"/>
              </a:rPr>
              <a:t>are costs necessary to start the project such as costs of moving in workers and equipment; erecting field offices, storage sheds, fences; job layout; installation of temporary electrical, water, telephone, sanitary, and other services; bonds; permits and project insurance.</a:t>
            </a:r>
          </a:p>
          <a:p>
            <a:pPr marL="750888" indent="-342900" algn="just">
              <a:spcBef>
                <a:spcPts val="1200"/>
              </a:spcBef>
              <a:buClr>
                <a:schemeClr val="accent2"/>
              </a:buClr>
              <a:buSzPct val="100000"/>
              <a:buFont typeface="Wingdings" pitchFamily="2" charset="2"/>
              <a:buChar char="Ø"/>
              <a:defRPr/>
            </a:pPr>
            <a:r>
              <a:rPr lang="en-US" sz="2200" i="1" dirty="0">
                <a:latin typeface="Times New Roman" panose="02020603050405020304" pitchFamily="18" charset="0"/>
                <a:cs typeface="Times New Roman" panose="02020603050405020304" pitchFamily="18" charset="0"/>
              </a:rPr>
              <a:t>Payment of </a:t>
            </a:r>
            <a:r>
              <a:rPr lang="en-US" sz="22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 job costs</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These include costs associated with payrolls, materials, equipment, and subcontractor payments.</a:t>
            </a:r>
          </a:p>
          <a:p>
            <a:pPr marL="750888" indent="-342900" algn="just">
              <a:spcBef>
                <a:spcPts val="1200"/>
              </a:spcBef>
              <a:buClr>
                <a:schemeClr val="accent2"/>
              </a:buClr>
              <a:buSzPct val="100000"/>
              <a:buFont typeface="Wingdings" pitchFamily="2" charset="2"/>
              <a:buChar char="Ø"/>
              <a:defRPr/>
            </a:pPr>
            <a:r>
              <a:rPr lang="en-US" sz="2200" i="1" dirty="0">
                <a:latin typeface="Times New Roman" panose="02020603050405020304" pitchFamily="18" charset="0"/>
                <a:cs typeface="Times New Roman" panose="02020603050405020304" pitchFamily="18" charset="0"/>
              </a:rPr>
              <a:t>Payments for filed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overhead</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expense and </a:t>
            </a:r>
            <a:r>
              <a:rPr lang="en-US" sz="2200" i="1" dirty="0" smtClean="0">
                <a:latin typeface="Times New Roman" panose="02020603050405020304" pitchFamily="18" charset="0"/>
                <a:cs typeface="Times New Roman" panose="02020603050405020304" pitchFamily="18" charset="0"/>
              </a:rPr>
              <a:t>tax.</a:t>
            </a:r>
          </a:p>
          <a:p>
            <a:pPr marL="330190" indent="-330190" algn="just">
              <a:spcBef>
                <a:spcPts val="2400"/>
              </a:spcBef>
              <a:buClr>
                <a:srgbClr val="FF0000"/>
              </a:buClr>
              <a:buSzPct val="100000"/>
              <a:buFont typeface="Wingdings" pitchFamily="2" charset="2"/>
              <a:buChar char="q"/>
              <a:defRPr/>
            </a:pPr>
            <a:r>
              <a:rPr lang="en-US" sz="2200" i="1" dirty="0" smtClean="0">
                <a:latin typeface="Times New Roman" panose="02020603050405020304" pitchFamily="18" charset="0"/>
                <a:cs typeface="Times New Roman" panose="02020603050405020304" pitchFamily="18" charset="0"/>
              </a:rPr>
              <a:t>An </a:t>
            </a:r>
            <a:r>
              <a:rPr lang="en-US" sz="22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S-curve</a:t>
            </a:r>
            <a:r>
              <a:rPr lang="en-US" sz="2200" i="1" dirty="0">
                <a:latin typeface="Times New Roman" panose="02020603050405020304" pitchFamily="18" charset="0"/>
                <a:cs typeface="Times New Roman" panose="02020603050405020304" pitchFamily="18" charset="0"/>
              </a:rPr>
              <a:t> (a smooth curve) is used to represent contract cash out.</a:t>
            </a:r>
          </a:p>
        </p:txBody>
      </p:sp>
      <p:sp>
        <p:nvSpPr>
          <p:cNvPr id="537603" name="Rectangle 3"/>
          <p:cNvSpPr>
            <a:spLocks noChangeArrowheads="1"/>
          </p:cNvSpPr>
          <p:nvPr/>
        </p:nvSpPr>
        <p:spPr bwMode="auto">
          <a:xfrm>
            <a:off x="675879" y="63370"/>
            <a:ext cx="3308292" cy="655087"/>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out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7602">
                                            <p:txEl>
                                              <p:pRg st="0" end="0"/>
                                            </p:txEl>
                                          </p:spTgt>
                                        </p:tgtEl>
                                        <p:attrNameLst>
                                          <p:attrName>style.visibility</p:attrName>
                                        </p:attrNameLst>
                                      </p:cBhvr>
                                      <p:to>
                                        <p:strVal val="visible"/>
                                      </p:to>
                                    </p:set>
                                    <p:animEffect transition="in" filter="wipe(left)">
                                      <p:cBhvr>
                                        <p:cTn id="7" dur="500"/>
                                        <p:tgtEl>
                                          <p:spTgt spid="537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7602">
                                            <p:txEl>
                                              <p:pRg st="1" end="1"/>
                                            </p:txEl>
                                          </p:spTgt>
                                        </p:tgtEl>
                                        <p:attrNameLst>
                                          <p:attrName>style.visibility</p:attrName>
                                        </p:attrNameLst>
                                      </p:cBhvr>
                                      <p:to>
                                        <p:strVal val="visible"/>
                                      </p:to>
                                    </p:set>
                                    <p:animEffect transition="in" filter="wipe(left)">
                                      <p:cBhvr>
                                        <p:cTn id="12" dur="500"/>
                                        <p:tgtEl>
                                          <p:spTgt spid="537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7602">
                                            <p:txEl>
                                              <p:pRg st="2" end="2"/>
                                            </p:txEl>
                                          </p:spTgt>
                                        </p:tgtEl>
                                        <p:attrNameLst>
                                          <p:attrName>style.visibility</p:attrName>
                                        </p:attrNameLst>
                                      </p:cBhvr>
                                      <p:to>
                                        <p:strVal val="visible"/>
                                      </p:to>
                                    </p:set>
                                    <p:animEffect transition="in" filter="wipe(left)">
                                      <p:cBhvr>
                                        <p:cTn id="17" dur="500"/>
                                        <p:tgtEl>
                                          <p:spTgt spid="537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7602">
                                            <p:txEl>
                                              <p:pRg st="3" end="3"/>
                                            </p:txEl>
                                          </p:spTgt>
                                        </p:tgtEl>
                                        <p:attrNameLst>
                                          <p:attrName>style.visibility</p:attrName>
                                        </p:attrNameLst>
                                      </p:cBhvr>
                                      <p:to>
                                        <p:strVal val="visible"/>
                                      </p:to>
                                    </p:set>
                                    <p:animEffect transition="in" filter="wipe(left)">
                                      <p:cBhvr>
                                        <p:cTn id="22" dur="500"/>
                                        <p:tgtEl>
                                          <p:spTgt spid="537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7602">
                                            <p:txEl>
                                              <p:pRg st="4" end="4"/>
                                            </p:txEl>
                                          </p:spTgt>
                                        </p:tgtEl>
                                        <p:attrNameLst>
                                          <p:attrName>style.visibility</p:attrName>
                                        </p:attrNameLst>
                                      </p:cBhvr>
                                      <p:to>
                                        <p:strVal val="visible"/>
                                      </p:to>
                                    </p:set>
                                    <p:animEffect transition="in" filter="wipe(left)">
                                      <p:cBhvr>
                                        <p:cTn id="27" dur="500"/>
                                        <p:tgtEl>
                                          <p:spTgt spid="537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7602">
                                            <p:txEl>
                                              <p:pRg st="5" end="5"/>
                                            </p:txEl>
                                          </p:spTgt>
                                        </p:tgtEl>
                                        <p:attrNameLst>
                                          <p:attrName>style.visibility</p:attrName>
                                        </p:attrNameLst>
                                      </p:cBhvr>
                                      <p:to>
                                        <p:strVal val="visible"/>
                                      </p:to>
                                    </p:set>
                                    <p:animEffect transition="in" filter="wipe(left)">
                                      <p:cBhvr>
                                        <p:cTn id="32" dur="500"/>
                                        <p:tgtEl>
                                          <p:spTgt spid="5376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7602">
                                            <p:txEl>
                                              <p:pRg st="6" end="6"/>
                                            </p:txEl>
                                          </p:spTgt>
                                        </p:tgtEl>
                                        <p:attrNameLst>
                                          <p:attrName>style.visibility</p:attrName>
                                        </p:attrNameLst>
                                      </p:cBhvr>
                                      <p:to>
                                        <p:strVal val="visible"/>
                                      </p:to>
                                    </p:set>
                                    <p:animEffect transition="in" filter="wipe(left)">
                                      <p:cBhvr>
                                        <p:cTn id="37" dur="500"/>
                                        <p:tgtEl>
                                          <p:spTgt spid="537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293916" y="803387"/>
            <a:ext cx="9297308" cy="884316"/>
          </a:xfrm>
          <a:solidFill>
            <a:srgbClr val="C00000"/>
          </a:solidFill>
          <a:ln>
            <a:solidFill>
              <a:schemeClr val="bg1"/>
            </a:solidFill>
          </a:ln>
          <a:effectLst>
            <a:outerShdw dist="107763" dir="18900000" algn="ctr" rotWithShape="0">
              <a:schemeClr val="bg2">
                <a:alpha val="50000"/>
              </a:schemeClr>
            </a:outerShdw>
          </a:effectLst>
        </p:spPr>
        <p:txBody>
          <a:bodyPr>
            <a:noAutofit/>
          </a:bodyPr>
          <a:lstStyle/>
          <a:p>
            <a:pPr marL="0" indent="0" algn="just">
              <a:buClr>
                <a:srgbClr val="FF0000"/>
              </a:buClr>
              <a:buSzPct val="100000"/>
              <a:buNone/>
              <a:defRPr/>
            </a:pPr>
            <a:r>
              <a:rPr lang="en-US" sz="2400" dirty="0">
                <a:solidFill>
                  <a:schemeClr val="bg1"/>
                </a:solidFill>
                <a:latin typeface="Times New Roman" panose="02020603050405020304" pitchFamily="18" charset="0"/>
                <a:cs typeface="Times New Roman" panose="02020603050405020304" pitchFamily="18" charset="0"/>
              </a:rPr>
              <a:t>An </a:t>
            </a:r>
            <a:r>
              <a:rPr lang="en-US" sz="2400" b="1" i="1" u="sng"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expense</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is the actual payment of </a:t>
            </a:r>
            <a:r>
              <a:rPr lang="en-US" sz="2400" b="1" i="1" u="sng"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r>
              <a:rPr lang="en-US"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It takes into account the delays between incurring a commitment and making a money transaction.</a:t>
            </a:r>
          </a:p>
        </p:txBody>
      </p:sp>
      <p:sp>
        <p:nvSpPr>
          <p:cNvPr id="537603" name="Rectangle 3"/>
          <p:cNvSpPr>
            <a:spLocks noChangeArrowheads="1"/>
          </p:cNvSpPr>
          <p:nvPr/>
        </p:nvSpPr>
        <p:spPr bwMode="auto">
          <a:xfrm>
            <a:off x="195942" y="63371"/>
            <a:ext cx="9519557" cy="65837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3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out (Payment of Cost = Expense) and Cost</a:t>
            </a:r>
          </a:p>
        </p:txBody>
      </p:sp>
      <p:grpSp>
        <p:nvGrpSpPr>
          <p:cNvPr id="9" name="Group 10"/>
          <p:cNvGrpSpPr>
            <a:grpSpLocks/>
          </p:cNvGrpSpPr>
          <p:nvPr/>
        </p:nvGrpSpPr>
        <p:grpSpPr bwMode="auto">
          <a:xfrm>
            <a:off x="859971" y="1736690"/>
            <a:ext cx="8388350" cy="4984508"/>
            <a:chOff x="1447800" y="1920240"/>
            <a:chExt cx="6934200" cy="4073546"/>
          </a:xfrm>
        </p:grpSpPr>
        <p:pic>
          <p:nvPicPr>
            <p:cNvPr id="11" name="Picture 8" descr="Cash-Flow3"/>
            <p:cNvPicPr>
              <a:picLocks noChangeAspect="1" noChangeArrowheads="1"/>
            </p:cNvPicPr>
            <p:nvPr/>
          </p:nvPicPr>
          <p:blipFill>
            <a:blip r:embed="rId2" cstate="print">
              <a:duotone>
                <a:prstClr val="black"/>
                <a:srgbClr val="9BBB59">
                  <a:tint val="45000"/>
                  <a:satMod val="400000"/>
                </a:srgbClr>
              </a:duotone>
            </a:blip>
            <a:srcRect l="9583" t="57156" r="4765" b="-1848"/>
            <a:stretch>
              <a:fillRect/>
            </a:stretch>
          </p:blipFill>
          <p:spPr bwMode="auto">
            <a:xfrm>
              <a:off x="1447800" y="1920240"/>
              <a:ext cx="6934200" cy="3870960"/>
            </a:xfrm>
            <a:prstGeom prst="rect">
              <a:avLst/>
            </a:prstGeom>
            <a:noFill/>
            <a:ln w="9525">
              <a:noFill/>
              <a:miter lim="800000"/>
              <a:headEnd/>
              <a:tailEnd/>
            </a:ln>
          </p:spPr>
        </p:pic>
        <p:sp>
          <p:nvSpPr>
            <p:cNvPr id="12" name="Rectangle 2"/>
            <p:cNvSpPr txBox="1">
              <a:spLocks noChangeArrowheads="1"/>
            </p:cNvSpPr>
            <p:nvPr/>
          </p:nvSpPr>
          <p:spPr bwMode="auto">
            <a:xfrm>
              <a:off x="1447800" y="5679376"/>
              <a:ext cx="6934200" cy="314410"/>
            </a:xfrm>
            <a:prstGeom prst="rect">
              <a:avLst/>
            </a:prstGeom>
            <a:solidFill>
              <a:sysClr val="window" lastClr="FFFFFF"/>
            </a:solidFill>
            <a:ln w="9525">
              <a:solidFill>
                <a:sysClr val="window" lastClr="FFFFFF"/>
              </a:solidFill>
              <a:miter lim="800000"/>
              <a:headEnd/>
              <a:tailEnd/>
            </a:ln>
            <a:effectLst/>
          </p:spPr>
          <p:txBody>
            <a:bodyPr lIns="0" tIns="0" rIns="0" bIns="0">
              <a:spAutoFit/>
            </a:bodyPr>
            <a:lstStyle/>
            <a:p>
              <a:pPr marL="304800" marR="0" lvl="0" indent="-304800" algn="ctr" defTabSz="914400" eaLnBrk="1" fontAlgn="auto" latinLnBrk="0" hangingPunct="1">
                <a:lnSpc>
                  <a:spcPct val="125000"/>
                </a:lnSpc>
                <a:spcBef>
                  <a:spcPct val="25000"/>
                </a:spcBef>
                <a:spcAft>
                  <a:spcPts val="0"/>
                </a:spcAft>
                <a:buClr>
                  <a:srgbClr val="FF0000"/>
                </a:buClr>
                <a:buSzPct val="100000"/>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Contract cost and expense curves</a:t>
              </a: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675879" y="1789642"/>
            <a:ext cx="8667750" cy="3860044"/>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3821" indent="-393821" algn="just">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contractor's expense on a project will typically exceed his monthly progress payment income over an appreciable part of the construction period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lgn="just">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cash shortage on the project must be made up form the contractor's working capital, or money must be borrowed to provide the necessary operating funds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lgn="just">
              <a:spcBef>
                <a:spcPts val="3000"/>
              </a:spcBef>
              <a:buClr>
                <a:srgbClr val="FF0000"/>
              </a:buClr>
              <a:buSzPct val="100000"/>
              <a:buFont typeface="Wingdings" pitchFamily="2" charset="2"/>
              <a:buChar char="q"/>
              <a:defRPr/>
            </a:pP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flow" </a:t>
            </a:r>
            <a:r>
              <a:rPr lang="en-US" sz="2400" b="1" dirty="0">
                <a:solidFill>
                  <a:srgbClr val="3333FF"/>
                </a:solidFill>
                <a:latin typeface="Times New Roman" panose="02020603050405020304" pitchFamily="18" charset="0"/>
                <a:cs typeface="Times New Roman" panose="02020603050405020304" pitchFamily="18" charset="0"/>
              </a:rPr>
              <a:t>refers to  a contractor's income and outgo of cash.</a:t>
            </a:r>
          </a:p>
        </p:txBody>
      </p:sp>
      <p:sp>
        <p:nvSpPr>
          <p:cNvPr id="537603" name="Rectangle 3"/>
          <p:cNvSpPr>
            <a:spLocks noChangeArrowheads="1"/>
          </p:cNvSpPr>
          <p:nvPr/>
        </p:nvSpPr>
        <p:spPr bwMode="auto">
          <a:xfrm>
            <a:off x="675879" y="63371"/>
            <a:ext cx="4010421" cy="638758"/>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Flow</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7602">
                                            <p:txEl>
                                              <p:pRg st="0" end="0"/>
                                            </p:txEl>
                                          </p:spTgt>
                                        </p:tgtEl>
                                        <p:attrNameLst>
                                          <p:attrName>style.visibility</p:attrName>
                                        </p:attrNameLst>
                                      </p:cBhvr>
                                      <p:to>
                                        <p:strVal val="visible"/>
                                      </p:to>
                                    </p:set>
                                    <p:animEffect transition="in" filter="wipe(left)">
                                      <p:cBhvr>
                                        <p:cTn id="7" dur="500"/>
                                        <p:tgtEl>
                                          <p:spTgt spid="537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7602">
                                            <p:txEl>
                                              <p:pRg st="1" end="1"/>
                                            </p:txEl>
                                          </p:spTgt>
                                        </p:tgtEl>
                                        <p:attrNameLst>
                                          <p:attrName>style.visibility</p:attrName>
                                        </p:attrNameLst>
                                      </p:cBhvr>
                                      <p:to>
                                        <p:strVal val="visible"/>
                                      </p:to>
                                    </p:set>
                                    <p:animEffect transition="in" filter="wipe(left)">
                                      <p:cBhvr>
                                        <p:cTn id="12" dur="500"/>
                                        <p:tgtEl>
                                          <p:spTgt spid="537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7602">
                                            <p:txEl>
                                              <p:pRg st="2" end="2"/>
                                            </p:txEl>
                                          </p:spTgt>
                                        </p:tgtEl>
                                        <p:attrNameLst>
                                          <p:attrName>style.visibility</p:attrName>
                                        </p:attrNameLst>
                                      </p:cBhvr>
                                      <p:to>
                                        <p:strVal val="visible"/>
                                      </p:to>
                                    </p:set>
                                    <p:animEffect transition="in" filter="wipe(left)">
                                      <p:cBhvr>
                                        <p:cTn id="17" dur="500"/>
                                        <p:tgtEl>
                                          <p:spTgt spid="537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675879" y="2495969"/>
            <a:ext cx="8667750" cy="3092031"/>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2100" indent="-392100" algn="just">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a:t>
            </a: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 cash flow </a:t>
            </a:r>
            <a:r>
              <a:rPr lang="en-US" sz="2400" dirty="0">
                <a:latin typeface="Times New Roman" panose="02020603050405020304" pitchFamily="18" charset="0"/>
                <a:cs typeface="Times New Roman" panose="02020603050405020304" pitchFamily="18" charset="0"/>
              </a:rPr>
              <a:t>is the difference between cash out and income at any point in time. </a:t>
            </a:r>
            <a:r>
              <a:rPr lang="en-US" sz="2400" i="1" dirty="0">
                <a:solidFill>
                  <a:srgbClr val="3333FF"/>
                </a:solidFill>
                <a:latin typeface="Times New Roman" panose="02020603050405020304" pitchFamily="18" charset="0"/>
                <a:cs typeface="Times New Roman" panose="02020603050405020304" pitchFamily="18" charset="0"/>
              </a:rPr>
              <a:t>A </a:t>
            </a:r>
            <a:r>
              <a:rPr lang="en-US" sz="24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a:t>
            </a:r>
            <a:r>
              <a:rPr lang="en-US" sz="2400" i="1" dirty="0">
                <a:solidFill>
                  <a:srgbClr val="3333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net flow means expense are exceeding income, a normal situation on even a highly profitable project during the greater part of its duration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2100" indent="-392100" algn="just">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A determination of the future rates of cash outs and cash income  together with their combined effect on the project cash balance is called a </a:t>
            </a:r>
            <a:r>
              <a:rPr lang="en-US" sz="2400" i="1" dirty="0">
                <a:solidFill>
                  <a:srgbClr val="3333FF"/>
                </a:solidFill>
                <a:latin typeface="Times New Roman" panose="02020603050405020304" pitchFamily="18" charset="0"/>
                <a:cs typeface="Times New Roman" panose="02020603050405020304" pitchFamily="18" charset="0"/>
              </a:rPr>
              <a:t>"</a:t>
            </a:r>
            <a:r>
              <a:rPr lang="en-US" sz="24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flow forecast</a:t>
            </a:r>
            <a:r>
              <a:rPr lang="en-US" sz="2400" i="1" dirty="0">
                <a:solidFill>
                  <a:srgbClr val="3333FF"/>
                </a:solidFill>
                <a:latin typeface="Times New Roman" panose="02020603050405020304" pitchFamily="18" charset="0"/>
                <a:cs typeface="Times New Roman" panose="02020603050405020304" pitchFamily="18" charset="0"/>
              </a:rPr>
              <a:t>".</a:t>
            </a:r>
          </a:p>
        </p:txBody>
      </p:sp>
      <p:sp>
        <p:nvSpPr>
          <p:cNvPr id="538627" name="Rectangle 3"/>
          <p:cNvSpPr>
            <a:spLocks noChangeArrowheads="1"/>
          </p:cNvSpPr>
          <p:nvPr/>
        </p:nvSpPr>
        <p:spPr bwMode="auto">
          <a:xfrm>
            <a:off x="675879" y="63370"/>
            <a:ext cx="4892164" cy="622429"/>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Net Cash Flow</a:t>
            </a:r>
            <a:endParaRPr lang="de-DE"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8626">
                                            <p:txEl>
                                              <p:pRg st="0" end="0"/>
                                            </p:txEl>
                                          </p:spTgt>
                                        </p:tgtEl>
                                        <p:attrNameLst>
                                          <p:attrName>style.visibility</p:attrName>
                                        </p:attrNameLst>
                                      </p:cBhvr>
                                      <p:to>
                                        <p:strVal val="visible"/>
                                      </p:to>
                                    </p:set>
                                    <p:animEffect transition="in" filter="wipe(left)">
                                      <p:cBhvr>
                                        <p:cTn id="7" dur="500"/>
                                        <p:tgtEl>
                                          <p:spTgt spid="538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8626">
                                            <p:txEl>
                                              <p:pRg st="1" end="1"/>
                                            </p:txEl>
                                          </p:spTgt>
                                        </p:tgtEl>
                                        <p:attrNameLst>
                                          <p:attrName>style.visibility</p:attrName>
                                        </p:attrNameLst>
                                      </p:cBhvr>
                                      <p:to>
                                        <p:strVal val="visible"/>
                                      </p:to>
                                    </p:set>
                                    <p:animEffect transition="in" filter="wipe(left)">
                                      <p:cBhvr>
                                        <p:cTn id="12" dur="500"/>
                                        <p:tgtEl>
                                          <p:spTgt spid="538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675879" y="2234787"/>
            <a:ext cx="8667750" cy="2173927"/>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3821" indent="-393821" algn="just">
              <a:spcBef>
                <a:spcPts val="2400"/>
              </a:spcBef>
              <a:buClr>
                <a:srgbClr val="FF0000"/>
              </a:buClr>
              <a:buSzPct val="100000"/>
              <a:buFont typeface="Wingdings" pitchFamily="2" charset="2"/>
              <a:buChar char="q"/>
              <a:defRPr/>
            </a:pPr>
            <a:r>
              <a:rPr lang="en-US" sz="2800" dirty="0">
                <a:latin typeface="Times New Roman" panose="02020603050405020304" pitchFamily="18" charset="0"/>
                <a:cs typeface="Times New Roman" panose="02020603050405020304" pitchFamily="18" charset="0"/>
              </a:rPr>
              <a:t>To determine the negative cash flow and how to cover it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393821" indent="-393821" algn="just">
              <a:spcBef>
                <a:spcPts val="2400"/>
              </a:spcBef>
              <a:buClr>
                <a:srgbClr val="FF0000"/>
              </a:buClr>
              <a:buSzPct val="100000"/>
              <a:buFont typeface="Wingdings" pitchFamily="2" charset="2"/>
              <a:buChar char="q"/>
              <a:defRPr/>
            </a:pPr>
            <a:r>
              <a:rPr lang="en-US" sz="2800" dirty="0">
                <a:latin typeface="Times New Roman" panose="02020603050405020304" pitchFamily="18" charset="0"/>
                <a:cs typeface="Times New Roman" panose="02020603050405020304" pitchFamily="18" charset="0"/>
              </a:rPr>
              <a:t>To determine the positive cash flow and how to use it (the positive cash flow of one contract may be used to handle the negative cash flow of another).</a:t>
            </a:r>
          </a:p>
        </p:txBody>
      </p:sp>
      <p:sp>
        <p:nvSpPr>
          <p:cNvPr id="538627" name="Rectangle 3"/>
          <p:cNvSpPr>
            <a:spLocks noChangeArrowheads="1"/>
          </p:cNvSpPr>
          <p:nvPr/>
        </p:nvSpPr>
        <p:spPr bwMode="auto">
          <a:xfrm>
            <a:off x="675879" y="145014"/>
            <a:ext cx="8076235" cy="58977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Need to Forecast Contract Cash Flow</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8626">
                                            <p:bg/>
                                          </p:spTgt>
                                        </p:tgtEl>
                                        <p:attrNameLst>
                                          <p:attrName>style.visibility</p:attrName>
                                        </p:attrNameLst>
                                      </p:cBhvr>
                                      <p:to>
                                        <p:strVal val="visible"/>
                                      </p:to>
                                    </p:set>
                                    <p:animEffect transition="in" filter="wipe(left)">
                                      <p:cBhvr>
                                        <p:cTn id="7" dur="500"/>
                                        <p:tgtEl>
                                          <p:spTgt spid="53862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8626">
                                            <p:txEl>
                                              <p:pRg st="0" end="0"/>
                                            </p:txEl>
                                          </p:spTgt>
                                        </p:tgtEl>
                                        <p:attrNameLst>
                                          <p:attrName>style.visibility</p:attrName>
                                        </p:attrNameLst>
                                      </p:cBhvr>
                                      <p:to>
                                        <p:strVal val="visible"/>
                                      </p:to>
                                    </p:set>
                                    <p:animEffect transition="in" filter="wipe(left)">
                                      <p:cBhvr>
                                        <p:cTn id="12" dur="500"/>
                                        <p:tgtEl>
                                          <p:spTgt spid="5386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8626">
                                            <p:txEl>
                                              <p:pRg st="1" end="1"/>
                                            </p:txEl>
                                          </p:spTgt>
                                        </p:tgtEl>
                                        <p:attrNameLst>
                                          <p:attrName>style.visibility</p:attrName>
                                        </p:attrNameLst>
                                      </p:cBhvr>
                                      <p:to>
                                        <p:strVal val="visible"/>
                                      </p:to>
                                    </p:set>
                                    <p:animEffect transition="in" filter="wipe(left)">
                                      <p:cBhvr>
                                        <p:cTn id="17" dur="500"/>
                                        <p:tgtEl>
                                          <p:spTgt spid="538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179615" y="1255976"/>
            <a:ext cx="9252402" cy="5271164"/>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457200" indent="-457200" algn="just">
              <a:spcBef>
                <a:spcPts val="2400"/>
              </a:spcBef>
              <a:buClr>
                <a:srgbClr val="FF0000"/>
              </a:buClr>
              <a:buSzPct val="100000"/>
              <a:buFont typeface="+mj-lt"/>
              <a:buAutoNum type="arabicParenR"/>
              <a:defRPr/>
            </a:pPr>
            <a:r>
              <a:rPr lang="en-US" sz="2200" dirty="0" smtClean="0">
                <a:latin typeface="Times New Roman" panose="02020603050405020304" pitchFamily="18" charset="0"/>
                <a:cs typeface="Times New Roman" panose="02020603050405020304" pitchFamily="18" charset="0"/>
              </a:rPr>
              <a:t>Produce </a:t>
            </a:r>
            <a:r>
              <a:rPr lang="en-US" sz="2200" dirty="0">
                <a:latin typeface="Times New Roman" panose="02020603050405020304" pitchFamily="18" charset="0"/>
                <a:cs typeface="Times New Roman" panose="02020603050405020304" pitchFamily="18" charset="0"/>
              </a:rPr>
              <a:t>an activity schedule in bar chart or time-scaled form. If adjustments have been made to effect allocation or leveling of resources, the schedule should reflect these adjustments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Determine the value/price of each activity per week</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Sum up the activities weekly and then the monthly revenue in case of the admeasurement contract, or sum up the activities weekly and then the periodic revenue in case of lump sum contract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Adjust the revenue for advanced payment and retention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Draw cumulative adjusted revenue versus time curve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Shift the above curve by the lag between submitting payment requests and receiving revenue to get the income curve.</a:t>
            </a:r>
          </a:p>
        </p:txBody>
      </p:sp>
      <p:sp>
        <p:nvSpPr>
          <p:cNvPr id="538627" name="Rectangle 3"/>
          <p:cNvSpPr>
            <a:spLocks noChangeArrowheads="1"/>
          </p:cNvSpPr>
          <p:nvPr/>
        </p:nvSpPr>
        <p:spPr bwMode="auto">
          <a:xfrm>
            <a:off x="179615" y="63371"/>
            <a:ext cx="9396186" cy="55893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Simplified Approach to Forecast Contract Cash Flow</a:t>
            </a:r>
            <a:endParaRPr lang="de-DE" sz="3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267909" y="717678"/>
            <a:ext cx="5933621" cy="430887"/>
          </a:xfrm>
          <a:prstGeom prst="rect">
            <a:avLst/>
          </a:prstGeom>
          <a:solidFill>
            <a:srgbClr val="C00000"/>
          </a:solidFill>
          <a:ln w="9525">
            <a:solidFill>
              <a:schemeClr val="bg1"/>
            </a:solidFill>
            <a:miter lim="800000"/>
            <a:headEnd/>
            <a:tailEnd/>
          </a:ln>
          <a:effectLst>
            <a:glow rad="63500">
              <a:schemeClr val="accent1">
                <a:satMod val="175000"/>
                <a:alpha val="40000"/>
              </a:schemeClr>
            </a:glow>
          </a:effectLst>
        </p:spPr>
        <p:txBody>
          <a:bodyPr wrap="square" lIns="0" tIns="0" rIns="0" bIns="0">
            <a:spAutoFit/>
          </a:bodyPr>
          <a:lstStyle/>
          <a:p>
            <a:pPr algn="l">
              <a:defRPr/>
            </a:pPr>
            <a:r>
              <a:rPr lang="en-US" sz="2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Contract Revenue / Income Curve</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8626">
                                            <p:bg/>
                                          </p:spTgt>
                                        </p:tgtEl>
                                        <p:attrNameLst>
                                          <p:attrName>style.visibility</p:attrName>
                                        </p:attrNameLst>
                                      </p:cBhvr>
                                      <p:to>
                                        <p:strVal val="visible"/>
                                      </p:to>
                                    </p:set>
                                    <p:animEffect transition="in" filter="wipe(left)">
                                      <p:cBhvr>
                                        <p:cTn id="7" dur="500"/>
                                        <p:tgtEl>
                                          <p:spTgt spid="53862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8626">
                                            <p:txEl>
                                              <p:pRg st="0" end="0"/>
                                            </p:txEl>
                                          </p:spTgt>
                                        </p:tgtEl>
                                        <p:attrNameLst>
                                          <p:attrName>style.visibility</p:attrName>
                                        </p:attrNameLst>
                                      </p:cBhvr>
                                      <p:to>
                                        <p:strVal val="visible"/>
                                      </p:to>
                                    </p:set>
                                    <p:animEffect transition="in" filter="wipe(left)">
                                      <p:cBhvr>
                                        <p:cTn id="12" dur="500"/>
                                        <p:tgtEl>
                                          <p:spTgt spid="5386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8626">
                                            <p:txEl>
                                              <p:pRg st="1" end="1"/>
                                            </p:txEl>
                                          </p:spTgt>
                                        </p:tgtEl>
                                        <p:attrNameLst>
                                          <p:attrName>style.visibility</p:attrName>
                                        </p:attrNameLst>
                                      </p:cBhvr>
                                      <p:to>
                                        <p:strVal val="visible"/>
                                      </p:to>
                                    </p:set>
                                    <p:animEffect transition="in" filter="wipe(left)">
                                      <p:cBhvr>
                                        <p:cTn id="17" dur="500"/>
                                        <p:tgtEl>
                                          <p:spTgt spid="5386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8626">
                                            <p:txEl>
                                              <p:pRg st="2" end="2"/>
                                            </p:txEl>
                                          </p:spTgt>
                                        </p:tgtEl>
                                        <p:attrNameLst>
                                          <p:attrName>style.visibility</p:attrName>
                                        </p:attrNameLst>
                                      </p:cBhvr>
                                      <p:to>
                                        <p:strVal val="visible"/>
                                      </p:to>
                                    </p:set>
                                    <p:animEffect transition="in" filter="wipe(left)">
                                      <p:cBhvr>
                                        <p:cTn id="22" dur="500"/>
                                        <p:tgtEl>
                                          <p:spTgt spid="5386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8626">
                                            <p:txEl>
                                              <p:pRg st="3" end="3"/>
                                            </p:txEl>
                                          </p:spTgt>
                                        </p:tgtEl>
                                        <p:attrNameLst>
                                          <p:attrName>style.visibility</p:attrName>
                                        </p:attrNameLst>
                                      </p:cBhvr>
                                      <p:to>
                                        <p:strVal val="visible"/>
                                      </p:to>
                                    </p:set>
                                    <p:animEffect transition="in" filter="wipe(left)">
                                      <p:cBhvr>
                                        <p:cTn id="27" dur="500"/>
                                        <p:tgtEl>
                                          <p:spTgt spid="5386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8626">
                                            <p:txEl>
                                              <p:pRg st="4" end="4"/>
                                            </p:txEl>
                                          </p:spTgt>
                                        </p:tgtEl>
                                        <p:attrNameLst>
                                          <p:attrName>style.visibility</p:attrName>
                                        </p:attrNameLst>
                                      </p:cBhvr>
                                      <p:to>
                                        <p:strVal val="visible"/>
                                      </p:to>
                                    </p:set>
                                    <p:animEffect transition="in" filter="wipe(left)">
                                      <p:cBhvr>
                                        <p:cTn id="32" dur="500"/>
                                        <p:tgtEl>
                                          <p:spTgt spid="5386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38626">
                                            <p:txEl>
                                              <p:pRg st="5" end="5"/>
                                            </p:txEl>
                                          </p:spTgt>
                                        </p:tgtEl>
                                        <p:attrNameLst>
                                          <p:attrName>style.visibility</p:attrName>
                                        </p:attrNameLst>
                                      </p:cBhvr>
                                      <p:to>
                                        <p:strVal val="visible"/>
                                      </p:to>
                                    </p:set>
                                    <p:animEffect transition="in" filter="wipe(left)">
                                      <p:cBhvr>
                                        <p:cTn id="37" dur="500"/>
                                        <p:tgtEl>
                                          <p:spTgt spid="538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62970" y="91131"/>
            <a:ext cx="9344217" cy="515937"/>
          </a:xfrm>
          <a:prstGeom prst="rect">
            <a:avLst/>
          </a:prstGeom>
          <a:solidFill>
            <a:srgbClr val="FFFF00"/>
          </a:solidFill>
          <a:ln w="9525">
            <a:solidFill>
              <a:srgbClr val="1F497D"/>
            </a:solidFill>
            <a:miter lim="800000"/>
            <a:headEnd/>
            <a:tailEnd/>
          </a:ln>
          <a:effectLst/>
          <a:scene3d>
            <a:camera prst="orthographicFront"/>
            <a:lightRig rig="threePt" dir="t"/>
          </a:scene3d>
          <a:sp3d>
            <a:bevelT w="165100" prst="coolSlant"/>
          </a:sp3d>
        </p:spPr>
        <p:txBody>
          <a:bodyPr lIns="0" tIns="0" rIns="0" bIns="0"/>
          <a:lstStyle/>
          <a:p>
            <a:pPr marL="381000" marR="0" lvl="0" indent="-381000" defTabSz="914400" eaLnBrk="1" fontAlgn="auto" latinLnBrk="0" hangingPunct="1">
              <a:lnSpc>
                <a:spcPct val="100000"/>
              </a:lnSpc>
              <a:spcBef>
                <a:spcPct val="20000"/>
              </a:spcBef>
              <a:spcAft>
                <a:spcPts val="0"/>
              </a:spcAft>
              <a:buClr>
                <a:srgbClr val="CC3300"/>
              </a:buClr>
              <a:buSzPct val="120000"/>
              <a:buFont typeface="Webdings" pitchFamily="18" charset="2"/>
              <a:buChar char="&lt;"/>
              <a:tabLst/>
              <a:defRPr/>
            </a:pPr>
            <a:r>
              <a:rPr kumimoji="0" lang="en-US" sz="30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rPr>
              <a:t>Simplified Approach to Forecast Contract Cash Flow</a:t>
            </a:r>
            <a:endParaRPr kumimoji="0" lang="de-DE" sz="30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endParaRPr>
          </a:p>
        </p:txBody>
      </p:sp>
      <p:sp>
        <p:nvSpPr>
          <p:cNvPr id="9" name="Rectangle 2"/>
          <p:cNvSpPr txBox="1">
            <a:spLocks noChangeArrowheads="1"/>
          </p:cNvSpPr>
          <p:nvPr/>
        </p:nvSpPr>
        <p:spPr>
          <a:xfrm>
            <a:off x="332307" y="1256233"/>
            <a:ext cx="9140350" cy="5114322"/>
          </a:xfrm>
          <a:prstGeom prst="rect">
            <a:avLst/>
          </a:prstGeom>
          <a:solidFill>
            <a:sysClr val="window" lastClr="FFFFFF"/>
          </a:solidFill>
          <a:ln>
            <a:solidFill>
              <a:srgbClr val="1F497D"/>
            </a:solidFill>
          </a:ln>
          <a:effectLst>
            <a:outerShdw dist="107763" dir="18900000" algn="ctr" rotWithShape="0">
              <a:srgbClr val="EEECE1">
                <a:alpha val="50000"/>
              </a:srgbClr>
            </a:outerShdw>
          </a:effectLst>
        </p:spPr>
        <p:txBody>
          <a:bodyPr vert="horz" lIns="91440" tIns="45720" rIns="91440" bIns="45720" rtlCol="0">
            <a:noAutofit/>
          </a:bodyPr>
          <a:lstStyle/>
          <a:p>
            <a:pPr marL="0" marR="0" lvl="0" indent="0" algn="just" defTabSz="914400" eaLnBrk="1" fontAlgn="auto" latinLnBrk="0" hangingPunct="1">
              <a:lnSpc>
                <a:spcPct val="110000"/>
              </a:lnSpc>
              <a:spcBef>
                <a:spcPts val="1200"/>
              </a:spcBef>
              <a:spcAft>
                <a:spcPts val="0"/>
              </a:spcAft>
              <a:buClr>
                <a:srgbClr val="FF0000"/>
              </a:buClr>
              <a:buSzPct val="100000"/>
              <a:buFontTx/>
              <a:buNone/>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When the mark-up is uniformly spread throughout the contract, the cost/expense curve can be derived as follows:</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If the mark-up; </a:t>
            </a:r>
            <a:r>
              <a:rPr kumimoji="0" lang="en-US" sz="20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M</a:t>
            </a: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is expressed as a percentage of tender price, then:</a:t>
            </a:r>
          </a:p>
          <a:p>
            <a:pPr marL="342900" marR="0" lvl="0" indent="-342900" algn="ctr" defTabSz="914400" eaLnBrk="1" fontAlgn="auto" latinLnBrk="0" hangingPunct="1">
              <a:lnSpc>
                <a:spcPct val="110000"/>
              </a:lnSpc>
              <a:spcBef>
                <a:spcPts val="1000"/>
              </a:spcBef>
              <a:spcAft>
                <a:spcPts val="0"/>
              </a:spcAft>
              <a:buClr>
                <a:srgbClr val="FF0000"/>
              </a:buClr>
              <a:buSzPct val="100000"/>
              <a:buFontTx/>
              <a:buNone/>
              <a:tabLst/>
              <a:defRPr/>
            </a:pPr>
            <a:r>
              <a:rPr kumimoji="0" lang="en-US" sz="2000" b="1" i="1" u="sng"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Cumulative cost = cumulative revenue * (1- M)</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Draw cumulative cost versus time curve.</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Group cost headings that have the same payment delay between incurring the cost and making the payment.</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Calculate the proportion of costs due to each group.</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Shift the cumulative cost of each group by the specified amount to get its cumulative expense.</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Sum up contract cumulative expenses.</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Draw cumulative expense curve.</a:t>
            </a:r>
          </a:p>
        </p:txBody>
      </p:sp>
      <p:sp>
        <p:nvSpPr>
          <p:cNvPr id="10" name="Rectangle 2"/>
          <p:cNvSpPr txBox="1">
            <a:spLocks noChangeArrowheads="1"/>
          </p:cNvSpPr>
          <p:nvPr/>
        </p:nvSpPr>
        <p:spPr bwMode="auto">
          <a:xfrm>
            <a:off x="162970" y="716207"/>
            <a:ext cx="5141404" cy="430887"/>
          </a:xfrm>
          <a:prstGeom prst="rect">
            <a:avLst/>
          </a:prstGeom>
          <a:solidFill>
            <a:srgbClr val="C0504D"/>
          </a:solidFill>
          <a:ln w="9525">
            <a:solidFill>
              <a:sysClr val="window" lastClr="FFFFFF"/>
            </a:solidFill>
            <a:miter lim="800000"/>
            <a:headEnd/>
            <a:tailEnd/>
          </a:ln>
          <a:effectLst>
            <a:glow rad="63500">
              <a:srgbClr val="4F81BD">
                <a:satMod val="175000"/>
                <a:alpha val="40000"/>
              </a:srgbClr>
            </a:glow>
          </a:effec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Contract Cost / Expense Curve</a:t>
            </a:r>
            <a:endPar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wipe(left)">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left)">
                                      <p:cBhvr>
                                        <p:cTn id="5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242207" y="783771"/>
            <a:ext cx="9421585" cy="1208315"/>
          </a:xfrm>
          <a:solidFill>
            <a:srgbClr val="C00000"/>
          </a:solidFill>
          <a:ln>
            <a:solidFill>
              <a:schemeClr val="bg1"/>
            </a:solidFill>
          </a:ln>
          <a:effectLst>
            <a:outerShdw dist="107763" dir="18900000" algn="ctr" rotWithShape="0">
              <a:schemeClr val="bg2">
                <a:alpha val="50000"/>
              </a:schemeClr>
            </a:outerShdw>
          </a:effectLst>
        </p:spPr>
        <p:txBody>
          <a:bodyPr>
            <a:noAutofit/>
          </a:bodyPr>
          <a:lstStyle/>
          <a:p>
            <a:pPr marL="0" indent="0" algn="just">
              <a:buClr>
                <a:srgbClr val="FF0000"/>
              </a:buClr>
              <a:buSzPct val="100000"/>
              <a:buNone/>
              <a:defRPr/>
            </a:pPr>
            <a:r>
              <a:rPr lang="en-US" sz="2400" dirty="0">
                <a:solidFill>
                  <a:schemeClr val="bg1"/>
                </a:solidFill>
                <a:latin typeface="Times New Roman" panose="02020603050405020304" pitchFamily="18" charset="0"/>
                <a:cs typeface="Times New Roman" panose="02020603050405020304" pitchFamily="18" charset="0"/>
              </a:rPr>
              <a:t>Having determined the contract cumulative income and expense curves, one can combine them on one graph to represent the contract cumulative cash flow curves. </a:t>
            </a:r>
          </a:p>
        </p:txBody>
      </p:sp>
      <p:sp>
        <p:nvSpPr>
          <p:cNvPr id="538627" name="Rectangle 3"/>
          <p:cNvSpPr>
            <a:spLocks noChangeArrowheads="1"/>
          </p:cNvSpPr>
          <p:nvPr/>
        </p:nvSpPr>
        <p:spPr bwMode="auto">
          <a:xfrm>
            <a:off x="675879" y="63371"/>
            <a:ext cx="7826771" cy="55893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Contract Cash Flow Curves</a:t>
            </a:r>
            <a:endParaRPr lang="de-DE"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7" name="Picture 7" descr="fig7_1"/>
          <p:cNvPicPr>
            <a:picLocks noChangeAspect="1" noChangeArrowheads="1"/>
          </p:cNvPicPr>
          <p:nvPr/>
        </p:nvPicPr>
        <p:blipFill>
          <a:blip r:embed="rId2" cstate="print">
            <a:duotone>
              <a:prstClr val="black"/>
              <a:srgbClr val="9BBB59">
                <a:tint val="45000"/>
                <a:satMod val="400000"/>
              </a:srgbClr>
            </a:duotone>
          </a:blip>
          <a:srcRect r="1659" b="46057"/>
          <a:stretch>
            <a:fillRect/>
          </a:stretch>
        </p:blipFill>
        <p:spPr bwMode="auto">
          <a:xfrm>
            <a:off x="1175658" y="2086372"/>
            <a:ext cx="7446842" cy="47552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79512" y="184264"/>
            <a:ext cx="8215312" cy="583179"/>
          </a:xfrm>
          <a:prstGeom prst="rect">
            <a:avLst/>
          </a:prstGeom>
          <a:solidFill>
            <a:srgbClr val="FFFF00"/>
          </a:solidFill>
          <a:ln w="9525">
            <a:solidFill>
              <a:srgbClr val="1F497D"/>
            </a:solidFill>
            <a:miter lim="800000"/>
            <a:headEnd/>
            <a:tailEnd/>
          </a:ln>
          <a:effectLst/>
          <a:scene3d>
            <a:camera prst="orthographicFront"/>
            <a:lightRig rig="threePt" dir="t"/>
          </a:scene3d>
          <a:sp3d>
            <a:bevelT w="165100" prst="coolSlant"/>
          </a:sp3d>
        </p:spPr>
        <p:txBody>
          <a:bodyPr lIns="0" tIns="0" rIns="0" bIns="0"/>
          <a:lstStyle/>
          <a:p>
            <a:pPr marL="381000" marR="0" lvl="0" indent="-381000" defTabSz="914400" eaLnBrk="1" fontAlgn="auto" latinLnBrk="0" hangingPunct="1">
              <a:lnSpc>
                <a:spcPct val="100000"/>
              </a:lnSpc>
              <a:spcBef>
                <a:spcPct val="20000"/>
              </a:spcBef>
              <a:spcAft>
                <a:spcPts val="0"/>
              </a:spcAft>
              <a:buClr>
                <a:srgbClr val="CC3300"/>
              </a:buClr>
              <a:buSzPct val="120000"/>
              <a:buFont typeface="Webdings" pitchFamily="18" charset="2"/>
              <a:buChar char="&lt;"/>
              <a:tabLst/>
              <a:defRPr/>
            </a:pPr>
            <a:r>
              <a:rPr kumimoji="0" lang="en-US" sz="36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rPr>
              <a:t>Contract </a:t>
            </a:r>
            <a:r>
              <a:rPr kumimoji="0" lang="en-US" sz="3600" b="1" i="1" u="none" strike="noStrike" kern="0" cap="none" spc="0" normalizeH="0" baseline="0" noProof="0" dirty="0" smtClean="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rPr>
              <a:t>Net Cash Flow</a:t>
            </a:r>
            <a:endParaRPr kumimoji="0" lang="de-DE" sz="36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endParaRPr>
          </a:p>
        </p:txBody>
      </p:sp>
      <p:sp>
        <p:nvSpPr>
          <p:cNvPr id="9" name="Rectangle 2"/>
          <p:cNvSpPr txBox="1">
            <a:spLocks noChangeArrowheads="1"/>
          </p:cNvSpPr>
          <p:nvPr/>
        </p:nvSpPr>
        <p:spPr>
          <a:xfrm>
            <a:off x="179512" y="957412"/>
            <a:ext cx="9160431" cy="959420"/>
          </a:xfrm>
          <a:prstGeom prst="rect">
            <a:avLst/>
          </a:prstGeom>
          <a:solidFill>
            <a:srgbClr val="C0504D"/>
          </a:solidFill>
          <a:ln>
            <a:solidFill>
              <a:sysClr val="window" lastClr="FFFFFF"/>
            </a:solidFill>
          </a:ln>
          <a:effectLst>
            <a:outerShdw dist="107763" dir="18900000" algn="ctr" rotWithShape="0">
              <a:srgbClr val="EEECE1">
                <a:alpha val="50000"/>
              </a:srgbClr>
            </a:outerShdw>
          </a:effectLst>
        </p:spPr>
        <p:txBody>
          <a:bodyPr vert="horz" lIns="91440" tIns="45720" rIns="91440" bIns="45720" rtlCol="0">
            <a:noAutofit/>
          </a:bodyPr>
          <a:lstStyle/>
          <a:p>
            <a:pPr marL="0" marR="0" lvl="0" indent="0" algn="just" defTabSz="914400" eaLnBrk="1" fontAlgn="auto" latinLnBrk="0" hangingPunct="1">
              <a:lnSpc>
                <a:spcPct val="100000"/>
              </a:lnSpc>
              <a:spcBef>
                <a:spcPct val="20000"/>
              </a:spcBef>
              <a:spcAft>
                <a:spcPts val="0"/>
              </a:spcAft>
              <a:buClr>
                <a:srgbClr val="FF0000"/>
              </a:buClr>
              <a:buSzPct val="100000"/>
              <a:buFontTx/>
              <a:buNone/>
              <a:tabLst/>
              <a:defRPr/>
            </a:pPr>
            <a:r>
              <a:rPr kumimoji="0" lang="en-US" sz="2400" b="0" i="0" u="none" strike="noStrike" kern="0" cap="none" spc="0" normalizeH="0" baseline="0" noProof="0" dirty="0" smtClean="0">
                <a:ln>
                  <a:noFill/>
                </a:ln>
                <a:solidFill>
                  <a:prstClr val="white"/>
                </a:solidFill>
                <a:effectLst/>
                <a:uLnTx/>
                <a:uFillTx/>
                <a:latin typeface="Times New Roman" pitchFamily="18" charset="0"/>
                <a:cs typeface="Times New Roman" pitchFamily="18" charset="0"/>
              </a:rPr>
              <a:t>The difference between contract cumulative income and expense curves can be drawn to represent the contract cumulative </a:t>
            </a:r>
            <a:r>
              <a:rPr kumimoji="0" lang="en-US" sz="2400" b="1" i="1" u="none" strike="noStrike" kern="0" cap="none" spc="0" normalizeH="0" baseline="0" noProof="0" dirty="0" smtClean="0">
                <a:ln>
                  <a:noFill/>
                </a:ln>
                <a:solidFill>
                  <a:prstClr val="white"/>
                </a:solidFill>
                <a:effectLst/>
                <a:uLnTx/>
                <a:uFillTx/>
                <a:latin typeface="Times New Roman" pitchFamily="18" charset="0"/>
                <a:cs typeface="Times New Roman" pitchFamily="18" charset="0"/>
              </a:rPr>
              <a:t>net cash flow.</a:t>
            </a:r>
            <a:endParaRPr kumimoji="0" lang="en-US" sz="2400" b="0" i="0" u="none" strike="noStrike" kern="0" cap="none" spc="0" normalizeH="0" baseline="0" noProof="0" dirty="0" smtClean="0">
              <a:ln>
                <a:noFill/>
              </a:ln>
              <a:solidFill>
                <a:prstClr val="white"/>
              </a:solidFill>
              <a:effectLst/>
              <a:uLnTx/>
              <a:uFillTx/>
              <a:latin typeface="Times New Roman" pitchFamily="18" charset="0"/>
              <a:cs typeface="Times New Roman" pitchFamily="18" charset="0"/>
            </a:endParaRPr>
          </a:p>
        </p:txBody>
      </p:sp>
      <p:pic>
        <p:nvPicPr>
          <p:cNvPr id="10" name="Picture 6" descr="fig7_1"/>
          <p:cNvPicPr>
            <a:picLocks noChangeAspect="1" noChangeArrowheads="1"/>
          </p:cNvPicPr>
          <p:nvPr/>
        </p:nvPicPr>
        <p:blipFill>
          <a:blip r:embed="rId2" cstate="print">
            <a:duotone>
              <a:prstClr val="black"/>
              <a:srgbClr val="9BBB59">
                <a:tint val="45000"/>
                <a:satMod val="400000"/>
              </a:srgbClr>
            </a:duotone>
          </a:blip>
          <a:srcRect t="59499" r="1659" b="-1018"/>
          <a:stretch>
            <a:fillRect/>
          </a:stretch>
        </p:blipFill>
        <p:spPr bwMode="auto">
          <a:xfrm>
            <a:off x="915920" y="2041485"/>
            <a:ext cx="8023236" cy="477788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Grp="1" noChangeArrowheads="1"/>
          </p:cNvSpPr>
          <p:nvPr>
            <p:ph type="body" idx="1"/>
          </p:nvPr>
        </p:nvSpPr>
        <p:spPr>
          <a:xfrm>
            <a:off x="131602" y="1056535"/>
            <a:ext cx="4127131" cy="5200332"/>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30190" indent="-330190" algn="just">
              <a:spcBef>
                <a:spcPts val="1950"/>
              </a:spcBef>
              <a:buClr>
                <a:srgbClr val="FF0000"/>
              </a:buClr>
              <a:buSzPct val="100000"/>
              <a:buFont typeface="Wingdings" pitchFamily="2" charset="2"/>
              <a:buChar char="q"/>
              <a:defRPr/>
            </a:pPr>
            <a:r>
              <a:rPr lang="en-US" sz="2000" dirty="0">
                <a:latin typeface="Times New Roman" panose="02020603050405020304" pitchFamily="18" charset="0"/>
                <a:cs typeface="Times New Roman" panose="02020603050405020304" pitchFamily="18" charset="0"/>
              </a:rPr>
              <a:t>In order to make a workable project plan, the resources needed for the project and their availability must be checked.</a:t>
            </a:r>
          </a:p>
          <a:p>
            <a:pPr marL="330190" indent="-330190" algn="just">
              <a:spcBef>
                <a:spcPts val="1950"/>
              </a:spcBef>
              <a:buClr>
                <a:srgbClr val="FF0000"/>
              </a:buClr>
              <a:buSzPct val="100000"/>
              <a:buFont typeface="Wingdings" pitchFamily="2" charset="2"/>
              <a:buChar char="q"/>
              <a:defRPr/>
            </a:pPr>
            <a:r>
              <a:rPr lang="en-US" sz="2000" dirty="0">
                <a:latin typeface="Times New Roman" panose="02020603050405020304" pitchFamily="18" charset="0"/>
                <a:cs typeface="Times New Roman" panose="02020603050405020304" pitchFamily="18" charset="0"/>
              </a:rPr>
              <a:t>Money is one of the most important resources.</a:t>
            </a:r>
          </a:p>
          <a:p>
            <a:pPr marL="330190" indent="-330190" algn="just">
              <a:spcBef>
                <a:spcPts val="1950"/>
              </a:spcBef>
              <a:buClr>
                <a:srgbClr val="FF0000"/>
              </a:buClr>
              <a:buSzPct val="100000"/>
              <a:buFont typeface="Wingdings" pitchFamily="2" charset="2"/>
              <a:buChar char="q"/>
              <a:defRPr/>
            </a:pPr>
            <a:r>
              <a:rPr lang="en-US" sz="2000" dirty="0">
                <a:latin typeface="Times New Roman" panose="02020603050405020304" pitchFamily="18" charset="0"/>
                <a:cs typeface="Times New Roman" panose="02020603050405020304" pitchFamily="18" charset="0"/>
              </a:rPr>
              <a:t>Cash flow forecasting is required to determine whether or not the funds to execute the plan are available.</a:t>
            </a:r>
          </a:p>
          <a:p>
            <a:pPr marL="330190" indent="-330190" algn="just">
              <a:spcBef>
                <a:spcPts val="1950"/>
              </a:spcBef>
              <a:buClr>
                <a:srgbClr val="FF0000"/>
              </a:buClr>
              <a:buSzPct val="100000"/>
              <a:buFont typeface="Wingdings" pitchFamily="2" charset="2"/>
              <a:buChar char="q"/>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flow</a:t>
            </a:r>
            <a:r>
              <a:rPr lang="en-US" sz="2000" dirty="0">
                <a:latin typeface="Times New Roman" panose="02020603050405020304" pitchFamily="18" charset="0"/>
                <a:cs typeface="Times New Roman" panose="02020603050405020304" pitchFamily="18" charset="0"/>
              </a:rPr>
              <a:t> forecasting is the forecasting of both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in</a:t>
            </a:r>
            <a:r>
              <a:rPr lang="en-US" sz="2000" dirty="0">
                <a:latin typeface="Times New Roman" panose="02020603050405020304" pitchFamily="18" charset="0"/>
                <a:cs typeface="Times New Roman" panose="02020603050405020304" pitchFamily="18" charset="0"/>
              </a:rPr>
              <a:t> and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out</a:t>
            </a:r>
            <a:r>
              <a:rPr lang="en-US" sz="2000" dirty="0">
                <a:latin typeface="Times New Roman" panose="02020603050405020304" pitchFamily="18" charset="0"/>
                <a:cs typeface="Times New Roman" panose="02020603050405020304" pitchFamily="18" charset="0"/>
              </a:rPr>
              <a:t> of the project.</a:t>
            </a:r>
            <a:endParaRPr lang="de-DE" sz="2000" dirty="0">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0" y="32658"/>
            <a:ext cx="5192486" cy="55154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Flow Forecasting</a:t>
            </a:r>
          </a:p>
        </p:txBody>
      </p:sp>
      <p:pic>
        <p:nvPicPr>
          <p:cNvPr id="7" name="Picture 2"/>
          <p:cNvPicPr>
            <a:picLocks noChangeAspect="1" noChangeArrowheads="1"/>
          </p:cNvPicPr>
          <p:nvPr/>
        </p:nvPicPr>
        <p:blipFill>
          <a:blip r:embed="rId3" cstate="print"/>
          <a:srcRect/>
          <a:stretch>
            <a:fillRect/>
          </a:stretch>
        </p:blipFill>
        <p:spPr bwMode="auto">
          <a:xfrm>
            <a:off x="4412105" y="1419092"/>
            <a:ext cx="5304957" cy="418584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wipe(left)">
                                      <p:cBhvr>
                                        <p:cTn id="7" dur="500"/>
                                        <p:tgtEl>
                                          <p:spTgt spid="524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4291">
                                            <p:txEl>
                                              <p:pRg st="1" end="1"/>
                                            </p:txEl>
                                          </p:spTgt>
                                        </p:tgtEl>
                                        <p:attrNameLst>
                                          <p:attrName>style.visibility</p:attrName>
                                        </p:attrNameLst>
                                      </p:cBhvr>
                                      <p:to>
                                        <p:strVal val="visible"/>
                                      </p:to>
                                    </p:set>
                                    <p:animEffect transition="in" filter="wipe(left)">
                                      <p:cBhvr>
                                        <p:cTn id="12" dur="500"/>
                                        <p:tgtEl>
                                          <p:spTgt spid="524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4291">
                                            <p:txEl>
                                              <p:pRg st="2" end="2"/>
                                            </p:txEl>
                                          </p:spTgt>
                                        </p:tgtEl>
                                        <p:attrNameLst>
                                          <p:attrName>style.visibility</p:attrName>
                                        </p:attrNameLst>
                                      </p:cBhvr>
                                      <p:to>
                                        <p:strVal val="visible"/>
                                      </p:to>
                                    </p:set>
                                    <p:animEffect transition="in" filter="wipe(left)">
                                      <p:cBhvr>
                                        <p:cTn id="17" dur="500"/>
                                        <p:tgtEl>
                                          <p:spTgt spid="524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4291">
                                            <p:txEl>
                                              <p:pRg st="3" end="3"/>
                                            </p:txEl>
                                          </p:spTgt>
                                        </p:tgtEl>
                                        <p:attrNameLst>
                                          <p:attrName>style.visibility</p:attrName>
                                        </p:attrNameLst>
                                      </p:cBhvr>
                                      <p:to>
                                        <p:strVal val="visible"/>
                                      </p:to>
                                    </p:set>
                                    <p:animEffect transition="in" filter="wipe(left)">
                                      <p:cBhvr>
                                        <p:cTn id="22" dur="500"/>
                                        <p:tgtEl>
                                          <p:spTgt spid="524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293913" y="589236"/>
            <a:ext cx="9297311" cy="6082497"/>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Front end rate loading: earlier items in bill of quantities carry a higher mark-up than later items. This reduces negative cash flows in contract early stages.</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Reduction of delays in receiving revenue.</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Adjustment of work schedule to late start timing. </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Coinciding the timing of delivery of large materials orders with the submittal of the contractor's monthly pay estimate.</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Delay in paying labor, plant hirers, materials suppliers, and subcontractors. This would reduce negative cash flows but undermine commercial confidence in the company.</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Increasing the mark-up and reducing the retentions. </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Increasing advance payment.</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Achievement of maximum production in the field.</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Quick settlement or claims. </a:t>
            </a:r>
          </a:p>
        </p:txBody>
      </p:sp>
      <p:sp>
        <p:nvSpPr>
          <p:cNvPr id="538627" name="Rectangle 3"/>
          <p:cNvSpPr>
            <a:spLocks noChangeArrowheads="1"/>
          </p:cNvSpPr>
          <p:nvPr/>
        </p:nvSpPr>
        <p:spPr bwMode="auto">
          <a:xfrm>
            <a:off x="71669" y="81645"/>
            <a:ext cx="9552213" cy="46022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28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Factors That Minimize Contractor's Negative Cash Flow</a:t>
            </a:r>
          </a:p>
          <a:p>
            <a:pPr marL="412737" indent="-412737">
              <a:spcBef>
                <a:spcPct val="20000"/>
              </a:spcBef>
              <a:buClr>
                <a:srgbClr val="CC3300"/>
              </a:buClr>
              <a:buSzPct val="120000"/>
              <a:buFont typeface="Webdings" pitchFamily="18" charset="2"/>
              <a:buChar char="&lt;"/>
              <a:defRPr/>
            </a:pPr>
            <a:endParaRPr lang="de-DE" sz="28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8626">
                                            <p:bg/>
                                          </p:spTgt>
                                        </p:tgtEl>
                                        <p:attrNameLst>
                                          <p:attrName>style.visibility</p:attrName>
                                        </p:attrNameLst>
                                      </p:cBhvr>
                                      <p:to>
                                        <p:strVal val="visible"/>
                                      </p:to>
                                    </p:set>
                                    <p:animEffect transition="in" filter="wipe(left)">
                                      <p:cBhvr>
                                        <p:cTn id="7" dur="500"/>
                                        <p:tgtEl>
                                          <p:spTgt spid="53862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8626">
                                            <p:txEl>
                                              <p:pRg st="0" end="0"/>
                                            </p:txEl>
                                          </p:spTgt>
                                        </p:tgtEl>
                                        <p:attrNameLst>
                                          <p:attrName>style.visibility</p:attrName>
                                        </p:attrNameLst>
                                      </p:cBhvr>
                                      <p:to>
                                        <p:strVal val="visible"/>
                                      </p:to>
                                    </p:set>
                                    <p:animEffect transition="in" filter="wipe(left)">
                                      <p:cBhvr>
                                        <p:cTn id="12" dur="500"/>
                                        <p:tgtEl>
                                          <p:spTgt spid="5386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8626">
                                            <p:txEl>
                                              <p:pRg st="1" end="1"/>
                                            </p:txEl>
                                          </p:spTgt>
                                        </p:tgtEl>
                                        <p:attrNameLst>
                                          <p:attrName>style.visibility</p:attrName>
                                        </p:attrNameLst>
                                      </p:cBhvr>
                                      <p:to>
                                        <p:strVal val="visible"/>
                                      </p:to>
                                    </p:set>
                                    <p:animEffect transition="in" filter="wipe(left)">
                                      <p:cBhvr>
                                        <p:cTn id="17" dur="500"/>
                                        <p:tgtEl>
                                          <p:spTgt spid="5386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8626">
                                            <p:txEl>
                                              <p:pRg st="2" end="2"/>
                                            </p:txEl>
                                          </p:spTgt>
                                        </p:tgtEl>
                                        <p:attrNameLst>
                                          <p:attrName>style.visibility</p:attrName>
                                        </p:attrNameLst>
                                      </p:cBhvr>
                                      <p:to>
                                        <p:strVal val="visible"/>
                                      </p:to>
                                    </p:set>
                                    <p:animEffect transition="in" filter="wipe(left)">
                                      <p:cBhvr>
                                        <p:cTn id="22" dur="500"/>
                                        <p:tgtEl>
                                          <p:spTgt spid="5386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8626">
                                            <p:txEl>
                                              <p:pRg st="3" end="3"/>
                                            </p:txEl>
                                          </p:spTgt>
                                        </p:tgtEl>
                                        <p:attrNameLst>
                                          <p:attrName>style.visibility</p:attrName>
                                        </p:attrNameLst>
                                      </p:cBhvr>
                                      <p:to>
                                        <p:strVal val="visible"/>
                                      </p:to>
                                    </p:set>
                                    <p:animEffect transition="in" filter="wipe(left)">
                                      <p:cBhvr>
                                        <p:cTn id="27" dur="500"/>
                                        <p:tgtEl>
                                          <p:spTgt spid="5386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8626">
                                            <p:txEl>
                                              <p:pRg st="4" end="4"/>
                                            </p:txEl>
                                          </p:spTgt>
                                        </p:tgtEl>
                                        <p:attrNameLst>
                                          <p:attrName>style.visibility</p:attrName>
                                        </p:attrNameLst>
                                      </p:cBhvr>
                                      <p:to>
                                        <p:strVal val="visible"/>
                                      </p:to>
                                    </p:set>
                                    <p:animEffect transition="in" filter="wipe(left)">
                                      <p:cBhvr>
                                        <p:cTn id="32" dur="500"/>
                                        <p:tgtEl>
                                          <p:spTgt spid="5386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38626">
                                            <p:txEl>
                                              <p:pRg st="5" end="5"/>
                                            </p:txEl>
                                          </p:spTgt>
                                        </p:tgtEl>
                                        <p:attrNameLst>
                                          <p:attrName>style.visibility</p:attrName>
                                        </p:attrNameLst>
                                      </p:cBhvr>
                                      <p:to>
                                        <p:strVal val="visible"/>
                                      </p:to>
                                    </p:set>
                                    <p:animEffect transition="in" filter="wipe(left)">
                                      <p:cBhvr>
                                        <p:cTn id="37" dur="500"/>
                                        <p:tgtEl>
                                          <p:spTgt spid="53862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8626">
                                            <p:txEl>
                                              <p:pRg st="6" end="6"/>
                                            </p:txEl>
                                          </p:spTgt>
                                        </p:tgtEl>
                                        <p:attrNameLst>
                                          <p:attrName>style.visibility</p:attrName>
                                        </p:attrNameLst>
                                      </p:cBhvr>
                                      <p:to>
                                        <p:strVal val="visible"/>
                                      </p:to>
                                    </p:set>
                                    <p:animEffect transition="in" filter="wipe(left)">
                                      <p:cBhvr>
                                        <p:cTn id="42" dur="500"/>
                                        <p:tgtEl>
                                          <p:spTgt spid="53862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38626">
                                            <p:txEl>
                                              <p:pRg st="7" end="7"/>
                                            </p:txEl>
                                          </p:spTgt>
                                        </p:tgtEl>
                                        <p:attrNameLst>
                                          <p:attrName>style.visibility</p:attrName>
                                        </p:attrNameLst>
                                      </p:cBhvr>
                                      <p:to>
                                        <p:strVal val="visible"/>
                                      </p:to>
                                    </p:set>
                                    <p:animEffect transition="in" filter="wipe(left)">
                                      <p:cBhvr>
                                        <p:cTn id="47" dur="500"/>
                                        <p:tgtEl>
                                          <p:spTgt spid="53862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38626">
                                            <p:txEl>
                                              <p:pRg st="8" end="8"/>
                                            </p:txEl>
                                          </p:spTgt>
                                        </p:tgtEl>
                                        <p:attrNameLst>
                                          <p:attrName>style.visibility</p:attrName>
                                        </p:attrNameLst>
                                      </p:cBhvr>
                                      <p:to>
                                        <p:strVal val="visible"/>
                                      </p:to>
                                    </p:set>
                                    <p:animEffect transition="in" filter="wipe(left)">
                                      <p:cBhvr>
                                        <p:cTn id="52" dur="500"/>
                                        <p:tgtEl>
                                          <p:spTgt spid="5386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7" name="Rectangle 3"/>
          <p:cNvSpPr>
            <a:spLocks noChangeArrowheads="1"/>
          </p:cNvSpPr>
          <p:nvPr/>
        </p:nvSpPr>
        <p:spPr bwMode="auto">
          <a:xfrm>
            <a:off x="412750" y="43610"/>
            <a:ext cx="3277507" cy="515190"/>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12750" y="675216"/>
            <a:ext cx="9080500" cy="1192442"/>
          </a:xfrm>
          <a:prstGeom prst="rect">
            <a:avLst/>
          </a:prstGeom>
          <a:solidFill>
            <a:schemeClr val="accent6">
              <a:lumMod val="20000"/>
              <a:lumOff val="80000"/>
            </a:schemeClr>
          </a:solidFill>
        </p:spPr>
        <p:txBody>
          <a:bodyPr wrap="square">
            <a:spAutoFit/>
          </a:bodyPr>
          <a:lstStyle/>
          <a:p>
            <a:pPr marL="371464" indent="-371464">
              <a:buSzPct val="125000"/>
              <a:buFont typeface="Arial" pitchFamily="34" charset="0"/>
              <a:buChar char="•"/>
            </a:pPr>
            <a:r>
              <a:rPr lang="en-US" sz="2400" b="1" dirty="0">
                <a:latin typeface="Times New Roman" panose="02020603050405020304" pitchFamily="18" charset="0"/>
                <a:cs typeface="Times New Roman" panose="02020603050405020304" pitchFamily="18" charset="0"/>
              </a:rPr>
              <a:t>The following network shows the activates of small project.</a:t>
            </a:r>
          </a:p>
          <a:p>
            <a:pPr marL="866748" lvl="1" indent="-371464">
              <a:buSzPct val="100000"/>
              <a:buFont typeface="Arial" pitchFamily="34" charset="0"/>
              <a:buChar char="−"/>
            </a:pPr>
            <a:r>
              <a:rPr lang="en-US" sz="2400" b="1" dirty="0">
                <a:latin typeface="Times New Roman" panose="02020603050405020304" pitchFamily="18" charset="0"/>
                <a:cs typeface="Times New Roman" panose="02020603050405020304" pitchFamily="18" charset="0"/>
              </a:rPr>
              <a:t>The activates’ durations are in weeks.</a:t>
            </a:r>
          </a:p>
          <a:p>
            <a:pPr marL="866748" lvl="1" indent="-371464">
              <a:buSzPct val="100000"/>
              <a:buFont typeface="Arial" pitchFamily="34" charset="0"/>
              <a:buChar char="−"/>
            </a:pPr>
            <a:r>
              <a:rPr lang="en-US" sz="2400" b="1" dirty="0">
                <a:latin typeface="Times New Roman" panose="02020603050405020304" pitchFamily="18" charset="0"/>
                <a:cs typeface="Times New Roman" panose="02020603050405020304" pitchFamily="18" charset="0"/>
              </a:rPr>
              <a:t>The price of each activity is shown in below table.</a:t>
            </a:r>
          </a:p>
        </p:txBody>
      </p:sp>
      <p:graphicFrame>
        <p:nvGraphicFramePr>
          <p:cNvPr id="9" name="Table 8"/>
          <p:cNvGraphicFramePr>
            <a:graphicFrameLocks noGrp="1"/>
          </p:cNvGraphicFramePr>
          <p:nvPr>
            <p:extLst>
              <p:ext uri="{D42A27DB-BD31-4B8C-83A1-F6EECF244321}">
                <p14:modId xmlns:p14="http://schemas.microsoft.com/office/powerpoint/2010/main" xmlns="" val="2582000409"/>
              </p:ext>
            </p:extLst>
          </p:nvPr>
        </p:nvGraphicFramePr>
        <p:xfrm>
          <a:off x="412750" y="5981726"/>
          <a:ext cx="8829219" cy="779272"/>
        </p:xfrm>
        <a:graphic>
          <a:graphicData uri="http://schemas.openxmlformats.org/drawingml/2006/table">
            <a:tbl>
              <a:tblPr rtl="1" firstRow="1" firstCol="1" bandRow="1"/>
              <a:tblGrid>
                <a:gridCol w="1186310"/>
                <a:gridCol w="1186310"/>
                <a:gridCol w="1186310"/>
                <a:gridCol w="1186310"/>
                <a:gridCol w="1186310"/>
                <a:gridCol w="1262118"/>
                <a:gridCol w="1635551"/>
              </a:tblGrid>
              <a:tr h="371475">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F</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E</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D</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C</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B</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A</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 Activity</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07797">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30000</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16000</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30000</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20000</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45000</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20000</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smtClean="0">
                          <a:solidFill>
                            <a:srgbClr val="000000"/>
                          </a:solidFill>
                          <a:effectLst/>
                          <a:latin typeface="Times New Roman" panose="02020603050405020304" pitchFamily="18" charset="0"/>
                          <a:ea typeface="Times New Roman"/>
                          <a:cs typeface="Times New Roman" panose="02020603050405020304" pitchFamily="18" charset="0"/>
                        </a:rPr>
                        <a:t>Price </a:t>
                      </a:r>
                      <a:r>
                        <a:rPr lang="en-US" sz="2400" dirty="0">
                          <a:solidFill>
                            <a:srgbClr val="000000"/>
                          </a:solidFill>
                          <a:effectLst/>
                          <a:latin typeface="Times New Roman" panose="02020603050405020304" pitchFamily="18" charset="0"/>
                          <a:ea typeface="Times New Roman"/>
                          <a:cs typeface="Times New Roman" panose="02020603050405020304" pitchFamily="18" charset="0"/>
                        </a:rPr>
                        <a:t>(SR)</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pic>
        <p:nvPicPr>
          <p:cNvPr id="1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3233" y="1984074"/>
            <a:ext cx="7594600" cy="3827718"/>
          </a:xfrm>
          <a:prstGeom prst="rect">
            <a:avLst/>
          </a:prstGeom>
          <a:solidFill>
            <a:schemeClr val="accent3">
              <a:lumMod val="20000"/>
              <a:lumOff val="80000"/>
            </a:schemeClr>
          </a:solidFill>
          <a:ln>
            <a:solidFill>
              <a:srgbClr val="FF0000"/>
            </a:solidFill>
          </a:ln>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750" y="758064"/>
            <a:ext cx="9052983" cy="5878532"/>
          </a:xfrm>
          <a:prstGeom prst="rect">
            <a:avLst/>
          </a:prstGeom>
        </p:spPr>
        <p:txBody>
          <a:bodyPr wrap="square">
            <a:spAutoFit/>
          </a:bodyPr>
          <a:lstStyle/>
          <a:p>
            <a:pPr marL="371464" indent="-371464">
              <a:spcBef>
                <a:spcPts val="1200"/>
              </a:spcBef>
              <a:buSzPct val="125000"/>
              <a:buFont typeface="Arial" pitchFamily="34" charset="0"/>
              <a:buChar char="•"/>
            </a:pPr>
            <a:r>
              <a:rPr lang="en-US" sz="2400" b="1" i="1" dirty="0">
                <a:solidFill>
                  <a:srgbClr val="3333FF"/>
                </a:solidFill>
                <a:latin typeface="Times New Roman" panose="02020603050405020304" pitchFamily="18" charset="0"/>
                <a:cs typeface="Times New Roman" panose="02020603050405020304" pitchFamily="18" charset="0"/>
              </a:rPr>
              <a:t>According to contract conditions, </a:t>
            </a:r>
          </a:p>
          <a:p>
            <a:pPr marL="866748" lvl="1" indent="-371464">
              <a:buSzPct val="100000"/>
              <a:buFont typeface="Arial" pitchFamily="34" charset="0"/>
              <a:buChar char="−"/>
            </a:pPr>
            <a:r>
              <a:rPr lang="en-US" sz="2400" dirty="0">
                <a:latin typeface="Times New Roman" panose="02020603050405020304" pitchFamily="18" charset="0"/>
                <a:cs typeface="Times New Roman" panose="02020603050405020304" pitchFamily="18" charset="0"/>
              </a:rPr>
              <a:t>the contractor will receive advanced payment of 20%.</a:t>
            </a:r>
          </a:p>
          <a:p>
            <a:pPr marL="866748" lvl="1" indent="-371464">
              <a:buSzPct val="100000"/>
              <a:buFont typeface="Arial" pitchFamily="34" charset="0"/>
              <a:buChar char="−"/>
            </a:pPr>
            <a:r>
              <a:rPr lang="en-US" sz="2400" dirty="0">
                <a:latin typeface="Times New Roman" panose="02020603050405020304" pitchFamily="18" charset="0"/>
                <a:cs typeface="Times New Roman" panose="02020603050405020304" pitchFamily="18" charset="0"/>
              </a:rPr>
              <a:t>This will be deduced from each monthly revenue.</a:t>
            </a:r>
          </a:p>
          <a:p>
            <a:pPr marL="371464" indent="-371464">
              <a:spcBef>
                <a:spcPts val="1200"/>
              </a:spcBef>
              <a:buSzPct val="125000"/>
              <a:buFont typeface="Arial" pitchFamily="34" charset="0"/>
              <a:buChar char="•"/>
            </a:pPr>
            <a:r>
              <a:rPr lang="en-US" sz="2400" b="1" i="1" dirty="0">
                <a:solidFill>
                  <a:srgbClr val="3333FF"/>
                </a:solidFill>
                <a:latin typeface="Times New Roman" panose="02020603050405020304" pitchFamily="18" charset="0"/>
                <a:cs typeface="Times New Roman" panose="02020603050405020304" pitchFamily="18" charset="0"/>
              </a:rPr>
              <a:t>Applications of payments </a:t>
            </a:r>
            <a:r>
              <a:rPr lang="en-US" sz="2400" dirty="0">
                <a:latin typeface="Times New Roman" panose="02020603050405020304" pitchFamily="18" charset="0"/>
                <a:cs typeface="Times New Roman" panose="02020603050405020304" pitchFamily="18" charset="0"/>
              </a:rPr>
              <a:t>will be submitted by the contractor to the client every 4 weeks and payment will be after 2 weeks from the submission of the application. </a:t>
            </a:r>
          </a:p>
          <a:p>
            <a:pPr marL="371464" indent="-371464">
              <a:spcBef>
                <a:spcPts val="1200"/>
              </a:spcBef>
              <a:buSzPct val="125000"/>
              <a:buFont typeface="Arial" pitchFamily="34" charset="0"/>
              <a:buChar char="•"/>
            </a:pPr>
            <a:r>
              <a:rPr lang="en-US" sz="2400" b="1" i="1" dirty="0">
                <a:solidFill>
                  <a:srgbClr val="3333FF"/>
                </a:solidFill>
                <a:latin typeface="Times New Roman" panose="02020603050405020304" pitchFamily="18" charset="0"/>
                <a:cs typeface="Times New Roman" panose="02020603050405020304" pitchFamily="18" charset="0"/>
              </a:rPr>
              <a:t>The client will deduct </a:t>
            </a:r>
            <a:r>
              <a:rPr lang="en-US" sz="2400" dirty="0">
                <a:latin typeface="Times New Roman" panose="02020603050405020304" pitchFamily="18" charset="0"/>
                <a:cs typeface="Times New Roman" panose="02020603050405020304" pitchFamily="18" charset="0"/>
              </a:rPr>
              <a:t>10% from each payment as</a:t>
            </a:r>
            <a:r>
              <a:rPr lang="en-US" sz="2400" b="1" i="1" u="sng" dirty="0">
                <a:solidFill>
                  <a:srgbClr val="FF0000"/>
                </a:solidFill>
                <a:latin typeface="Times New Roman" panose="02020603050405020304" pitchFamily="18" charset="0"/>
                <a:cs typeface="Times New Roman" panose="02020603050405020304" pitchFamily="18" charset="0"/>
              </a:rPr>
              <a:t> retention</a:t>
            </a:r>
            <a:r>
              <a:rPr lang="en-US" sz="2400" dirty="0">
                <a:latin typeface="Times New Roman" panose="02020603050405020304" pitchFamily="18" charset="0"/>
                <a:cs typeface="Times New Roman" panose="02020603050405020304" pitchFamily="18" charset="0"/>
              </a:rPr>
              <a:t>.</a:t>
            </a:r>
          </a:p>
          <a:p>
            <a:pPr marL="866748" lvl="1" indent="-371464">
              <a:buSzPct val="100000"/>
              <a:buFont typeface="Arial" pitchFamily="34" charset="0"/>
              <a:buChar char="−"/>
            </a:pPr>
            <a:r>
              <a:rPr lang="en-US" sz="2400" dirty="0">
                <a:latin typeface="Times New Roman" panose="02020603050405020304" pitchFamily="18" charset="0"/>
                <a:cs typeface="Times New Roman" panose="02020603050405020304" pitchFamily="18" charset="0"/>
              </a:rPr>
              <a:t>All retentions will be paid to the contractor with the last payment. </a:t>
            </a:r>
          </a:p>
          <a:p>
            <a:pPr marL="371464" indent="-371464">
              <a:spcBef>
                <a:spcPts val="1200"/>
              </a:spcBef>
              <a:buSzPct val="125000"/>
              <a:buFont typeface="Arial" pitchFamily="34" charset="0"/>
              <a:buChar char="•"/>
            </a:pPr>
            <a:r>
              <a:rPr lang="en-US" sz="2400" b="1" i="1" dirty="0">
                <a:solidFill>
                  <a:srgbClr val="3333FF"/>
                </a:solidFill>
                <a:latin typeface="Times New Roman" panose="02020603050405020304" pitchFamily="18" charset="0"/>
                <a:cs typeface="Times New Roman" panose="02020603050405020304" pitchFamily="18" charset="0"/>
              </a:rPr>
              <a:t>The ratio between project price to project cost </a:t>
            </a:r>
            <a:r>
              <a:rPr lang="en-US" sz="2400" dirty="0">
                <a:latin typeface="Times New Roman" panose="02020603050405020304" pitchFamily="18" charset="0"/>
                <a:cs typeface="Times New Roman" panose="02020603050405020304" pitchFamily="18" charset="0"/>
              </a:rPr>
              <a:t>is 1.1 (project price /project cost = 1.1) </a:t>
            </a:r>
          </a:p>
          <a:p>
            <a:pPr marL="866748" lvl="1" indent="-371464">
              <a:buSzPct val="100000"/>
              <a:buFont typeface="Arial" pitchFamily="34" charset="0"/>
              <a:buChar char="−"/>
            </a:pPr>
            <a:r>
              <a:rPr lang="en-US" sz="2400" dirty="0">
                <a:latin typeface="Times New Roman" panose="02020603050405020304" pitchFamily="18" charset="0"/>
                <a:cs typeface="Times New Roman" panose="02020603050405020304" pitchFamily="18" charset="0"/>
              </a:rPr>
              <a:t>there is no delay in paying the costs by the contractor.</a:t>
            </a:r>
          </a:p>
          <a:p>
            <a:pPr marL="371464" indent="-371464">
              <a:spcBef>
                <a:spcPts val="1200"/>
              </a:spcBef>
              <a:buSzPct val="125000"/>
              <a:buFont typeface="Arial" pitchFamily="34" charset="0"/>
              <a:buChar char="•"/>
            </a:pPr>
            <a:r>
              <a:rPr lang="en-US" sz="2400" b="1" i="1" dirty="0">
                <a:solidFill>
                  <a:srgbClr val="FF0000"/>
                </a:solidFill>
                <a:latin typeface="Times New Roman" panose="02020603050405020304" pitchFamily="18" charset="0"/>
                <a:cs typeface="Times New Roman" panose="02020603050405020304" pitchFamily="18" charset="0"/>
              </a:rPr>
              <a:t>Calculate and draw the cash flow curves (cash-in and cash-out) based on early start time</a:t>
            </a:r>
            <a:r>
              <a:rPr lang="en-US" sz="2400" dirty="0">
                <a:latin typeface="Times New Roman" panose="02020603050405020304" pitchFamily="18" charset="0"/>
                <a:cs typeface="Times New Roman" panose="02020603050405020304" pitchFamily="18" charset="0"/>
              </a:rPr>
              <a:t>.</a:t>
            </a:r>
          </a:p>
        </p:txBody>
      </p:sp>
      <p:sp>
        <p:nvSpPr>
          <p:cNvPr id="7" name="Rectangle 3"/>
          <p:cNvSpPr>
            <a:spLocks noChangeArrowheads="1"/>
          </p:cNvSpPr>
          <p:nvPr/>
        </p:nvSpPr>
        <p:spPr bwMode="auto">
          <a:xfrm>
            <a:off x="412750" y="43610"/>
            <a:ext cx="3277507" cy="532123"/>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6406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left)">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wipe(left)">
                                      <p:cBhvr>
                                        <p:cTn id="36" dur="500"/>
                                        <p:tgtEl>
                                          <p:spTgt spid="2">
                                            <p:txEl>
                                              <p:pRg st="6" end="6"/>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wipe(left)">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463" y="3679112"/>
            <a:ext cx="7658098" cy="998724"/>
          </a:xfrm>
          <a:prstGeom prst="rect">
            <a:avLst/>
          </a:prstGeom>
          <a:solidFill>
            <a:schemeClr val="accent6">
              <a:lumMod val="20000"/>
              <a:lumOff val="80000"/>
            </a:schemeClr>
          </a:solidFill>
          <a:ln>
            <a:noFill/>
          </a:ln>
        </p:spPr>
      </p:pic>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463" y="812805"/>
            <a:ext cx="7658098" cy="2878676"/>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5463" y="4661868"/>
            <a:ext cx="7658098" cy="998724"/>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463" y="5665308"/>
            <a:ext cx="7658098" cy="1013411"/>
          </a:xfrm>
          <a:prstGeom prst="rect">
            <a:avLst/>
          </a:prstGeom>
          <a:noFill/>
          <a:ln>
            <a:noFill/>
          </a:ln>
        </p:spPr>
      </p:pic>
      <p:sp>
        <p:nvSpPr>
          <p:cNvPr id="2" name="TextBox 1"/>
          <p:cNvSpPr txBox="1"/>
          <p:nvPr/>
        </p:nvSpPr>
        <p:spPr>
          <a:xfrm>
            <a:off x="7810493" y="4000730"/>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 =161</a:t>
            </a:r>
          </a:p>
        </p:txBody>
      </p:sp>
      <p:sp>
        <p:nvSpPr>
          <p:cNvPr id="9" name="TextBox 8"/>
          <p:cNvSpPr txBox="1"/>
          <p:nvPr/>
        </p:nvSpPr>
        <p:spPr>
          <a:xfrm>
            <a:off x="7810493" y="4344000"/>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20%*161</a:t>
            </a:r>
          </a:p>
        </p:txBody>
      </p:sp>
      <p:sp>
        <p:nvSpPr>
          <p:cNvPr id="10" name="TextBox 9"/>
          <p:cNvSpPr txBox="1"/>
          <p:nvPr/>
        </p:nvSpPr>
        <p:spPr>
          <a:xfrm>
            <a:off x="7810493" y="4653731"/>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10%*161</a:t>
            </a:r>
          </a:p>
        </p:txBody>
      </p:sp>
      <p:sp>
        <p:nvSpPr>
          <p:cNvPr id="3" name="Oval Callout 2"/>
          <p:cNvSpPr/>
          <p:nvPr/>
        </p:nvSpPr>
        <p:spPr>
          <a:xfrm>
            <a:off x="7907866" y="5053583"/>
            <a:ext cx="1346201" cy="412195"/>
          </a:xfrm>
          <a:prstGeom prst="wedgeEllipseCallout">
            <a:avLst>
              <a:gd name="adj1" fmla="val -372948"/>
              <a:gd name="adj2" fmla="val -1621"/>
            </a:avLst>
          </a:prstGeom>
          <a:noFill/>
          <a:ln>
            <a:solidFill>
              <a:schemeClr val="tx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i="1" dirty="0" smtClean="0">
                <a:solidFill>
                  <a:srgbClr val="FF0000"/>
                </a:solidFill>
                <a:latin typeface="Times New Roman" panose="02020603050405020304" pitchFamily="18" charset="0"/>
                <a:cs typeface="Times New Roman" panose="02020603050405020304" pitchFamily="18" charset="0"/>
              </a:rPr>
              <a:t>(72-.1*72-.2*72)</a:t>
            </a:r>
            <a:endParaRPr lang="en-US" sz="1400" b="1" i="1" dirty="0">
              <a:solidFill>
                <a:srgbClr val="FF0000"/>
              </a:solidFill>
              <a:latin typeface="Times New Roman" panose="02020603050405020304" pitchFamily="18" charset="0"/>
              <a:cs typeface="Times New Roman" panose="02020603050405020304" pitchFamily="18" charset="0"/>
            </a:endParaRPr>
          </a:p>
        </p:txBody>
      </p:sp>
      <p:sp>
        <p:nvSpPr>
          <p:cNvPr id="12" name="Oval Callout 11"/>
          <p:cNvSpPr/>
          <p:nvPr/>
        </p:nvSpPr>
        <p:spPr>
          <a:xfrm>
            <a:off x="7975599" y="5867584"/>
            <a:ext cx="1346201" cy="412195"/>
          </a:xfrm>
          <a:prstGeom prst="wedgeEllipseCallout">
            <a:avLst>
              <a:gd name="adj1" fmla="val -372948"/>
              <a:gd name="adj2" fmla="val -1621"/>
            </a:avLst>
          </a:prstGeom>
          <a:noFill/>
          <a:ln>
            <a:solidFill>
              <a:schemeClr val="tx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i="1" dirty="0" smtClean="0">
                <a:solidFill>
                  <a:srgbClr val="FF0000"/>
                </a:solidFill>
                <a:latin typeface="Times New Roman" panose="02020603050405020304" pitchFamily="18" charset="0"/>
                <a:cs typeface="Times New Roman" panose="02020603050405020304" pitchFamily="18" charset="0"/>
              </a:rPr>
              <a:t>(72/1.1)</a:t>
            </a:r>
            <a:endParaRPr lang="en-US" sz="1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33987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400" y="833293"/>
            <a:ext cx="7924800" cy="1523462"/>
          </a:xfrm>
          <a:prstGeom prst="rect">
            <a:avLst/>
          </a:prstGeom>
          <a:solidFill>
            <a:schemeClr val="accent3">
              <a:lumMod val="20000"/>
              <a:lumOff val="80000"/>
            </a:schemeClr>
          </a:solidFill>
          <a:ln>
            <a:noFill/>
          </a:ln>
          <a:effectLs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8334" y="2405742"/>
            <a:ext cx="7344232" cy="4306105"/>
          </a:xfrm>
          <a:prstGeom prst="rect">
            <a:avLst/>
          </a:prstGeom>
          <a:solidFill>
            <a:srgbClr val="FFFF00"/>
          </a:solidFill>
          <a:ln>
            <a:noFill/>
          </a:ln>
          <a:effectLst/>
          <a:extLst/>
        </p:spPr>
      </p:pic>
      <p:sp>
        <p:nvSpPr>
          <p:cNvPr id="7"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929" y="970346"/>
            <a:ext cx="9534071" cy="769441"/>
          </a:xfrm>
          <a:prstGeom prst="rect">
            <a:avLst/>
          </a:prstGeom>
        </p:spPr>
        <p:txBody>
          <a:bodyPr wrap="square">
            <a:spAutoFit/>
          </a:bodyPr>
          <a:lstStyle/>
          <a:p>
            <a:pPr marL="371464" indent="-371464">
              <a:spcBef>
                <a:spcPts val="1200"/>
              </a:spcBef>
              <a:buFont typeface="Arial" pitchFamily="34" charset="0"/>
              <a:buChar char="•"/>
            </a:pPr>
            <a:r>
              <a:rPr lang="en-US" sz="2200" dirty="0">
                <a:latin typeface="Times New Roman" panose="02020603050405020304" pitchFamily="18" charset="0"/>
                <a:cs typeface="Times New Roman" panose="02020603050405020304" pitchFamily="18" charset="0"/>
              </a:rPr>
              <a:t>The actives involved in a small engineering project are given in table 1 the value of the work involved in each activity is listed in the table. </a:t>
            </a:r>
          </a:p>
        </p:txBody>
      </p:sp>
      <p:sp>
        <p:nvSpPr>
          <p:cNvPr id="6"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582288331"/>
              </p:ext>
            </p:extLst>
          </p:nvPr>
        </p:nvGraphicFramePr>
        <p:xfrm>
          <a:off x="679450" y="1799054"/>
          <a:ext cx="8667753" cy="4754880"/>
        </p:xfrm>
        <a:graphic>
          <a:graphicData uri="http://schemas.openxmlformats.org/drawingml/2006/table">
            <a:tbl>
              <a:tblPr firstRow="1" firstCol="1" bandRow="1"/>
              <a:tblGrid>
                <a:gridCol w="1269564"/>
                <a:gridCol w="1849006"/>
                <a:gridCol w="1957514"/>
                <a:gridCol w="1741579"/>
                <a:gridCol w="1850090"/>
              </a:tblGrid>
              <a:tr h="79248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Activity</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Duration (Week)</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Preceding Activity</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Value of Lag</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Value (SR)</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A</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5</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30000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B</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4</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A</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20000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C</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5</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A</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15000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D</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5</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A</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15000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E</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5</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B</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25000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F</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4</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B,C</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16000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G</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6</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D</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18000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H</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4</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E</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8000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I</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3</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F,G</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 with G</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9000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J</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H,I</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4000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556682" y="1312883"/>
            <a:ext cx="8959851" cy="4555093"/>
          </a:xfrm>
          <a:prstGeom prst="rect">
            <a:avLst/>
          </a:prstGeom>
        </p:spPr>
        <p:txBody>
          <a:bodyPr wrap="square">
            <a:spAutoFit/>
          </a:bodyPr>
          <a:lstStyle/>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The mark-up is 10% of tender value </a:t>
            </a:r>
            <a:r>
              <a:rPr lang="en-US" sz="2200" dirty="0">
                <a:latin typeface="Times New Roman" panose="02020603050405020304" pitchFamily="18" charset="0"/>
                <a:cs typeface="Times New Roman" panose="02020603050405020304" pitchFamily="18" charset="0"/>
              </a:rPr>
              <a:t>and is assumed to be uniformly distributed over the contract. </a:t>
            </a:r>
          </a:p>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The contractor will receive an advanced payment of 10% </a:t>
            </a:r>
            <a:r>
              <a:rPr lang="en-US" sz="2200" dirty="0">
                <a:latin typeface="Times New Roman" panose="02020603050405020304" pitchFamily="18" charset="0"/>
                <a:cs typeface="Times New Roman" panose="02020603050405020304" pitchFamily="18" charset="0"/>
              </a:rPr>
              <a:t>of tender value. </a:t>
            </a:r>
          </a:p>
          <a:p>
            <a:pPr marL="866748" lvl="1" indent="-371464">
              <a:spcBef>
                <a:spcPts val="600"/>
              </a:spcBef>
              <a:buFont typeface="Courier New" pitchFamily="49" charset="0"/>
              <a:buChar char="o"/>
            </a:pPr>
            <a:r>
              <a:rPr lang="en-US" sz="2200" dirty="0">
                <a:latin typeface="Times New Roman" panose="02020603050405020304" pitchFamily="18" charset="0"/>
                <a:cs typeface="Times New Roman" panose="02020603050405020304" pitchFamily="18" charset="0"/>
              </a:rPr>
              <a:t>This will be deduced from each monthly revenue. </a:t>
            </a:r>
          </a:p>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Retention is 5% </a:t>
            </a:r>
            <a:r>
              <a:rPr lang="en-US" sz="2200" dirty="0">
                <a:latin typeface="Times New Roman" panose="02020603050405020304" pitchFamily="18" charset="0"/>
                <a:cs typeface="Times New Roman" panose="02020603050405020304" pitchFamily="18" charset="0"/>
              </a:rPr>
              <a:t>and is paid on contract completion.</a:t>
            </a:r>
          </a:p>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Labor cost is assumed to be 30% </a:t>
            </a:r>
            <a:r>
              <a:rPr lang="en-US" sz="2200" dirty="0">
                <a:latin typeface="Times New Roman" panose="02020603050405020304" pitchFamily="18" charset="0"/>
                <a:cs typeface="Times New Roman" panose="02020603050405020304" pitchFamily="18" charset="0"/>
              </a:rPr>
              <a:t>of total contract cost.</a:t>
            </a:r>
          </a:p>
          <a:p>
            <a:pPr marL="865188" lvl="1" indent="-349250">
              <a:spcBef>
                <a:spcPts val="600"/>
              </a:spcBef>
              <a:buFont typeface="Arial" pitchFamily="34" charset="0"/>
              <a:buChar char="•"/>
            </a:pPr>
            <a:r>
              <a:rPr lang="en-US" sz="2200" dirty="0">
                <a:latin typeface="Times New Roman" panose="02020603050405020304" pitchFamily="18" charset="0"/>
                <a:cs typeface="Times New Roman" panose="02020603050405020304" pitchFamily="18" charset="0"/>
              </a:rPr>
              <a:t>The delay for other payment is one month.</a:t>
            </a:r>
          </a:p>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Revenue is received after 4 weeks </a:t>
            </a:r>
            <a:r>
              <a:rPr lang="en-US" sz="2200" dirty="0">
                <a:latin typeface="Times New Roman" panose="02020603050405020304" pitchFamily="18" charset="0"/>
                <a:cs typeface="Times New Roman" panose="02020603050405020304" pitchFamily="18" charset="0"/>
              </a:rPr>
              <a:t>from submitting invoices.</a:t>
            </a:r>
          </a:p>
          <a:p>
            <a:pPr marL="855663" indent="-339725">
              <a:spcBef>
                <a:spcPts val="1200"/>
              </a:spcBef>
              <a:buFont typeface="Arial" pitchFamily="34" charset="0"/>
              <a:buChar char="•"/>
            </a:pPr>
            <a:r>
              <a:rPr lang="en-US" sz="2200" dirty="0">
                <a:latin typeface="Times New Roman" panose="02020603050405020304" pitchFamily="18" charset="0"/>
                <a:cs typeface="Times New Roman" panose="02020603050405020304" pitchFamily="18" charset="0"/>
              </a:rPr>
              <a:t>Assuming all the activities are scheduled on their early start timings</a:t>
            </a:r>
          </a:p>
          <a:p>
            <a:pPr marL="371464" indent="-371464">
              <a:spcBef>
                <a:spcPts val="1200"/>
              </a:spcBef>
              <a:buFont typeface="Arial" pitchFamily="34" charset="0"/>
              <a:buChar char="•"/>
            </a:pPr>
            <a:r>
              <a:rPr lang="en-US" sz="2200" b="1" i="1" dirty="0">
                <a:solidFill>
                  <a:srgbClr val="FF0000"/>
                </a:solidFill>
                <a:latin typeface="Times New Roman" panose="02020603050405020304" pitchFamily="18" charset="0"/>
                <a:cs typeface="Times New Roman" panose="02020603050405020304" pitchFamily="18" charset="0"/>
              </a:rPr>
              <a:t>derive income and expanse curve and contract cash flow curves.</a:t>
            </a:r>
          </a:p>
        </p:txBody>
      </p:sp>
    </p:spTree>
    <p:extLst>
      <p:ext uri="{BB962C8B-B14F-4D97-AF65-F5344CB8AC3E}">
        <p14:creationId xmlns:p14="http://schemas.microsoft.com/office/powerpoint/2010/main" xmlns="" val="3677383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left)">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left)">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 y="1035050"/>
            <a:ext cx="9109858" cy="4705350"/>
          </a:xfrm>
          <a:prstGeom prst="rect">
            <a:avLst/>
          </a:prstGeom>
          <a:solidFill>
            <a:srgbClr val="FFFF00"/>
          </a:solidFill>
          <a:ln>
            <a:noFill/>
          </a:ln>
          <a:effectLst/>
          <a:extLst/>
        </p:spPr>
      </p:pic>
      <p:sp>
        <p:nvSpPr>
          <p:cNvPr id="6"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67388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stretch>
            <a:fillRect/>
          </a:stretch>
        </p:blipFill>
        <p:spPr>
          <a:xfrm>
            <a:off x="160867" y="776812"/>
            <a:ext cx="9144000" cy="3238500"/>
          </a:xfrm>
          <a:prstGeom prst="rect">
            <a:avLst/>
          </a:prstGeom>
        </p:spPr>
      </p:pic>
      <p:pic>
        <p:nvPicPr>
          <p:cNvPr id="3" name="Picture 2"/>
          <p:cNvPicPr>
            <a:picLocks noChangeAspect="1"/>
          </p:cNvPicPr>
          <p:nvPr/>
        </p:nvPicPr>
        <p:blipFill>
          <a:blip r:embed="rId3" cstate="print"/>
          <a:stretch>
            <a:fillRect/>
          </a:stretch>
        </p:blipFill>
        <p:spPr>
          <a:xfrm>
            <a:off x="135466" y="4015312"/>
            <a:ext cx="9172575" cy="2438400"/>
          </a:xfrm>
          <a:prstGeom prst="rect">
            <a:avLst/>
          </a:prstGeom>
        </p:spPr>
      </p:pic>
    </p:spTree>
    <p:extLst>
      <p:ext uri="{BB962C8B-B14F-4D97-AF65-F5344CB8AC3E}">
        <p14:creationId xmlns:p14="http://schemas.microsoft.com/office/powerpoint/2010/main" xmlns="" val="2496716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10" descr="C:\Users\TOSHIBA\Desktop\08-06-34 12-32-18 ص.jpg"/>
          <p:cNvPicPr/>
          <p:nvPr/>
        </p:nvPicPr>
        <p:blipFill rotWithShape="1">
          <a:blip r:embed="rId2" cstate="print"/>
          <a:srcRect t="1022" r="3287" b="28401"/>
          <a:stretch/>
        </p:blipFill>
        <p:spPr bwMode="auto">
          <a:xfrm>
            <a:off x="281517" y="620486"/>
            <a:ext cx="9245600" cy="5695950"/>
          </a:xfrm>
          <a:prstGeom prst="rect">
            <a:avLst/>
          </a:prstGeom>
          <a:noFill/>
          <a:ln w="9525">
            <a:noFill/>
            <a:miter lim="800000"/>
            <a:headEnd/>
            <a:tailEnd/>
          </a:ln>
        </p:spPr>
      </p:pic>
      <p:sp>
        <p:nvSpPr>
          <p:cNvPr id="7"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953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410220" y="846908"/>
            <a:ext cx="9174045" cy="5731692"/>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30190" indent="-330190" algn="just">
              <a:spcBef>
                <a:spcPts val="1800"/>
              </a:spcBef>
              <a:buClr>
                <a:srgbClr val="FF0000"/>
              </a:buClr>
              <a:buSzPct val="100000"/>
              <a:buFont typeface="Wingdings" pitchFamily="2" charset="2"/>
              <a:buChar char="q"/>
              <a:defRPr/>
            </a:pPr>
            <a:r>
              <a:rPr lang="en-US" sz="2800" dirty="0">
                <a:latin typeface="Times New Roman" panose="02020603050405020304" pitchFamily="18" charset="0"/>
                <a:cs typeface="Times New Roman" panose="02020603050405020304" pitchFamily="18" charset="0"/>
              </a:rPr>
              <a:t>Engineering project contracts typically provide that the owner shall make progress payments of the contract amount to the prime contractor as the work progresses.</a:t>
            </a:r>
          </a:p>
          <a:p>
            <a:pPr marL="330190" indent="-330190" algn="just">
              <a:spcBef>
                <a:spcPts val="1800"/>
              </a:spcBef>
              <a:buClr>
                <a:srgbClr val="FF0000"/>
              </a:buClr>
              <a:buSzPct val="100000"/>
              <a:buFont typeface="Wingdings" pitchFamily="2" charset="2"/>
              <a:buChar char="q"/>
              <a:defRPr/>
            </a:pPr>
            <a:r>
              <a:rPr lang="en-US" sz="28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in = Cash receipt = income</a:t>
            </a:r>
          </a:p>
          <a:p>
            <a:pPr marL="330190" indent="-330190" algn="just">
              <a:spcBef>
                <a:spcPts val="1800"/>
              </a:spcBef>
              <a:buClr>
                <a:srgbClr val="FF0000"/>
              </a:buClr>
              <a:buSzPct val="100000"/>
              <a:buFont typeface="Wingdings" pitchFamily="2" charset="2"/>
              <a:buChar char="q"/>
              <a:defRPr/>
            </a:pPr>
            <a:r>
              <a:rPr lang="en-US" sz="28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 components of cash in</a:t>
            </a:r>
          </a:p>
          <a:p>
            <a:pPr marL="968213" indent="-484966" algn="just">
              <a:buClr>
                <a:schemeClr val="accent2"/>
              </a:buClr>
              <a:buSzPct val="100000"/>
              <a:buFont typeface="Wingdings" pitchFamily="2" charset="2"/>
              <a:buChar char="Ø"/>
              <a:defRPr/>
            </a:pP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 of work </a:t>
            </a:r>
            <a:r>
              <a:rPr lang="en-US" sz="2400" dirty="0">
                <a:latin typeface="Times New Roman" panose="02020603050405020304" pitchFamily="18" charset="0"/>
                <a:cs typeface="Times New Roman" panose="02020603050405020304" pitchFamily="18" charset="0"/>
              </a:rPr>
              <a:t>actually performed in the field. The total value of work done to date is obtained in different ways, depending on the </a:t>
            </a:r>
            <a:r>
              <a:rPr lang="en-US" sz="2400" b="1" i="1" dirty="0">
                <a:latin typeface="Times New Roman" panose="02020603050405020304" pitchFamily="18" charset="0"/>
                <a:cs typeface="Times New Roman" panose="02020603050405020304" pitchFamily="18" charset="0"/>
              </a:rPr>
              <a:t>type of contract</a:t>
            </a:r>
            <a:r>
              <a:rPr lang="en-US" sz="2400" dirty="0">
                <a:latin typeface="Times New Roman" panose="02020603050405020304" pitchFamily="18" charset="0"/>
                <a:cs typeface="Times New Roman" panose="02020603050405020304" pitchFamily="18" charset="0"/>
              </a:rPr>
              <a:t>, and </a:t>
            </a:r>
          </a:p>
          <a:p>
            <a:pPr marL="968213" indent="-484966" algn="just">
              <a:buClr>
                <a:schemeClr val="accent2"/>
              </a:buClr>
              <a:buSzPct val="100000"/>
              <a:buFont typeface="Wingdings" pitchFamily="2" charset="2"/>
              <a:buChar char="Ø"/>
              <a:defRPr/>
            </a:pP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stored </a:t>
            </a:r>
            <a:r>
              <a:rPr lang="en-US" sz="2400" dirty="0">
                <a:latin typeface="Times New Roman" panose="02020603050405020304" pitchFamily="18" charset="0"/>
                <a:cs typeface="Times New Roman" panose="02020603050405020304" pitchFamily="18" charset="0"/>
              </a:rPr>
              <a:t>on the site, but not yet incorporated into work, as well as any </a:t>
            </a:r>
            <a:r>
              <a:rPr lang="en-US" sz="2400" b="1" i="1" u="sng"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prefabrication or pre assembly work </a:t>
            </a:r>
            <a:r>
              <a:rPr lang="en-US" sz="2400" dirty="0">
                <a:latin typeface="Times New Roman" panose="02020603050405020304" pitchFamily="18" charset="0"/>
                <a:cs typeface="Times New Roman" panose="02020603050405020304" pitchFamily="18" charset="0"/>
              </a:rPr>
              <a:t>that the contractor may have done at some location other than the job site.</a:t>
            </a:r>
          </a:p>
          <a:p>
            <a:pPr marL="330190" indent="-330190" algn="just">
              <a:spcBef>
                <a:spcPts val="1800"/>
              </a:spcBef>
              <a:buClr>
                <a:srgbClr val="FF0000"/>
              </a:buClr>
              <a:buSzPct val="100000"/>
              <a:buFont typeface="Wingdings" pitchFamily="2" charset="2"/>
              <a:buChar char="q"/>
              <a:defRPr/>
            </a:pPr>
            <a:r>
              <a:rPr lang="en-US" sz="2800" b="1" dirty="0">
                <a:solidFill>
                  <a:srgbClr val="FF0000"/>
                </a:solidFill>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curve </a:t>
            </a:r>
            <a:r>
              <a:rPr lang="en-US" sz="2800" dirty="0">
                <a:latin typeface="Times New Roman" panose="02020603050405020304" pitchFamily="18" charset="0"/>
                <a:cs typeface="Times New Roman" panose="02020603050405020304" pitchFamily="18" charset="0"/>
              </a:rPr>
              <a:t>is used to represent contract cash income.</a:t>
            </a:r>
          </a:p>
        </p:txBody>
      </p:sp>
      <p:sp>
        <p:nvSpPr>
          <p:cNvPr id="537603" name="Rectangle 3"/>
          <p:cNvSpPr>
            <a:spLocks noChangeArrowheads="1"/>
          </p:cNvSpPr>
          <p:nvPr/>
        </p:nvSpPr>
        <p:spPr bwMode="auto">
          <a:xfrm>
            <a:off x="516058" y="65316"/>
            <a:ext cx="3508656" cy="578151"/>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in</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7602">
                                            <p:txEl>
                                              <p:pRg st="0" end="0"/>
                                            </p:txEl>
                                          </p:spTgt>
                                        </p:tgtEl>
                                        <p:attrNameLst>
                                          <p:attrName>style.visibility</p:attrName>
                                        </p:attrNameLst>
                                      </p:cBhvr>
                                      <p:to>
                                        <p:strVal val="visible"/>
                                      </p:to>
                                    </p:set>
                                    <p:animEffect transition="in" filter="wipe(left)">
                                      <p:cBhvr>
                                        <p:cTn id="7" dur="500"/>
                                        <p:tgtEl>
                                          <p:spTgt spid="537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7602">
                                            <p:txEl>
                                              <p:pRg st="1" end="1"/>
                                            </p:txEl>
                                          </p:spTgt>
                                        </p:tgtEl>
                                        <p:attrNameLst>
                                          <p:attrName>style.visibility</p:attrName>
                                        </p:attrNameLst>
                                      </p:cBhvr>
                                      <p:to>
                                        <p:strVal val="visible"/>
                                      </p:to>
                                    </p:set>
                                    <p:animEffect transition="in" filter="wipe(left)">
                                      <p:cBhvr>
                                        <p:cTn id="12" dur="500"/>
                                        <p:tgtEl>
                                          <p:spTgt spid="537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7602">
                                            <p:txEl>
                                              <p:pRg st="2" end="2"/>
                                            </p:txEl>
                                          </p:spTgt>
                                        </p:tgtEl>
                                        <p:attrNameLst>
                                          <p:attrName>style.visibility</p:attrName>
                                        </p:attrNameLst>
                                      </p:cBhvr>
                                      <p:to>
                                        <p:strVal val="visible"/>
                                      </p:to>
                                    </p:set>
                                    <p:animEffect transition="in" filter="wipe(left)">
                                      <p:cBhvr>
                                        <p:cTn id="17" dur="500"/>
                                        <p:tgtEl>
                                          <p:spTgt spid="537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7602">
                                            <p:txEl>
                                              <p:pRg st="3" end="3"/>
                                            </p:txEl>
                                          </p:spTgt>
                                        </p:tgtEl>
                                        <p:attrNameLst>
                                          <p:attrName>style.visibility</p:attrName>
                                        </p:attrNameLst>
                                      </p:cBhvr>
                                      <p:to>
                                        <p:strVal val="visible"/>
                                      </p:to>
                                    </p:set>
                                    <p:animEffect transition="in" filter="wipe(left)">
                                      <p:cBhvr>
                                        <p:cTn id="22" dur="500"/>
                                        <p:tgtEl>
                                          <p:spTgt spid="537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7602">
                                            <p:txEl>
                                              <p:pRg st="4" end="4"/>
                                            </p:txEl>
                                          </p:spTgt>
                                        </p:tgtEl>
                                        <p:attrNameLst>
                                          <p:attrName>style.visibility</p:attrName>
                                        </p:attrNameLst>
                                      </p:cBhvr>
                                      <p:to>
                                        <p:strVal val="visible"/>
                                      </p:to>
                                    </p:set>
                                    <p:animEffect transition="in" filter="wipe(left)">
                                      <p:cBhvr>
                                        <p:cTn id="27" dur="500"/>
                                        <p:tgtEl>
                                          <p:spTgt spid="537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7602">
                                            <p:txEl>
                                              <p:pRg st="5" end="5"/>
                                            </p:txEl>
                                          </p:spTgt>
                                        </p:tgtEl>
                                        <p:attrNameLst>
                                          <p:attrName>style.visibility</p:attrName>
                                        </p:attrNameLst>
                                      </p:cBhvr>
                                      <p:to>
                                        <p:strVal val="visible"/>
                                      </p:to>
                                    </p:set>
                                    <p:animEffect transition="in" filter="wipe(left)">
                                      <p:cBhvr>
                                        <p:cTn id="32" dur="500"/>
                                        <p:tgtEl>
                                          <p:spTgt spid="537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10" descr="C:\Users\TOSHIBA\Desktop\08-06-34 12-32-18 ص.jpg"/>
          <p:cNvPicPr/>
          <p:nvPr/>
        </p:nvPicPr>
        <p:blipFill rotWithShape="1">
          <a:blip r:embed="rId2" cstate="print"/>
          <a:srcRect t="71686" b="-885"/>
          <a:stretch/>
        </p:blipFill>
        <p:spPr bwMode="auto">
          <a:xfrm>
            <a:off x="330200" y="704850"/>
            <a:ext cx="9163050" cy="2724150"/>
          </a:xfrm>
          <a:prstGeom prst="rect">
            <a:avLst/>
          </a:prstGeom>
          <a:noFill/>
          <a:ln w="9525">
            <a:noFill/>
            <a:miter lim="800000"/>
            <a:headEnd/>
            <a:tailEnd/>
          </a:ln>
        </p:spPr>
      </p:pic>
      <p:grpSp>
        <p:nvGrpSpPr>
          <p:cNvPr id="2" name="Group 1"/>
          <p:cNvGrpSpPr/>
          <p:nvPr/>
        </p:nvGrpSpPr>
        <p:grpSpPr>
          <a:xfrm>
            <a:off x="1651000" y="3346450"/>
            <a:ext cx="7759700" cy="3467100"/>
            <a:chOff x="1651000" y="3346450"/>
            <a:chExt cx="7759700" cy="3467100"/>
          </a:xfrm>
        </p:grpSpPr>
        <p:pic>
          <p:nvPicPr>
            <p:cNvPr id="7" name="صورة 1" descr="C:\Users\TOSHIBA\Desktop\08-06-34 01-34-21 ص.jpg"/>
            <p:cNvPicPr/>
            <p:nvPr/>
          </p:nvPicPr>
          <p:blipFill rotWithShape="1">
            <a:blip r:embed="rId3" cstate="print"/>
            <a:srcRect t="2971"/>
            <a:stretch/>
          </p:blipFill>
          <p:spPr bwMode="auto">
            <a:xfrm>
              <a:off x="1651000" y="3346450"/>
              <a:ext cx="7759700" cy="3467100"/>
            </a:xfrm>
            <a:prstGeom prst="rect">
              <a:avLst/>
            </a:prstGeom>
            <a:noFill/>
            <a:ln w="9525">
              <a:noFill/>
              <a:miter lim="800000"/>
              <a:headEnd/>
              <a:tailEnd/>
            </a:ln>
          </p:spPr>
        </p:pic>
        <p:grpSp>
          <p:nvGrpSpPr>
            <p:cNvPr id="8" name="Group 7"/>
            <p:cNvGrpSpPr/>
            <p:nvPr/>
          </p:nvGrpSpPr>
          <p:grpSpPr>
            <a:xfrm>
              <a:off x="6769100" y="4832350"/>
              <a:ext cx="848200" cy="806927"/>
              <a:chOff x="0" y="0"/>
              <a:chExt cx="783425" cy="745407"/>
            </a:xfrm>
          </p:grpSpPr>
          <p:sp>
            <p:nvSpPr>
              <p:cNvPr id="9" name="Rectangle 8"/>
              <p:cNvSpPr>
                <a:spLocks noChangeArrowheads="1"/>
              </p:cNvSpPr>
              <p:nvPr/>
            </p:nvSpPr>
            <p:spPr bwMode="auto">
              <a:xfrm>
                <a:off x="87465" y="318052"/>
                <a:ext cx="695960" cy="427355"/>
              </a:xfrm>
              <a:prstGeom prst="rect">
                <a:avLst/>
              </a:prstGeom>
              <a:solidFill>
                <a:srgbClr val="FFFFFF">
                  <a:alpha val="0"/>
                </a:srgbClr>
              </a:solidFill>
              <a:ln>
                <a:noFill/>
              </a:ln>
              <a:extLst>
                <a:ext uri="{91240B29-F687-4F45-9708-019B960494DF}">
                  <a14:hiddenLine xmlns:a14="http://schemas.microsoft.com/office/drawing/2010/main" xmlns=""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just" rtl="1"/>
                <a:r>
                  <a:rPr lang="en-US" sz="1192">
                    <a:latin typeface="Calibri"/>
                    <a:ea typeface="Calibri"/>
                    <a:cs typeface="Arial"/>
                  </a:rPr>
                  <a:t>Cash in</a:t>
                </a:r>
              </a:p>
            </p:txBody>
          </p:sp>
          <p:cxnSp>
            <p:nvCxnSpPr>
              <p:cNvPr id="10" name="AutoShape 36"/>
              <p:cNvCxnSpPr>
                <a:cxnSpLocks noChangeShapeType="1"/>
              </p:cNvCxnSpPr>
              <p:nvPr/>
            </p:nvCxnSpPr>
            <p:spPr bwMode="auto">
              <a:xfrm flipH="1" flipV="1">
                <a:off x="0" y="0"/>
                <a:ext cx="427355" cy="3479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grpSp>
        <p:grpSp>
          <p:nvGrpSpPr>
            <p:cNvPr id="11" name="Group 10"/>
            <p:cNvGrpSpPr/>
            <p:nvPr/>
          </p:nvGrpSpPr>
          <p:grpSpPr>
            <a:xfrm>
              <a:off x="4953002" y="4006850"/>
              <a:ext cx="1309105" cy="495300"/>
              <a:chOff x="0" y="0"/>
              <a:chExt cx="1208902" cy="457228"/>
            </a:xfrm>
          </p:grpSpPr>
          <p:sp>
            <p:nvSpPr>
              <p:cNvPr id="12" name="Rectangle 11"/>
              <p:cNvSpPr>
                <a:spLocks noChangeArrowheads="1"/>
              </p:cNvSpPr>
              <p:nvPr/>
            </p:nvSpPr>
            <p:spPr bwMode="auto">
              <a:xfrm>
                <a:off x="0" y="0"/>
                <a:ext cx="695960" cy="427355"/>
              </a:xfrm>
              <a:prstGeom prst="rect">
                <a:avLst/>
              </a:prstGeom>
              <a:solidFill>
                <a:srgbClr val="FFFFFF">
                  <a:alpha val="0"/>
                </a:srgbClr>
              </a:solidFill>
              <a:ln>
                <a:noFill/>
              </a:ln>
              <a:extLst>
                <a:ext uri="{91240B29-F687-4F45-9708-019B960494DF}">
                  <a14:hiddenLine xmlns:a14="http://schemas.microsoft.com/office/drawing/2010/main" xmlns=""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just" rtl="1"/>
                <a:r>
                  <a:rPr lang="en-US" sz="1192">
                    <a:latin typeface="Calibri"/>
                    <a:ea typeface="Calibri"/>
                    <a:cs typeface="Arial"/>
                  </a:rPr>
                  <a:t>Cash out</a:t>
                </a:r>
              </a:p>
            </p:txBody>
          </p:sp>
          <p:cxnSp>
            <p:nvCxnSpPr>
              <p:cNvPr id="13" name="AutoShape 35"/>
              <p:cNvCxnSpPr>
                <a:cxnSpLocks noChangeShapeType="1"/>
              </p:cNvCxnSpPr>
              <p:nvPr/>
            </p:nvCxnSpPr>
            <p:spPr bwMode="auto">
              <a:xfrm>
                <a:off x="652007" y="198783"/>
                <a:ext cx="556895" cy="2584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grpSp>
        <p:sp>
          <p:nvSpPr>
            <p:cNvPr id="14" name="Rectangle 13"/>
            <p:cNvSpPr>
              <a:spLocks noChangeArrowheads="1"/>
            </p:cNvSpPr>
            <p:nvPr/>
          </p:nvSpPr>
          <p:spPr bwMode="auto">
            <a:xfrm>
              <a:off x="4953000" y="5679440"/>
              <a:ext cx="753957" cy="462968"/>
            </a:xfrm>
            <a:prstGeom prst="rect">
              <a:avLst/>
            </a:prstGeom>
            <a:solidFill>
              <a:srgbClr val="FFFFFF">
                <a:alpha val="0"/>
              </a:srgbClr>
            </a:solidFill>
            <a:ln>
              <a:noFill/>
            </a:ln>
            <a:extLst>
              <a:ext uri="{91240B29-F687-4F45-9708-019B960494DF}">
                <a14:hiddenLine xmlns:a14="http://schemas.microsoft.com/office/drawing/2010/main" xmlns=""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sp>
          <p:nvSpPr>
            <p:cNvPr id="15" name="Rectangle 14"/>
            <p:cNvSpPr>
              <a:spLocks noChangeArrowheads="1"/>
            </p:cNvSpPr>
            <p:nvPr/>
          </p:nvSpPr>
          <p:spPr bwMode="auto">
            <a:xfrm>
              <a:off x="5872057" y="5141982"/>
              <a:ext cx="753957" cy="462968"/>
            </a:xfrm>
            <a:prstGeom prst="rect">
              <a:avLst/>
            </a:prstGeom>
            <a:solidFill>
              <a:srgbClr val="FFFFFF">
                <a:alpha val="0"/>
              </a:srgbClr>
            </a:solidFill>
            <a:ln>
              <a:noFill/>
            </a:ln>
            <a:extLst>
              <a:ext uri="{91240B29-F687-4F45-9708-019B960494DF}">
                <a14:hiddenLine xmlns:a14="http://schemas.microsoft.com/office/drawing/2010/main" xmlns=""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sp>
          <p:nvSpPr>
            <p:cNvPr id="16" name="Rectangle 15"/>
            <p:cNvSpPr>
              <a:spLocks noChangeArrowheads="1"/>
            </p:cNvSpPr>
            <p:nvPr/>
          </p:nvSpPr>
          <p:spPr bwMode="auto">
            <a:xfrm>
              <a:off x="6976073" y="4502153"/>
              <a:ext cx="753957" cy="462968"/>
            </a:xfrm>
            <a:prstGeom prst="rect">
              <a:avLst/>
            </a:prstGeom>
            <a:solidFill>
              <a:srgbClr val="FFFFFF">
                <a:alpha val="0"/>
              </a:srgbClr>
            </a:solidFill>
            <a:ln>
              <a:noFill/>
            </a:ln>
            <a:extLst>
              <a:ext uri="{91240B29-F687-4F45-9708-019B960494DF}">
                <a14:hiddenLine xmlns:a14="http://schemas.microsoft.com/office/drawing/2010/main" xmlns=""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sp>
          <p:nvSpPr>
            <p:cNvPr id="17" name="Rectangle 16"/>
            <p:cNvSpPr>
              <a:spLocks noChangeArrowheads="1"/>
            </p:cNvSpPr>
            <p:nvPr/>
          </p:nvSpPr>
          <p:spPr bwMode="auto">
            <a:xfrm>
              <a:off x="8007350" y="3899202"/>
              <a:ext cx="753957" cy="462968"/>
            </a:xfrm>
            <a:prstGeom prst="rect">
              <a:avLst/>
            </a:prstGeom>
            <a:solidFill>
              <a:srgbClr val="FFFFFF">
                <a:alpha val="0"/>
              </a:srgbClr>
            </a:solidFill>
            <a:ln>
              <a:noFill/>
            </a:ln>
            <a:extLst>
              <a:ext uri="{91240B29-F687-4F45-9708-019B960494DF}">
                <a14:hiddenLine xmlns:a14="http://schemas.microsoft.com/office/drawing/2010/main" xmlns=""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sp>
          <p:nvSpPr>
            <p:cNvPr id="18" name="Rectangle 17"/>
            <p:cNvSpPr>
              <a:spLocks noChangeArrowheads="1"/>
            </p:cNvSpPr>
            <p:nvPr/>
          </p:nvSpPr>
          <p:spPr bwMode="auto">
            <a:xfrm>
              <a:off x="1953928" y="5447956"/>
              <a:ext cx="753957" cy="462968"/>
            </a:xfrm>
            <a:prstGeom prst="rect">
              <a:avLst/>
            </a:prstGeom>
            <a:solidFill>
              <a:srgbClr val="FFFFFF">
                <a:alpha val="0"/>
              </a:srgbClr>
            </a:solidFill>
            <a:ln>
              <a:noFill/>
            </a:ln>
            <a:extLst>
              <a:ext uri="{91240B29-F687-4F45-9708-019B960494DF}">
                <a14:hiddenLine xmlns:a14="http://schemas.microsoft.com/office/drawing/2010/main" xmlns=""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grpSp>
      <p:sp>
        <p:nvSpPr>
          <p:cNvPr id="19"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84109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675879" y="1409741"/>
            <a:ext cx="8667750" cy="4664488"/>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3821" indent="-393821" algn="just">
              <a:spcBef>
                <a:spcPts val="24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cash invested in the contract is represented by the negative area between the expense and income curves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lgn="just">
              <a:spcBef>
                <a:spcPts val="24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This area, </a:t>
            </a: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can be calculated in units of </a:t>
            </a: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“SR. weeks” </a:t>
            </a:r>
            <a:r>
              <a:rPr lang="en-US" sz="2400" dirty="0">
                <a:latin typeface="Times New Roman" panose="02020603050405020304" pitchFamily="18" charset="0"/>
                <a:cs typeface="Times New Roman" panose="02020603050405020304" pitchFamily="18" charset="0"/>
              </a:rPr>
              <a:t>if the vertical scale is in Saudi Riyal and the horizontal scale in weeks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lgn="just">
              <a:spcBef>
                <a:spcPts val="24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If the rate of investment is </a:t>
            </a: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 per year, </a:t>
            </a:r>
            <a:r>
              <a:rPr lang="en-US" sz="2400" dirty="0">
                <a:latin typeface="Times New Roman" panose="02020603050405020304" pitchFamily="18" charset="0"/>
                <a:cs typeface="Times New Roman" panose="02020603050405020304" pitchFamily="18" charset="0"/>
              </a:rPr>
              <a:t>then the financial charges can be calculated as follows:</a:t>
            </a:r>
          </a:p>
          <a:p>
            <a:pPr marL="393821" indent="-393821" algn="ctr">
              <a:spcBef>
                <a:spcPts val="2400"/>
              </a:spcBef>
              <a:buClr>
                <a:srgbClr val="FF0000"/>
              </a:buClr>
              <a:buSzPct val="100000"/>
              <a:buNone/>
              <a:defRPr/>
            </a:pPr>
            <a:r>
              <a:rPr lang="en-US" sz="2400" b="1" i="1" u="sng" dirty="0">
                <a:solidFill>
                  <a:srgbClr val="FF0000"/>
                </a:solidFill>
                <a:latin typeface="Times New Roman" panose="02020603050405020304" pitchFamily="18" charset="0"/>
                <a:cs typeface="Times New Roman" panose="02020603050405020304" pitchFamily="18" charset="0"/>
              </a:rPr>
              <a:t>Financial charges = A * r / </a:t>
            </a:r>
            <a:r>
              <a:rPr lang="en-US" sz="2400" b="1" i="1" u="sng" dirty="0" smtClean="0">
                <a:solidFill>
                  <a:srgbClr val="FF0000"/>
                </a:solidFill>
                <a:latin typeface="Times New Roman" panose="02020603050405020304" pitchFamily="18" charset="0"/>
                <a:cs typeface="Times New Roman" panose="02020603050405020304" pitchFamily="18" charset="0"/>
              </a:rPr>
              <a:t>52</a:t>
            </a:r>
            <a:endParaRPr lang="en-US" sz="2400" i="1" u="sng" dirty="0">
              <a:solidFill>
                <a:srgbClr val="FF0000"/>
              </a:solidFill>
              <a:latin typeface="Times New Roman" panose="02020603050405020304" pitchFamily="18" charset="0"/>
              <a:cs typeface="Times New Roman" panose="02020603050405020304" pitchFamily="18" charset="0"/>
            </a:endParaRPr>
          </a:p>
          <a:p>
            <a:pPr marL="393821" indent="-393821" algn="just">
              <a:spcBef>
                <a:spcPts val="24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It is important to point out that if the contractor borrows the negative cash with interest, then </a:t>
            </a:r>
            <a:r>
              <a:rPr lang="en-US" sz="2400" dirty="0">
                <a:solidFill>
                  <a:schemeClr val="accent2"/>
                </a:solidFill>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equals the interest rate.  </a:t>
            </a:r>
          </a:p>
        </p:txBody>
      </p:sp>
      <p:sp>
        <p:nvSpPr>
          <p:cNvPr id="538627" name="Rectangle 3"/>
          <p:cNvSpPr>
            <a:spLocks noChangeArrowheads="1"/>
          </p:cNvSpPr>
          <p:nvPr/>
        </p:nvSpPr>
        <p:spPr bwMode="auto">
          <a:xfrm>
            <a:off x="675879" y="63370"/>
            <a:ext cx="4924821" cy="622429"/>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Financial Charges</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12750" y="43610"/>
            <a:ext cx="3277507" cy="513739"/>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49104" y="869529"/>
            <a:ext cx="9431322" cy="707886"/>
          </a:xfrm>
          <a:prstGeom prst="rect">
            <a:avLst/>
          </a:prstGeom>
          <a:noFill/>
          <a:ln>
            <a:solidFill>
              <a:schemeClr val="bg2"/>
            </a:solidFill>
          </a:ln>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The table below lists the cumulative monthly expenses incurred by contractors and the corresponding monthly incomes which are received from the owner of a project. </a:t>
            </a:r>
          </a:p>
        </p:txBody>
      </p:sp>
      <p:graphicFrame>
        <p:nvGraphicFramePr>
          <p:cNvPr id="3" name="Table 2"/>
          <p:cNvGraphicFramePr>
            <a:graphicFrameLocks noGrp="1"/>
          </p:cNvGraphicFramePr>
          <p:nvPr>
            <p:extLst>
              <p:ext uri="{D42A27DB-BD31-4B8C-83A1-F6EECF244321}">
                <p14:modId xmlns:p14="http://schemas.microsoft.com/office/powerpoint/2010/main" xmlns="" val="3957228391"/>
              </p:ext>
            </p:extLst>
          </p:nvPr>
        </p:nvGraphicFramePr>
        <p:xfrm>
          <a:off x="2870612" y="1593503"/>
          <a:ext cx="4014135" cy="4023360"/>
        </p:xfrm>
        <a:graphic>
          <a:graphicData uri="http://schemas.openxmlformats.org/drawingml/2006/table">
            <a:tbl>
              <a:tblPr firstRow="1" bandRow="1">
                <a:tableStyleId>{073A0DAA-6AF3-43AB-8588-CEC1D06C72B9}</a:tableStyleId>
              </a:tblPr>
              <a:tblGrid>
                <a:gridCol w="758372"/>
                <a:gridCol w="1619794"/>
                <a:gridCol w="1635969"/>
              </a:tblGrid>
              <a:tr h="266751">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End of Month</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Expense, (1000SR)</a:t>
                      </a:r>
                      <a:endParaRPr lang="en-US" sz="1200" dirty="0"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Income, (1000SR)</a:t>
                      </a:r>
                      <a:endParaRPr lang="en-US" sz="1200" dirty="0"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54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5</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130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6</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180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100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7</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130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8</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9</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260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210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300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11</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153311" y="5720417"/>
            <a:ext cx="9431322" cy="1015663"/>
          </a:xfrm>
          <a:prstGeom prst="rect">
            <a:avLst/>
          </a:prstGeom>
          <a:noFill/>
          <a:ln>
            <a:solidFill>
              <a:schemeClr val="bg2"/>
            </a:solidFill>
          </a:ln>
        </p:spPr>
        <p:txBody>
          <a:bodyPr wrap="square" rtlCol="0">
            <a:spAutoFit/>
          </a:bodyPr>
          <a:lstStyle/>
          <a:p>
            <a:pPr algn="just"/>
            <a:r>
              <a:rPr lang="en-US" sz="2000" b="1" i="1" dirty="0" smtClean="0">
                <a:solidFill>
                  <a:srgbClr val="FF0000"/>
                </a:solidFill>
                <a:latin typeface="Times New Roman" panose="02020603050405020304" pitchFamily="18" charset="0"/>
                <a:cs typeface="Times New Roman" panose="02020603050405020304" pitchFamily="18" charset="0"/>
              </a:rPr>
              <a:t>Calculate financial charges of this project if the chosen annual investment rate is 12%. If the owner makes all his payments one month later than anticipated in the table above, by what percentage will the financial charges increase?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028793" y="0"/>
            <a:ext cx="2209046" cy="406180"/>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buClr>
                <a:srgbClr val="CC3300"/>
              </a:buClr>
              <a:buSzPct val="120000"/>
              <a:buFont typeface="Webdings" pitchFamily="18" charset="2"/>
              <a:buChar char="&lt;"/>
              <a:defRPr/>
            </a:pPr>
            <a:r>
              <a:rPr lang="en-US" sz="28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28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endParaRPr lang="de-DE" sz="28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361984" y="382213"/>
            <a:ext cx="6684948" cy="5298872"/>
            <a:chOff x="0" y="419099"/>
            <a:chExt cx="6896100" cy="5667376"/>
          </a:xfrm>
        </p:grpSpPr>
        <p:graphicFrame>
          <p:nvGraphicFramePr>
            <p:cNvPr id="18" name="Chart 17"/>
            <p:cNvGraphicFramePr/>
            <p:nvPr>
              <p:extLst>
                <p:ext uri="{D42A27DB-BD31-4B8C-83A1-F6EECF244321}">
                  <p14:modId xmlns:p14="http://schemas.microsoft.com/office/powerpoint/2010/main" xmlns="" val="2874450791"/>
                </p:ext>
              </p:extLst>
            </p:nvPr>
          </p:nvGraphicFramePr>
          <p:xfrm>
            <a:off x="1" y="419099"/>
            <a:ext cx="6772274" cy="5667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xmlns="" val="2525126823"/>
                </p:ext>
              </p:extLst>
            </p:nvPr>
          </p:nvGraphicFramePr>
          <p:xfrm>
            <a:off x="0" y="513406"/>
            <a:ext cx="6896100" cy="5500795"/>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22" name="Table 21"/>
          <p:cNvGraphicFramePr>
            <a:graphicFrameLocks noGrp="1"/>
          </p:cNvGraphicFramePr>
          <p:nvPr>
            <p:extLst>
              <p:ext uri="{D42A27DB-BD31-4B8C-83A1-F6EECF244321}">
                <p14:modId xmlns:p14="http://schemas.microsoft.com/office/powerpoint/2010/main" xmlns="" val="2341633024"/>
              </p:ext>
            </p:extLst>
          </p:nvPr>
        </p:nvGraphicFramePr>
        <p:xfrm>
          <a:off x="651850" y="5518904"/>
          <a:ext cx="8242491" cy="1154430"/>
        </p:xfrm>
        <a:graphic>
          <a:graphicData uri="http://schemas.openxmlformats.org/drawingml/2006/table">
            <a:tbl>
              <a:tblPr firstRow="1" bandRow="1">
                <a:tableStyleId>{5C22544A-7EE6-4342-B048-85BDC9FD1C3A}</a:tableStyleId>
              </a:tblPr>
              <a:tblGrid>
                <a:gridCol w="2768791"/>
                <a:gridCol w="381000"/>
                <a:gridCol w="381000"/>
                <a:gridCol w="381000"/>
                <a:gridCol w="381000"/>
                <a:gridCol w="381000"/>
                <a:gridCol w="381000"/>
                <a:gridCol w="381000"/>
                <a:gridCol w="381000"/>
                <a:gridCol w="381000"/>
                <a:gridCol w="381000"/>
                <a:gridCol w="381000"/>
                <a:gridCol w="381000"/>
                <a:gridCol w="381000"/>
                <a:gridCol w="520700"/>
              </a:tblGrid>
              <a:tr h="190500">
                <a:tc>
                  <a:txBody>
                    <a:bodyPr/>
                    <a:lstStyle/>
                    <a:p>
                      <a:pPr algn="ctr" fontAlgn="ctr"/>
                      <a:r>
                        <a:rPr lang="en-US" sz="1200" dirty="0" smtClean="0">
                          <a:solidFill>
                            <a:sysClr val="windowText" lastClr="000000"/>
                          </a:solidFill>
                          <a:latin typeface="Times New Roman" panose="02020603050405020304" pitchFamily="18" charset="0"/>
                          <a:cs typeface="Times New Roman" panose="02020603050405020304" pitchFamily="18" charset="0"/>
                        </a:rPr>
                        <a:t>End of Month</a:t>
                      </a: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 </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0</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2</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3</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4</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5</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6</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7</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8</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9</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10</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11</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12</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Total</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Expense, (10,000SR)</a:t>
                      </a:r>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5.4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13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18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Income, (10,000SR)</a:t>
                      </a:r>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r>
              <a:tr h="190500">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Area (10,0000SR)</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0.6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3.7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9.6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11.5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1" u="sng" strike="noStrike" dirty="0">
                          <a:solidFill>
                            <a:srgbClr val="FF0000"/>
                          </a:solidFill>
                          <a:effectLst/>
                          <a:latin typeface="Times New Roman" panose="02020603050405020304" pitchFamily="18" charset="0"/>
                          <a:cs typeface="Times New Roman" panose="02020603050405020304" pitchFamily="18"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Times New Roman" panose="02020603050405020304" pitchFamily="18" charset="0"/>
                          <a:cs typeface="Times New Roman" panose="02020603050405020304" pitchFamily="18" charset="0"/>
                        </a:rPr>
                        <a:t>additional </a:t>
                      </a:r>
                      <a:r>
                        <a:rPr lang="en-US" sz="1200" u="none" strike="noStrike" dirty="0" smtClean="0">
                          <a:effectLst/>
                          <a:latin typeface="Times New Roman" panose="02020603050405020304" pitchFamily="18" charset="0"/>
                          <a:cs typeface="Times New Roman" panose="02020603050405020304" pitchFamily="18" charset="0"/>
                        </a:rPr>
                        <a:t>Area (10,0000SR)</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1" u="sng" strike="noStrike" dirty="0">
                          <a:solidFill>
                            <a:srgbClr val="FF0000"/>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90500">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1" u="sng" strike="noStrike" dirty="0">
                          <a:solidFill>
                            <a:srgbClr val="3333FF"/>
                          </a:solidFill>
                          <a:effectLst/>
                          <a:latin typeface="Times New Roman" panose="02020603050405020304" pitchFamily="18" charset="0"/>
                          <a:cs typeface="Times New Roman" panose="02020603050405020304" pitchFamily="18" charset="0"/>
                        </a:rPr>
                        <a:t>95.7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3" name="Rectangle 22"/>
          <p:cNvSpPr/>
          <p:nvPr/>
        </p:nvSpPr>
        <p:spPr>
          <a:xfrm>
            <a:off x="2283160" y="6488668"/>
            <a:ext cx="3126818" cy="369332"/>
          </a:xfrm>
          <a:prstGeom prst="rect">
            <a:avLst/>
          </a:prstGeom>
        </p:spPr>
        <p:txBody>
          <a:bodyPr wrap="none">
            <a:spAutoFit/>
          </a:bodyPr>
          <a:lstStyle/>
          <a:p>
            <a:r>
              <a:rPr lang="en-US" b="1" i="1" u="sng" dirty="0">
                <a:solidFill>
                  <a:srgbClr val="000000"/>
                </a:solidFill>
                <a:latin typeface="Times New Roman" panose="02020603050405020304" pitchFamily="18" charset="0"/>
                <a:cs typeface="Times New Roman" panose="02020603050405020304" pitchFamily="18" charset="0"/>
              </a:rPr>
              <a:t>% increase (29/66.7) =</a:t>
            </a:r>
            <a:r>
              <a:rPr lang="en-US" b="1" i="1" u="sng" dirty="0">
                <a:latin typeface="Times New Roman" panose="02020603050405020304" pitchFamily="18" charset="0"/>
                <a:cs typeface="Times New Roman" panose="02020603050405020304" pitchFamily="18" charset="0"/>
              </a:rPr>
              <a:t> </a:t>
            </a:r>
            <a:r>
              <a:rPr lang="en-US" b="1" i="1" u="sng" dirty="0">
                <a:solidFill>
                  <a:srgbClr val="000000"/>
                </a:solidFill>
                <a:latin typeface="Times New Roman" panose="02020603050405020304" pitchFamily="18" charset="0"/>
                <a:cs typeface="Times New Roman" panose="02020603050405020304" pitchFamily="18" charset="0"/>
              </a:rPr>
              <a:t>43.5%</a:t>
            </a:r>
            <a:r>
              <a:rPr lang="en-US" b="1" i="1"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70987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49481" y="848938"/>
            <a:ext cx="9517033" cy="771145"/>
          </a:xfrm>
          <a:prstGeom prst="rect">
            <a:avLst/>
          </a:prstGeom>
          <a:solidFill>
            <a:srgbClr val="C0504D"/>
          </a:solidFill>
          <a:ln>
            <a:solidFill>
              <a:sysClr val="window" lastClr="FFFFFF"/>
            </a:solidFill>
          </a:ln>
          <a:effectLst>
            <a:outerShdw dist="107763" dir="18900000" algn="ctr" rotWithShape="0">
              <a:srgbClr val="EEECE1">
                <a:alpha val="50000"/>
              </a:srgbClr>
            </a:outerShdw>
          </a:effectLst>
        </p:spPr>
        <p:txBody>
          <a:bodyPr vert="horz" lIns="99060" tIns="49530" rIns="99060" bIns="49530" rtlCol="0">
            <a:noAutofit/>
          </a:bodyPr>
          <a:lstStyle/>
          <a:p>
            <a:pPr algn="just">
              <a:spcBef>
                <a:spcPct val="20000"/>
              </a:spcBef>
              <a:buClr>
                <a:srgbClr val="FF0000"/>
              </a:buClr>
              <a:buSzPct val="100000"/>
              <a:defRPr/>
            </a:pPr>
            <a:r>
              <a:rPr lang="en-US" sz="2400" kern="0" dirty="0">
                <a:solidFill>
                  <a:prstClr val="white"/>
                </a:solidFill>
                <a:latin typeface="Times New Roman" pitchFamily="18" charset="0"/>
                <a:cs typeface="Times New Roman" pitchFamily="18" charset="0"/>
              </a:rPr>
              <a:t>An </a:t>
            </a:r>
            <a:r>
              <a:rPr lang="en-US" sz="2400" b="1" u="sng" kern="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income</a:t>
            </a:r>
            <a:r>
              <a:rPr lang="en-US" sz="2400" kern="0" dirty="0">
                <a:solidFill>
                  <a:prstClr val="white"/>
                </a:solidFill>
                <a:latin typeface="Times New Roman" pitchFamily="18" charset="0"/>
                <a:cs typeface="Times New Roman" pitchFamily="18" charset="0"/>
              </a:rPr>
              <a:t> is the actual receipt of </a:t>
            </a:r>
            <a:r>
              <a:rPr lang="en-US" sz="2400" b="1" u="sng" kern="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revenue</a:t>
            </a:r>
            <a:r>
              <a:rPr lang="en-US" sz="2400" b="1" kern="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kern="0" dirty="0">
                <a:solidFill>
                  <a:prstClr val="white"/>
                </a:solidFill>
                <a:latin typeface="Times New Roman" pitchFamily="18" charset="0"/>
                <a:cs typeface="Times New Roman" pitchFamily="18" charset="0"/>
              </a:rPr>
              <a:t>It takes into account the delays between incurring a commitment and making a money transaction.</a:t>
            </a:r>
          </a:p>
        </p:txBody>
      </p:sp>
      <p:sp>
        <p:nvSpPr>
          <p:cNvPr id="11" name="Rectangle 3"/>
          <p:cNvSpPr>
            <a:spLocks noChangeArrowheads="1"/>
          </p:cNvSpPr>
          <p:nvPr/>
        </p:nvSpPr>
        <p:spPr bwMode="auto">
          <a:xfrm>
            <a:off x="149481" y="81645"/>
            <a:ext cx="8494819" cy="600193"/>
          </a:xfrm>
          <a:prstGeom prst="rect">
            <a:avLst/>
          </a:prstGeom>
          <a:solidFill>
            <a:srgbClr val="FFFF00"/>
          </a:solidFill>
          <a:ln w="9525">
            <a:solidFill>
              <a:srgbClr val="1F497D"/>
            </a:solidFill>
            <a:miter lim="800000"/>
            <a:headEnd/>
            <a:tailEnd/>
          </a:ln>
          <a:effectLst/>
          <a:scene3d>
            <a:camera prst="orthographicFront"/>
            <a:lightRig rig="threePt" dir="t"/>
          </a:scene3d>
          <a:sp3d>
            <a:bevelT w="165100" prst="coolSlant"/>
          </a:sp3d>
        </p:spPr>
        <p:txBody>
          <a:bodyPr lIns="0" tIns="0" rIns="0" bIns="0"/>
          <a:lstStyle/>
          <a:p>
            <a:pPr marL="306113" indent="-306113">
              <a:spcBef>
                <a:spcPct val="20000"/>
              </a:spcBef>
              <a:buClr>
                <a:srgbClr val="FF0000"/>
              </a:buClr>
              <a:buSzPct val="100000"/>
              <a:buFont typeface="Webdings" pitchFamily="18" charset="2"/>
              <a:buChar char="&lt;"/>
              <a:defRPr/>
            </a:pPr>
            <a:r>
              <a:rPr lang="en-US" sz="3600" kern="0"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Cash in (Receipt or Income) and Revenue</a:t>
            </a:r>
          </a:p>
        </p:txBody>
      </p:sp>
      <p:grpSp>
        <p:nvGrpSpPr>
          <p:cNvPr id="12" name="Group 7"/>
          <p:cNvGrpSpPr>
            <a:grpSpLocks/>
          </p:cNvGrpSpPr>
          <p:nvPr/>
        </p:nvGrpSpPr>
        <p:grpSpPr bwMode="auto">
          <a:xfrm>
            <a:off x="669472" y="1697817"/>
            <a:ext cx="7974828" cy="4935191"/>
            <a:chOff x="1055903" y="1472753"/>
            <a:chExt cx="7458441" cy="4510705"/>
          </a:xfrm>
        </p:grpSpPr>
        <p:pic>
          <p:nvPicPr>
            <p:cNvPr id="13" name="Picture 5" descr="Cash-Flow3"/>
            <p:cNvPicPr>
              <a:picLocks noChangeAspect="1" noChangeArrowheads="1"/>
            </p:cNvPicPr>
            <p:nvPr/>
          </p:nvPicPr>
          <p:blipFill>
            <a:blip r:embed="rId2" cstate="print">
              <a:duotone>
                <a:prstClr val="black"/>
                <a:srgbClr val="9BBB59">
                  <a:tint val="45000"/>
                  <a:satMod val="400000"/>
                </a:srgbClr>
              </a:duotone>
            </a:blip>
            <a:srcRect l="9583" t="5075" r="4765" b="47916"/>
            <a:stretch>
              <a:fillRect/>
            </a:stretch>
          </p:blipFill>
          <p:spPr bwMode="auto">
            <a:xfrm>
              <a:off x="1055903" y="1472753"/>
              <a:ext cx="7458441" cy="4454348"/>
            </a:xfrm>
            <a:prstGeom prst="rect">
              <a:avLst/>
            </a:prstGeom>
            <a:noFill/>
            <a:ln>
              <a:noFill/>
            </a:ln>
          </p:spPr>
        </p:pic>
        <p:sp>
          <p:nvSpPr>
            <p:cNvPr id="14" name="Rectangle 2"/>
            <p:cNvSpPr txBox="1">
              <a:spLocks noChangeArrowheads="1"/>
            </p:cNvSpPr>
            <p:nvPr/>
          </p:nvSpPr>
          <p:spPr bwMode="auto">
            <a:xfrm>
              <a:off x="1055903" y="5561502"/>
              <a:ext cx="7458441" cy="421956"/>
            </a:xfrm>
            <a:prstGeom prst="rect">
              <a:avLst/>
            </a:prstGeom>
            <a:solidFill>
              <a:sysClr val="window" lastClr="FFFFFF"/>
            </a:solidFill>
            <a:ln w="9525">
              <a:solidFill>
                <a:sysClr val="window" lastClr="FFFFFF"/>
              </a:solidFill>
              <a:miter lim="800000"/>
              <a:headEnd/>
              <a:tailEnd/>
            </a:ln>
            <a:effectLst/>
          </p:spPr>
          <p:txBody>
            <a:bodyPr wrap="square" lIns="0" tIns="0" rIns="0" bIns="0">
              <a:spAutoFit/>
            </a:bodyPr>
            <a:lstStyle/>
            <a:p>
              <a:pPr marL="330190" indent="-330190" algn="ctr">
                <a:lnSpc>
                  <a:spcPct val="125000"/>
                </a:lnSpc>
                <a:spcBef>
                  <a:spcPct val="25000"/>
                </a:spcBef>
                <a:buClr>
                  <a:srgbClr val="FF0000"/>
                </a:buClr>
                <a:buSzPct val="100000"/>
                <a:defRPr/>
              </a:pPr>
              <a:r>
                <a:rPr lang="en-US" sz="2400" kern="0" dirty="0">
                  <a:solidFill>
                    <a:srgbClr val="0000CC"/>
                  </a:solidFill>
                  <a:latin typeface="Times New Roman" pitchFamily="18" charset="0"/>
                  <a:cs typeface="Times New Roman" pitchFamily="18" charset="0"/>
                </a:rPr>
                <a:t>Contract revenue and income curves</a:t>
              </a: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316648" y="957660"/>
            <a:ext cx="9259152" cy="5302117"/>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The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quantities</a:t>
            </a:r>
            <a:r>
              <a:rPr lang="en-US" sz="2200" i="1"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 work done on unit-price contracts are determined by </a:t>
            </a:r>
            <a:r>
              <a:rPr lang="en-US" sz="2200" b="1" i="1" dirty="0">
                <a:latin typeface="Times New Roman" panose="02020603050405020304" pitchFamily="18" charset="0"/>
                <a:cs typeface="Times New Roman" panose="02020603050405020304" pitchFamily="18" charset="0"/>
              </a:rPr>
              <a:t>actual field measurement</a:t>
            </a:r>
            <a:r>
              <a:rPr lang="en-US" sz="2200" dirty="0">
                <a:latin typeface="Times New Roman" panose="02020603050405020304" pitchFamily="18" charset="0"/>
                <a:cs typeface="Times New Roman" panose="02020603050405020304" pitchFamily="18" charset="0"/>
              </a:rPr>
              <a:t> of the bid items put into place.</a:t>
            </a: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The total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quantity</a:t>
            </a:r>
            <a:r>
              <a:rPr lang="en-US" sz="2200" i="1"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accomplished to date on each bid item is multiplied by its corresponding contract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price</a:t>
            </a:r>
            <a:r>
              <a:rPr lang="en-US" sz="2200" i="1" dirty="0">
                <a:solidFill>
                  <a:srgbClr val="FF0000"/>
                </a:solidFill>
                <a:latin typeface="Times New Roman" panose="02020603050405020304" pitchFamily="18" charset="0"/>
                <a:cs typeface="Times New Roman" panose="02020603050405020304" pitchFamily="18" charset="0"/>
              </a:rPr>
              <a:t>.</a:t>
            </a: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All of the bid items are totaled and the value of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materials stored</a:t>
            </a:r>
            <a:r>
              <a:rPr lang="en-US" sz="2200" i="1"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on the site as well as any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prefabrication or pre assembly work </a:t>
            </a:r>
            <a:r>
              <a:rPr lang="en-US" sz="2200" dirty="0">
                <a:latin typeface="Times New Roman" panose="02020603050405020304" pitchFamily="18" charset="0"/>
                <a:cs typeface="Times New Roman" panose="02020603050405020304" pitchFamily="18" charset="0"/>
              </a:rPr>
              <a:t>that the contractor may have done at some location other than the job site is then added.</a:t>
            </a: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The prescribed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retainage </a:t>
            </a:r>
            <a:r>
              <a:rPr lang="en-US" sz="2200" dirty="0">
                <a:latin typeface="Times New Roman" panose="02020603050405020304" pitchFamily="18" charset="0"/>
                <a:cs typeface="Times New Roman" panose="02020603050405020304" pitchFamily="18" charset="0"/>
              </a:rPr>
              <a:t>is subtracted from this total.</a:t>
            </a:r>
          </a:p>
          <a:p>
            <a:pPr marL="393821" lvl="1" indent="-393821" algn="just">
              <a:spcBef>
                <a:spcPts val="2400"/>
              </a:spcBef>
              <a:buClr>
                <a:srgbClr val="FF0000"/>
              </a:buClr>
              <a:buFont typeface="Wingdings" pitchFamily="2" charset="2"/>
              <a:buChar char="q"/>
              <a:defRPr/>
            </a:pPr>
            <a:r>
              <a:rPr lang="en-US" sz="2200" b="1" i="1" u="sng" dirty="0">
                <a:solidFill>
                  <a:srgbClr val="3333FF"/>
                </a:solidFill>
                <a:latin typeface="Times New Roman" panose="02020603050405020304" pitchFamily="18" charset="0"/>
                <a:cs typeface="Times New Roman" panose="02020603050405020304" pitchFamily="18" charset="0"/>
              </a:rPr>
              <a:t>The resulting figure represents the entire amount due </a:t>
            </a:r>
            <a:r>
              <a:rPr lang="en-US" sz="2200" dirty="0">
                <a:latin typeface="Times New Roman" panose="02020603050405020304" pitchFamily="18" charset="0"/>
                <a:cs typeface="Times New Roman" panose="02020603050405020304" pitchFamily="18" charset="0"/>
              </a:rPr>
              <a:t>the contractor for his work to date. The sum of all prior progress payments that have already been paid is then subtracted, this yielding the net amount of money payable to the contractor for his work that month.</a:t>
            </a:r>
            <a:endParaRPr lang="en-US" sz="2200" u="sng" dirty="0">
              <a:latin typeface="Times New Roman" panose="02020603050405020304" pitchFamily="18" charset="0"/>
              <a:cs typeface="Times New Roman" panose="02020603050405020304" pitchFamily="18" charset="0"/>
            </a:endParaRPr>
          </a:p>
        </p:txBody>
      </p:sp>
      <p:sp>
        <p:nvSpPr>
          <p:cNvPr id="537603" name="Rectangle 3"/>
          <p:cNvSpPr>
            <a:spLocks noChangeArrowheads="1"/>
          </p:cNvSpPr>
          <p:nvPr/>
        </p:nvSpPr>
        <p:spPr bwMode="auto">
          <a:xfrm>
            <a:off x="316647" y="79695"/>
            <a:ext cx="9386645" cy="55893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Payment Request for Unit Price Contract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7602">
                                            <p:txEl>
                                              <p:pRg st="0" end="0"/>
                                            </p:txEl>
                                          </p:spTgt>
                                        </p:tgtEl>
                                        <p:attrNameLst>
                                          <p:attrName>style.visibility</p:attrName>
                                        </p:attrNameLst>
                                      </p:cBhvr>
                                      <p:to>
                                        <p:strVal val="visible"/>
                                      </p:to>
                                    </p:set>
                                    <p:animEffect transition="in" filter="wipe(left)">
                                      <p:cBhvr>
                                        <p:cTn id="7" dur="500"/>
                                        <p:tgtEl>
                                          <p:spTgt spid="537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7602">
                                            <p:txEl>
                                              <p:pRg st="1" end="1"/>
                                            </p:txEl>
                                          </p:spTgt>
                                        </p:tgtEl>
                                        <p:attrNameLst>
                                          <p:attrName>style.visibility</p:attrName>
                                        </p:attrNameLst>
                                      </p:cBhvr>
                                      <p:to>
                                        <p:strVal val="visible"/>
                                      </p:to>
                                    </p:set>
                                    <p:animEffect transition="in" filter="wipe(left)">
                                      <p:cBhvr>
                                        <p:cTn id="12" dur="500"/>
                                        <p:tgtEl>
                                          <p:spTgt spid="537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7602">
                                            <p:txEl>
                                              <p:pRg st="2" end="2"/>
                                            </p:txEl>
                                          </p:spTgt>
                                        </p:tgtEl>
                                        <p:attrNameLst>
                                          <p:attrName>style.visibility</p:attrName>
                                        </p:attrNameLst>
                                      </p:cBhvr>
                                      <p:to>
                                        <p:strVal val="visible"/>
                                      </p:to>
                                    </p:set>
                                    <p:animEffect transition="in" filter="wipe(left)">
                                      <p:cBhvr>
                                        <p:cTn id="17" dur="500"/>
                                        <p:tgtEl>
                                          <p:spTgt spid="537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7602">
                                            <p:txEl>
                                              <p:pRg st="3" end="3"/>
                                            </p:txEl>
                                          </p:spTgt>
                                        </p:tgtEl>
                                        <p:attrNameLst>
                                          <p:attrName>style.visibility</p:attrName>
                                        </p:attrNameLst>
                                      </p:cBhvr>
                                      <p:to>
                                        <p:strVal val="visible"/>
                                      </p:to>
                                    </p:set>
                                    <p:animEffect transition="in" filter="wipe(left)">
                                      <p:cBhvr>
                                        <p:cTn id="22" dur="500"/>
                                        <p:tgtEl>
                                          <p:spTgt spid="537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7602">
                                            <p:txEl>
                                              <p:pRg st="4" end="4"/>
                                            </p:txEl>
                                          </p:spTgt>
                                        </p:tgtEl>
                                        <p:attrNameLst>
                                          <p:attrName>style.visibility</p:attrName>
                                        </p:attrNameLst>
                                      </p:cBhvr>
                                      <p:to>
                                        <p:strVal val="visible"/>
                                      </p:to>
                                    </p:set>
                                    <p:animEffect transition="in" filter="wipe(left)">
                                      <p:cBhvr>
                                        <p:cTn id="27" dur="500"/>
                                        <p:tgtEl>
                                          <p:spTgt spid="537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261257" y="843360"/>
            <a:ext cx="9486900" cy="5818696"/>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Under lump sum contract the project is divided for payment purposes into relatively few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 classifications</a:t>
            </a:r>
            <a:r>
              <a:rPr lang="en-US" sz="2200" dirty="0">
                <a:latin typeface="Times New Roman" panose="02020603050405020304" pitchFamily="18" charset="0"/>
                <a:cs typeface="Times New Roman" panose="02020603050405020304" pitchFamily="18" charset="0"/>
              </a:rPr>
              <a:t>, most of which are extensive and often extend over considerable portions of the construction period. Contracts progress is customarily measured in terms of estimated percentages of completion of work classifications (</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 job components</a:t>
            </a:r>
            <a:r>
              <a:rPr lang="en-US" sz="2200" dirty="0">
                <a:latin typeface="Times New Roman" panose="02020603050405020304" pitchFamily="18" charset="0"/>
                <a:cs typeface="Times New Roman" panose="02020603050405020304" pitchFamily="18" charset="0"/>
              </a:rPr>
              <a:t>). </a:t>
            </a: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The contractor estimates the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percentage completed </a:t>
            </a:r>
            <a:r>
              <a:rPr lang="en-US" sz="2200" dirty="0">
                <a:latin typeface="Times New Roman" panose="02020603050405020304" pitchFamily="18" charset="0"/>
                <a:cs typeface="Times New Roman" panose="02020603050405020304" pitchFamily="18" charset="0"/>
              </a:rPr>
              <a:t>and in place.</a:t>
            </a: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The total value of each work classification is multiplied by its percent completion.</a:t>
            </a: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To the total of completed work is added the value of all materials stored on the site. From this total is subtracted the </a:t>
            </a:r>
            <a:r>
              <a:rPr lang="en-US" sz="2200" b="1" i="1" dirty="0">
                <a:solidFill>
                  <a:srgbClr val="FF0000"/>
                </a:solidFill>
                <a:latin typeface="Times New Roman" panose="02020603050405020304" pitchFamily="18" charset="0"/>
                <a:cs typeface="Times New Roman" panose="02020603050405020304" pitchFamily="18" charset="0"/>
              </a:rPr>
              <a:t>retainag</a:t>
            </a:r>
            <a:r>
              <a:rPr lang="en-US" sz="2200" i="1" dirty="0">
                <a:solidFill>
                  <a:srgbClr val="FF0000"/>
                </a:solidFill>
                <a:latin typeface="Times New Roman" panose="02020603050405020304" pitchFamily="18" charset="0"/>
                <a:cs typeface="Times New Roman" panose="02020603050405020304" pitchFamily="18" charset="0"/>
              </a:rPr>
              <a:t>e</a:t>
            </a:r>
            <a:r>
              <a:rPr lang="en-US" sz="2200" dirty="0">
                <a:latin typeface="Times New Roman" panose="02020603050405020304" pitchFamily="18" charset="0"/>
                <a:cs typeface="Times New Roman" panose="02020603050405020304" pitchFamily="18" charset="0"/>
              </a:rPr>
              <a:t>. This gives the total amount of money due the contractor up to the date of the pay request.</a:t>
            </a: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Form this is subtracted the amount of progress payments already made. The resulting figure gives the net amount now payable to the contractor.</a:t>
            </a:r>
          </a:p>
        </p:txBody>
      </p:sp>
      <p:sp>
        <p:nvSpPr>
          <p:cNvPr id="537603" name="Rectangle 3"/>
          <p:cNvSpPr>
            <a:spLocks noChangeArrowheads="1"/>
          </p:cNvSpPr>
          <p:nvPr/>
        </p:nvSpPr>
        <p:spPr bwMode="auto">
          <a:xfrm>
            <a:off x="561578" y="63371"/>
            <a:ext cx="8762035" cy="55893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Payment Request for Lump Sum Contract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496260" y="2049656"/>
            <a:ext cx="8667750" cy="3834677"/>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Negotiated contracts of the cost-plus variety usually provide for the contractor's submission of payment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vouchers</a:t>
            </a:r>
            <a:r>
              <a:rPr lang="en-US" sz="2200" dirty="0">
                <a:latin typeface="Times New Roman" panose="02020603050405020304" pitchFamily="18" charset="0"/>
                <a:cs typeface="Times New Roman" panose="02020603050405020304" pitchFamily="18" charset="0"/>
              </a:rPr>
              <a:t> to the owner at specified intervals during the life of the contract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The contractor must make periodic accountings to the owner for the cost of the work, either to receive direct payment form the owner or to obtain further advances of funds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93821" lvl="1" indent="-393821" algn="just">
              <a:spcBef>
                <a:spcPts val="2400"/>
              </a:spcBef>
              <a:buClr>
                <a:srgbClr val="FF0000"/>
              </a:buClr>
              <a:buFont typeface="Wingdings" pitchFamily="2" charset="2"/>
              <a:buChar char="q"/>
              <a:defRPr/>
            </a:pPr>
            <a:r>
              <a:rPr lang="en-US" sz="2200" dirty="0">
                <a:latin typeface="Times New Roman" panose="02020603050405020304" pitchFamily="18" charset="0"/>
                <a:cs typeface="Times New Roman" panose="02020603050405020304" pitchFamily="18" charset="0"/>
              </a:rPr>
              <a:t>A common provision is weekly reimbursement of payrolls and monthly reimbursement of all other costs, including a proportion of the contractor's fee.</a:t>
            </a:r>
          </a:p>
        </p:txBody>
      </p:sp>
      <p:sp>
        <p:nvSpPr>
          <p:cNvPr id="537603" name="Rectangle 3"/>
          <p:cNvSpPr>
            <a:spLocks noChangeArrowheads="1"/>
          </p:cNvSpPr>
          <p:nvPr/>
        </p:nvSpPr>
        <p:spPr bwMode="auto">
          <a:xfrm>
            <a:off x="496260" y="63371"/>
            <a:ext cx="8899921" cy="55893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Payment Request for Negotiated Contract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1531736" y="1573061"/>
            <a:ext cx="6604000" cy="4565272"/>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Advanced payment</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Progress payment</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Materials stored on the site</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Final Payment</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Retention</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a:t>
            </a:r>
          </a:p>
        </p:txBody>
      </p:sp>
      <p:sp>
        <p:nvSpPr>
          <p:cNvPr id="537603" name="Rectangle 3"/>
          <p:cNvSpPr>
            <a:spLocks noChangeArrowheads="1"/>
          </p:cNvSpPr>
          <p:nvPr/>
        </p:nvSpPr>
        <p:spPr bwMode="auto">
          <a:xfrm>
            <a:off x="218676" y="63370"/>
            <a:ext cx="9230121" cy="671415"/>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Contract Provision that Impact Cash in</a:t>
            </a:r>
            <a:endParaRPr lang="de-DE" sz="40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7602">
                                            <p:txEl>
                                              <p:pRg st="0" end="0"/>
                                            </p:txEl>
                                          </p:spTgt>
                                        </p:tgtEl>
                                        <p:attrNameLst>
                                          <p:attrName>style.visibility</p:attrName>
                                        </p:attrNameLst>
                                      </p:cBhvr>
                                      <p:to>
                                        <p:strVal val="visible"/>
                                      </p:to>
                                    </p:set>
                                    <p:animEffect transition="in" filter="wipe(left)">
                                      <p:cBhvr>
                                        <p:cTn id="7" dur="500"/>
                                        <p:tgtEl>
                                          <p:spTgt spid="537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7602">
                                            <p:txEl>
                                              <p:pRg st="1" end="1"/>
                                            </p:txEl>
                                          </p:spTgt>
                                        </p:tgtEl>
                                        <p:attrNameLst>
                                          <p:attrName>style.visibility</p:attrName>
                                        </p:attrNameLst>
                                      </p:cBhvr>
                                      <p:to>
                                        <p:strVal val="visible"/>
                                      </p:to>
                                    </p:set>
                                    <p:animEffect transition="in" filter="wipe(left)">
                                      <p:cBhvr>
                                        <p:cTn id="12" dur="500"/>
                                        <p:tgtEl>
                                          <p:spTgt spid="537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7602">
                                            <p:txEl>
                                              <p:pRg st="2" end="2"/>
                                            </p:txEl>
                                          </p:spTgt>
                                        </p:tgtEl>
                                        <p:attrNameLst>
                                          <p:attrName>style.visibility</p:attrName>
                                        </p:attrNameLst>
                                      </p:cBhvr>
                                      <p:to>
                                        <p:strVal val="visible"/>
                                      </p:to>
                                    </p:set>
                                    <p:animEffect transition="in" filter="wipe(left)">
                                      <p:cBhvr>
                                        <p:cTn id="17" dur="500"/>
                                        <p:tgtEl>
                                          <p:spTgt spid="537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7602">
                                            <p:txEl>
                                              <p:pRg st="3" end="3"/>
                                            </p:txEl>
                                          </p:spTgt>
                                        </p:tgtEl>
                                        <p:attrNameLst>
                                          <p:attrName>style.visibility</p:attrName>
                                        </p:attrNameLst>
                                      </p:cBhvr>
                                      <p:to>
                                        <p:strVal val="visible"/>
                                      </p:to>
                                    </p:set>
                                    <p:animEffect transition="in" filter="wipe(left)">
                                      <p:cBhvr>
                                        <p:cTn id="22" dur="500"/>
                                        <p:tgtEl>
                                          <p:spTgt spid="537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7602">
                                            <p:txEl>
                                              <p:pRg st="4" end="4"/>
                                            </p:txEl>
                                          </p:spTgt>
                                        </p:tgtEl>
                                        <p:attrNameLst>
                                          <p:attrName>style.visibility</p:attrName>
                                        </p:attrNameLst>
                                      </p:cBhvr>
                                      <p:to>
                                        <p:strVal val="visible"/>
                                      </p:to>
                                    </p:set>
                                    <p:animEffect transition="in" filter="wipe(left)">
                                      <p:cBhvr>
                                        <p:cTn id="27" dur="500"/>
                                        <p:tgtEl>
                                          <p:spTgt spid="537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7602">
                                            <p:txEl>
                                              <p:pRg st="5" end="5"/>
                                            </p:txEl>
                                          </p:spTgt>
                                        </p:tgtEl>
                                        <p:attrNameLst>
                                          <p:attrName>style.visibility</p:attrName>
                                        </p:attrNameLst>
                                      </p:cBhvr>
                                      <p:to>
                                        <p:strVal val="visible"/>
                                      </p:to>
                                    </p:set>
                                    <p:animEffect transition="in" filter="wipe(left)">
                                      <p:cBhvr>
                                        <p:cTn id="32" dur="500"/>
                                        <p:tgtEl>
                                          <p:spTgt spid="537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1138465" y="1762846"/>
            <a:ext cx="7235068" cy="4205549"/>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491845" indent="-491845" algn="just">
              <a:spcBef>
                <a:spcPts val="3000"/>
              </a:spcBef>
              <a:buClr>
                <a:srgbClr val="CC33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A prescribed percentage of each progress payment is usually retained by the owner in accordance with the terms of the contract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91845" indent="-491845" algn="just">
              <a:spcBef>
                <a:spcPts val="3000"/>
              </a:spcBef>
              <a:buClr>
                <a:srgbClr val="CC33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retainage may be held by the owner until the work receives final certification by the A/E, the owner accepts the project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91845" indent="-491845" algn="just">
              <a:spcBef>
                <a:spcPts val="3000"/>
              </a:spcBef>
              <a:buClr>
                <a:srgbClr val="CC33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Final payment is then made to the contractor, including the accumulated retainage.</a:t>
            </a:r>
          </a:p>
        </p:txBody>
      </p:sp>
      <p:sp>
        <p:nvSpPr>
          <p:cNvPr id="537603" name="Rectangle 3"/>
          <p:cNvSpPr>
            <a:spLocks noChangeArrowheads="1"/>
          </p:cNvSpPr>
          <p:nvPr/>
        </p:nvSpPr>
        <p:spPr bwMode="auto">
          <a:xfrm>
            <a:off x="496265" y="161342"/>
            <a:ext cx="6557678" cy="65508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Retainage = Retention</a:t>
            </a:r>
            <a:endParaRPr lang="de-DE"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7602">
                                            <p:txEl>
                                              <p:pRg st="0" end="0"/>
                                            </p:txEl>
                                          </p:spTgt>
                                        </p:tgtEl>
                                        <p:attrNameLst>
                                          <p:attrName>style.visibility</p:attrName>
                                        </p:attrNameLst>
                                      </p:cBhvr>
                                      <p:to>
                                        <p:strVal val="visible"/>
                                      </p:to>
                                    </p:set>
                                    <p:animEffect transition="in" filter="wipe(left)">
                                      <p:cBhvr>
                                        <p:cTn id="7" dur="500"/>
                                        <p:tgtEl>
                                          <p:spTgt spid="537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7602">
                                            <p:txEl>
                                              <p:pRg st="1" end="1"/>
                                            </p:txEl>
                                          </p:spTgt>
                                        </p:tgtEl>
                                        <p:attrNameLst>
                                          <p:attrName>style.visibility</p:attrName>
                                        </p:attrNameLst>
                                      </p:cBhvr>
                                      <p:to>
                                        <p:strVal val="visible"/>
                                      </p:to>
                                    </p:set>
                                    <p:animEffect transition="in" filter="wipe(left)">
                                      <p:cBhvr>
                                        <p:cTn id="12" dur="500"/>
                                        <p:tgtEl>
                                          <p:spTgt spid="537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7602">
                                            <p:txEl>
                                              <p:pRg st="2" end="2"/>
                                            </p:txEl>
                                          </p:spTgt>
                                        </p:tgtEl>
                                        <p:attrNameLst>
                                          <p:attrName>style.visibility</p:attrName>
                                        </p:attrNameLst>
                                      </p:cBhvr>
                                      <p:to>
                                        <p:strVal val="visible"/>
                                      </p:to>
                                    </p:set>
                                    <p:animEffect transition="in" filter="wipe(left)">
                                      <p:cBhvr>
                                        <p:cTn id="17" dur="500"/>
                                        <p:tgtEl>
                                          <p:spTgt spid="537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xmlns=""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86085EB6EF8A468533B5E264E46EF1" ma:contentTypeVersion="0" ma:contentTypeDescription="Create a new document." ma:contentTypeScope="" ma:versionID="0ff94189cd42df72cdfb57eaf031f65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7FE7E9-1D5D-4A03-B5A9-B3465ED655B8}">
  <ds:schemaRefs>
    <ds:schemaRef ds:uri="http://schemas.microsoft.com/sharepoint/v3/contenttype/forms"/>
  </ds:schemaRefs>
</ds:datastoreItem>
</file>

<file path=customXml/itemProps2.xml><?xml version="1.0" encoding="utf-8"?>
<ds:datastoreItem xmlns:ds="http://schemas.openxmlformats.org/officeDocument/2006/customXml" ds:itemID="{B0AF0F29-FDA6-4C46-9CA9-1D5AFA925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C84A335-1A02-43C5-9D76-BD56248800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2420</Words>
  <Application>Microsoft Office PowerPoint</Application>
  <PresentationFormat>A4 Paper (210x297 mm)</PresentationFormat>
  <Paragraphs>358</Paragraphs>
  <Slides>33</Slides>
  <Notes>5</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Presentation on brainstorming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2013-06-13T13:24:28Z</dcterms:created>
  <dcterms:modified xsi:type="dcterms:W3CDTF">2014-11-20T10:28:52Z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y fmtid="{D5CDD505-2E9C-101B-9397-08002B2CF9AE}" pid="3" name="ContentTypeId">
    <vt:lpwstr>0x010100BF86085EB6EF8A468533B5E264E46EF1</vt:lpwstr>
  </property>
</Properties>
</file>