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37"/>
  </p:notesMasterIdLst>
  <p:handoutMasterIdLst>
    <p:handoutMasterId r:id="rId38"/>
  </p:handoutMasterIdLst>
  <p:sldIdLst>
    <p:sldId id="272" r:id="rId3"/>
    <p:sldId id="281" r:id="rId4"/>
    <p:sldId id="282" r:id="rId5"/>
    <p:sldId id="302" r:id="rId6"/>
    <p:sldId id="303" r:id="rId7"/>
    <p:sldId id="283" r:id="rId8"/>
    <p:sldId id="304" r:id="rId9"/>
    <p:sldId id="305" r:id="rId10"/>
    <p:sldId id="306" r:id="rId11"/>
    <p:sldId id="308" r:id="rId12"/>
    <p:sldId id="307" r:id="rId13"/>
    <p:sldId id="316" r:id="rId14"/>
    <p:sldId id="317" r:id="rId15"/>
    <p:sldId id="311" r:id="rId16"/>
    <p:sldId id="310" r:id="rId17"/>
    <p:sldId id="318" r:id="rId18"/>
    <p:sldId id="322" r:id="rId19"/>
    <p:sldId id="319" r:id="rId20"/>
    <p:sldId id="323" r:id="rId21"/>
    <p:sldId id="324" r:id="rId22"/>
    <p:sldId id="286" r:id="rId23"/>
    <p:sldId id="309" r:id="rId24"/>
    <p:sldId id="312" r:id="rId25"/>
    <p:sldId id="313" r:id="rId26"/>
    <p:sldId id="314" r:id="rId27"/>
    <p:sldId id="293" r:id="rId28"/>
    <p:sldId id="315" r:id="rId29"/>
    <p:sldId id="295" r:id="rId30"/>
    <p:sldId id="296" r:id="rId31"/>
    <p:sldId id="297" r:id="rId32"/>
    <p:sldId id="298" r:id="rId33"/>
    <p:sldId id="299" r:id="rId34"/>
    <p:sldId id="300" r:id="rId35"/>
    <p:sldId id="301" r:id="rId36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" y="1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Sheet1!$B$5:$B$9</c:f>
              <c:numCache>
                <c:formatCode>General</c:formatCode>
                <c:ptCount val="5"/>
                <c:pt idx="0">
                  <c:v>22</c:v>
                </c:pt>
                <c:pt idx="1">
                  <c:v>20</c:v>
                </c:pt>
                <c:pt idx="2">
                  <c:v>19</c:v>
                </c:pt>
                <c:pt idx="3">
                  <c:v>18</c:v>
                </c:pt>
                <c:pt idx="4">
                  <c:v>17</c:v>
                </c:pt>
              </c:numCache>
            </c:numRef>
          </c:xVal>
          <c:yVal>
            <c:numRef>
              <c:f>Sheet1!$C$5:$C$9</c:f>
              <c:numCache>
                <c:formatCode>General</c:formatCode>
                <c:ptCount val="5"/>
                <c:pt idx="0">
                  <c:v>3050</c:v>
                </c:pt>
                <c:pt idx="1">
                  <c:v>3150</c:v>
                </c:pt>
                <c:pt idx="2">
                  <c:v>3220</c:v>
                </c:pt>
                <c:pt idx="3">
                  <c:v>3340</c:v>
                </c:pt>
                <c:pt idx="4">
                  <c:v>3490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0287528"/>
        <c:axId val="320290272"/>
      </c:scatterChart>
      <c:valAx>
        <c:axId val="320287528"/>
        <c:scaling>
          <c:orientation val="minMax"/>
          <c:min val="16"/>
        </c:scaling>
        <c:delete val="0"/>
        <c:axPos val="b"/>
        <c:majorGridlines>
          <c:spPr>
            <a:ln w="12700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1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1" baseline="0"/>
                  <a:t>Project Duration</a:t>
                </a:r>
              </a:p>
            </c:rich>
          </c:tx>
          <c:layout>
            <c:manualLayout>
              <c:xMode val="edge"/>
              <c:yMode val="edge"/>
              <c:x val="0.41386679790026248"/>
              <c:y val="0.878680373286672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1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290272"/>
        <c:crosses val="autoZero"/>
        <c:crossBetween val="midCat"/>
        <c:majorUnit val="1"/>
      </c:valAx>
      <c:valAx>
        <c:axId val="320290272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1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1" baseline="0"/>
                  <a:t>Cost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1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287528"/>
        <c:crosses val="autoZero"/>
        <c:crossBetween val="midCat"/>
        <c:majorUnit val="100"/>
      </c:valAx>
      <c:spPr>
        <a:noFill/>
        <a:ln w="15875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TOPIC-6- TIME-COST TRADE OFF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 June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GE404 ENGINEERING MANAGEMENT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6F86E-2381-4925-99D2-4083AAD7A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4436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TOPIC-6- TIME-COST TRADE OFF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 June 2013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GE404 ENGINEERING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13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GE404 ENGINEERING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TOPIC-6- TIME-COST TRADE OFF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13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GE404 ENGINEERING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TOPIC-6- TIME-COST TRADE OFF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41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13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GE404 ENGINEERING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34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TOPIC-6- TIME-COST TRADE OFF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04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37146" indent="0" algn="r">
              <a:buNone/>
              <a:defRPr>
                <a:solidFill>
                  <a:schemeClr val="tx1"/>
                </a:solidFill>
              </a:defRPr>
            </a:lvl1pPr>
            <a:lvl2pPr marL="371464" indent="0" algn="ctr">
              <a:buNone/>
            </a:lvl2pPr>
            <a:lvl3pPr marL="742927" indent="0" algn="ctr">
              <a:buNone/>
            </a:lvl3pPr>
            <a:lvl4pPr marL="1114391" indent="0" algn="ctr">
              <a:buNone/>
            </a:lvl4pPr>
            <a:lvl5pPr marL="1485854" indent="0" algn="ctr">
              <a:buNone/>
            </a:lvl5pPr>
            <a:lvl6pPr marL="1857318" indent="0" algn="ctr">
              <a:buNone/>
            </a:lvl6pPr>
            <a:lvl7pPr marL="2228781" indent="0" algn="ctr">
              <a:buNone/>
            </a:lvl7pPr>
            <a:lvl8pPr marL="2600245" indent="0" algn="ctr">
              <a:buNone/>
            </a:lvl8pPr>
            <a:lvl9pPr marL="297170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55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477" y="5937956"/>
            <a:ext cx="6696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9906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62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2477" y="5937956"/>
            <a:ext cx="6696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1787">
                <a:solidFill>
                  <a:schemeClr val="tx1"/>
                </a:solidFill>
              </a:defRPr>
            </a:lvl1pPr>
            <a:lvl2pPr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55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112"/>
            </a:lvl1pPr>
            <a:lvl2pPr>
              <a:defRPr sz="1950"/>
            </a:lvl2pPr>
            <a:lvl3pPr>
              <a:defRPr sz="1625"/>
            </a:lvl3pPr>
            <a:lvl4pPr>
              <a:defRPr sz="1462"/>
            </a:lvl4pPr>
            <a:lvl5pPr>
              <a:defRPr sz="1462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112"/>
            </a:lvl1pPr>
            <a:lvl2pPr>
              <a:defRPr sz="1950"/>
            </a:lvl2pPr>
            <a:lvl3pPr>
              <a:defRPr sz="1625"/>
            </a:lvl3pPr>
            <a:lvl4pPr>
              <a:defRPr sz="1462"/>
            </a:lvl4pPr>
            <a:lvl5pPr>
              <a:defRPr sz="1462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514600"/>
            <a:ext cx="4378590" cy="3845720"/>
          </a:xfrm>
        </p:spPr>
        <p:txBody>
          <a:bodyPr tIns="0"/>
          <a:lstStyle>
            <a:lvl1pPr>
              <a:defRPr sz="1787"/>
            </a:lvl1pPr>
            <a:lvl2pPr>
              <a:defRPr sz="1625"/>
            </a:lvl2pPr>
            <a:lvl3pPr>
              <a:defRPr sz="1462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2" y="1859760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195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625" b="1"/>
            </a:lvl2pPr>
            <a:lvl3pPr>
              <a:buNone/>
              <a:defRPr sz="1462" b="1"/>
            </a:lvl3pPr>
            <a:lvl4pPr>
              <a:buNone/>
              <a:defRPr sz="1300" b="1"/>
            </a:lvl4pPr>
            <a:lvl5pPr>
              <a:buNone/>
              <a:defRPr sz="1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1787"/>
            </a:lvl1pPr>
            <a:lvl2pPr>
              <a:defRPr sz="1625"/>
            </a:lvl2pPr>
            <a:lvl3pPr>
              <a:defRPr sz="1462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95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625" b="1"/>
            </a:lvl2pPr>
            <a:lvl3pPr>
              <a:buNone/>
              <a:defRPr sz="1462" b="1"/>
            </a:lvl3pPr>
            <a:lvl4pPr>
              <a:buNone/>
              <a:defRPr sz="1300" b="1"/>
            </a:lvl4pPr>
            <a:lvl5pPr>
              <a:buNone/>
              <a:defRPr sz="1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62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275"/>
            </a:lvl1pPr>
            <a:lvl2pPr>
              <a:defRPr sz="2112"/>
            </a:lvl2pPr>
            <a:lvl3pPr>
              <a:defRPr sz="1950"/>
            </a:lvl3pPr>
            <a:lvl4pPr>
              <a:defRPr sz="1625"/>
            </a:lvl4pPr>
            <a:lvl5pPr>
              <a:defRPr sz="1462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137"/>
            </a:lvl1pPr>
            <a:lvl2pPr indent="0" algn="l">
              <a:buNone/>
              <a:defRPr sz="975"/>
            </a:lvl2pPr>
            <a:lvl3pPr indent="0" algn="l">
              <a:buNone/>
              <a:defRPr sz="812"/>
            </a:lvl3pPr>
            <a:lvl4pPr indent="0" algn="l">
              <a:buNone/>
              <a:defRPr sz="731"/>
            </a:lvl4pPr>
            <a:lvl5pPr indent="0" algn="l">
              <a:buNone/>
              <a:defRPr sz="73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112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462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462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3"/>
            <a:ext cx="6604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4295" tIns="37148" rIns="74295" bIns="37148" anchor="t" compatLnSpc="1"/>
          <a:lstStyle/>
          <a:p>
            <a:pPr marL="0" algn="l" rtl="0" eaLnBrk="1" latinLnBrk="0" hangingPunct="1"/>
            <a:endParaRPr kumimoji="0" lang="en-US" sz="1462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746625" y="6219828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4295" tIns="37148" rIns="74295" bIns="37148" anchor="t" compatLnSpc="1"/>
          <a:lstStyle/>
          <a:p>
            <a:pPr marL="0" algn="l" rtl="0" eaLnBrk="1" latinLnBrk="0" hangingPunct="1"/>
            <a:endParaRPr kumimoji="0" lang="en-US" sz="1462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2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04"/>
              </a:spcBef>
              <a:buFontTx/>
              <a:buNone/>
              <a:defRPr sz="1056"/>
            </a:lvl1pPr>
            <a:lvl2pPr>
              <a:defRPr sz="975"/>
            </a:lvl2pPr>
            <a:lvl3pPr>
              <a:defRPr sz="812"/>
            </a:lvl3pPr>
            <a:lvl4pPr>
              <a:defRPr sz="731"/>
            </a:lvl4pPr>
            <a:lvl5pPr>
              <a:defRPr sz="73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9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1625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3585" y="-7144"/>
            <a:ext cx="9945594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2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462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462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462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462"/>
                </a:p>
              </p:txBody>
            </p:sp>
          </p:grpSp>
        </p:grpSp>
      </p:grp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0" y="6356353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3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975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62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2878" indent="-222878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112" kern="1200">
          <a:solidFill>
            <a:schemeClr val="tx1"/>
          </a:solidFill>
          <a:latin typeface="+mn-lt"/>
          <a:ea typeface="+mn-ea"/>
          <a:cs typeface="+mn-cs"/>
        </a:defRPr>
      </a:lvl1pPr>
      <a:lvl2pPr marL="520049" indent="-20059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742927" indent="-20059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706" kern="1200">
          <a:solidFill>
            <a:schemeClr val="tx1"/>
          </a:solidFill>
          <a:latin typeface="+mn-lt"/>
          <a:ea typeface="+mn-ea"/>
          <a:cs typeface="+mn-cs"/>
        </a:defRPr>
      </a:lvl3pPr>
      <a:lvl4pPr marL="965805" indent="-170873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625" kern="1200">
          <a:solidFill>
            <a:schemeClr val="tx1"/>
          </a:solidFill>
          <a:latin typeface="+mn-lt"/>
          <a:ea typeface="+mn-ea"/>
          <a:cs typeface="+mn-cs"/>
        </a:defRPr>
      </a:lvl4pPr>
      <a:lvl5pPr marL="1188683" indent="-170873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625" kern="1200">
          <a:solidFill>
            <a:schemeClr val="tx1"/>
          </a:solidFill>
          <a:latin typeface="+mn-lt"/>
          <a:ea typeface="+mn-ea"/>
          <a:cs typeface="+mn-cs"/>
        </a:defRPr>
      </a:lvl5pPr>
      <a:lvl6pPr marL="1411562" indent="-170873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1560147" indent="-14858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83025" indent="-148585" algn="l" rtl="0" eaLnBrk="1" latinLnBrk="0" hangingPunct="1">
        <a:spcBef>
          <a:spcPct val="20000"/>
        </a:spcBef>
        <a:buClr>
          <a:schemeClr val="tx2"/>
        </a:buClr>
        <a:buChar char="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005903" indent="-148585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137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714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429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4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858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573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6002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9717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715933" y="1547985"/>
            <a:ext cx="8550680" cy="3512128"/>
          </a:xfrm>
          <a:prstGeom prst="roundRect">
            <a:avLst>
              <a:gd name="adj" fmla="val 16667"/>
            </a:avLst>
          </a:prstGeom>
          <a:solidFill>
            <a:srgbClr val="3333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>
              <a:spcBef>
                <a:spcPts val="1950"/>
              </a:spcBef>
              <a:spcAft>
                <a:spcPts val="1950"/>
              </a:spcAft>
            </a:pPr>
            <a:r>
              <a:rPr lang="en-US" sz="4875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Time-Cost Trade-Off</a:t>
            </a:r>
            <a:r>
              <a:rPr lang="en-US" sz="4387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387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9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(Time Reduction = Time Compression) </a:t>
            </a:r>
          </a:p>
          <a:p>
            <a:pPr algn="ctr">
              <a:spcBef>
                <a:spcPts val="1950"/>
              </a:spcBef>
            </a:pPr>
            <a:r>
              <a:rPr lang="en-US" sz="4875" b="1" i="1" u="sng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(Time Shortening) </a:t>
            </a:r>
            <a:endParaRPr lang="de-DE" sz="4875" b="1" i="1" u="sng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41193" y="5406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Example1: Crashing </a:t>
            </a:r>
            <a:r>
              <a:rPr kumimoji="0" lang="en-US" sz="44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Project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93566" y="618734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AU" sz="1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A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3.16 (Frome </a:t>
            </a:r>
            <a:r>
              <a:rPr lang="en-AU" sz="1600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Heizer</a:t>
            </a:r>
            <a:r>
              <a:rPr lang="en-A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/Render; Operation Management)</a:t>
            </a:r>
            <a:r>
              <a:rPr lang="en-A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 </a:t>
            </a:r>
            <a:endParaRPr lang="en-AU" sz="16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783384" y="768766"/>
            <a:ext cx="7772400" cy="673053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CALCULATION OF CRAH COST/PERIOD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400" b="1" i="1" u="sng" dirty="0" smtClean="0">
                <a:solidFill>
                  <a:srgbClr val="3333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Crash and Normal Times and Costs for Activity B</a:t>
            </a:r>
          </a:p>
        </p:txBody>
      </p:sp>
      <p:grpSp>
        <p:nvGrpSpPr>
          <p:cNvPr id="20" name="Group 3"/>
          <p:cNvGrpSpPr>
            <a:grpSpLocks/>
          </p:cNvGrpSpPr>
          <p:nvPr/>
        </p:nvGrpSpPr>
        <p:grpSpPr bwMode="auto">
          <a:xfrm>
            <a:off x="1419971" y="1527019"/>
            <a:ext cx="7294563" cy="4425950"/>
            <a:chOff x="742" y="1217"/>
            <a:chExt cx="4595" cy="2788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1959" y="3601"/>
              <a:ext cx="337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8900" algn="ctr"/>
                  <a:tab pos="1346200" algn="ctr"/>
                  <a:tab pos="2514600" algn="ctr"/>
                  <a:tab pos="3594100" algn="l"/>
                </a:tabLst>
                <a:defRPr/>
              </a:pPr>
              <a:r>
                <a:rPr kumimoji="0" lang="en-AU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	|	|	|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8900" algn="ctr"/>
                  <a:tab pos="1346200" algn="ctr"/>
                  <a:tab pos="2514600" algn="ctr"/>
                  <a:tab pos="3594100" algn="l"/>
                </a:tabLst>
                <a:defRPr/>
              </a:pPr>
              <a:r>
                <a:rPr kumimoji="0" lang="en-AU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	1	2	3	Time (Weeks)</a:t>
              </a:r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1360" y="1296"/>
              <a:ext cx="3696" cy="2504"/>
            </a:xfrm>
            <a:custGeom>
              <a:avLst/>
              <a:gdLst>
                <a:gd name="T0" fmla="*/ 0 w 3696"/>
                <a:gd name="T1" fmla="*/ 0 h 2504"/>
                <a:gd name="T2" fmla="*/ 0 w 3696"/>
                <a:gd name="T3" fmla="*/ 2504 h 2504"/>
                <a:gd name="T4" fmla="*/ 3696 w 3696"/>
                <a:gd name="T5" fmla="*/ 2504 h 2504"/>
                <a:gd name="T6" fmla="*/ 0 60000 65536"/>
                <a:gd name="T7" fmla="*/ 0 60000 65536"/>
                <a:gd name="T8" fmla="*/ 0 60000 65536"/>
                <a:gd name="T9" fmla="*/ 0 w 3696"/>
                <a:gd name="T10" fmla="*/ 0 h 2504"/>
                <a:gd name="T11" fmla="*/ 3696 w 3696"/>
                <a:gd name="T12" fmla="*/ 2504 h 2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96" h="2504">
                  <a:moveTo>
                    <a:pt x="0" y="0"/>
                  </a:moveTo>
                  <a:lnTo>
                    <a:pt x="0" y="2504"/>
                  </a:lnTo>
                  <a:lnTo>
                    <a:pt x="3696" y="2504"/>
                  </a:lnTo>
                </a:path>
              </a:pathLst>
            </a:custGeom>
            <a:noFill/>
            <a:ln w="38100" cmpd="sng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742" y="1642"/>
              <a:ext cx="814" cy="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20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$34,000   —</a:t>
              </a:r>
            </a:p>
            <a:p>
              <a:pPr marL="0" marR="0" lvl="0" indent="0" algn="r" defTabSz="914400" eaLnBrk="1" fontAlgn="auto" latinLnBrk="0" hangingPunct="1">
                <a:lnSpc>
                  <a:spcPct val="20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$33,000   —</a:t>
              </a:r>
            </a:p>
            <a:p>
              <a:pPr marL="0" marR="0" lvl="0" indent="0" algn="r" defTabSz="914400" eaLnBrk="1" fontAlgn="auto" latinLnBrk="0" hangingPunct="1">
                <a:lnSpc>
                  <a:spcPct val="20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$32,000   —</a:t>
              </a:r>
            </a:p>
            <a:p>
              <a:pPr marL="0" marR="0" lvl="0" indent="0" algn="r" defTabSz="914400" eaLnBrk="1" fontAlgn="auto" latinLnBrk="0" hangingPunct="1">
                <a:lnSpc>
                  <a:spcPct val="20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$31,000   —</a:t>
              </a:r>
            </a:p>
            <a:p>
              <a:pPr marL="0" marR="0" lvl="0" indent="0" algn="r" defTabSz="914400" eaLnBrk="1" fontAlgn="auto" latinLnBrk="0" hangingPunct="1">
                <a:lnSpc>
                  <a:spcPct val="20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$30,000   —</a:t>
              </a:r>
            </a:p>
            <a:p>
              <a:pPr marL="0" marR="0" lvl="0" indent="0" algn="r" defTabSz="914400" eaLnBrk="1" fontAlgn="auto" latinLnBrk="0" hangingPunct="1">
                <a:lnSpc>
                  <a:spcPct val="20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Arial" pitchFamily="34" charset="0"/>
                </a:rPr>
                <a:t>—</a:t>
              </a:r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742" y="1217"/>
              <a:ext cx="698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Activity Cost</a:t>
              </a:r>
            </a:p>
          </p:txBody>
        </p:sp>
      </p:grpSp>
      <p:grpSp>
        <p:nvGrpSpPr>
          <p:cNvPr id="25" name="Group 8"/>
          <p:cNvGrpSpPr>
            <a:grpSpLocks/>
          </p:cNvGrpSpPr>
          <p:nvPr/>
        </p:nvGrpSpPr>
        <p:grpSpPr bwMode="auto">
          <a:xfrm>
            <a:off x="2388346" y="2579531"/>
            <a:ext cx="3568700" cy="3060700"/>
            <a:chOff x="1352" y="1880"/>
            <a:chExt cx="2248" cy="1928"/>
          </a:xfrm>
        </p:grpSpPr>
        <p:sp>
          <p:nvSpPr>
            <p:cNvPr id="26" name="Line 9"/>
            <p:cNvSpPr>
              <a:spLocks noChangeShapeType="1"/>
            </p:cNvSpPr>
            <p:nvPr/>
          </p:nvSpPr>
          <p:spPr bwMode="auto">
            <a:xfrm>
              <a:off x="2072" y="1880"/>
              <a:ext cx="1520" cy="1264"/>
            </a:xfrm>
            <a:prstGeom prst="line">
              <a:avLst/>
            </a:prstGeom>
            <a:noFill/>
            <a:ln w="76200">
              <a:solidFill>
                <a:srgbClr val="175097"/>
              </a:solidFill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7" name="Freeform 10"/>
            <p:cNvSpPr>
              <a:spLocks/>
            </p:cNvSpPr>
            <p:nvPr/>
          </p:nvSpPr>
          <p:spPr bwMode="auto">
            <a:xfrm>
              <a:off x="1352" y="1888"/>
              <a:ext cx="728" cy="1912"/>
            </a:xfrm>
            <a:custGeom>
              <a:avLst/>
              <a:gdLst>
                <a:gd name="T0" fmla="*/ 0 w 744"/>
                <a:gd name="T1" fmla="*/ 0 h 1912"/>
                <a:gd name="T2" fmla="*/ 712 w 744"/>
                <a:gd name="T3" fmla="*/ 0 h 1912"/>
                <a:gd name="T4" fmla="*/ 712 w 744"/>
                <a:gd name="T5" fmla="*/ 1912 h 1912"/>
                <a:gd name="T6" fmla="*/ 0 60000 65536"/>
                <a:gd name="T7" fmla="*/ 0 60000 65536"/>
                <a:gd name="T8" fmla="*/ 0 60000 65536"/>
                <a:gd name="T9" fmla="*/ 0 w 744"/>
                <a:gd name="T10" fmla="*/ 0 h 1912"/>
                <a:gd name="T11" fmla="*/ 744 w 744"/>
                <a:gd name="T12" fmla="*/ 1912 h 1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4" h="1912">
                  <a:moveTo>
                    <a:pt x="0" y="0"/>
                  </a:moveTo>
                  <a:lnTo>
                    <a:pt x="744" y="0"/>
                  </a:lnTo>
                  <a:lnTo>
                    <a:pt x="744" y="1912"/>
                  </a:lnTo>
                </a:path>
              </a:pathLst>
            </a:custGeom>
            <a:noFill/>
            <a:ln w="38100" cap="flat" cmpd="sng">
              <a:solidFill>
                <a:sysClr val="windowText" lastClr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auto">
            <a:xfrm>
              <a:off x="1368" y="3152"/>
              <a:ext cx="2232" cy="656"/>
            </a:xfrm>
            <a:custGeom>
              <a:avLst/>
              <a:gdLst>
                <a:gd name="T0" fmla="*/ 0 w 744"/>
                <a:gd name="T1" fmla="*/ 0 h 1912"/>
                <a:gd name="T2" fmla="*/ 6696 w 744"/>
                <a:gd name="T3" fmla="*/ 0 h 1912"/>
                <a:gd name="T4" fmla="*/ 6696 w 744"/>
                <a:gd name="T5" fmla="*/ 225 h 1912"/>
                <a:gd name="T6" fmla="*/ 0 60000 65536"/>
                <a:gd name="T7" fmla="*/ 0 60000 65536"/>
                <a:gd name="T8" fmla="*/ 0 60000 65536"/>
                <a:gd name="T9" fmla="*/ 0 w 744"/>
                <a:gd name="T10" fmla="*/ 0 h 1912"/>
                <a:gd name="T11" fmla="*/ 744 w 744"/>
                <a:gd name="T12" fmla="*/ 1912 h 1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4" h="1912">
                  <a:moveTo>
                    <a:pt x="0" y="0"/>
                  </a:moveTo>
                  <a:lnTo>
                    <a:pt x="744" y="0"/>
                  </a:lnTo>
                  <a:lnTo>
                    <a:pt x="744" y="1912"/>
                  </a:lnTo>
                </a:path>
              </a:pathLst>
            </a:custGeom>
            <a:noFill/>
            <a:ln w="38100" cap="flat" cmpd="sng">
              <a:solidFill>
                <a:sysClr val="windowText" lastClr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grpSp>
        <p:nvGrpSpPr>
          <p:cNvPr id="29" name="Group 12"/>
          <p:cNvGrpSpPr>
            <a:grpSpLocks/>
          </p:cNvGrpSpPr>
          <p:nvPr/>
        </p:nvGrpSpPr>
        <p:grpSpPr bwMode="auto">
          <a:xfrm>
            <a:off x="3620246" y="1895319"/>
            <a:ext cx="3836988" cy="3005137"/>
            <a:chOff x="2128" y="1449"/>
            <a:chExt cx="2417" cy="1893"/>
          </a:xfrm>
        </p:grpSpPr>
        <p:grpSp>
          <p:nvGrpSpPr>
            <p:cNvPr id="30" name="Group 13"/>
            <p:cNvGrpSpPr>
              <a:grpSpLocks/>
            </p:cNvGrpSpPr>
            <p:nvPr/>
          </p:nvGrpSpPr>
          <p:grpSpPr bwMode="auto">
            <a:xfrm>
              <a:off x="2128" y="1449"/>
              <a:ext cx="712" cy="367"/>
              <a:chOff x="2128" y="1449"/>
              <a:chExt cx="712" cy="367"/>
            </a:xfrm>
          </p:grpSpPr>
          <p:sp>
            <p:nvSpPr>
              <p:cNvPr id="34" name="Text Box 14"/>
              <p:cNvSpPr txBox="1">
                <a:spLocks noChangeArrowheads="1"/>
              </p:cNvSpPr>
              <p:nvPr/>
            </p:nvSpPr>
            <p:spPr bwMode="auto">
              <a:xfrm>
                <a:off x="2239" y="1449"/>
                <a:ext cx="601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Crash</a:t>
                </a:r>
              </a:p>
            </p:txBody>
          </p:sp>
          <p:sp>
            <p:nvSpPr>
              <p:cNvPr id="35" name="Line 15"/>
              <p:cNvSpPr>
                <a:spLocks noChangeShapeType="1"/>
              </p:cNvSpPr>
              <p:nvPr/>
            </p:nvSpPr>
            <p:spPr bwMode="auto">
              <a:xfrm flipH="1">
                <a:off x="2128" y="1616"/>
                <a:ext cx="168" cy="200"/>
              </a:xfrm>
              <a:prstGeom prst="line">
                <a:avLst/>
              </a:prstGeom>
              <a:noFill/>
              <a:ln w="5715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" name="Group 16"/>
            <p:cNvGrpSpPr>
              <a:grpSpLocks/>
            </p:cNvGrpSpPr>
            <p:nvPr/>
          </p:nvGrpSpPr>
          <p:grpSpPr bwMode="auto">
            <a:xfrm>
              <a:off x="3664" y="3137"/>
              <a:ext cx="881" cy="205"/>
              <a:chOff x="3664" y="3137"/>
              <a:chExt cx="881" cy="205"/>
            </a:xfrm>
          </p:grpSpPr>
          <p:sp>
            <p:nvSpPr>
              <p:cNvPr id="32" name="Text Box 17"/>
              <p:cNvSpPr txBox="1">
                <a:spLocks noChangeArrowheads="1"/>
              </p:cNvSpPr>
              <p:nvPr/>
            </p:nvSpPr>
            <p:spPr bwMode="auto">
              <a:xfrm>
                <a:off x="3895" y="3137"/>
                <a:ext cx="650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Normal</a:t>
                </a:r>
              </a:p>
            </p:txBody>
          </p:sp>
          <p:sp>
            <p:nvSpPr>
              <p:cNvPr id="33" name="Line 18"/>
              <p:cNvSpPr>
                <a:spLocks noChangeShapeType="1"/>
              </p:cNvSpPr>
              <p:nvPr/>
            </p:nvSpPr>
            <p:spPr bwMode="auto">
              <a:xfrm flipH="1" flipV="1">
                <a:off x="3664" y="3160"/>
                <a:ext cx="272" cy="40"/>
              </a:xfrm>
              <a:prstGeom prst="line">
                <a:avLst/>
              </a:prstGeom>
              <a:noFill/>
              <a:ln w="5715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grpSp>
        <p:nvGrpSpPr>
          <p:cNvPr id="36" name="Group 19"/>
          <p:cNvGrpSpPr>
            <a:grpSpLocks/>
          </p:cNvGrpSpPr>
          <p:nvPr/>
        </p:nvGrpSpPr>
        <p:grpSpPr bwMode="auto">
          <a:xfrm>
            <a:off x="588121" y="2681131"/>
            <a:ext cx="6313488" cy="3582988"/>
            <a:chOff x="218" y="1944"/>
            <a:chExt cx="3977" cy="2257"/>
          </a:xfrm>
        </p:grpSpPr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1606" y="3993"/>
              <a:ext cx="930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Crash Time, </a:t>
              </a:r>
              <a:r>
                <a:rPr kumimoji="0" lang="en-AU" sz="18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Calibri"/>
                </a:rPr>
                <a:t>d</a:t>
              </a:r>
            </a:p>
          </p:txBody>
        </p:sp>
        <p:sp>
          <p:nvSpPr>
            <p:cNvPr id="38" name="Text Box 21"/>
            <p:cNvSpPr txBox="1">
              <a:spLocks noChangeArrowheads="1"/>
            </p:cNvSpPr>
            <p:nvPr/>
          </p:nvSpPr>
          <p:spPr bwMode="auto">
            <a:xfrm>
              <a:off x="3102" y="3993"/>
              <a:ext cx="109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Normal Time, </a:t>
              </a:r>
              <a:r>
                <a:rPr kumimoji="0" lang="en-AU" sz="18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Calibri"/>
                </a:rPr>
                <a:t>D</a:t>
              </a:r>
            </a:p>
          </p:txBody>
        </p:sp>
        <p:grpSp>
          <p:nvGrpSpPr>
            <p:cNvPr id="39" name="Group 22"/>
            <p:cNvGrpSpPr>
              <a:grpSpLocks/>
            </p:cNvGrpSpPr>
            <p:nvPr/>
          </p:nvGrpSpPr>
          <p:grpSpPr bwMode="auto">
            <a:xfrm>
              <a:off x="218" y="1944"/>
              <a:ext cx="734" cy="1805"/>
              <a:chOff x="218" y="1944"/>
              <a:chExt cx="734" cy="1805"/>
            </a:xfrm>
          </p:grpSpPr>
          <p:grpSp>
            <p:nvGrpSpPr>
              <p:cNvPr id="40" name="Group 23"/>
              <p:cNvGrpSpPr>
                <a:grpSpLocks/>
              </p:cNvGrpSpPr>
              <p:nvPr/>
            </p:nvGrpSpPr>
            <p:grpSpPr bwMode="auto">
              <a:xfrm>
                <a:off x="218" y="1944"/>
                <a:ext cx="622" cy="539"/>
                <a:chOff x="218" y="1944"/>
                <a:chExt cx="622" cy="539"/>
              </a:xfrm>
            </p:grpSpPr>
            <p:sp>
              <p:nvSpPr>
                <p:cNvPr id="4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8" y="2128"/>
                  <a:ext cx="606" cy="3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</a:rPr>
                    <a:t>Crash Cost, </a:t>
                  </a:r>
                  <a:r>
                    <a:rPr kumimoji="0" lang="en-AU" sz="1800" b="1" i="1" u="sng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3333FF"/>
                      </a:solidFill>
                      <a:effectLst/>
                      <a:uLnTx/>
                      <a:uFillTx/>
                      <a:latin typeface="Calibri"/>
                    </a:rPr>
                    <a:t>C</a:t>
                  </a:r>
                  <a:r>
                    <a:rPr kumimoji="0" lang="en-AU" sz="1800" b="1" i="1" u="sng" strike="noStrike" kern="0" cap="none" spc="0" normalizeH="0" baseline="-25000" noProof="0" dirty="0" smtClean="0">
                      <a:ln>
                        <a:noFill/>
                      </a:ln>
                      <a:solidFill>
                        <a:srgbClr val="3333FF"/>
                      </a:solidFill>
                      <a:effectLst/>
                      <a:uLnTx/>
                      <a:uFillTx/>
                      <a:latin typeface="Calibri"/>
                    </a:rPr>
                    <a:t>d</a:t>
                  </a:r>
                </a:p>
              </p:txBody>
            </p:sp>
            <p:sp>
              <p:nvSpPr>
                <p:cNvPr id="45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600" y="1944"/>
                  <a:ext cx="240" cy="216"/>
                </a:xfrm>
                <a:prstGeom prst="line">
                  <a:avLst/>
                </a:prstGeom>
                <a:noFill/>
                <a:ln w="57150">
                  <a:solidFill>
                    <a:sysClr val="windowText" lastClr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41" name="Group 26"/>
              <p:cNvGrpSpPr>
                <a:grpSpLocks/>
              </p:cNvGrpSpPr>
              <p:nvPr/>
            </p:nvGrpSpPr>
            <p:grpSpPr bwMode="auto">
              <a:xfrm>
                <a:off x="254" y="3184"/>
                <a:ext cx="698" cy="565"/>
                <a:chOff x="254" y="3184"/>
                <a:chExt cx="698" cy="565"/>
              </a:xfrm>
            </p:grpSpPr>
            <p:sp>
              <p:nvSpPr>
                <p:cNvPr id="4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54" y="3393"/>
                  <a:ext cx="698" cy="3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</a:rPr>
                    <a:t>Normal Cost, </a:t>
                  </a:r>
                  <a:r>
                    <a:rPr kumimoji="0" lang="en-AU" sz="1800" b="1" i="1" u="sng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3333FF"/>
                      </a:solidFill>
                      <a:effectLst/>
                      <a:uLnTx/>
                      <a:uFillTx/>
                      <a:latin typeface="Calibri"/>
                    </a:rPr>
                    <a:t>C</a:t>
                  </a:r>
                  <a:r>
                    <a:rPr kumimoji="0" lang="en-AU" sz="1800" b="1" i="1" u="sng" strike="noStrike" kern="0" cap="none" spc="0" normalizeH="0" baseline="-25000" noProof="0" dirty="0" smtClean="0">
                      <a:ln>
                        <a:noFill/>
                      </a:ln>
                      <a:solidFill>
                        <a:srgbClr val="3333FF"/>
                      </a:solidFill>
                      <a:effectLst/>
                      <a:uLnTx/>
                      <a:uFillTx/>
                      <a:latin typeface="Calibri"/>
                    </a:rPr>
                    <a:t>D</a:t>
                  </a:r>
                </a:p>
              </p:txBody>
            </p:sp>
            <p:sp>
              <p:nvSpPr>
                <p:cNvPr id="43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568" y="3184"/>
                  <a:ext cx="240" cy="216"/>
                </a:xfrm>
                <a:prstGeom prst="line">
                  <a:avLst/>
                </a:prstGeom>
                <a:noFill/>
                <a:ln w="57150">
                  <a:solidFill>
                    <a:sysClr val="windowText" lastClr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</p:grpSp>
      <p:grpSp>
        <p:nvGrpSpPr>
          <p:cNvPr id="46" name="Group 29"/>
          <p:cNvGrpSpPr>
            <a:grpSpLocks/>
          </p:cNvGrpSpPr>
          <p:nvPr/>
        </p:nvGrpSpPr>
        <p:grpSpPr bwMode="auto">
          <a:xfrm>
            <a:off x="4056809" y="2314419"/>
            <a:ext cx="5068887" cy="1844675"/>
            <a:chOff x="2403" y="1713"/>
            <a:chExt cx="3193" cy="1162"/>
          </a:xfrm>
        </p:grpSpPr>
        <p:grpSp>
          <p:nvGrpSpPr>
            <p:cNvPr id="47" name="Group 30"/>
            <p:cNvGrpSpPr>
              <a:grpSpLocks/>
            </p:cNvGrpSpPr>
            <p:nvPr/>
          </p:nvGrpSpPr>
          <p:grpSpPr bwMode="auto">
            <a:xfrm>
              <a:off x="2403" y="1713"/>
              <a:ext cx="3193" cy="404"/>
              <a:chOff x="2403" y="1713"/>
              <a:chExt cx="3193" cy="404"/>
            </a:xfrm>
          </p:grpSpPr>
          <p:sp>
            <p:nvSpPr>
              <p:cNvPr id="56" name="Text Box 31"/>
              <p:cNvSpPr txBox="1">
                <a:spLocks noChangeArrowheads="1"/>
              </p:cNvSpPr>
              <p:nvPr/>
            </p:nvSpPr>
            <p:spPr bwMode="auto">
              <a:xfrm>
                <a:off x="2403" y="1817"/>
                <a:ext cx="1197" cy="205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Crash Cost/</a:t>
                </a:r>
                <a:r>
                  <a:rPr kumimoji="0" lang="en-AU" sz="18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Wk</a:t>
                </a:r>
                <a:r>
                  <a:rPr kumimoji="0" lang="en-A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 =</a:t>
                </a:r>
              </a:p>
            </p:txBody>
          </p:sp>
          <p:sp>
            <p:nvSpPr>
              <p:cNvPr id="57" name="Text Box 32"/>
              <p:cNvSpPr txBox="1">
                <a:spLocks noChangeArrowheads="1"/>
              </p:cNvSpPr>
              <p:nvPr/>
            </p:nvSpPr>
            <p:spPr bwMode="auto">
              <a:xfrm>
                <a:off x="3600" y="1713"/>
                <a:ext cx="1996" cy="404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Crash Cost – Normal Cost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Normal Time – Crash Time</a:t>
                </a:r>
              </a:p>
            </p:txBody>
          </p:sp>
          <p:sp>
            <p:nvSpPr>
              <p:cNvPr id="58" name="Line 33"/>
              <p:cNvSpPr>
                <a:spLocks noChangeShapeType="1"/>
              </p:cNvSpPr>
              <p:nvPr/>
            </p:nvSpPr>
            <p:spPr bwMode="auto">
              <a:xfrm>
                <a:off x="3699" y="1920"/>
                <a:ext cx="1832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48" name="Group 34"/>
            <p:cNvGrpSpPr>
              <a:grpSpLocks/>
            </p:cNvGrpSpPr>
            <p:nvPr/>
          </p:nvGrpSpPr>
          <p:grpSpPr bwMode="auto">
            <a:xfrm>
              <a:off x="3470" y="2124"/>
              <a:ext cx="1520" cy="404"/>
              <a:chOff x="3534" y="2063"/>
              <a:chExt cx="1520" cy="404"/>
            </a:xfrm>
          </p:grpSpPr>
          <p:sp>
            <p:nvSpPr>
              <p:cNvPr id="53" name="Text Box 35"/>
              <p:cNvSpPr txBox="1">
                <a:spLocks noChangeArrowheads="1"/>
              </p:cNvSpPr>
              <p:nvPr/>
            </p:nvSpPr>
            <p:spPr bwMode="auto">
              <a:xfrm>
                <a:off x="3534" y="2145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=</a:t>
                </a:r>
              </a:p>
            </p:txBody>
          </p:sp>
          <p:sp>
            <p:nvSpPr>
              <p:cNvPr id="54" name="Text Box 36"/>
              <p:cNvSpPr txBox="1">
                <a:spLocks noChangeArrowheads="1"/>
              </p:cNvSpPr>
              <p:nvPr/>
            </p:nvSpPr>
            <p:spPr bwMode="auto">
              <a:xfrm>
                <a:off x="3737" y="2063"/>
                <a:ext cx="1317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$34,000 </a:t>
                </a: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cs typeface="Arial" pitchFamily="34" charset="0"/>
                  </a:rPr>
                  <a:t>–</a:t>
                </a: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 $30,000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3 </a:t>
                </a: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cs typeface="Arial" pitchFamily="34" charset="0"/>
                  </a:rPr>
                  <a:t>–</a:t>
                </a: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 1</a:t>
                </a:r>
              </a:p>
            </p:txBody>
          </p:sp>
          <p:sp>
            <p:nvSpPr>
              <p:cNvPr id="55" name="Line 37"/>
              <p:cNvSpPr>
                <a:spLocks noChangeShapeType="1"/>
              </p:cNvSpPr>
              <p:nvPr/>
            </p:nvSpPr>
            <p:spPr bwMode="auto">
              <a:xfrm>
                <a:off x="3779" y="2272"/>
                <a:ext cx="1232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49" name="Group 38"/>
            <p:cNvGrpSpPr>
              <a:grpSpLocks/>
            </p:cNvGrpSpPr>
            <p:nvPr/>
          </p:nvGrpSpPr>
          <p:grpSpPr bwMode="auto">
            <a:xfrm>
              <a:off x="3470" y="2471"/>
              <a:ext cx="1701" cy="404"/>
              <a:chOff x="3582" y="2559"/>
              <a:chExt cx="1701" cy="404"/>
            </a:xfrm>
          </p:grpSpPr>
          <p:sp>
            <p:nvSpPr>
              <p:cNvPr id="50" name="Text Box 39"/>
              <p:cNvSpPr txBox="1">
                <a:spLocks noChangeArrowheads="1"/>
              </p:cNvSpPr>
              <p:nvPr/>
            </p:nvSpPr>
            <p:spPr bwMode="auto">
              <a:xfrm>
                <a:off x="3582" y="2641"/>
                <a:ext cx="17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=                 = $2,000/Wk</a:t>
                </a:r>
              </a:p>
            </p:txBody>
          </p:sp>
          <p:sp>
            <p:nvSpPr>
              <p:cNvPr id="51" name="Text Box 40"/>
              <p:cNvSpPr txBox="1">
                <a:spLocks noChangeArrowheads="1"/>
              </p:cNvSpPr>
              <p:nvPr/>
            </p:nvSpPr>
            <p:spPr bwMode="auto">
              <a:xfrm>
                <a:off x="3805" y="2559"/>
                <a:ext cx="55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$4,000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2 Wks</a:t>
                </a:r>
              </a:p>
            </p:txBody>
          </p:sp>
          <p:sp>
            <p:nvSpPr>
              <p:cNvPr id="52" name="Line 41"/>
              <p:cNvSpPr>
                <a:spLocks noChangeShapeType="1"/>
              </p:cNvSpPr>
              <p:nvPr/>
            </p:nvSpPr>
            <p:spPr bwMode="auto">
              <a:xfrm>
                <a:off x="3827" y="2768"/>
                <a:ext cx="520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312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41193" y="22340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Example1: Crashing </a:t>
            </a:r>
            <a:r>
              <a:rPr kumimoji="0" lang="en-US" sz="44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Project</a:t>
            </a:r>
          </a:p>
        </p:txBody>
      </p:sp>
      <p:grpSp>
        <p:nvGrpSpPr>
          <p:cNvPr id="270" name="Group 12"/>
          <p:cNvGrpSpPr>
            <a:grpSpLocks/>
          </p:cNvGrpSpPr>
          <p:nvPr/>
        </p:nvGrpSpPr>
        <p:grpSpPr bwMode="auto">
          <a:xfrm>
            <a:off x="767279" y="1480347"/>
            <a:ext cx="8208963" cy="4165600"/>
            <a:chOff x="306" y="976"/>
            <a:chExt cx="5171" cy="2624"/>
          </a:xfrm>
        </p:grpSpPr>
        <p:sp>
          <p:nvSpPr>
            <p:cNvPr id="271" name="Text Box 4"/>
            <p:cNvSpPr txBox="1">
              <a:spLocks noChangeArrowheads="1"/>
            </p:cNvSpPr>
            <p:nvPr/>
          </p:nvSpPr>
          <p:spPr bwMode="auto">
            <a:xfrm>
              <a:off x="306" y="1022"/>
              <a:ext cx="5171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85000"/>
                </a:lnSpc>
                <a:spcBef>
                  <a:spcPct val="250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44500" algn="ctr"/>
                  <a:tab pos="1079500" algn="l"/>
                  <a:tab pos="1968500" algn="ctr"/>
                  <a:tab pos="2514600" algn="ctr"/>
                  <a:tab pos="3683000" algn="ctr"/>
                  <a:tab pos="4305300" algn="ctr"/>
                  <a:tab pos="5029200" algn="ctr"/>
                  <a:tab pos="6273800" algn="ctr"/>
                  <a:tab pos="7531100" algn="ctr"/>
                </a:tabLst>
                <a:defRPr/>
              </a:pPr>
              <a:r>
                <a:rPr kumimoji="0" lang="en-AU" sz="20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		Time (Wks)		Cost ($)</a:t>
              </a:r>
            </a:p>
            <a:p>
              <a:pPr marL="0" marR="0" lvl="0" indent="0" defTabSz="914400" eaLnBrk="1" fontAlgn="auto" latinLnBrk="0" hangingPunct="1">
                <a:lnSpc>
                  <a:spcPct val="85000"/>
                </a:lnSpc>
                <a:spcBef>
                  <a:spcPct val="250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44500" algn="ctr"/>
                  <a:tab pos="1079500" algn="l"/>
                  <a:tab pos="1968500" algn="ctr"/>
                  <a:tab pos="2514600" algn="ctr"/>
                  <a:tab pos="3683000" algn="ctr"/>
                  <a:tab pos="4305300" algn="ctr"/>
                  <a:tab pos="5029200" algn="ctr"/>
                  <a:tab pos="6273800" algn="ctr"/>
                  <a:tab pos="7531100" algn="ctr"/>
                </a:tabLst>
                <a:defRPr/>
              </a:pPr>
              <a:r>
                <a:rPr kumimoji="0" lang="en-AU" sz="20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							Crash Cost	Critical</a:t>
              </a:r>
              <a:br>
                <a:rPr kumimoji="0" lang="en-AU" sz="20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</a:br>
              <a:r>
                <a:rPr kumimoji="0" lang="en-AU" sz="20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Activity	Normal		Crash	Normal		Crash	Per Wk ($)	Path?</a:t>
              </a:r>
            </a:p>
          </p:txBody>
        </p:sp>
        <p:sp>
          <p:nvSpPr>
            <p:cNvPr id="272" name="Text Box 5"/>
            <p:cNvSpPr txBox="1">
              <a:spLocks noChangeArrowheads="1"/>
            </p:cNvSpPr>
            <p:nvPr/>
          </p:nvSpPr>
          <p:spPr bwMode="auto">
            <a:xfrm>
              <a:off x="430" y="1665"/>
              <a:ext cx="4948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55600" algn="r"/>
                  <a:tab pos="1524000" algn="r"/>
                  <a:tab pos="2514600" algn="r"/>
                  <a:tab pos="3949700" algn="r"/>
                  <a:tab pos="5295900" algn="r"/>
                  <a:tab pos="6464300" algn="r"/>
                  <a:tab pos="7442200" algn="r"/>
                </a:tabLst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2	1	22,000	22,750	750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Yes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55600" algn="r"/>
                  <a:tab pos="1524000" algn="r"/>
                  <a:tab pos="2514600" algn="r"/>
                  <a:tab pos="3949700" algn="r"/>
                  <a:tab pos="5295900" algn="r"/>
                  <a:tab pos="6464300" algn="r"/>
                  <a:tab pos="7442200" algn="r"/>
                </a:tabLst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B	3	1	30,000	34,000	2,000	No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55600" algn="r"/>
                  <a:tab pos="1524000" algn="r"/>
                  <a:tab pos="2514600" algn="r"/>
                  <a:tab pos="3949700" algn="r"/>
                  <a:tab pos="5295900" algn="r"/>
                  <a:tab pos="6464300" algn="r"/>
                  <a:tab pos="7442200" algn="r"/>
                </a:tabLst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C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2	1	26,000	27,000	1,000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Yes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55600" algn="r"/>
                  <a:tab pos="1524000" algn="r"/>
                  <a:tab pos="2514600" algn="r"/>
                  <a:tab pos="3949700" algn="r"/>
                  <a:tab pos="5295900" algn="r"/>
                  <a:tab pos="6464300" algn="r"/>
                  <a:tab pos="7442200" algn="r"/>
                </a:tabLst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D	4	2	48,000	49,000	1,000	No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55600" algn="r"/>
                  <a:tab pos="1524000" algn="r"/>
                  <a:tab pos="2514600" algn="r"/>
                  <a:tab pos="3949700" algn="r"/>
                  <a:tab pos="5295900" algn="r"/>
                  <a:tab pos="6464300" algn="r"/>
                  <a:tab pos="7442200" algn="r"/>
                </a:tabLst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4	2	56,000	58,000	1,000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Yes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55600" algn="r"/>
                  <a:tab pos="1524000" algn="r"/>
                  <a:tab pos="2514600" algn="r"/>
                  <a:tab pos="3949700" algn="r"/>
                  <a:tab pos="5295900" algn="r"/>
                  <a:tab pos="6464300" algn="r"/>
                  <a:tab pos="7442200" algn="r"/>
                </a:tabLst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F	3	2	30,000	30,500	500	No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55600" algn="r"/>
                  <a:tab pos="1524000" algn="r"/>
                  <a:tab pos="2514600" algn="r"/>
                  <a:tab pos="3949700" algn="r"/>
                  <a:tab pos="5295900" algn="r"/>
                  <a:tab pos="6464300" algn="r"/>
                  <a:tab pos="7442200" algn="r"/>
                </a:tabLst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5	2	80,000	84,500	1,500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Yes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55600" algn="r"/>
                  <a:tab pos="1524000" algn="r"/>
                  <a:tab pos="2514600" algn="r"/>
                  <a:tab pos="3949700" algn="r"/>
                  <a:tab pos="5295900" algn="r"/>
                  <a:tab pos="6464300" algn="r"/>
                  <a:tab pos="7442200" algn="r"/>
                </a:tabLst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	2	1	16,000	19,000	3,000	</a:t>
              </a: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Yes</a:t>
              </a:r>
            </a:p>
          </p:txBody>
        </p:sp>
        <p:sp>
          <p:nvSpPr>
            <p:cNvPr id="273" name="Line 6"/>
            <p:cNvSpPr>
              <a:spLocks noChangeShapeType="1"/>
            </p:cNvSpPr>
            <p:nvPr/>
          </p:nvSpPr>
          <p:spPr bwMode="auto">
            <a:xfrm>
              <a:off x="328" y="1648"/>
              <a:ext cx="5088" cy="0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4" name="Line 8"/>
            <p:cNvSpPr>
              <a:spLocks noChangeShapeType="1"/>
            </p:cNvSpPr>
            <p:nvPr/>
          </p:nvSpPr>
          <p:spPr bwMode="auto">
            <a:xfrm>
              <a:off x="328" y="976"/>
              <a:ext cx="5088" cy="0"/>
            </a:xfrm>
            <a:prstGeom prst="line">
              <a:avLst/>
            </a:prstGeom>
            <a:noFill/>
            <a:ln w="381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5" name="Line 9"/>
            <p:cNvSpPr>
              <a:spLocks noChangeShapeType="1"/>
            </p:cNvSpPr>
            <p:nvPr/>
          </p:nvSpPr>
          <p:spPr bwMode="auto">
            <a:xfrm>
              <a:off x="328" y="3600"/>
              <a:ext cx="5088" cy="0"/>
            </a:xfrm>
            <a:prstGeom prst="line">
              <a:avLst/>
            </a:prstGeom>
            <a:noFill/>
            <a:ln w="381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" name="Line 10"/>
            <p:cNvSpPr>
              <a:spLocks noChangeShapeType="1"/>
            </p:cNvSpPr>
            <p:nvPr/>
          </p:nvSpPr>
          <p:spPr bwMode="auto">
            <a:xfrm>
              <a:off x="1048" y="1248"/>
              <a:ext cx="1120" cy="0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7" name="Line 11"/>
            <p:cNvSpPr>
              <a:spLocks noChangeShapeType="1"/>
            </p:cNvSpPr>
            <p:nvPr/>
          </p:nvSpPr>
          <p:spPr bwMode="auto">
            <a:xfrm>
              <a:off x="2408" y="1248"/>
              <a:ext cx="1336" cy="0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78" name="Text Box 10"/>
          <p:cNvSpPr txBox="1">
            <a:spLocks noChangeArrowheads="1"/>
          </p:cNvSpPr>
          <p:nvPr/>
        </p:nvSpPr>
        <p:spPr bwMode="auto">
          <a:xfrm>
            <a:off x="695271" y="5728819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AU" sz="16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A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3.5 (Frome </a:t>
            </a:r>
            <a:r>
              <a:rPr lang="en-AU" sz="1600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Heizer</a:t>
            </a:r>
            <a:r>
              <a:rPr lang="en-A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/Render; Operation Management)</a:t>
            </a:r>
            <a:r>
              <a:rPr lang="en-A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 </a:t>
            </a:r>
            <a:endParaRPr lang="en-AU" sz="16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052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1892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387448"/>
              </p:ext>
            </p:extLst>
          </p:nvPr>
        </p:nvGraphicFramePr>
        <p:xfrm>
          <a:off x="1470802" y="2164408"/>
          <a:ext cx="6912768" cy="4161885"/>
        </p:xfrm>
        <a:graphic>
          <a:graphicData uri="http://schemas.openxmlformats.org/drawingml/2006/table">
            <a:tbl>
              <a:tblPr firstRow="1" bandRow="1"/>
              <a:tblGrid>
                <a:gridCol w="998549"/>
                <a:gridCol w="1305707"/>
                <a:gridCol w="1368152"/>
                <a:gridCol w="1080120"/>
                <a:gridCol w="1224136"/>
                <a:gridCol w="936104"/>
              </a:tblGrid>
              <a:tr h="370840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3485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3200" y="914400"/>
            <a:ext cx="9440333" cy="110799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small project shown in the table, it is required reduce the project duration. </a:t>
            </a:r>
          </a:p>
          <a:p>
            <a:pPr marL="342900" indent="-342900">
              <a:buAutoNum type="alphaU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by 2 periods.</a:t>
            </a:r>
          </a:p>
          <a:p>
            <a:pPr marL="342900" indent="-342900">
              <a:buAutoNum type="alphaU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by 5 periods. </a:t>
            </a:r>
          </a:p>
        </p:txBody>
      </p:sp>
    </p:spTree>
    <p:extLst>
      <p:ext uri="{BB962C8B-B14F-4D97-AF65-F5344CB8AC3E}">
        <p14:creationId xmlns:p14="http://schemas.microsoft.com/office/powerpoint/2010/main" val="60384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27396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1482" y="924355"/>
            <a:ext cx="2568540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develop network</a:t>
            </a:r>
          </a:p>
        </p:txBody>
      </p:sp>
      <p:grpSp>
        <p:nvGrpSpPr>
          <p:cNvPr id="247" name="Group 246"/>
          <p:cNvGrpSpPr/>
          <p:nvPr/>
        </p:nvGrpSpPr>
        <p:grpSpPr>
          <a:xfrm>
            <a:off x="405389" y="3072408"/>
            <a:ext cx="8748588" cy="3094259"/>
            <a:chOff x="601116" y="1226675"/>
            <a:chExt cx="8748588" cy="3094259"/>
          </a:xfrm>
        </p:grpSpPr>
        <p:grpSp>
          <p:nvGrpSpPr>
            <p:cNvPr id="248" name="Group 21"/>
            <p:cNvGrpSpPr>
              <a:grpSpLocks/>
            </p:cNvGrpSpPr>
            <p:nvPr/>
          </p:nvGrpSpPr>
          <p:grpSpPr bwMode="auto">
            <a:xfrm>
              <a:off x="2004888" y="2378803"/>
              <a:ext cx="1080120" cy="720079"/>
              <a:chOff x="1929" y="6469"/>
              <a:chExt cx="1362" cy="1362"/>
            </a:xfrm>
          </p:grpSpPr>
          <p:sp>
            <p:nvSpPr>
              <p:cNvPr id="346" name="Rectangle 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7" name="Rectangle 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" name="Rectangle 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9" name="Rectangle 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50" name="Rectangle 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1" name="Rectangle 1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2" name="Rectangle 1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" name="Rectangle 1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49" name="Group 13"/>
            <p:cNvGrpSpPr>
              <a:grpSpLocks/>
            </p:cNvGrpSpPr>
            <p:nvPr/>
          </p:nvGrpSpPr>
          <p:grpSpPr bwMode="auto">
            <a:xfrm>
              <a:off x="3517056" y="2378803"/>
              <a:ext cx="1089541" cy="720079"/>
              <a:chOff x="1929" y="6469"/>
              <a:chExt cx="1362" cy="1362"/>
            </a:xfrm>
          </p:grpSpPr>
          <p:sp>
            <p:nvSpPr>
              <p:cNvPr id="338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9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0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1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6</a:t>
                </a:r>
              </a:p>
            </p:txBody>
          </p:sp>
          <p:sp>
            <p:nvSpPr>
              <p:cNvPr id="342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0" name="Group 22"/>
            <p:cNvGrpSpPr>
              <a:grpSpLocks/>
            </p:cNvGrpSpPr>
            <p:nvPr/>
          </p:nvGrpSpPr>
          <p:grpSpPr bwMode="auto">
            <a:xfrm>
              <a:off x="2004888" y="3602939"/>
              <a:ext cx="1008112" cy="717995"/>
              <a:chOff x="1929" y="6469"/>
              <a:chExt cx="1362" cy="1362"/>
            </a:xfrm>
          </p:grpSpPr>
          <p:sp>
            <p:nvSpPr>
              <p:cNvPr id="330" name="Rectangle 2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" name="Rectangle 2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" name="Rectangle 2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3" name="Rectangle 26"/>
              <p:cNvSpPr>
                <a:spLocks noChangeArrowheads="1"/>
              </p:cNvSpPr>
              <p:nvPr/>
            </p:nvSpPr>
            <p:spPr bwMode="auto">
              <a:xfrm>
                <a:off x="239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334" name="Rectangle 2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" name="Rectangle 2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" name="Rectangle 2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" name="Rectangle 3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51" name="AutoShape 32"/>
            <p:cNvCxnSpPr>
              <a:cxnSpLocks noChangeShapeType="1"/>
            </p:cNvCxnSpPr>
            <p:nvPr/>
          </p:nvCxnSpPr>
          <p:spPr bwMode="auto">
            <a:xfrm>
              <a:off x="3085008" y="2738843"/>
              <a:ext cx="432048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52" name="Group 34"/>
            <p:cNvGrpSpPr>
              <a:grpSpLocks/>
            </p:cNvGrpSpPr>
            <p:nvPr/>
          </p:nvGrpSpPr>
          <p:grpSpPr bwMode="auto">
            <a:xfrm>
              <a:off x="5027220" y="3602939"/>
              <a:ext cx="1082124" cy="717995"/>
              <a:chOff x="1929" y="6469"/>
              <a:chExt cx="1362" cy="1362"/>
            </a:xfrm>
          </p:grpSpPr>
          <p:sp>
            <p:nvSpPr>
              <p:cNvPr id="322" name="Rectangle 3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3" name="Rectangle 3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E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4" name="Rectangle 3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5" name="Rectangle 3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26" name="Rectangle 3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" name="Rectangle 4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8" name="Rectangle 4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" name="Rectangle 4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53" name="AutoShape 43"/>
            <p:cNvCxnSpPr>
              <a:cxnSpLocks noChangeShapeType="1"/>
            </p:cNvCxnSpPr>
            <p:nvPr/>
          </p:nvCxnSpPr>
          <p:spPr bwMode="auto">
            <a:xfrm>
              <a:off x="3013000" y="3961937"/>
              <a:ext cx="201422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54" name="Group 44"/>
            <p:cNvGrpSpPr>
              <a:grpSpLocks/>
            </p:cNvGrpSpPr>
            <p:nvPr/>
          </p:nvGrpSpPr>
          <p:grpSpPr bwMode="auto">
            <a:xfrm>
              <a:off x="6702187" y="3602938"/>
              <a:ext cx="1063341" cy="717996"/>
              <a:chOff x="1929" y="6469"/>
              <a:chExt cx="1362" cy="1362"/>
            </a:xfrm>
          </p:grpSpPr>
          <p:sp>
            <p:nvSpPr>
              <p:cNvPr id="314" name="Rectangle 4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" name="Rectangle 4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" name="Rectangle 4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" name="Rectangle 4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18" name="Rectangle 4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9" name="Rectangle 5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" name="Rectangle 5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1" name="Rectangle 5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55" name="AutoShape 53"/>
            <p:cNvCxnSpPr>
              <a:cxnSpLocks noChangeShapeType="1"/>
            </p:cNvCxnSpPr>
            <p:nvPr/>
          </p:nvCxnSpPr>
          <p:spPr bwMode="auto">
            <a:xfrm flipV="1">
              <a:off x="6109344" y="3961936"/>
              <a:ext cx="5928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56" name="Group 63"/>
            <p:cNvGrpSpPr>
              <a:grpSpLocks/>
            </p:cNvGrpSpPr>
            <p:nvPr/>
          </p:nvGrpSpPr>
          <p:grpSpPr bwMode="auto">
            <a:xfrm>
              <a:off x="5029225" y="2378802"/>
              <a:ext cx="1008111" cy="720080"/>
              <a:chOff x="1929" y="6469"/>
              <a:chExt cx="1362" cy="1362"/>
            </a:xfrm>
          </p:grpSpPr>
          <p:sp>
            <p:nvSpPr>
              <p:cNvPr id="306" name="Rectangle 6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7" name="Rectangle 6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8" name="Rectangle 6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" name="Rectangle 6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310" name="Rectangle 6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" name="Rectangle 6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" name="Rectangle 7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3" name="Rectangle 7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7" name="Group 72"/>
            <p:cNvGrpSpPr>
              <a:grpSpLocks/>
            </p:cNvGrpSpPr>
            <p:nvPr/>
          </p:nvGrpSpPr>
          <p:grpSpPr bwMode="auto">
            <a:xfrm>
              <a:off x="6685408" y="2378802"/>
              <a:ext cx="1008112" cy="720080"/>
              <a:chOff x="1929" y="6469"/>
              <a:chExt cx="1362" cy="1362"/>
            </a:xfrm>
          </p:grpSpPr>
          <p:sp>
            <p:nvSpPr>
              <p:cNvPr id="298" name="Rectangle 7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" name="Rectangle 7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" name="Rectangle 7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" name="Rectangle 76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302" name="Rectangle 7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" name="Rectangle 7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" name="Rectangle 7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5" name="Rectangle 8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8" name="Group 257"/>
            <p:cNvGrpSpPr/>
            <p:nvPr/>
          </p:nvGrpSpPr>
          <p:grpSpPr>
            <a:xfrm>
              <a:off x="601116" y="3026875"/>
              <a:ext cx="899716" cy="720079"/>
              <a:chOff x="215900" y="3068961"/>
              <a:chExt cx="899716" cy="720079"/>
            </a:xfrm>
          </p:grpSpPr>
          <p:grpSp>
            <p:nvGrpSpPr>
              <p:cNvPr id="288" name="Group 82"/>
              <p:cNvGrpSpPr>
                <a:grpSpLocks/>
              </p:cNvGrpSpPr>
              <p:nvPr/>
            </p:nvGrpSpPr>
            <p:grpSpPr bwMode="auto">
              <a:xfrm>
                <a:off x="215900" y="3068961"/>
                <a:ext cx="899716" cy="720079"/>
                <a:chOff x="1929" y="6469"/>
                <a:chExt cx="1362" cy="1362"/>
              </a:xfrm>
            </p:grpSpPr>
            <p:sp>
              <p:nvSpPr>
                <p:cNvPr id="290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1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2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3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4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5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6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7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9" name="Text Box 91"/>
              <p:cNvSpPr txBox="1">
                <a:spLocks noChangeArrowheads="1"/>
              </p:cNvSpPr>
              <p:nvPr/>
            </p:nvSpPr>
            <p:spPr bwMode="auto">
              <a:xfrm>
                <a:off x="251520" y="3320988"/>
                <a:ext cx="864096" cy="21602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START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59" name="AutoShape 92"/>
            <p:cNvCxnSpPr>
              <a:cxnSpLocks noChangeShapeType="1"/>
            </p:cNvCxnSpPr>
            <p:nvPr/>
          </p:nvCxnSpPr>
          <p:spPr bwMode="auto">
            <a:xfrm flipV="1">
              <a:off x="4606597" y="2738842"/>
              <a:ext cx="4226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60" name="Group 81"/>
            <p:cNvGrpSpPr>
              <a:grpSpLocks/>
            </p:cNvGrpSpPr>
            <p:nvPr/>
          </p:nvGrpSpPr>
          <p:grpSpPr bwMode="auto">
            <a:xfrm>
              <a:off x="8269584" y="3026874"/>
              <a:ext cx="1080120" cy="720079"/>
              <a:chOff x="1248" y="4880"/>
              <a:chExt cx="1362" cy="1362"/>
            </a:xfrm>
          </p:grpSpPr>
          <p:grpSp>
            <p:nvGrpSpPr>
              <p:cNvPr id="278" name="Group 82"/>
              <p:cNvGrpSpPr>
                <a:grpSpLocks/>
              </p:cNvGrpSpPr>
              <p:nvPr/>
            </p:nvGrpSpPr>
            <p:grpSpPr bwMode="auto">
              <a:xfrm>
                <a:off x="1248" y="4880"/>
                <a:ext cx="1362" cy="1362"/>
                <a:chOff x="1929" y="6469"/>
                <a:chExt cx="1362" cy="1362"/>
              </a:xfrm>
            </p:grpSpPr>
            <p:sp>
              <p:nvSpPr>
                <p:cNvPr id="280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1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2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3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4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5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6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79" name="Text Box 91"/>
              <p:cNvSpPr txBox="1">
                <a:spLocks noChangeArrowheads="1"/>
              </p:cNvSpPr>
              <p:nvPr/>
            </p:nvSpPr>
            <p:spPr bwMode="auto">
              <a:xfrm>
                <a:off x="1248" y="5334"/>
                <a:ext cx="1362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FINISH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61" name="AutoShape 92"/>
            <p:cNvCxnSpPr>
              <a:cxnSpLocks noChangeShapeType="1"/>
            </p:cNvCxnSpPr>
            <p:nvPr/>
          </p:nvCxnSpPr>
          <p:spPr bwMode="auto">
            <a:xfrm>
              <a:off x="6037336" y="2738842"/>
              <a:ext cx="648072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62" name="Group 13"/>
            <p:cNvGrpSpPr>
              <a:grpSpLocks/>
            </p:cNvGrpSpPr>
            <p:nvPr/>
          </p:nvGrpSpPr>
          <p:grpSpPr bwMode="auto">
            <a:xfrm>
              <a:off x="4021112" y="1226675"/>
              <a:ext cx="1089541" cy="720079"/>
              <a:chOff x="1929" y="6469"/>
              <a:chExt cx="1362" cy="1362"/>
            </a:xfrm>
          </p:grpSpPr>
          <p:sp>
            <p:nvSpPr>
              <p:cNvPr id="270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2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3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9</a:t>
                </a:r>
              </a:p>
            </p:txBody>
          </p:sp>
          <p:sp>
            <p:nvSpPr>
              <p:cNvPr id="274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5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6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63" name="AutoShape 92"/>
            <p:cNvCxnSpPr>
              <a:cxnSpLocks noChangeShapeType="1"/>
              <a:stCxn id="346" idx="3"/>
              <a:endCxn id="270" idx="1"/>
            </p:cNvCxnSpPr>
            <p:nvPr/>
          </p:nvCxnSpPr>
          <p:spPr bwMode="auto">
            <a:xfrm flipV="1">
              <a:off x="3085008" y="1586715"/>
              <a:ext cx="936104" cy="11521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4" name="AutoShape 92"/>
            <p:cNvCxnSpPr>
              <a:cxnSpLocks noChangeShapeType="1"/>
              <a:stCxn id="338" idx="3"/>
              <a:endCxn id="322" idx="1"/>
            </p:cNvCxnSpPr>
            <p:nvPr/>
          </p:nvCxnSpPr>
          <p:spPr bwMode="auto">
            <a:xfrm>
              <a:off x="4606597" y="2738843"/>
              <a:ext cx="420623" cy="12230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5" name="AutoShape 92"/>
            <p:cNvCxnSpPr>
              <a:cxnSpLocks noChangeShapeType="1"/>
              <a:stCxn id="270" idx="3"/>
              <a:endCxn id="298" idx="1"/>
            </p:cNvCxnSpPr>
            <p:nvPr/>
          </p:nvCxnSpPr>
          <p:spPr bwMode="auto">
            <a:xfrm>
              <a:off x="5110653" y="1586715"/>
              <a:ext cx="1574755" cy="11521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6" name="AutoShape 92"/>
            <p:cNvCxnSpPr>
              <a:cxnSpLocks noChangeShapeType="1"/>
              <a:stCxn id="290" idx="3"/>
              <a:endCxn id="346" idx="1"/>
            </p:cNvCxnSpPr>
            <p:nvPr/>
          </p:nvCxnSpPr>
          <p:spPr bwMode="auto">
            <a:xfrm flipV="1">
              <a:off x="1500832" y="2738843"/>
              <a:ext cx="504056" cy="6480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7" name="AutoShape 92"/>
            <p:cNvCxnSpPr>
              <a:cxnSpLocks noChangeShapeType="1"/>
              <a:stCxn id="290" idx="3"/>
              <a:endCxn id="330" idx="1"/>
            </p:cNvCxnSpPr>
            <p:nvPr/>
          </p:nvCxnSpPr>
          <p:spPr bwMode="auto">
            <a:xfrm>
              <a:off x="1500832" y="3386915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8" name="AutoShape 92"/>
            <p:cNvCxnSpPr>
              <a:cxnSpLocks noChangeShapeType="1"/>
              <a:stCxn id="298" idx="3"/>
              <a:endCxn id="279" idx="1"/>
            </p:cNvCxnSpPr>
            <p:nvPr/>
          </p:nvCxnSpPr>
          <p:spPr bwMode="auto">
            <a:xfrm>
              <a:off x="7693520" y="2738842"/>
              <a:ext cx="576064" cy="6480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9" name="AutoShape 92"/>
            <p:cNvCxnSpPr>
              <a:cxnSpLocks noChangeShapeType="1"/>
              <a:stCxn id="314" idx="3"/>
              <a:endCxn id="280" idx="1"/>
            </p:cNvCxnSpPr>
            <p:nvPr/>
          </p:nvCxnSpPr>
          <p:spPr bwMode="auto">
            <a:xfrm flipV="1">
              <a:off x="7765528" y="3386914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354" name="Table 3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694045"/>
              </p:ext>
            </p:extLst>
          </p:nvPr>
        </p:nvGraphicFramePr>
        <p:xfrm>
          <a:off x="5505571" y="701382"/>
          <a:ext cx="4260880" cy="2346960"/>
        </p:xfrm>
        <a:graphic>
          <a:graphicData uri="http://schemas.openxmlformats.org/drawingml/2006/table">
            <a:tbl>
              <a:tblPr firstRow="1" bandRow="1"/>
              <a:tblGrid>
                <a:gridCol w="615484"/>
                <a:gridCol w="804810"/>
                <a:gridCol w="843299"/>
                <a:gridCol w="665761"/>
                <a:gridCol w="754531"/>
                <a:gridCol w="576995"/>
              </a:tblGrid>
              <a:tr h="155546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3091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5554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07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27396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84183" y="2139942"/>
            <a:ext cx="8748588" cy="3094259"/>
            <a:chOff x="215900" y="1268761"/>
            <a:chExt cx="8748588" cy="3094259"/>
          </a:xfrm>
        </p:grpSpPr>
        <p:grpSp>
          <p:nvGrpSpPr>
            <p:cNvPr id="17" name="Group 21"/>
            <p:cNvGrpSpPr>
              <a:grpSpLocks/>
            </p:cNvGrpSpPr>
            <p:nvPr/>
          </p:nvGrpSpPr>
          <p:grpSpPr bwMode="auto">
            <a:xfrm>
              <a:off x="1619672" y="2420889"/>
              <a:ext cx="1080120" cy="720079"/>
              <a:chOff x="1929" y="6469"/>
              <a:chExt cx="1362" cy="1362"/>
            </a:xfrm>
          </p:grpSpPr>
          <p:sp>
            <p:nvSpPr>
              <p:cNvPr id="115" name="Rectangle 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6" name="Rectangle 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7" name="Rectangle 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8" name="Rectangle 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19" name="Rectangle 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" name="Rectangle 1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Rectangle 1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Rectangle 1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" name="Group 13"/>
            <p:cNvGrpSpPr>
              <a:grpSpLocks/>
            </p:cNvGrpSpPr>
            <p:nvPr/>
          </p:nvGrpSpPr>
          <p:grpSpPr bwMode="auto">
            <a:xfrm>
              <a:off x="3131840" y="2420889"/>
              <a:ext cx="1089541" cy="720079"/>
              <a:chOff x="1929" y="6469"/>
              <a:chExt cx="1362" cy="1362"/>
            </a:xfrm>
          </p:grpSpPr>
          <p:sp>
            <p:nvSpPr>
              <p:cNvPr id="107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6</a:t>
                </a:r>
              </a:p>
            </p:txBody>
          </p:sp>
          <p:sp>
            <p:nvSpPr>
              <p:cNvPr id="111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9" name="Group 22"/>
            <p:cNvGrpSpPr>
              <a:grpSpLocks/>
            </p:cNvGrpSpPr>
            <p:nvPr/>
          </p:nvGrpSpPr>
          <p:grpSpPr bwMode="auto">
            <a:xfrm>
              <a:off x="1619672" y="3645025"/>
              <a:ext cx="1008112" cy="717995"/>
              <a:chOff x="1929" y="6469"/>
              <a:chExt cx="1362" cy="1362"/>
            </a:xfrm>
          </p:grpSpPr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239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0" name="AutoShape 32"/>
            <p:cNvCxnSpPr>
              <a:cxnSpLocks noChangeShapeType="1"/>
            </p:cNvCxnSpPr>
            <p:nvPr/>
          </p:nvCxnSpPr>
          <p:spPr bwMode="auto">
            <a:xfrm>
              <a:off x="2699792" y="2780929"/>
              <a:ext cx="432048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4642004" y="3645025"/>
              <a:ext cx="1082124" cy="717995"/>
              <a:chOff x="1929" y="6469"/>
              <a:chExt cx="1362" cy="1362"/>
            </a:xfrm>
          </p:grpSpPr>
          <p:sp>
            <p:nvSpPr>
              <p:cNvPr id="91" name="Rectangle 3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3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E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3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3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4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4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Rectangle 4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19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2" name="AutoShape 43"/>
            <p:cNvCxnSpPr>
              <a:cxnSpLocks noChangeShapeType="1"/>
            </p:cNvCxnSpPr>
            <p:nvPr/>
          </p:nvCxnSpPr>
          <p:spPr bwMode="auto">
            <a:xfrm>
              <a:off x="2627784" y="4004023"/>
              <a:ext cx="201422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3" name="Group 44"/>
            <p:cNvGrpSpPr>
              <a:grpSpLocks/>
            </p:cNvGrpSpPr>
            <p:nvPr/>
          </p:nvGrpSpPr>
          <p:grpSpPr bwMode="auto">
            <a:xfrm>
              <a:off x="6316971" y="3645024"/>
              <a:ext cx="1063341" cy="717996"/>
              <a:chOff x="1929" y="6469"/>
              <a:chExt cx="1362" cy="1362"/>
            </a:xfrm>
          </p:grpSpPr>
          <p:sp>
            <p:nvSpPr>
              <p:cNvPr id="83" name="Rectangle 4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4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4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4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87" name="Rectangle 4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ectangle 5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19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5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Rectangle 5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4" name="AutoShape 53"/>
            <p:cNvCxnSpPr>
              <a:cxnSpLocks noChangeShapeType="1"/>
            </p:cNvCxnSpPr>
            <p:nvPr/>
          </p:nvCxnSpPr>
          <p:spPr bwMode="auto">
            <a:xfrm flipV="1">
              <a:off x="5724128" y="4004022"/>
              <a:ext cx="5928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5" name="Group 63"/>
            <p:cNvGrpSpPr>
              <a:grpSpLocks/>
            </p:cNvGrpSpPr>
            <p:nvPr/>
          </p:nvGrpSpPr>
          <p:grpSpPr bwMode="auto">
            <a:xfrm>
              <a:off x="4644009" y="2420888"/>
              <a:ext cx="1008111" cy="720080"/>
              <a:chOff x="1929" y="6469"/>
              <a:chExt cx="1362" cy="1362"/>
            </a:xfrm>
          </p:grpSpPr>
          <p:sp>
            <p:nvSpPr>
              <p:cNvPr id="75" name="Rectangle 6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6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Rectangle 6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Rectangle 6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79" name="Rectangle 6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6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7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7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6" name="Group 72"/>
            <p:cNvGrpSpPr>
              <a:grpSpLocks/>
            </p:cNvGrpSpPr>
            <p:nvPr/>
          </p:nvGrpSpPr>
          <p:grpSpPr bwMode="auto">
            <a:xfrm>
              <a:off x="6300192" y="2420888"/>
              <a:ext cx="1008112" cy="720080"/>
              <a:chOff x="1929" y="6469"/>
              <a:chExt cx="1362" cy="1362"/>
            </a:xfrm>
          </p:grpSpPr>
          <p:sp>
            <p:nvSpPr>
              <p:cNvPr id="67" name="Rectangle 7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7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7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Rectangle 76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71" name="Rectangle 7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7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7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kern="0" dirty="0">
                    <a:solidFill>
                      <a:srgbClr val="FF0000"/>
                    </a:solidFill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8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15900" y="3068961"/>
              <a:ext cx="899716" cy="720079"/>
              <a:chOff x="215900" y="3068961"/>
              <a:chExt cx="899716" cy="720079"/>
            </a:xfrm>
          </p:grpSpPr>
          <p:grpSp>
            <p:nvGrpSpPr>
              <p:cNvPr id="57" name="Group 82"/>
              <p:cNvGrpSpPr>
                <a:grpSpLocks/>
              </p:cNvGrpSpPr>
              <p:nvPr/>
            </p:nvGrpSpPr>
            <p:grpSpPr bwMode="auto">
              <a:xfrm>
                <a:off x="215900" y="3068961"/>
                <a:ext cx="899716" cy="720079"/>
                <a:chOff x="1929" y="6469"/>
                <a:chExt cx="1362" cy="1362"/>
              </a:xfrm>
            </p:grpSpPr>
            <p:sp>
              <p:nvSpPr>
                <p:cNvPr id="5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6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8" name="Text Box 91"/>
              <p:cNvSpPr txBox="1">
                <a:spLocks noChangeArrowheads="1"/>
              </p:cNvSpPr>
              <p:nvPr/>
            </p:nvSpPr>
            <p:spPr bwMode="auto">
              <a:xfrm>
                <a:off x="251520" y="3320988"/>
                <a:ext cx="864096" cy="21602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START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8" name="AutoShape 92"/>
            <p:cNvCxnSpPr>
              <a:cxnSpLocks noChangeShapeType="1"/>
            </p:cNvCxnSpPr>
            <p:nvPr/>
          </p:nvCxnSpPr>
          <p:spPr bwMode="auto">
            <a:xfrm flipV="1">
              <a:off x="4221381" y="2780928"/>
              <a:ext cx="4226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9" name="Group 81"/>
            <p:cNvGrpSpPr>
              <a:grpSpLocks/>
            </p:cNvGrpSpPr>
            <p:nvPr/>
          </p:nvGrpSpPr>
          <p:grpSpPr bwMode="auto">
            <a:xfrm>
              <a:off x="7884368" y="3068960"/>
              <a:ext cx="1080120" cy="720079"/>
              <a:chOff x="1248" y="4880"/>
              <a:chExt cx="1362" cy="1362"/>
            </a:xfrm>
          </p:grpSpPr>
          <p:grpSp>
            <p:nvGrpSpPr>
              <p:cNvPr id="47" name="Group 82"/>
              <p:cNvGrpSpPr>
                <a:grpSpLocks/>
              </p:cNvGrpSpPr>
              <p:nvPr/>
            </p:nvGrpSpPr>
            <p:grpSpPr bwMode="auto">
              <a:xfrm>
                <a:off x="1248" y="4880"/>
                <a:ext cx="1362" cy="1362"/>
                <a:chOff x="1929" y="6469"/>
                <a:chExt cx="1362" cy="1362"/>
              </a:xfrm>
            </p:grpSpPr>
            <p:sp>
              <p:nvSpPr>
                <p:cNvPr id="4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22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5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22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22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22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8" name="Text Box 91"/>
              <p:cNvSpPr txBox="1">
                <a:spLocks noChangeArrowheads="1"/>
              </p:cNvSpPr>
              <p:nvPr/>
            </p:nvSpPr>
            <p:spPr bwMode="auto">
              <a:xfrm>
                <a:off x="1248" y="5334"/>
                <a:ext cx="1362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FINISH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" name="AutoShape 92"/>
            <p:cNvCxnSpPr>
              <a:cxnSpLocks noChangeShapeType="1"/>
            </p:cNvCxnSpPr>
            <p:nvPr/>
          </p:nvCxnSpPr>
          <p:spPr bwMode="auto">
            <a:xfrm>
              <a:off x="5652120" y="2780928"/>
              <a:ext cx="648072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31" name="Group 13"/>
            <p:cNvGrpSpPr>
              <a:grpSpLocks/>
            </p:cNvGrpSpPr>
            <p:nvPr/>
          </p:nvGrpSpPr>
          <p:grpSpPr bwMode="auto">
            <a:xfrm>
              <a:off x="3635896" y="1268761"/>
              <a:ext cx="1089541" cy="720079"/>
              <a:chOff x="1929" y="6469"/>
              <a:chExt cx="1362" cy="1362"/>
            </a:xfrm>
          </p:grpSpPr>
          <p:sp>
            <p:nvSpPr>
              <p:cNvPr id="39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9</a:t>
                </a:r>
              </a:p>
            </p:txBody>
          </p:sp>
          <p:sp>
            <p:nvSpPr>
              <p:cNvPr id="43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6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2" name="AutoShape 92"/>
            <p:cNvCxnSpPr>
              <a:cxnSpLocks noChangeShapeType="1"/>
              <a:stCxn id="115" idx="3"/>
              <a:endCxn id="39" idx="1"/>
            </p:cNvCxnSpPr>
            <p:nvPr/>
          </p:nvCxnSpPr>
          <p:spPr bwMode="auto">
            <a:xfrm flipV="1">
              <a:off x="2699792" y="1628801"/>
              <a:ext cx="936104" cy="11521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3" name="AutoShape 92"/>
            <p:cNvCxnSpPr>
              <a:cxnSpLocks noChangeShapeType="1"/>
              <a:stCxn id="107" idx="3"/>
              <a:endCxn id="91" idx="1"/>
            </p:cNvCxnSpPr>
            <p:nvPr/>
          </p:nvCxnSpPr>
          <p:spPr bwMode="auto">
            <a:xfrm>
              <a:off x="4221381" y="2780929"/>
              <a:ext cx="420623" cy="12230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4" name="AutoShape 92"/>
            <p:cNvCxnSpPr>
              <a:cxnSpLocks noChangeShapeType="1"/>
              <a:stCxn id="39" idx="3"/>
              <a:endCxn id="67" idx="1"/>
            </p:cNvCxnSpPr>
            <p:nvPr/>
          </p:nvCxnSpPr>
          <p:spPr bwMode="auto">
            <a:xfrm>
              <a:off x="4725437" y="1628801"/>
              <a:ext cx="1574755" cy="11521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" name="AutoShape 92"/>
            <p:cNvCxnSpPr>
              <a:cxnSpLocks noChangeShapeType="1"/>
              <a:stCxn id="59" idx="3"/>
              <a:endCxn id="115" idx="1"/>
            </p:cNvCxnSpPr>
            <p:nvPr/>
          </p:nvCxnSpPr>
          <p:spPr bwMode="auto">
            <a:xfrm flipV="1">
              <a:off x="1115616" y="2780929"/>
              <a:ext cx="504056" cy="6480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" name="AutoShape 92"/>
            <p:cNvCxnSpPr>
              <a:cxnSpLocks noChangeShapeType="1"/>
              <a:stCxn id="59" idx="3"/>
              <a:endCxn id="99" idx="1"/>
            </p:cNvCxnSpPr>
            <p:nvPr/>
          </p:nvCxnSpPr>
          <p:spPr bwMode="auto">
            <a:xfrm>
              <a:off x="1115616" y="3429001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7" name="AutoShape 92"/>
            <p:cNvCxnSpPr>
              <a:cxnSpLocks noChangeShapeType="1"/>
              <a:stCxn id="67" idx="3"/>
              <a:endCxn id="48" idx="1"/>
            </p:cNvCxnSpPr>
            <p:nvPr/>
          </p:nvCxnSpPr>
          <p:spPr bwMode="auto">
            <a:xfrm>
              <a:off x="7308304" y="2780928"/>
              <a:ext cx="576064" cy="6480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8" name="AutoShape 92"/>
            <p:cNvCxnSpPr>
              <a:cxnSpLocks noChangeShapeType="1"/>
              <a:stCxn id="83" idx="3"/>
              <a:endCxn id="49" idx="1"/>
            </p:cNvCxnSpPr>
            <p:nvPr/>
          </p:nvCxnSpPr>
          <p:spPr bwMode="auto">
            <a:xfrm flipV="1">
              <a:off x="7380312" y="3429000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23" name="Group 122"/>
          <p:cNvGrpSpPr/>
          <p:nvPr/>
        </p:nvGrpSpPr>
        <p:grpSpPr>
          <a:xfrm>
            <a:off x="1483899" y="3660576"/>
            <a:ext cx="6768752" cy="648072"/>
            <a:chOff x="1040148" y="3883875"/>
            <a:chExt cx="6768752" cy="648072"/>
          </a:xfrm>
        </p:grpSpPr>
        <p:cxnSp>
          <p:nvCxnSpPr>
            <p:cNvPr id="124" name="AutoShape 99"/>
            <p:cNvCxnSpPr>
              <a:cxnSpLocks noChangeShapeType="1"/>
              <a:stCxn id="58" idx="3"/>
              <a:endCxn id="115" idx="1"/>
            </p:cNvCxnSpPr>
            <p:nvPr/>
          </p:nvCxnSpPr>
          <p:spPr bwMode="auto">
            <a:xfrm flipV="1">
              <a:off x="1040148" y="3883876"/>
              <a:ext cx="504056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5" name="AutoShape 99"/>
            <p:cNvCxnSpPr>
              <a:cxnSpLocks noChangeShapeType="1"/>
              <a:stCxn id="115" idx="3"/>
              <a:endCxn id="107" idx="1"/>
            </p:cNvCxnSpPr>
            <p:nvPr/>
          </p:nvCxnSpPr>
          <p:spPr bwMode="auto">
            <a:xfrm>
              <a:off x="2624324" y="3883876"/>
              <a:ext cx="432048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6" name="AutoShape 99"/>
            <p:cNvCxnSpPr>
              <a:cxnSpLocks noChangeShapeType="1"/>
              <a:stCxn id="107" idx="3"/>
              <a:endCxn id="75" idx="1"/>
            </p:cNvCxnSpPr>
            <p:nvPr/>
          </p:nvCxnSpPr>
          <p:spPr bwMode="auto">
            <a:xfrm flipV="1">
              <a:off x="4145913" y="3883875"/>
              <a:ext cx="422628" cy="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7" name="AutoShape 99"/>
            <p:cNvCxnSpPr>
              <a:cxnSpLocks noChangeShapeType="1"/>
              <a:stCxn id="75" idx="3"/>
              <a:endCxn id="67" idx="1"/>
            </p:cNvCxnSpPr>
            <p:nvPr/>
          </p:nvCxnSpPr>
          <p:spPr bwMode="auto">
            <a:xfrm>
              <a:off x="5576652" y="3883875"/>
              <a:ext cx="648072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8" name="AutoShape 99"/>
            <p:cNvCxnSpPr>
              <a:cxnSpLocks noChangeShapeType="1"/>
              <a:stCxn id="67" idx="3"/>
              <a:endCxn id="48" idx="1"/>
            </p:cNvCxnSpPr>
            <p:nvPr/>
          </p:nvCxnSpPr>
          <p:spPr bwMode="auto">
            <a:xfrm>
              <a:off x="7232836" y="3883875"/>
              <a:ext cx="576064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662312"/>
              </p:ext>
            </p:extLst>
          </p:nvPr>
        </p:nvGraphicFramePr>
        <p:xfrm>
          <a:off x="5194462" y="5745731"/>
          <a:ext cx="4326039" cy="822960"/>
        </p:xfrm>
        <a:graphic>
          <a:graphicData uri="http://schemas.openxmlformats.org/drawingml/2006/table">
            <a:tbl>
              <a:tblPr/>
              <a:tblGrid>
                <a:gridCol w="1303439"/>
                <a:gridCol w="423333"/>
                <a:gridCol w="389467"/>
                <a:gridCol w="364067"/>
                <a:gridCol w="406400"/>
                <a:gridCol w="381000"/>
                <a:gridCol w="355600"/>
                <a:gridCol w="347133"/>
                <a:gridCol w="355600"/>
              </a:tblGrid>
              <a:tr h="24596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Activity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Free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</a:tbl>
          </a:graphicData>
        </a:graphic>
      </p:graphicFrame>
      <p:sp>
        <p:nvSpPr>
          <p:cNvPr id="130" name="Rectangle 1"/>
          <p:cNvSpPr>
            <a:spLocks noChangeArrowheads="1"/>
          </p:cNvSpPr>
          <p:nvPr/>
        </p:nvSpPr>
        <p:spPr bwMode="auto">
          <a:xfrm>
            <a:off x="205917" y="5747319"/>
            <a:ext cx="4861062" cy="615950"/>
          </a:xfrm>
          <a:prstGeom prst="rect">
            <a:avLst/>
          </a:prstGeom>
          <a:solidFill>
            <a:srgbClr val="F8F9BD"/>
          </a:solidFill>
          <a:ln w="9525" cap="flat" cmpd="sng">
            <a:solidFill>
              <a:srgbClr val="F79646"/>
            </a:solidFill>
            <a:prstDash val="solid"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Project completion time =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working days</a:t>
            </a:r>
          </a:p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Critical Path: A,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C, F, H.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516467" y="1075267"/>
            <a:ext cx="5184832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calculate times, find critical path</a:t>
            </a:r>
          </a:p>
        </p:txBody>
      </p:sp>
    </p:spTree>
    <p:extLst>
      <p:ext uri="{BB962C8B-B14F-4D97-AF65-F5344CB8AC3E}">
        <p14:creationId xmlns:p14="http://schemas.microsoft.com/office/powerpoint/2010/main" val="75635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1892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5536" y="1529408"/>
          <a:ext cx="6912768" cy="4079240"/>
        </p:xfrm>
        <a:graphic>
          <a:graphicData uri="http://schemas.openxmlformats.org/drawingml/2006/table">
            <a:tbl>
              <a:tblPr firstRow="1" bandRow="1"/>
              <a:tblGrid>
                <a:gridCol w="998549"/>
                <a:gridCol w="1305707"/>
                <a:gridCol w="1368152"/>
                <a:gridCol w="1080120"/>
                <a:gridCol w="1224136"/>
                <a:gridCol w="936104"/>
              </a:tblGrid>
              <a:tr h="370840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219318"/>
              </p:ext>
            </p:extLst>
          </p:nvPr>
        </p:nvGraphicFramePr>
        <p:xfrm>
          <a:off x="7329510" y="1529408"/>
          <a:ext cx="1512168" cy="3708400"/>
        </p:xfrm>
        <a:graphic>
          <a:graphicData uri="http://schemas.openxmlformats.org/drawingml/2006/table">
            <a:tbl>
              <a:tblPr firstRow="1" bandRow="1"/>
              <a:tblGrid>
                <a:gridCol w="1512168"/>
              </a:tblGrid>
              <a:tr h="74168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Cost Slope, $/day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solidFill>
                            <a:srgbClr val="3333FF"/>
                          </a:solidFill>
                        </a:rPr>
                        <a:t>30</a:t>
                      </a:r>
                      <a:endParaRPr lang="en-US" dirty="0">
                        <a:solidFill>
                          <a:srgbClr val="3333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**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68012" y="5699668"/>
            <a:ext cx="86265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i="1" u="sng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Remarks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1- [</a:t>
            </a:r>
            <a:r>
              <a:rPr lang="en-US" b="1" i="1" u="sng" dirty="0" smtClean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G </a:t>
            </a:r>
            <a:r>
              <a:rPr lang="en-US" b="1" i="1" u="sng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can not expedite</a:t>
            </a: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]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2- lowest slope and can be expedited on critical path is activity (C) WITH 2 periods</a:t>
            </a:r>
            <a:endParaRPr lang="en-US" b="1" dirty="0"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775" y="999067"/>
            <a:ext cx="3138358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calculate cost slope</a:t>
            </a:r>
          </a:p>
        </p:txBody>
      </p:sp>
    </p:spTree>
    <p:extLst>
      <p:ext uri="{BB962C8B-B14F-4D97-AF65-F5344CB8AC3E}">
        <p14:creationId xmlns:p14="http://schemas.microsoft.com/office/powerpoint/2010/main" val="295631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27396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05389" y="2495538"/>
            <a:ext cx="8748588" cy="3094259"/>
            <a:chOff x="215900" y="1268761"/>
            <a:chExt cx="8748588" cy="3094259"/>
          </a:xfrm>
        </p:grpSpPr>
        <p:grpSp>
          <p:nvGrpSpPr>
            <p:cNvPr id="17" name="Group 21"/>
            <p:cNvGrpSpPr>
              <a:grpSpLocks/>
            </p:cNvGrpSpPr>
            <p:nvPr/>
          </p:nvGrpSpPr>
          <p:grpSpPr bwMode="auto">
            <a:xfrm>
              <a:off x="1619672" y="2420889"/>
              <a:ext cx="1080120" cy="720079"/>
              <a:chOff x="1929" y="6469"/>
              <a:chExt cx="1362" cy="1362"/>
            </a:xfrm>
          </p:grpSpPr>
          <p:sp>
            <p:nvSpPr>
              <p:cNvPr id="115" name="Rectangle 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6" name="Rectangle 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7" name="Rectangle 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8" name="Rectangle 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19" name="Rectangle 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" name="Rectangle 1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Rectangle 1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Rectangle 1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" name="Group 13"/>
            <p:cNvGrpSpPr>
              <a:grpSpLocks/>
            </p:cNvGrpSpPr>
            <p:nvPr/>
          </p:nvGrpSpPr>
          <p:grpSpPr bwMode="auto">
            <a:xfrm>
              <a:off x="3131840" y="2420889"/>
              <a:ext cx="1089541" cy="720079"/>
              <a:chOff x="1929" y="6469"/>
              <a:chExt cx="1362" cy="1362"/>
            </a:xfrm>
          </p:grpSpPr>
          <p:sp>
            <p:nvSpPr>
              <p:cNvPr id="107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11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9" name="Group 22"/>
            <p:cNvGrpSpPr>
              <a:grpSpLocks/>
            </p:cNvGrpSpPr>
            <p:nvPr/>
          </p:nvGrpSpPr>
          <p:grpSpPr bwMode="auto">
            <a:xfrm>
              <a:off x="1619672" y="3645025"/>
              <a:ext cx="1008112" cy="717995"/>
              <a:chOff x="1929" y="6469"/>
              <a:chExt cx="1362" cy="1362"/>
            </a:xfrm>
          </p:grpSpPr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239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0" name="AutoShape 32"/>
            <p:cNvCxnSpPr>
              <a:cxnSpLocks noChangeShapeType="1"/>
            </p:cNvCxnSpPr>
            <p:nvPr/>
          </p:nvCxnSpPr>
          <p:spPr bwMode="auto">
            <a:xfrm>
              <a:off x="2699792" y="2780929"/>
              <a:ext cx="432048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4642004" y="3645025"/>
              <a:ext cx="1082124" cy="717995"/>
              <a:chOff x="1929" y="6469"/>
              <a:chExt cx="1362" cy="1362"/>
            </a:xfrm>
          </p:grpSpPr>
          <p:sp>
            <p:nvSpPr>
              <p:cNvPr id="91" name="Rectangle 3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3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E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3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3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4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4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Rectangle 4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2" name="AutoShape 43"/>
            <p:cNvCxnSpPr>
              <a:cxnSpLocks noChangeShapeType="1"/>
            </p:cNvCxnSpPr>
            <p:nvPr/>
          </p:nvCxnSpPr>
          <p:spPr bwMode="auto">
            <a:xfrm>
              <a:off x="2627784" y="4004023"/>
              <a:ext cx="201422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3" name="Group 44"/>
            <p:cNvGrpSpPr>
              <a:grpSpLocks/>
            </p:cNvGrpSpPr>
            <p:nvPr/>
          </p:nvGrpSpPr>
          <p:grpSpPr bwMode="auto">
            <a:xfrm>
              <a:off x="6316971" y="3645024"/>
              <a:ext cx="1063341" cy="717996"/>
              <a:chOff x="1929" y="6469"/>
              <a:chExt cx="1362" cy="1362"/>
            </a:xfrm>
          </p:grpSpPr>
          <p:sp>
            <p:nvSpPr>
              <p:cNvPr id="83" name="Rectangle 4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4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4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4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87" name="Rectangle 4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ectangle 5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5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Rectangle 5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4" name="AutoShape 53"/>
            <p:cNvCxnSpPr>
              <a:cxnSpLocks noChangeShapeType="1"/>
            </p:cNvCxnSpPr>
            <p:nvPr/>
          </p:nvCxnSpPr>
          <p:spPr bwMode="auto">
            <a:xfrm flipV="1">
              <a:off x="5724128" y="4004022"/>
              <a:ext cx="5928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5" name="Group 63"/>
            <p:cNvGrpSpPr>
              <a:grpSpLocks/>
            </p:cNvGrpSpPr>
            <p:nvPr/>
          </p:nvGrpSpPr>
          <p:grpSpPr bwMode="auto">
            <a:xfrm>
              <a:off x="4644009" y="2420888"/>
              <a:ext cx="1008111" cy="720080"/>
              <a:chOff x="1929" y="6469"/>
              <a:chExt cx="1362" cy="1362"/>
            </a:xfrm>
          </p:grpSpPr>
          <p:sp>
            <p:nvSpPr>
              <p:cNvPr id="75" name="Rectangle 6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6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Rectangle 6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Rectangle 6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79" name="Rectangle 6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6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7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7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6" name="Group 72"/>
            <p:cNvGrpSpPr>
              <a:grpSpLocks/>
            </p:cNvGrpSpPr>
            <p:nvPr/>
          </p:nvGrpSpPr>
          <p:grpSpPr bwMode="auto">
            <a:xfrm>
              <a:off x="6300192" y="2420888"/>
              <a:ext cx="1008112" cy="720080"/>
              <a:chOff x="1929" y="6469"/>
              <a:chExt cx="1362" cy="1362"/>
            </a:xfrm>
          </p:grpSpPr>
          <p:sp>
            <p:nvSpPr>
              <p:cNvPr id="67" name="Rectangle 7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7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7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Rectangle 76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71" name="Rectangle 7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7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7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kern="0" dirty="0">
                    <a:solidFill>
                      <a:srgbClr val="FF0000"/>
                    </a:solidFill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8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15900" y="3068961"/>
              <a:ext cx="899716" cy="720079"/>
              <a:chOff x="215900" y="3068961"/>
              <a:chExt cx="899716" cy="720079"/>
            </a:xfrm>
          </p:grpSpPr>
          <p:grpSp>
            <p:nvGrpSpPr>
              <p:cNvPr id="57" name="Group 82"/>
              <p:cNvGrpSpPr>
                <a:grpSpLocks/>
              </p:cNvGrpSpPr>
              <p:nvPr/>
            </p:nvGrpSpPr>
            <p:grpSpPr bwMode="auto">
              <a:xfrm>
                <a:off x="215900" y="3068961"/>
                <a:ext cx="899716" cy="720079"/>
                <a:chOff x="1929" y="6469"/>
                <a:chExt cx="1362" cy="1362"/>
              </a:xfrm>
            </p:grpSpPr>
            <p:sp>
              <p:nvSpPr>
                <p:cNvPr id="5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6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8" name="Text Box 91"/>
              <p:cNvSpPr txBox="1">
                <a:spLocks noChangeArrowheads="1"/>
              </p:cNvSpPr>
              <p:nvPr/>
            </p:nvSpPr>
            <p:spPr bwMode="auto">
              <a:xfrm>
                <a:off x="251520" y="3320988"/>
                <a:ext cx="864096" cy="21602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START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8" name="AutoShape 92"/>
            <p:cNvCxnSpPr>
              <a:cxnSpLocks noChangeShapeType="1"/>
            </p:cNvCxnSpPr>
            <p:nvPr/>
          </p:nvCxnSpPr>
          <p:spPr bwMode="auto">
            <a:xfrm flipV="1">
              <a:off x="4221381" y="2780928"/>
              <a:ext cx="4226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9" name="Group 81"/>
            <p:cNvGrpSpPr>
              <a:grpSpLocks/>
            </p:cNvGrpSpPr>
            <p:nvPr/>
          </p:nvGrpSpPr>
          <p:grpSpPr bwMode="auto">
            <a:xfrm>
              <a:off x="7884368" y="3068960"/>
              <a:ext cx="1080120" cy="720079"/>
              <a:chOff x="1248" y="4880"/>
              <a:chExt cx="1362" cy="1362"/>
            </a:xfrm>
          </p:grpSpPr>
          <p:grpSp>
            <p:nvGrpSpPr>
              <p:cNvPr id="47" name="Group 82"/>
              <p:cNvGrpSpPr>
                <a:grpSpLocks/>
              </p:cNvGrpSpPr>
              <p:nvPr/>
            </p:nvGrpSpPr>
            <p:grpSpPr bwMode="auto">
              <a:xfrm>
                <a:off x="1248" y="4880"/>
                <a:ext cx="1362" cy="1362"/>
                <a:chOff x="1929" y="6469"/>
                <a:chExt cx="1362" cy="1362"/>
              </a:xfrm>
            </p:grpSpPr>
            <p:sp>
              <p:nvSpPr>
                <p:cNvPr id="4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5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8" name="Text Box 91"/>
              <p:cNvSpPr txBox="1">
                <a:spLocks noChangeArrowheads="1"/>
              </p:cNvSpPr>
              <p:nvPr/>
            </p:nvSpPr>
            <p:spPr bwMode="auto">
              <a:xfrm>
                <a:off x="1248" y="5334"/>
                <a:ext cx="1362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FINISH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" name="AutoShape 92"/>
            <p:cNvCxnSpPr>
              <a:cxnSpLocks noChangeShapeType="1"/>
            </p:cNvCxnSpPr>
            <p:nvPr/>
          </p:nvCxnSpPr>
          <p:spPr bwMode="auto">
            <a:xfrm>
              <a:off x="5652120" y="2780928"/>
              <a:ext cx="648072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31" name="Group 13"/>
            <p:cNvGrpSpPr>
              <a:grpSpLocks/>
            </p:cNvGrpSpPr>
            <p:nvPr/>
          </p:nvGrpSpPr>
          <p:grpSpPr bwMode="auto">
            <a:xfrm>
              <a:off x="3635896" y="1268761"/>
              <a:ext cx="1089541" cy="720079"/>
              <a:chOff x="1929" y="6469"/>
              <a:chExt cx="1362" cy="1362"/>
            </a:xfrm>
          </p:grpSpPr>
          <p:sp>
            <p:nvSpPr>
              <p:cNvPr id="39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9</a:t>
                </a:r>
              </a:p>
            </p:txBody>
          </p:sp>
          <p:sp>
            <p:nvSpPr>
              <p:cNvPr id="43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2" name="AutoShape 92"/>
            <p:cNvCxnSpPr>
              <a:cxnSpLocks noChangeShapeType="1"/>
              <a:stCxn id="115" idx="3"/>
              <a:endCxn id="39" idx="1"/>
            </p:cNvCxnSpPr>
            <p:nvPr/>
          </p:nvCxnSpPr>
          <p:spPr bwMode="auto">
            <a:xfrm flipV="1">
              <a:off x="2699792" y="1628801"/>
              <a:ext cx="936104" cy="11521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3" name="AutoShape 92"/>
            <p:cNvCxnSpPr>
              <a:cxnSpLocks noChangeShapeType="1"/>
              <a:stCxn id="107" idx="3"/>
              <a:endCxn id="91" idx="1"/>
            </p:cNvCxnSpPr>
            <p:nvPr/>
          </p:nvCxnSpPr>
          <p:spPr bwMode="auto">
            <a:xfrm>
              <a:off x="4221381" y="2780929"/>
              <a:ext cx="420623" cy="12230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4" name="AutoShape 92"/>
            <p:cNvCxnSpPr>
              <a:cxnSpLocks noChangeShapeType="1"/>
              <a:stCxn id="39" idx="3"/>
              <a:endCxn id="67" idx="1"/>
            </p:cNvCxnSpPr>
            <p:nvPr/>
          </p:nvCxnSpPr>
          <p:spPr bwMode="auto">
            <a:xfrm>
              <a:off x="4725437" y="1628801"/>
              <a:ext cx="1574755" cy="11521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" name="AutoShape 92"/>
            <p:cNvCxnSpPr>
              <a:cxnSpLocks noChangeShapeType="1"/>
              <a:stCxn id="59" idx="3"/>
              <a:endCxn id="115" idx="1"/>
            </p:cNvCxnSpPr>
            <p:nvPr/>
          </p:nvCxnSpPr>
          <p:spPr bwMode="auto">
            <a:xfrm flipV="1">
              <a:off x="1115616" y="2780929"/>
              <a:ext cx="504056" cy="6480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" name="AutoShape 92"/>
            <p:cNvCxnSpPr>
              <a:cxnSpLocks noChangeShapeType="1"/>
              <a:stCxn id="59" idx="3"/>
              <a:endCxn id="99" idx="1"/>
            </p:cNvCxnSpPr>
            <p:nvPr/>
          </p:nvCxnSpPr>
          <p:spPr bwMode="auto">
            <a:xfrm>
              <a:off x="1115616" y="3429001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7" name="AutoShape 92"/>
            <p:cNvCxnSpPr>
              <a:cxnSpLocks noChangeShapeType="1"/>
              <a:stCxn id="67" idx="3"/>
              <a:endCxn id="48" idx="1"/>
            </p:cNvCxnSpPr>
            <p:nvPr/>
          </p:nvCxnSpPr>
          <p:spPr bwMode="auto">
            <a:xfrm>
              <a:off x="7308304" y="2780928"/>
              <a:ext cx="576064" cy="6480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8" name="AutoShape 92"/>
            <p:cNvCxnSpPr>
              <a:cxnSpLocks noChangeShapeType="1"/>
              <a:stCxn id="83" idx="3"/>
              <a:endCxn id="49" idx="1"/>
            </p:cNvCxnSpPr>
            <p:nvPr/>
          </p:nvCxnSpPr>
          <p:spPr bwMode="auto">
            <a:xfrm flipV="1">
              <a:off x="7380312" y="3429000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23" name="Group 122"/>
          <p:cNvGrpSpPr/>
          <p:nvPr/>
        </p:nvGrpSpPr>
        <p:grpSpPr>
          <a:xfrm>
            <a:off x="1305105" y="4016172"/>
            <a:ext cx="6768752" cy="648072"/>
            <a:chOff x="962954" y="4163275"/>
            <a:chExt cx="6768752" cy="648072"/>
          </a:xfrm>
        </p:grpSpPr>
        <p:cxnSp>
          <p:nvCxnSpPr>
            <p:cNvPr id="124" name="AutoShape 99"/>
            <p:cNvCxnSpPr>
              <a:cxnSpLocks noChangeShapeType="1"/>
              <a:stCxn id="58" idx="3"/>
              <a:endCxn id="115" idx="1"/>
            </p:cNvCxnSpPr>
            <p:nvPr/>
          </p:nvCxnSpPr>
          <p:spPr bwMode="auto">
            <a:xfrm flipV="1">
              <a:off x="962954" y="4163276"/>
              <a:ext cx="504056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5" name="AutoShape 99"/>
            <p:cNvCxnSpPr>
              <a:cxnSpLocks noChangeShapeType="1"/>
              <a:stCxn id="115" idx="3"/>
              <a:endCxn id="107" idx="1"/>
            </p:cNvCxnSpPr>
            <p:nvPr/>
          </p:nvCxnSpPr>
          <p:spPr bwMode="auto">
            <a:xfrm>
              <a:off x="2547130" y="4163276"/>
              <a:ext cx="432048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6" name="AutoShape 99"/>
            <p:cNvCxnSpPr>
              <a:cxnSpLocks noChangeShapeType="1"/>
              <a:stCxn id="107" idx="3"/>
              <a:endCxn id="75" idx="1"/>
            </p:cNvCxnSpPr>
            <p:nvPr/>
          </p:nvCxnSpPr>
          <p:spPr bwMode="auto">
            <a:xfrm flipV="1">
              <a:off x="4068719" y="4163275"/>
              <a:ext cx="422628" cy="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7" name="AutoShape 99"/>
            <p:cNvCxnSpPr>
              <a:cxnSpLocks noChangeShapeType="1"/>
              <a:stCxn id="75" idx="3"/>
              <a:endCxn id="67" idx="1"/>
            </p:cNvCxnSpPr>
            <p:nvPr/>
          </p:nvCxnSpPr>
          <p:spPr bwMode="auto">
            <a:xfrm>
              <a:off x="5499458" y="4163275"/>
              <a:ext cx="648072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8" name="AutoShape 99"/>
            <p:cNvCxnSpPr>
              <a:cxnSpLocks noChangeShapeType="1"/>
              <a:stCxn id="67" idx="3"/>
              <a:endCxn id="48" idx="1"/>
            </p:cNvCxnSpPr>
            <p:nvPr/>
          </p:nvCxnSpPr>
          <p:spPr bwMode="auto">
            <a:xfrm>
              <a:off x="7155642" y="4163275"/>
              <a:ext cx="576064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05165"/>
              </p:ext>
            </p:extLst>
          </p:nvPr>
        </p:nvGraphicFramePr>
        <p:xfrm>
          <a:off x="5153268" y="5914761"/>
          <a:ext cx="4326039" cy="822960"/>
        </p:xfrm>
        <a:graphic>
          <a:graphicData uri="http://schemas.openxmlformats.org/drawingml/2006/table">
            <a:tbl>
              <a:tblPr/>
              <a:tblGrid>
                <a:gridCol w="1303439"/>
                <a:gridCol w="423333"/>
                <a:gridCol w="389467"/>
                <a:gridCol w="364067"/>
                <a:gridCol w="406400"/>
                <a:gridCol w="381000"/>
                <a:gridCol w="355600"/>
                <a:gridCol w="347133"/>
                <a:gridCol w="355600"/>
              </a:tblGrid>
              <a:tr h="23730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Activity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Free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</a:tbl>
          </a:graphicData>
        </a:graphic>
      </p:graphicFrame>
      <p:sp>
        <p:nvSpPr>
          <p:cNvPr id="130" name="Rectangle 1"/>
          <p:cNvSpPr>
            <a:spLocks noChangeArrowheads="1"/>
          </p:cNvSpPr>
          <p:nvPr/>
        </p:nvSpPr>
        <p:spPr bwMode="auto">
          <a:xfrm>
            <a:off x="205917" y="5914761"/>
            <a:ext cx="4861062" cy="615950"/>
          </a:xfrm>
          <a:prstGeom prst="rect">
            <a:avLst/>
          </a:prstGeom>
          <a:solidFill>
            <a:srgbClr val="F8F9BD"/>
          </a:solidFill>
          <a:ln w="9525" cap="flat" cmpd="sng">
            <a:solidFill>
              <a:srgbClr val="F79646"/>
            </a:solidFill>
            <a:prstDash val="solid"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Project completion time =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working days</a:t>
            </a:r>
          </a:p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Critical Path: </a:t>
            </a: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A,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C, F, H.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&amp;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A, D, H</a:t>
            </a:r>
            <a:endParaRPr kumimoji="0" lang="en-US" sz="2000" b="1" i="1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19628" y="789600"/>
            <a:ext cx="5033640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2 periods of activity (C) with increase of cost (2*50) =100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2895537" y="2838652"/>
            <a:ext cx="3585677" cy="1160586"/>
            <a:chOff x="2286979" y="4966958"/>
            <a:chExt cx="3585677" cy="1160586"/>
          </a:xfrm>
        </p:grpSpPr>
        <p:cxnSp>
          <p:nvCxnSpPr>
            <p:cNvPr id="133" name="AutoShape 99"/>
            <p:cNvCxnSpPr>
              <a:cxnSpLocks noChangeShapeType="1"/>
              <a:endCxn id="39" idx="1"/>
            </p:cNvCxnSpPr>
            <p:nvPr/>
          </p:nvCxnSpPr>
          <p:spPr bwMode="auto">
            <a:xfrm flipV="1">
              <a:off x="2286979" y="4966958"/>
              <a:ext cx="942255" cy="1141962"/>
            </a:xfrm>
            <a:prstGeom prst="straightConnector1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  <p:cxnSp>
          <p:nvCxnSpPr>
            <p:cNvPr id="137" name="AutoShape 99"/>
            <p:cNvCxnSpPr>
              <a:cxnSpLocks noChangeShapeType="1"/>
              <a:endCxn id="67" idx="1"/>
            </p:cNvCxnSpPr>
            <p:nvPr/>
          </p:nvCxnSpPr>
          <p:spPr bwMode="auto">
            <a:xfrm>
              <a:off x="4297900" y="4993443"/>
              <a:ext cx="1574756" cy="1134101"/>
            </a:xfrm>
            <a:prstGeom prst="straightConnector1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139" name="Table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118226"/>
              </p:ext>
            </p:extLst>
          </p:nvPr>
        </p:nvGraphicFramePr>
        <p:xfrm>
          <a:off x="5603711" y="724064"/>
          <a:ext cx="4244197" cy="2346960"/>
        </p:xfrm>
        <a:graphic>
          <a:graphicData uri="http://schemas.openxmlformats.org/drawingml/2006/table">
            <a:tbl>
              <a:tblPr firstRow="1" bandRow="1"/>
              <a:tblGrid>
                <a:gridCol w="535023"/>
                <a:gridCol w="699599"/>
                <a:gridCol w="672775"/>
                <a:gridCol w="482600"/>
                <a:gridCol w="668866"/>
                <a:gridCol w="482600"/>
                <a:gridCol w="702734"/>
              </a:tblGrid>
              <a:tr h="0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Slope, 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$/day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80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/>
                        <a:t>150</a:t>
                      </a:r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134" name="Group 133"/>
          <p:cNvGrpSpPr/>
          <p:nvPr/>
        </p:nvGrpSpPr>
        <p:grpSpPr>
          <a:xfrm>
            <a:off x="3986012" y="1307019"/>
            <a:ext cx="1344022" cy="720079"/>
            <a:chOff x="465139" y="1860623"/>
            <a:chExt cx="1080120" cy="720079"/>
          </a:xfrm>
        </p:grpSpPr>
        <p:sp>
          <p:nvSpPr>
            <p:cNvPr id="135" name="Rectangle 83"/>
            <p:cNvSpPr>
              <a:spLocks noChangeArrowheads="1"/>
            </p:cNvSpPr>
            <p:nvPr/>
          </p:nvSpPr>
          <p:spPr bwMode="auto">
            <a:xfrm>
              <a:off x="465139" y="1860623"/>
              <a:ext cx="1080120" cy="7200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ectangle 85"/>
            <p:cNvSpPr>
              <a:spLocks noChangeArrowheads="1"/>
            </p:cNvSpPr>
            <p:nvPr/>
          </p:nvSpPr>
          <p:spPr bwMode="auto">
            <a:xfrm>
              <a:off x="465139" y="1860623"/>
              <a:ext cx="360040" cy="2400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Arial" pitchFamily="34" charset="0"/>
                  <a:cs typeface="Arial" pitchFamily="34" charset="0"/>
                </a:rPr>
                <a:t>ES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ectangle 87"/>
            <p:cNvSpPr>
              <a:spLocks noChangeArrowheads="1"/>
            </p:cNvSpPr>
            <p:nvPr/>
          </p:nvSpPr>
          <p:spPr bwMode="auto">
            <a:xfrm>
              <a:off x="1185219" y="1860623"/>
              <a:ext cx="360040" cy="240026"/>
            </a:xfrm>
            <a:prstGeom prst="rect">
              <a:avLst/>
            </a:prstGeom>
            <a:solidFill>
              <a:srgbClr val="FABF8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Arial" pitchFamily="34" charset="0"/>
                  <a:cs typeface="Arial" pitchFamily="34" charset="0"/>
                </a:rPr>
                <a:t>LS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88"/>
            <p:cNvSpPr>
              <a:spLocks noChangeArrowheads="1"/>
            </p:cNvSpPr>
            <p:nvPr/>
          </p:nvSpPr>
          <p:spPr bwMode="auto">
            <a:xfrm>
              <a:off x="465139" y="2340676"/>
              <a:ext cx="360040" cy="24002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Arial" pitchFamily="34" charset="0"/>
                  <a:cs typeface="Arial" pitchFamily="34" charset="0"/>
                </a:rPr>
                <a:t>EF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Rectangle 89"/>
            <p:cNvSpPr>
              <a:spLocks noChangeArrowheads="1"/>
            </p:cNvSpPr>
            <p:nvPr/>
          </p:nvSpPr>
          <p:spPr bwMode="auto">
            <a:xfrm>
              <a:off x="825179" y="2340676"/>
              <a:ext cx="360040" cy="240026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Arial" pitchFamily="34" charset="0"/>
                  <a:cs typeface="Arial" pitchFamily="34" charset="0"/>
                </a:rPr>
                <a:t>TF</a:t>
              </a:r>
              <a:endPara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90"/>
            <p:cNvSpPr>
              <a:spLocks noChangeArrowheads="1"/>
            </p:cNvSpPr>
            <p:nvPr/>
          </p:nvSpPr>
          <p:spPr bwMode="auto">
            <a:xfrm>
              <a:off x="1185219" y="2340676"/>
              <a:ext cx="360040" cy="240026"/>
            </a:xfrm>
            <a:prstGeom prst="rect">
              <a:avLst/>
            </a:prstGeom>
            <a:solidFill>
              <a:srgbClr val="C2D69B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Arial" pitchFamily="34" charset="0"/>
                  <a:cs typeface="Arial" pitchFamily="34" charset="0"/>
                </a:rPr>
                <a:t>LF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Text Box 91"/>
            <p:cNvSpPr txBox="1">
              <a:spLocks noChangeArrowheads="1"/>
            </p:cNvSpPr>
            <p:nvPr/>
          </p:nvSpPr>
          <p:spPr bwMode="auto">
            <a:xfrm>
              <a:off x="465139" y="2100649"/>
              <a:ext cx="1080120" cy="2400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Arial" pitchFamily="34" charset="0"/>
                  <a:cs typeface="Arial" pitchFamily="34" charset="0"/>
                </a:rPr>
                <a:t>Activity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4" name="Text Box 91"/>
          <p:cNvSpPr txBox="1">
            <a:spLocks noChangeArrowheads="1"/>
          </p:cNvSpPr>
          <p:nvPr/>
        </p:nvSpPr>
        <p:spPr bwMode="auto">
          <a:xfrm>
            <a:off x="3862227" y="2061974"/>
            <a:ext cx="1554483" cy="302474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Arial" pitchFamily="34" charset="0"/>
                <a:cs typeface="Arial" pitchFamily="34" charset="0"/>
              </a:rPr>
              <a:t>Crash limit (d @ cost)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0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27396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05389" y="2495538"/>
            <a:ext cx="8748588" cy="3094259"/>
            <a:chOff x="215900" y="1268761"/>
            <a:chExt cx="8748588" cy="3094259"/>
          </a:xfrm>
        </p:grpSpPr>
        <p:grpSp>
          <p:nvGrpSpPr>
            <p:cNvPr id="17" name="Group 21"/>
            <p:cNvGrpSpPr>
              <a:grpSpLocks/>
            </p:cNvGrpSpPr>
            <p:nvPr/>
          </p:nvGrpSpPr>
          <p:grpSpPr bwMode="auto">
            <a:xfrm>
              <a:off x="1619672" y="2420889"/>
              <a:ext cx="1080120" cy="720079"/>
              <a:chOff x="1929" y="6469"/>
              <a:chExt cx="1362" cy="1362"/>
            </a:xfrm>
          </p:grpSpPr>
          <p:sp>
            <p:nvSpPr>
              <p:cNvPr id="115" name="Rectangle 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6" name="Rectangle 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7" name="Rectangle 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8" name="Rectangle 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19" name="Rectangle 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" name="Rectangle 1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Rectangle 1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Rectangle 1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" name="Group 13"/>
            <p:cNvGrpSpPr>
              <a:grpSpLocks/>
            </p:cNvGrpSpPr>
            <p:nvPr/>
          </p:nvGrpSpPr>
          <p:grpSpPr bwMode="auto">
            <a:xfrm>
              <a:off x="3131840" y="2420889"/>
              <a:ext cx="1089541" cy="720079"/>
              <a:chOff x="1929" y="6469"/>
              <a:chExt cx="1362" cy="1362"/>
            </a:xfrm>
          </p:grpSpPr>
          <p:sp>
            <p:nvSpPr>
              <p:cNvPr id="107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11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9" name="Group 22"/>
            <p:cNvGrpSpPr>
              <a:grpSpLocks/>
            </p:cNvGrpSpPr>
            <p:nvPr/>
          </p:nvGrpSpPr>
          <p:grpSpPr bwMode="auto">
            <a:xfrm>
              <a:off x="1619672" y="3645025"/>
              <a:ext cx="1008112" cy="717995"/>
              <a:chOff x="1929" y="6469"/>
              <a:chExt cx="1362" cy="1362"/>
            </a:xfrm>
          </p:grpSpPr>
          <p:sp>
            <p:nvSpPr>
              <p:cNvPr id="99" name="Rectangle 2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Rectangle 2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239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" name="Rectangle 3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0" name="AutoShape 32"/>
            <p:cNvCxnSpPr>
              <a:cxnSpLocks noChangeShapeType="1"/>
            </p:cNvCxnSpPr>
            <p:nvPr/>
          </p:nvCxnSpPr>
          <p:spPr bwMode="auto">
            <a:xfrm>
              <a:off x="2699792" y="2780929"/>
              <a:ext cx="432048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4642004" y="3645025"/>
              <a:ext cx="1082124" cy="717995"/>
              <a:chOff x="1929" y="6469"/>
              <a:chExt cx="1362" cy="1362"/>
            </a:xfrm>
          </p:grpSpPr>
          <p:sp>
            <p:nvSpPr>
              <p:cNvPr id="91" name="Rectangle 3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3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E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3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3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4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4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Rectangle 4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16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2" name="AutoShape 43"/>
            <p:cNvCxnSpPr>
              <a:cxnSpLocks noChangeShapeType="1"/>
            </p:cNvCxnSpPr>
            <p:nvPr/>
          </p:nvCxnSpPr>
          <p:spPr bwMode="auto">
            <a:xfrm>
              <a:off x="2627784" y="4004023"/>
              <a:ext cx="201422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3" name="Group 44"/>
            <p:cNvGrpSpPr>
              <a:grpSpLocks/>
            </p:cNvGrpSpPr>
            <p:nvPr/>
          </p:nvGrpSpPr>
          <p:grpSpPr bwMode="auto">
            <a:xfrm>
              <a:off x="6316971" y="3645024"/>
              <a:ext cx="1063341" cy="717996"/>
              <a:chOff x="1929" y="6469"/>
              <a:chExt cx="1362" cy="1362"/>
            </a:xfrm>
          </p:grpSpPr>
          <p:sp>
            <p:nvSpPr>
              <p:cNvPr id="83" name="Rectangle 4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4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4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4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87" name="Rectangle 4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ectangle 5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16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5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Rectangle 5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19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4" name="AutoShape 53"/>
            <p:cNvCxnSpPr>
              <a:cxnSpLocks noChangeShapeType="1"/>
            </p:cNvCxnSpPr>
            <p:nvPr/>
          </p:nvCxnSpPr>
          <p:spPr bwMode="auto">
            <a:xfrm flipV="1">
              <a:off x="5724128" y="4004022"/>
              <a:ext cx="5928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5" name="Group 63"/>
            <p:cNvGrpSpPr>
              <a:grpSpLocks/>
            </p:cNvGrpSpPr>
            <p:nvPr/>
          </p:nvGrpSpPr>
          <p:grpSpPr bwMode="auto">
            <a:xfrm>
              <a:off x="4644009" y="2420888"/>
              <a:ext cx="1008111" cy="720080"/>
              <a:chOff x="1929" y="6469"/>
              <a:chExt cx="1362" cy="1362"/>
            </a:xfrm>
          </p:grpSpPr>
          <p:sp>
            <p:nvSpPr>
              <p:cNvPr id="75" name="Rectangle 6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6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Rectangle 6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Rectangle 6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79" name="Rectangle 6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6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7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7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6" name="Group 72"/>
            <p:cNvGrpSpPr>
              <a:grpSpLocks/>
            </p:cNvGrpSpPr>
            <p:nvPr/>
          </p:nvGrpSpPr>
          <p:grpSpPr bwMode="auto">
            <a:xfrm>
              <a:off x="6300192" y="2420888"/>
              <a:ext cx="1008112" cy="720080"/>
              <a:chOff x="1929" y="6469"/>
              <a:chExt cx="1362" cy="1362"/>
            </a:xfrm>
          </p:grpSpPr>
          <p:sp>
            <p:nvSpPr>
              <p:cNvPr id="67" name="Rectangle 7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7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7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Rectangle 76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71" name="Rectangle 7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19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7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7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kern="0" dirty="0">
                    <a:solidFill>
                      <a:srgbClr val="FF0000"/>
                    </a:solidFill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8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19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15900" y="3068961"/>
              <a:ext cx="899716" cy="720079"/>
              <a:chOff x="215900" y="3068961"/>
              <a:chExt cx="899716" cy="720079"/>
            </a:xfrm>
          </p:grpSpPr>
          <p:grpSp>
            <p:nvGrpSpPr>
              <p:cNvPr id="57" name="Group 82"/>
              <p:cNvGrpSpPr>
                <a:grpSpLocks/>
              </p:cNvGrpSpPr>
              <p:nvPr/>
            </p:nvGrpSpPr>
            <p:grpSpPr bwMode="auto">
              <a:xfrm>
                <a:off x="215900" y="3068961"/>
                <a:ext cx="899716" cy="720079"/>
                <a:chOff x="1929" y="6469"/>
                <a:chExt cx="1362" cy="1362"/>
              </a:xfrm>
            </p:grpSpPr>
            <p:sp>
              <p:nvSpPr>
                <p:cNvPr id="5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6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8" name="Text Box 91"/>
              <p:cNvSpPr txBox="1">
                <a:spLocks noChangeArrowheads="1"/>
              </p:cNvSpPr>
              <p:nvPr/>
            </p:nvSpPr>
            <p:spPr bwMode="auto">
              <a:xfrm>
                <a:off x="251520" y="3320988"/>
                <a:ext cx="864096" cy="21602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START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28" name="AutoShape 92"/>
            <p:cNvCxnSpPr>
              <a:cxnSpLocks noChangeShapeType="1"/>
            </p:cNvCxnSpPr>
            <p:nvPr/>
          </p:nvCxnSpPr>
          <p:spPr bwMode="auto">
            <a:xfrm flipV="1">
              <a:off x="4221381" y="2780928"/>
              <a:ext cx="4226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9" name="Group 81"/>
            <p:cNvGrpSpPr>
              <a:grpSpLocks/>
            </p:cNvGrpSpPr>
            <p:nvPr/>
          </p:nvGrpSpPr>
          <p:grpSpPr bwMode="auto">
            <a:xfrm>
              <a:off x="7884368" y="3068960"/>
              <a:ext cx="1080120" cy="720079"/>
              <a:chOff x="1248" y="4880"/>
              <a:chExt cx="1362" cy="1362"/>
            </a:xfrm>
          </p:grpSpPr>
          <p:grpSp>
            <p:nvGrpSpPr>
              <p:cNvPr id="47" name="Group 82"/>
              <p:cNvGrpSpPr>
                <a:grpSpLocks/>
              </p:cNvGrpSpPr>
              <p:nvPr/>
            </p:nvGrpSpPr>
            <p:grpSpPr bwMode="auto">
              <a:xfrm>
                <a:off x="1248" y="4880"/>
                <a:ext cx="1362" cy="1362"/>
                <a:chOff x="1929" y="6469"/>
                <a:chExt cx="1362" cy="1362"/>
              </a:xfrm>
            </p:grpSpPr>
            <p:sp>
              <p:nvSpPr>
                <p:cNvPr id="4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19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5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19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19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19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8" name="Text Box 91"/>
              <p:cNvSpPr txBox="1">
                <a:spLocks noChangeArrowheads="1"/>
              </p:cNvSpPr>
              <p:nvPr/>
            </p:nvSpPr>
            <p:spPr bwMode="auto">
              <a:xfrm>
                <a:off x="1248" y="5334"/>
                <a:ext cx="1362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FINISH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" name="AutoShape 92"/>
            <p:cNvCxnSpPr>
              <a:cxnSpLocks noChangeShapeType="1"/>
            </p:cNvCxnSpPr>
            <p:nvPr/>
          </p:nvCxnSpPr>
          <p:spPr bwMode="auto">
            <a:xfrm>
              <a:off x="5652120" y="2780928"/>
              <a:ext cx="648072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31" name="Group 13"/>
            <p:cNvGrpSpPr>
              <a:grpSpLocks/>
            </p:cNvGrpSpPr>
            <p:nvPr/>
          </p:nvGrpSpPr>
          <p:grpSpPr bwMode="auto">
            <a:xfrm>
              <a:off x="3635896" y="1268761"/>
              <a:ext cx="1089541" cy="720079"/>
              <a:chOff x="1929" y="6469"/>
              <a:chExt cx="1362" cy="1362"/>
            </a:xfrm>
          </p:grpSpPr>
          <p:sp>
            <p:nvSpPr>
              <p:cNvPr id="39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9</a:t>
                </a:r>
              </a:p>
            </p:txBody>
          </p:sp>
          <p:sp>
            <p:nvSpPr>
              <p:cNvPr id="43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2" name="AutoShape 92"/>
            <p:cNvCxnSpPr>
              <a:cxnSpLocks noChangeShapeType="1"/>
              <a:stCxn id="115" idx="3"/>
              <a:endCxn id="39" idx="1"/>
            </p:cNvCxnSpPr>
            <p:nvPr/>
          </p:nvCxnSpPr>
          <p:spPr bwMode="auto">
            <a:xfrm flipV="1">
              <a:off x="2699792" y="1628801"/>
              <a:ext cx="936104" cy="11521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3" name="AutoShape 92"/>
            <p:cNvCxnSpPr>
              <a:cxnSpLocks noChangeShapeType="1"/>
              <a:stCxn id="107" idx="3"/>
              <a:endCxn id="91" idx="1"/>
            </p:cNvCxnSpPr>
            <p:nvPr/>
          </p:nvCxnSpPr>
          <p:spPr bwMode="auto">
            <a:xfrm>
              <a:off x="4221381" y="2780929"/>
              <a:ext cx="420623" cy="12230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4" name="AutoShape 92"/>
            <p:cNvCxnSpPr>
              <a:cxnSpLocks noChangeShapeType="1"/>
              <a:stCxn id="39" idx="3"/>
              <a:endCxn id="67" idx="1"/>
            </p:cNvCxnSpPr>
            <p:nvPr/>
          </p:nvCxnSpPr>
          <p:spPr bwMode="auto">
            <a:xfrm>
              <a:off x="4725437" y="1628801"/>
              <a:ext cx="1574755" cy="11521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" name="AutoShape 92"/>
            <p:cNvCxnSpPr>
              <a:cxnSpLocks noChangeShapeType="1"/>
              <a:stCxn id="59" idx="3"/>
              <a:endCxn id="115" idx="1"/>
            </p:cNvCxnSpPr>
            <p:nvPr/>
          </p:nvCxnSpPr>
          <p:spPr bwMode="auto">
            <a:xfrm flipV="1">
              <a:off x="1115616" y="2780929"/>
              <a:ext cx="504056" cy="6480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" name="AutoShape 92"/>
            <p:cNvCxnSpPr>
              <a:cxnSpLocks noChangeShapeType="1"/>
              <a:stCxn id="59" idx="3"/>
              <a:endCxn id="99" idx="1"/>
            </p:cNvCxnSpPr>
            <p:nvPr/>
          </p:nvCxnSpPr>
          <p:spPr bwMode="auto">
            <a:xfrm>
              <a:off x="1115616" y="3429001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7" name="AutoShape 92"/>
            <p:cNvCxnSpPr>
              <a:cxnSpLocks noChangeShapeType="1"/>
              <a:stCxn id="67" idx="3"/>
              <a:endCxn id="48" idx="1"/>
            </p:cNvCxnSpPr>
            <p:nvPr/>
          </p:nvCxnSpPr>
          <p:spPr bwMode="auto">
            <a:xfrm>
              <a:off x="7308304" y="2780928"/>
              <a:ext cx="576064" cy="6480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8" name="AutoShape 92"/>
            <p:cNvCxnSpPr>
              <a:cxnSpLocks noChangeShapeType="1"/>
              <a:stCxn id="83" idx="3"/>
              <a:endCxn id="49" idx="1"/>
            </p:cNvCxnSpPr>
            <p:nvPr/>
          </p:nvCxnSpPr>
          <p:spPr bwMode="auto">
            <a:xfrm flipV="1">
              <a:off x="7380312" y="3429000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23" name="Group 122"/>
          <p:cNvGrpSpPr/>
          <p:nvPr/>
        </p:nvGrpSpPr>
        <p:grpSpPr>
          <a:xfrm>
            <a:off x="1305105" y="4016172"/>
            <a:ext cx="6768752" cy="648072"/>
            <a:chOff x="962954" y="4163275"/>
            <a:chExt cx="6768752" cy="648072"/>
          </a:xfrm>
        </p:grpSpPr>
        <p:cxnSp>
          <p:nvCxnSpPr>
            <p:cNvPr id="124" name="AutoShape 99"/>
            <p:cNvCxnSpPr>
              <a:cxnSpLocks noChangeShapeType="1"/>
              <a:stCxn id="58" idx="3"/>
              <a:endCxn id="115" idx="1"/>
            </p:cNvCxnSpPr>
            <p:nvPr/>
          </p:nvCxnSpPr>
          <p:spPr bwMode="auto">
            <a:xfrm flipV="1">
              <a:off x="962954" y="4163276"/>
              <a:ext cx="504056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5" name="AutoShape 99"/>
            <p:cNvCxnSpPr>
              <a:cxnSpLocks noChangeShapeType="1"/>
              <a:stCxn id="115" idx="3"/>
              <a:endCxn id="107" idx="1"/>
            </p:cNvCxnSpPr>
            <p:nvPr/>
          </p:nvCxnSpPr>
          <p:spPr bwMode="auto">
            <a:xfrm>
              <a:off x="2547130" y="4163276"/>
              <a:ext cx="432048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6" name="AutoShape 99"/>
            <p:cNvCxnSpPr>
              <a:cxnSpLocks noChangeShapeType="1"/>
              <a:stCxn id="107" idx="3"/>
              <a:endCxn id="75" idx="1"/>
            </p:cNvCxnSpPr>
            <p:nvPr/>
          </p:nvCxnSpPr>
          <p:spPr bwMode="auto">
            <a:xfrm flipV="1">
              <a:off x="4068719" y="4163275"/>
              <a:ext cx="422628" cy="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7" name="AutoShape 99"/>
            <p:cNvCxnSpPr>
              <a:cxnSpLocks noChangeShapeType="1"/>
              <a:stCxn id="75" idx="3"/>
              <a:endCxn id="67" idx="1"/>
            </p:cNvCxnSpPr>
            <p:nvPr/>
          </p:nvCxnSpPr>
          <p:spPr bwMode="auto">
            <a:xfrm>
              <a:off x="5499458" y="4163275"/>
              <a:ext cx="648072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8" name="AutoShape 99"/>
            <p:cNvCxnSpPr>
              <a:cxnSpLocks noChangeShapeType="1"/>
              <a:stCxn id="67" idx="3"/>
              <a:endCxn id="48" idx="1"/>
            </p:cNvCxnSpPr>
            <p:nvPr/>
          </p:nvCxnSpPr>
          <p:spPr bwMode="auto">
            <a:xfrm>
              <a:off x="7155642" y="4163275"/>
              <a:ext cx="576064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706703"/>
              </p:ext>
            </p:extLst>
          </p:nvPr>
        </p:nvGraphicFramePr>
        <p:xfrm>
          <a:off x="5153268" y="5914761"/>
          <a:ext cx="4326039" cy="822960"/>
        </p:xfrm>
        <a:graphic>
          <a:graphicData uri="http://schemas.openxmlformats.org/drawingml/2006/table">
            <a:tbl>
              <a:tblPr/>
              <a:tblGrid>
                <a:gridCol w="1303439"/>
                <a:gridCol w="423333"/>
                <a:gridCol w="389467"/>
                <a:gridCol w="364067"/>
                <a:gridCol w="406400"/>
                <a:gridCol w="381000"/>
                <a:gridCol w="355600"/>
                <a:gridCol w="347133"/>
                <a:gridCol w="355600"/>
              </a:tblGrid>
              <a:tr h="23730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Activity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Free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</a:tbl>
          </a:graphicData>
        </a:graphic>
      </p:graphicFrame>
      <p:sp>
        <p:nvSpPr>
          <p:cNvPr id="130" name="Rectangle 1"/>
          <p:cNvSpPr>
            <a:spLocks noChangeArrowheads="1"/>
          </p:cNvSpPr>
          <p:nvPr/>
        </p:nvSpPr>
        <p:spPr bwMode="auto">
          <a:xfrm>
            <a:off x="205917" y="5914761"/>
            <a:ext cx="4861062" cy="615950"/>
          </a:xfrm>
          <a:prstGeom prst="rect">
            <a:avLst/>
          </a:prstGeom>
          <a:solidFill>
            <a:srgbClr val="F8F9BD"/>
          </a:solidFill>
          <a:ln w="9525" cap="flat" cmpd="sng">
            <a:solidFill>
              <a:srgbClr val="F79646"/>
            </a:solidFill>
            <a:prstDash val="solid"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Project completion time =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working days</a:t>
            </a:r>
          </a:p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Critical Path: </a:t>
            </a: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A,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C, F, H.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&amp;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A, D, H</a:t>
            </a:r>
            <a:endParaRPr kumimoji="0" lang="en-US" sz="2000" b="1" i="1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19628" y="789600"/>
            <a:ext cx="5033640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1 period of activity (A) with increase of cost =70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2895537" y="2838652"/>
            <a:ext cx="3585677" cy="1160586"/>
            <a:chOff x="2286979" y="4966958"/>
            <a:chExt cx="3585677" cy="1160586"/>
          </a:xfrm>
        </p:grpSpPr>
        <p:cxnSp>
          <p:nvCxnSpPr>
            <p:cNvPr id="133" name="AutoShape 99"/>
            <p:cNvCxnSpPr>
              <a:cxnSpLocks noChangeShapeType="1"/>
              <a:endCxn id="39" idx="1"/>
            </p:cNvCxnSpPr>
            <p:nvPr/>
          </p:nvCxnSpPr>
          <p:spPr bwMode="auto">
            <a:xfrm flipV="1">
              <a:off x="2286979" y="4966958"/>
              <a:ext cx="942255" cy="1141962"/>
            </a:xfrm>
            <a:prstGeom prst="straightConnector1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  <p:cxnSp>
          <p:nvCxnSpPr>
            <p:cNvPr id="137" name="AutoShape 99"/>
            <p:cNvCxnSpPr>
              <a:cxnSpLocks noChangeShapeType="1"/>
              <a:endCxn id="67" idx="1"/>
            </p:cNvCxnSpPr>
            <p:nvPr/>
          </p:nvCxnSpPr>
          <p:spPr bwMode="auto">
            <a:xfrm>
              <a:off x="4297900" y="4993443"/>
              <a:ext cx="1574756" cy="1134101"/>
            </a:xfrm>
            <a:prstGeom prst="straightConnector1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139" name="Table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07510"/>
              </p:ext>
            </p:extLst>
          </p:nvPr>
        </p:nvGraphicFramePr>
        <p:xfrm>
          <a:off x="5603711" y="724064"/>
          <a:ext cx="4244197" cy="2346960"/>
        </p:xfrm>
        <a:graphic>
          <a:graphicData uri="http://schemas.openxmlformats.org/drawingml/2006/table">
            <a:tbl>
              <a:tblPr firstRow="1" bandRow="1"/>
              <a:tblGrid>
                <a:gridCol w="535023"/>
                <a:gridCol w="699599"/>
                <a:gridCol w="672775"/>
                <a:gridCol w="482600"/>
                <a:gridCol w="668866"/>
                <a:gridCol w="482600"/>
                <a:gridCol w="702734"/>
              </a:tblGrid>
              <a:tr h="0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Slope, 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$/day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80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/>
                        <a:t>150</a:t>
                      </a:r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45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27396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445456"/>
              </p:ext>
            </p:extLst>
          </p:nvPr>
        </p:nvGraphicFramePr>
        <p:xfrm>
          <a:off x="5177528" y="5906592"/>
          <a:ext cx="4326039" cy="822960"/>
        </p:xfrm>
        <a:graphic>
          <a:graphicData uri="http://schemas.openxmlformats.org/drawingml/2006/table">
            <a:tbl>
              <a:tblPr/>
              <a:tblGrid>
                <a:gridCol w="1303439"/>
                <a:gridCol w="423333"/>
                <a:gridCol w="389467"/>
                <a:gridCol w="364067"/>
                <a:gridCol w="406400"/>
                <a:gridCol w="381000"/>
                <a:gridCol w="355600"/>
                <a:gridCol w="347133"/>
                <a:gridCol w="355600"/>
              </a:tblGrid>
              <a:tr h="24596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Activity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Free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</a:tbl>
          </a:graphicData>
        </a:graphic>
      </p:graphicFrame>
      <p:sp>
        <p:nvSpPr>
          <p:cNvPr id="130" name="Rectangle 1"/>
          <p:cNvSpPr>
            <a:spLocks noChangeArrowheads="1"/>
          </p:cNvSpPr>
          <p:nvPr/>
        </p:nvSpPr>
        <p:spPr bwMode="auto">
          <a:xfrm>
            <a:off x="188983" y="5908180"/>
            <a:ext cx="4861062" cy="615950"/>
          </a:xfrm>
          <a:prstGeom prst="rect">
            <a:avLst/>
          </a:prstGeom>
          <a:solidFill>
            <a:srgbClr val="F8F9BD"/>
          </a:solidFill>
          <a:ln w="9525" cap="flat" cmpd="sng">
            <a:solidFill>
              <a:srgbClr val="F79646"/>
            </a:solidFill>
            <a:prstDash val="solid"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Project completion time =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working days</a:t>
            </a:r>
          </a:p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Critical Path: </a:t>
            </a: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A,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C, F, H.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&amp;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A, D, H</a:t>
            </a:r>
            <a:endParaRPr kumimoji="0" lang="en-US" sz="2000" b="1" i="1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38135" y="975154"/>
            <a:ext cx="5356732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educe farther 1 period of 2 activities (D,F) with increase of cost (30+90) =120</a:t>
            </a:r>
          </a:p>
        </p:txBody>
      </p:sp>
      <p:graphicFrame>
        <p:nvGraphicFramePr>
          <p:cNvPr id="134" name="Table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655377"/>
              </p:ext>
            </p:extLst>
          </p:nvPr>
        </p:nvGraphicFramePr>
        <p:xfrm>
          <a:off x="5603711" y="724064"/>
          <a:ext cx="4244197" cy="2346960"/>
        </p:xfrm>
        <a:graphic>
          <a:graphicData uri="http://schemas.openxmlformats.org/drawingml/2006/table">
            <a:tbl>
              <a:tblPr firstRow="1" bandRow="1"/>
              <a:tblGrid>
                <a:gridCol w="535023"/>
                <a:gridCol w="699599"/>
                <a:gridCol w="672775"/>
                <a:gridCol w="482600"/>
                <a:gridCol w="668866"/>
                <a:gridCol w="482600"/>
                <a:gridCol w="702734"/>
              </a:tblGrid>
              <a:tr h="0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Slope, 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$/day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80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/>
                        <a:t>150</a:t>
                      </a:r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135" name="Group 134"/>
          <p:cNvGrpSpPr/>
          <p:nvPr/>
        </p:nvGrpSpPr>
        <p:grpSpPr>
          <a:xfrm>
            <a:off x="405389" y="2495538"/>
            <a:ext cx="8748588" cy="3094259"/>
            <a:chOff x="215900" y="1268761"/>
            <a:chExt cx="8748588" cy="3094259"/>
          </a:xfrm>
        </p:grpSpPr>
        <p:grpSp>
          <p:nvGrpSpPr>
            <p:cNvPr id="136" name="Group 21"/>
            <p:cNvGrpSpPr>
              <a:grpSpLocks/>
            </p:cNvGrpSpPr>
            <p:nvPr/>
          </p:nvGrpSpPr>
          <p:grpSpPr bwMode="auto">
            <a:xfrm>
              <a:off x="1619672" y="2420889"/>
              <a:ext cx="1080120" cy="720079"/>
              <a:chOff x="1929" y="6469"/>
              <a:chExt cx="1362" cy="1362"/>
            </a:xfrm>
          </p:grpSpPr>
          <p:sp>
            <p:nvSpPr>
              <p:cNvPr id="235" name="Rectangle 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Rectangle 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7" name="Rectangle 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" name="Rectangle 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39" name="Rectangle 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" name="Rectangle 1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" name="Rectangle 1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2" name="Rectangle 1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8" name="Group 13"/>
            <p:cNvGrpSpPr>
              <a:grpSpLocks/>
            </p:cNvGrpSpPr>
            <p:nvPr/>
          </p:nvGrpSpPr>
          <p:grpSpPr bwMode="auto">
            <a:xfrm>
              <a:off x="3131840" y="2420889"/>
              <a:ext cx="1089541" cy="720079"/>
              <a:chOff x="1929" y="6469"/>
              <a:chExt cx="1362" cy="1362"/>
            </a:xfrm>
          </p:grpSpPr>
          <p:sp>
            <p:nvSpPr>
              <p:cNvPr id="227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8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9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0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231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4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9" name="Group 22"/>
            <p:cNvGrpSpPr>
              <a:grpSpLocks/>
            </p:cNvGrpSpPr>
            <p:nvPr/>
          </p:nvGrpSpPr>
          <p:grpSpPr bwMode="auto">
            <a:xfrm>
              <a:off x="1619672" y="3645025"/>
              <a:ext cx="1008112" cy="717995"/>
              <a:chOff x="1929" y="6469"/>
              <a:chExt cx="1362" cy="1362"/>
            </a:xfrm>
          </p:grpSpPr>
          <p:sp>
            <p:nvSpPr>
              <p:cNvPr id="219" name="Rectangle 2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0" name="Rectangle 2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" name="Rectangle 2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Rectangle 26"/>
              <p:cNvSpPr>
                <a:spLocks noChangeArrowheads="1"/>
              </p:cNvSpPr>
              <p:nvPr/>
            </p:nvSpPr>
            <p:spPr bwMode="auto">
              <a:xfrm>
                <a:off x="239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223" name="Rectangle 2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4" name="Rectangle 2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Rectangle 2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6" name="Rectangle 3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0" name="AutoShape 32"/>
            <p:cNvCxnSpPr>
              <a:cxnSpLocks noChangeShapeType="1"/>
            </p:cNvCxnSpPr>
            <p:nvPr/>
          </p:nvCxnSpPr>
          <p:spPr bwMode="auto">
            <a:xfrm>
              <a:off x="2699792" y="2780929"/>
              <a:ext cx="432048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41" name="Group 34"/>
            <p:cNvGrpSpPr>
              <a:grpSpLocks/>
            </p:cNvGrpSpPr>
            <p:nvPr/>
          </p:nvGrpSpPr>
          <p:grpSpPr bwMode="auto">
            <a:xfrm>
              <a:off x="4642004" y="3645025"/>
              <a:ext cx="1082124" cy="717995"/>
              <a:chOff x="1929" y="6469"/>
              <a:chExt cx="1362" cy="1362"/>
            </a:xfrm>
          </p:grpSpPr>
          <p:sp>
            <p:nvSpPr>
              <p:cNvPr id="211" name="Rectangle 3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" name="Rectangle 3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E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3" name="Rectangle 3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4" name="Rectangle 3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215" name="Rectangle 3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6" name="Rectangle 4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Rectangle 4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8" name="Rectangle 4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2" name="AutoShape 43"/>
            <p:cNvCxnSpPr>
              <a:cxnSpLocks noChangeShapeType="1"/>
            </p:cNvCxnSpPr>
            <p:nvPr/>
          </p:nvCxnSpPr>
          <p:spPr bwMode="auto">
            <a:xfrm>
              <a:off x="2627784" y="4004023"/>
              <a:ext cx="201422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43" name="Group 44"/>
            <p:cNvGrpSpPr>
              <a:grpSpLocks/>
            </p:cNvGrpSpPr>
            <p:nvPr/>
          </p:nvGrpSpPr>
          <p:grpSpPr bwMode="auto">
            <a:xfrm>
              <a:off x="6316971" y="3645024"/>
              <a:ext cx="1063341" cy="717996"/>
              <a:chOff x="1929" y="6469"/>
              <a:chExt cx="1362" cy="1362"/>
            </a:xfrm>
          </p:grpSpPr>
          <p:sp>
            <p:nvSpPr>
              <p:cNvPr id="203" name="Rectangle 4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Rectangle 4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" name="Rectangle 4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" name="Rectangle 4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07" name="Rectangle 4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" name="Rectangle 5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15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" name="Rectangle 5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Rectangle 5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4" name="AutoShape 53"/>
            <p:cNvCxnSpPr>
              <a:cxnSpLocks noChangeShapeType="1"/>
            </p:cNvCxnSpPr>
            <p:nvPr/>
          </p:nvCxnSpPr>
          <p:spPr bwMode="auto">
            <a:xfrm flipV="1">
              <a:off x="5724128" y="4004022"/>
              <a:ext cx="5928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45" name="Group 63"/>
            <p:cNvGrpSpPr>
              <a:grpSpLocks/>
            </p:cNvGrpSpPr>
            <p:nvPr/>
          </p:nvGrpSpPr>
          <p:grpSpPr bwMode="auto">
            <a:xfrm>
              <a:off x="4644009" y="2420888"/>
              <a:ext cx="1008111" cy="720080"/>
              <a:chOff x="1929" y="6469"/>
              <a:chExt cx="1362" cy="1362"/>
            </a:xfrm>
          </p:grpSpPr>
          <p:sp>
            <p:nvSpPr>
              <p:cNvPr id="195" name="Rectangle 6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6" name="Rectangle 6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7" name="Rectangle 6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Rectangle 6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99" name="Rectangle 6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Rectangle 6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1" name="Rectangle 7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Rectangle 7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6" name="Group 72"/>
            <p:cNvGrpSpPr>
              <a:grpSpLocks/>
            </p:cNvGrpSpPr>
            <p:nvPr/>
          </p:nvGrpSpPr>
          <p:grpSpPr bwMode="auto">
            <a:xfrm>
              <a:off x="6300192" y="2420888"/>
              <a:ext cx="1008112" cy="720080"/>
              <a:chOff x="1929" y="6469"/>
              <a:chExt cx="1362" cy="1362"/>
            </a:xfrm>
          </p:grpSpPr>
          <p:sp>
            <p:nvSpPr>
              <p:cNvPr id="187" name="Rectangle 7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8" name="Rectangle 7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9" name="Rectangle 7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0" name="Rectangle 76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191" name="Rectangle 7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2" name="Rectangle 7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3" name="Rectangle 7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kern="0" dirty="0">
                    <a:solidFill>
                      <a:srgbClr val="FF0000"/>
                    </a:solidFill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4" name="Rectangle 8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215900" y="3068961"/>
              <a:ext cx="899716" cy="720079"/>
              <a:chOff x="215900" y="3068961"/>
              <a:chExt cx="899716" cy="720079"/>
            </a:xfrm>
          </p:grpSpPr>
          <p:grpSp>
            <p:nvGrpSpPr>
              <p:cNvPr id="177" name="Group 82"/>
              <p:cNvGrpSpPr>
                <a:grpSpLocks/>
              </p:cNvGrpSpPr>
              <p:nvPr/>
            </p:nvGrpSpPr>
            <p:grpSpPr bwMode="auto">
              <a:xfrm>
                <a:off x="215900" y="3068961"/>
                <a:ext cx="899716" cy="720079"/>
                <a:chOff x="1929" y="6469"/>
                <a:chExt cx="1362" cy="1362"/>
              </a:xfrm>
            </p:grpSpPr>
            <p:sp>
              <p:nvSpPr>
                <p:cNvPr id="17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18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8" name="Text Box 91"/>
              <p:cNvSpPr txBox="1">
                <a:spLocks noChangeArrowheads="1"/>
              </p:cNvSpPr>
              <p:nvPr/>
            </p:nvSpPr>
            <p:spPr bwMode="auto">
              <a:xfrm>
                <a:off x="251520" y="3320988"/>
                <a:ext cx="864096" cy="21602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START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8" name="AutoShape 92"/>
            <p:cNvCxnSpPr>
              <a:cxnSpLocks noChangeShapeType="1"/>
            </p:cNvCxnSpPr>
            <p:nvPr/>
          </p:nvCxnSpPr>
          <p:spPr bwMode="auto">
            <a:xfrm flipV="1">
              <a:off x="4221381" y="2780928"/>
              <a:ext cx="4226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49" name="Group 81"/>
            <p:cNvGrpSpPr>
              <a:grpSpLocks/>
            </p:cNvGrpSpPr>
            <p:nvPr/>
          </p:nvGrpSpPr>
          <p:grpSpPr bwMode="auto">
            <a:xfrm>
              <a:off x="7884368" y="3068960"/>
              <a:ext cx="1080120" cy="720079"/>
              <a:chOff x="1248" y="4880"/>
              <a:chExt cx="1362" cy="1362"/>
            </a:xfrm>
          </p:grpSpPr>
          <p:grpSp>
            <p:nvGrpSpPr>
              <p:cNvPr id="167" name="Group 82"/>
              <p:cNvGrpSpPr>
                <a:grpSpLocks/>
              </p:cNvGrpSpPr>
              <p:nvPr/>
            </p:nvGrpSpPr>
            <p:grpSpPr bwMode="auto">
              <a:xfrm>
                <a:off x="1248" y="4880"/>
                <a:ext cx="1362" cy="1362"/>
                <a:chOff x="1929" y="6469"/>
                <a:chExt cx="1362" cy="1362"/>
              </a:xfrm>
            </p:grpSpPr>
            <p:sp>
              <p:nvSpPr>
                <p:cNvPr id="16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18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17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18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18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18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8" name="Text Box 91"/>
              <p:cNvSpPr txBox="1">
                <a:spLocks noChangeArrowheads="1"/>
              </p:cNvSpPr>
              <p:nvPr/>
            </p:nvSpPr>
            <p:spPr bwMode="auto">
              <a:xfrm>
                <a:off x="1248" y="5334"/>
                <a:ext cx="1362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FINISH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50" name="AutoShape 92"/>
            <p:cNvCxnSpPr>
              <a:cxnSpLocks noChangeShapeType="1"/>
            </p:cNvCxnSpPr>
            <p:nvPr/>
          </p:nvCxnSpPr>
          <p:spPr bwMode="auto">
            <a:xfrm>
              <a:off x="5652120" y="2780928"/>
              <a:ext cx="648072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51" name="Group 13"/>
            <p:cNvGrpSpPr>
              <a:grpSpLocks/>
            </p:cNvGrpSpPr>
            <p:nvPr/>
          </p:nvGrpSpPr>
          <p:grpSpPr bwMode="auto">
            <a:xfrm>
              <a:off x="3635896" y="1268761"/>
              <a:ext cx="1089541" cy="720079"/>
              <a:chOff x="1929" y="6469"/>
              <a:chExt cx="1362" cy="1362"/>
            </a:xfrm>
          </p:grpSpPr>
          <p:sp>
            <p:nvSpPr>
              <p:cNvPr id="159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163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5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52" name="AutoShape 92"/>
            <p:cNvCxnSpPr>
              <a:cxnSpLocks noChangeShapeType="1"/>
              <a:stCxn id="235" idx="3"/>
              <a:endCxn id="159" idx="1"/>
            </p:cNvCxnSpPr>
            <p:nvPr/>
          </p:nvCxnSpPr>
          <p:spPr bwMode="auto">
            <a:xfrm flipV="1">
              <a:off x="2699792" y="1628801"/>
              <a:ext cx="936104" cy="11521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3" name="AutoShape 92"/>
            <p:cNvCxnSpPr>
              <a:cxnSpLocks noChangeShapeType="1"/>
              <a:stCxn id="227" idx="3"/>
              <a:endCxn id="211" idx="1"/>
            </p:cNvCxnSpPr>
            <p:nvPr/>
          </p:nvCxnSpPr>
          <p:spPr bwMode="auto">
            <a:xfrm>
              <a:off x="4221381" y="2780929"/>
              <a:ext cx="420623" cy="12230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4" name="AutoShape 92"/>
            <p:cNvCxnSpPr>
              <a:cxnSpLocks noChangeShapeType="1"/>
              <a:stCxn id="159" idx="3"/>
              <a:endCxn id="187" idx="1"/>
            </p:cNvCxnSpPr>
            <p:nvPr/>
          </p:nvCxnSpPr>
          <p:spPr bwMode="auto">
            <a:xfrm>
              <a:off x="4725437" y="1628801"/>
              <a:ext cx="1574755" cy="11521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5" name="AutoShape 92"/>
            <p:cNvCxnSpPr>
              <a:cxnSpLocks noChangeShapeType="1"/>
              <a:stCxn id="179" idx="3"/>
              <a:endCxn id="235" idx="1"/>
            </p:cNvCxnSpPr>
            <p:nvPr/>
          </p:nvCxnSpPr>
          <p:spPr bwMode="auto">
            <a:xfrm flipV="1">
              <a:off x="1115616" y="2780929"/>
              <a:ext cx="504056" cy="6480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6" name="AutoShape 92"/>
            <p:cNvCxnSpPr>
              <a:cxnSpLocks noChangeShapeType="1"/>
              <a:stCxn id="179" idx="3"/>
              <a:endCxn id="219" idx="1"/>
            </p:cNvCxnSpPr>
            <p:nvPr/>
          </p:nvCxnSpPr>
          <p:spPr bwMode="auto">
            <a:xfrm>
              <a:off x="1115616" y="3429001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7" name="AutoShape 92"/>
            <p:cNvCxnSpPr>
              <a:cxnSpLocks noChangeShapeType="1"/>
              <a:stCxn id="187" idx="3"/>
              <a:endCxn id="168" idx="1"/>
            </p:cNvCxnSpPr>
            <p:nvPr/>
          </p:nvCxnSpPr>
          <p:spPr bwMode="auto">
            <a:xfrm>
              <a:off x="7308304" y="2780928"/>
              <a:ext cx="576064" cy="6480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8" name="AutoShape 92"/>
            <p:cNvCxnSpPr>
              <a:cxnSpLocks noChangeShapeType="1"/>
              <a:stCxn id="203" idx="3"/>
              <a:endCxn id="169" idx="1"/>
            </p:cNvCxnSpPr>
            <p:nvPr/>
          </p:nvCxnSpPr>
          <p:spPr bwMode="auto">
            <a:xfrm flipV="1">
              <a:off x="7380312" y="3429000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43" name="Group 242"/>
          <p:cNvGrpSpPr/>
          <p:nvPr/>
        </p:nvGrpSpPr>
        <p:grpSpPr>
          <a:xfrm>
            <a:off x="1305105" y="4016172"/>
            <a:ext cx="6768752" cy="648072"/>
            <a:chOff x="962954" y="4163275"/>
            <a:chExt cx="6768752" cy="648072"/>
          </a:xfrm>
        </p:grpSpPr>
        <p:cxnSp>
          <p:nvCxnSpPr>
            <p:cNvPr id="244" name="AutoShape 99"/>
            <p:cNvCxnSpPr>
              <a:cxnSpLocks noChangeShapeType="1"/>
              <a:stCxn id="178" idx="3"/>
              <a:endCxn id="235" idx="1"/>
            </p:cNvCxnSpPr>
            <p:nvPr/>
          </p:nvCxnSpPr>
          <p:spPr bwMode="auto">
            <a:xfrm flipV="1">
              <a:off x="962954" y="4163276"/>
              <a:ext cx="504056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45" name="AutoShape 99"/>
            <p:cNvCxnSpPr>
              <a:cxnSpLocks noChangeShapeType="1"/>
              <a:stCxn id="235" idx="3"/>
              <a:endCxn id="227" idx="1"/>
            </p:cNvCxnSpPr>
            <p:nvPr/>
          </p:nvCxnSpPr>
          <p:spPr bwMode="auto">
            <a:xfrm>
              <a:off x="2547130" y="4163276"/>
              <a:ext cx="432048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46" name="AutoShape 99"/>
            <p:cNvCxnSpPr>
              <a:cxnSpLocks noChangeShapeType="1"/>
              <a:stCxn id="227" idx="3"/>
              <a:endCxn id="195" idx="1"/>
            </p:cNvCxnSpPr>
            <p:nvPr/>
          </p:nvCxnSpPr>
          <p:spPr bwMode="auto">
            <a:xfrm flipV="1">
              <a:off x="4068719" y="4163275"/>
              <a:ext cx="422628" cy="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47" name="AutoShape 99"/>
            <p:cNvCxnSpPr>
              <a:cxnSpLocks noChangeShapeType="1"/>
              <a:stCxn id="195" idx="3"/>
              <a:endCxn id="187" idx="1"/>
            </p:cNvCxnSpPr>
            <p:nvPr/>
          </p:nvCxnSpPr>
          <p:spPr bwMode="auto">
            <a:xfrm>
              <a:off x="5499458" y="4163275"/>
              <a:ext cx="648072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48" name="AutoShape 99"/>
            <p:cNvCxnSpPr>
              <a:cxnSpLocks noChangeShapeType="1"/>
              <a:stCxn id="187" idx="3"/>
              <a:endCxn id="168" idx="1"/>
            </p:cNvCxnSpPr>
            <p:nvPr/>
          </p:nvCxnSpPr>
          <p:spPr bwMode="auto">
            <a:xfrm>
              <a:off x="7155642" y="4163275"/>
              <a:ext cx="576064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49" name="Group 248"/>
          <p:cNvGrpSpPr/>
          <p:nvPr/>
        </p:nvGrpSpPr>
        <p:grpSpPr>
          <a:xfrm>
            <a:off x="2895537" y="2838652"/>
            <a:ext cx="3585677" cy="1160586"/>
            <a:chOff x="2286979" y="4966958"/>
            <a:chExt cx="3585677" cy="1160586"/>
          </a:xfrm>
        </p:grpSpPr>
        <p:cxnSp>
          <p:nvCxnSpPr>
            <p:cNvPr id="250" name="AutoShape 99"/>
            <p:cNvCxnSpPr>
              <a:cxnSpLocks noChangeShapeType="1"/>
              <a:endCxn id="159" idx="1"/>
            </p:cNvCxnSpPr>
            <p:nvPr/>
          </p:nvCxnSpPr>
          <p:spPr bwMode="auto">
            <a:xfrm flipV="1">
              <a:off x="2286979" y="4966958"/>
              <a:ext cx="942255" cy="1141962"/>
            </a:xfrm>
            <a:prstGeom prst="straightConnector1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  <p:cxnSp>
          <p:nvCxnSpPr>
            <p:cNvPr id="251" name="AutoShape 99"/>
            <p:cNvCxnSpPr>
              <a:cxnSpLocks noChangeShapeType="1"/>
              <a:endCxn id="187" idx="1"/>
            </p:cNvCxnSpPr>
            <p:nvPr/>
          </p:nvCxnSpPr>
          <p:spPr bwMode="auto">
            <a:xfrm>
              <a:off x="4297900" y="4993443"/>
              <a:ext cx="1574756" cy="1134101"/>
            </a:xfrm>
            <a:prstGeom prst="straightConnector1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04702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27396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102005"/>
              </p:ext>
            </p:extLst>
          </p:nvPr>
        </p:nvGraphicFramePr>
        <p:xfrm>
          <a:off x="5177528" y="5906592"/>
          <a:ext cx="4326039" cy="822960"/>
        </p:xfrm>
        <a:graphic>
          <a:graphicData uri="http://schemas.openxmlformats.org/drawingml/2006/table">
            <a:tbl>
              <a:tblPr/>
              <a:tblGrid>
                <a:gridCol w="1303439"/>
                <a:gridCol w="423333"/>
                <a:gridCol w="389467"/>
                <a:gridCol w="364067"/>
                <a:gridCol w="406400"/>
                <a:gridCol w="381000"/>
                <a:gridCol w="355600"/>
                <a:gridCol w="347133"/>
                <a:gridCol w="355600"/>
              </a:tblGrid>
              <a:tr h="24596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Activity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Free float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BD"/>
                    </a:solidFill>
                  </a:tcPr>
                </a:tc>
              </a:tr>
            </a:tbl>
          </a:graphicData>
        </a:graphic>
      </p:graphicFrame>
      <p:sp>
        <p:nvSpPr>
          <p:cNvPr id="130" name="Rectangle 1"/>
          <p:cNvSpPr>
            <a:spLocks noChangeArrowheads="1"/>
          </p:cNvSpPr>
          <p:nvPr/>
        </p:nvSpPr>
        <p:spPr bwMode="auto">
          <a:xfrm>
            <a:off x="188983" y="5908180"/>
            <a:ext cx="4861062" cy="615950"/>
          </a:xfrm>
          <a:prstGeom prst="rect">
            <a:avLst/>
          </a:prstGeom>
          <a:solidFill>
            <a:srgbClr val="F8F9BD"/>
          </a:solidFill>
          <a:ln w="9525" cap="flat" cmpd="sng">
            <a:solidFill>
              <a:srgbClr val="F79646"/>
            </a:solidFill>
            <a:prstDash val="solid"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Project completion time =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working days</a:t>
            </a:r>
          </a:p>
          <a:p>
            <a:pPr marL="363538" marR="0" lvl="0" indent="-3635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Critical Path: </a:t>
            </a: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A,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C, F, H.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&amp;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A, D, H</a:t>
            </a:r>
            <a:endParaRPr kumimoji="0" lang="en-US" sz="2000" b="1" i="1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38135" y="975154"/>
            <a:ext cx="5356732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farther 1 period of activity (H) with increase of cost =150</a:t>
            </a:r>
          </a:p>
        </p:txBody>
      </p:sp>
      <p:graphicFrame>
        <p:nvGraphicFramePr>
          <p:cNvPr id="134" name="Table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052538"/>
              </p:ext>
            </p:extLst>
          </p:nvPr>
        </p:nvGraphicFramePr>
        <p:xfrm>
          <a:off x="5603711" y="724064"/>
          <a:ext cx="4244197" cy="2346960"/>
        </p:xfrm>
        <a:graphic>
          <a:graphicData uri="http://schemas.openxmlformats.org/drawingml/2006/table">
            <a:tbl>
              <a:tblPr firstRow="1" bandRow="1"/>
              <a:tblGrid>
                <a:gridCol w="535023"/>
                <a:gridCol w="699599"/>
                <a:gridCol w="672775"/>
                <a:gridCol w="482600"/>
                <a:gridCol w="668866"/>
                <a:gridCol w="482600"/>
                <a:gridCol w="702734"/>
              </a:tblGrid>
              <a:tr h="0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Slope, 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$/day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80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/>
                        <a:t>150</a:t>
                      </a:r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135" name="Group 134"/>
          <p:cNvGrpSpPr/>
          <p:nvPr/>
        </p:nvGrpSpPr>
        <p:grpSpPr>
          <a:xfrm>
            <a:off x="405389" y="2495538"/>
            <a:ext cx="8748588" cy="3094259"/>
            <a:chOff x="215900" y="1268761"/>
            <a:chExt cx="8748588" cy="3094259"/>
          </a:xfrm>
        </p:grpSpPr>
        <p:grpSp>
          <p:nvGrpSpPr>
            <p:cNvPr id="136" name="Group 21"/>
            <p:cNvGrpSpPr>
              <a:grpSpLocks/>
            </p:cNvGrpSpPr>
            <p:nvPr/>
          </p:nvGrpSpPr>
          <p:grpSpPr bwMode="auto">
            <a:xfrm>
              <a:off x="1619672" y="2420889"/>
              <a:ext cx="1080120" cy="720079"/>
              <a:chOff x="1929" y="6469"/>
              <a:chExt cx="1362" cy="1362"/>
            </a:xfrm>
          </p:grpSpPr>
          <p:sp>
            <p:nvSpPr>
              <p:cNvPr id="235" name="Rectangle 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Rectangle 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7" name="Rectangle 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" name="Rectangle 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39" name="Rectangle 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" name="Rectangle 1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" name="Rectangle 1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2" name="Rectangle 1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8" name="Group 13"/>
            <p:cNvGrpSpPr>
              <a:grpSpLocks/>
            </p:cNvGrpSpPr>
            <p:nvPr/>
          </p:nvGrpSpPr>
          <p:grpSpPr bwMode="auto">
            <a:xfrm>
              <a:off x="3131840" y="2420889"/>
              <a:ext cx="1089541" cy="720079"/>
              <a:chOff x="1929" y="6469"/>
              <a:chExt cx="1362" cy="1362"/>
            </a:xfrm>
          </p:grpSpPr>
          <p:sp>
            <p:nvSpPr>
              <p:cNvPr id="227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8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9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0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231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4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9" name="Group 22"/>
            <p:cNvGrpSpPr>
              <a:grpSpLocks/>
            </p:cNvGrpSpPr>
            <p:nvPr/>
          </p:nvGrpSpPr>
          <p:grpSpPr bwMode="auto">
            <a:xfrm>
              <a:off x="1619672" y="3645025"/>
              <a:ext cx="1008112" cy="717995"/>
              <a:chOff x="1929" y="6469"/>
              <a:chExt cx="1362" cy="1362"/>
            </a:xfrm>
          </p:grpSpPr>
          <p:sp>
            <p:nvSpPr>
              <p:cNvPr id="219" name="Rectangle 2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0" name="Rectangle 2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" name="Rectangle 2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Rectangle 26"/>
              <p:cNvSpPr>
                <a:spLocks noChangeArrowheads="1"/>
              </p:cNvSpPr>
              <p:nvPr/>
            </p:nvSpPr>
            <p:spPr bwMode="auto">
              <a:xfrm>
                <a:off x="239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223" name="Rectangle 2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4" name="Rectangle 2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Rectangle 2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6" name="Rectangle 3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0" name="AutoShape 32"/>
            <p:cNvCxnSpPr>
              <a:cxnSpLocks noChangeShapeType="1"/>
            </p:cNvCxnSpPr>
            <p:nvPr/>
          </p:nvCxnSpPr>
          <p:spPr bwMode="auto">
            <a:xfrm>
              <a:off x="2699792" y="2780929"/>
              <a:ext cx="432048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41" name="Group 34"/>
            <p:cNvGrpSpPr>
              <a:grpSpLocks/>
            </p:cNvGrpSpPr>
            <p:nvPr/>
          </p:nvGrpSpPr>
          <p:grpSpPr bwMode="auto">
            <a:xfrm>
              <a:off x="4642004" y="3645025"/>
              <a:ext cx="1082124" cy="717995"/>
              <a:chOff x="1929" y="6469"/>
              <a:chExt cx="1362" cy="1362"/>
            </a:xfrm>
          </p:grpSpPr>
          <p:sp>
            <p:nvSpPr>
              <p:cNvPr id="211" name="Rectangle 3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" name="Rectangle 3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E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3" name="Rectangle 3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4" name="Rectangle 3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215" name="Rectangle 3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6" name="Rectangle 4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Rectangle 4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8" name="Rectangle 4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2" name="AutoShape 43"/>
            <p:cNvCxnSpPr>
              <a:cxnSpLocks noChangeShapeType="1"/>
            </p:cNvCxnSpPr>
            <p:nvPr/>
          </p:nvCxnSpPr>
          <p:spPr bwMode="auto">
            <a:xfrm>
              <a:off x="2627784" y="4004023"/>
              <a:ext cx="201422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43" name="Group 44"/>
            <p:cNvGrpSpPr>
              <a:grpSpLocks/>
            </p:cNvGrpSpPr>
            <p:nvPr/>
          </p:nvGrpSpPr>
          <p:grpSpPr bwMode="auto">
            <a:xfrm>
              <a:off x="6316971" y="3645024"/>
              <a:ext cx="1063341" cy="717996"/>
              <a:chOff x="1929" y="6469"/>
              <a:chExt cx="1362" cy="1362"/>
            </a:xfrm>
          </p:grpSpPr>
          <p:sp>
            <p:nvSpPr>
              <p:cNvPr id="203" name="Rectangle 4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Rectangle 46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" name="Rectangle 47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" name="Rectangle 48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07" name="Rectangle 49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" name="Rectangle 50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14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" name="Rectangle 51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Rectangle 52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4" name="AutoShape 53"/>
            <p:cNvCxnSpPr>
              <a:cxnSpLocks noChangeShapeType="1"/>
            </p:cNvCxnSpPr>
            <p:nvPr/>
          </p:nvCxnSpPr>
          <p:spPr bwMode="auto">
            <a:xfrm flipV="1">
              <a:off x="5724128" y="4004022"/>
              <a:ext cx="5928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45" name="Group 63"/>
            <p:cNvGrpSpPr>
              <a:grpSpLocks/>
            </p:cNvGrpSpPr>
            <p:nvPr/>
          </p:nvGrpSpPr>
          <p:grpSpPr bwMode="auto">
            <a:xfrm>
              <a:off x="4644009" y="2420888"/>
              <a:ext cx="1008111" cy="720080"/>
              <a:chOff x="1929" y="6469"/>
              <a:chExt cx="1362" cy="1362"/>
            </a:xfrm>
          </p:grpSpPr>
          <p:sp>
            <p:nvSpPr>
              <p:cNvPr id="195" name="Rectangle 6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6" name="Rectangle 6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7" name="Rectangle 6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Rectangle 6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99" name="Rectangle 6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Rectangle 6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1" name="Rectangle 7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Rectangle 7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6" name="Group 72"/>
            <p:cNvGrpSpPr>
              <a:grpSpLocks/>
            </p:cNvGrpSpPr>
            <p:nvPr/>
          </p:nvGrpSpPr>
          <p:grpSpPr bwMode="auto">
            <a:xfrm>
              <a:off x="6300192" y="2420888"/>
              <a:ext cx="1008112" cy="720080"/>
              <a:chOff x="1929" y="6469"/>
              <a:chExt cx="1362" cy="1362"/>
            </a:xfrm>
          </p:grpSpPr>
          <p:sp>
            <p:nvSpPr>
              <p:cNvPr id="187" name="Rectangle 73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8" name="Rectangle 74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9" name="Rectangle 75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0" name="Rectangle 76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6</a:t>
                </a:r>
              </a:p>
            </p:txBody>
          </p:sp>
          <p:sp>
            <p:nvSpPr>
              <p:cNvPr id="191" name="Rectangle 77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2" name="Rectangle 78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3" name="Rectangle 79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kern="0" dirty="0">
                    <a:solidFill>
                      <a:srgbClr val="FF0000"/>
                    </a:solidFill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4" name="Rectangle 80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17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215900" y="3068961"/>
              <a:ext cx="899716" cy="720079"/>
              <a:chOff x="215900" y="3068961"/>
              <a:chExt cx="899716" cy="720079"/>
            </a:xfrm>
          </p:grpSpPr>
          <p:grpSp>
            <p:nvGrpSpPr>
              <p:cNvPr id="177" name="Group 82"/>
              <p:cNvGrpSpPr>
                <a:grpSpLocks/>
              </p:cNvGrpSpPr>
              <p:nvPr/>
            </p:nvGrpSpPr>
            <p:grpSpPr bwMode="auto">
              <a:xfrm>
                <a:off x="215900" y="3068961"/>
                <a:ext cx="899716" cy="720079"/>
                <a:chOff x="1929" y="6469"/>
                <a:chExt cx="1362" cy="1362"/>
              </a:xfrm>
            </p:grpSpPr>
            <p:sp>
              <p:nvSpPr>
                <p:cNvPr id="17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18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8" name="Text Box 91"/>
              <p:cNvSpPr txBox="1">
                <a:spLocks noChangeArrowheads="1"/>
              </p:cNvSpPr>
              <p:nvPr/>
            </p:nvSpPr>
            <p:spPr bwMode="auto">
              <a:xfrm>
                <a:off x="251520" y="3320988"/>
                <a:ext cx="864096" cy="21602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START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8" name="AutoShape 92"/>
            <p:cNvCxnSpPr>
              <a:cxnSpLocks noChangeShapeType="1"/>
            </p:cNvCxnSpPr>
            <p:nvPr/>
          </p:nvCxnSpPr>
          <p:spPr bwMode="auto">
            <a:xfrm flipV="1">
              <a:off x="4221381" y="2780928"/>
              <a:ext cx="4226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49" name="Group 81"/>
            <p:cNvGrpSpPr>
              <a:grpSpLocks/>
            </p:cNvGrpSpPr>
            <p:nvPr/>
          </p:nvGrpSpPr>
          <p:grpSpPr bwMode="auto">
            <a:xfrm>
              <a:off x="7884368" y="3068960"/>
              <a:ext cx="1080120" cy="720079"/>
              <a:chOff x="1248" y="4880"/>
              <a:chExt cx="1362" cy="1362"/>
            </a:xfrm>
          </p:grpSpPr>
          <p:grpSp>
            <p:nvGrpSpPr>
              <p:cNvPr id="167" name="Group 82"/>
              <p:cNvGrpSpPr>
                <a:grpSpLocks/>
              </p:cNvGrpSpPr>
              <p:nvPr/>
            </p:nvGrpSpPr>
            <p:grpSpPr bwMode="auto">
              <a:xfrm>
                <a:off x="1248" y="4880"/>
                <a:ext cx="1362" cy="1362"/>
                <a:chOff x="1929" y="6469"/>
                <a:chExt cx="1362" cy="1362"/>
              </a:xfrm>
            </p:grpSpPr>
            <p:sp>
              <p:nvSpPr>
                <p:cNvPr id="169" name="Rectangle 83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1362" cy="13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0" name="Rectangle 84"/>
                <p:cNvSpPr>
                  <a:spLocks noChangeArrowheads="1"/>
                </p:cNvSpPr>
                <p:nvPr/>
              </p:nvSpPr>
              <p:spPr bwMode="auto">
                <a:xfrm>
                  <a:off x="2383" y="6923"/>
                  <a:ext cx="454" cy="4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1" name="Rectangle 85"/>
                <p:cNvSpPr>
                  <a:spLocks noChangeArrowheads="1"/>
                </p:cNvSpPr>
                <p:nvPr/>
              </p:nvSpPr>
              <p:spPr bwMode="auto">
                <a:xfrm>
                  <a:off x="1929" y="6469"/>
                  <a:ext cx="454" cy="454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17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2" name="Rectangle 86"/>
                <p:cNvSpPr>
                  <a:spLocks noChangeArrowheads="1"/>
                </p:cNvSpPr>
                <p:nvPr/>
              </p:nvSpPr>
              <p:spPr bwMode="auto">
                <a:xfrm>
                  <a:off x="2383" y="6469"/>
                  <a:ext cx="454" cy="454"/>
                </a:xfrm>
                <a:prstGeom prst="rect">
                  <a:avLst/>
                </a:prstGeom>
                <a:solidFill>
                  <a:srgbClr val="F2DBD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0</a:t>
                  </a:r>
                </a:p>
              </p:txBody>
            </p:sp>
            <p:sp>
              <p:nvSpPr>
                <p:cNvPr id="173" name="Rectangle 87"/>
                <p:cNvSpPr>
                  <a:spLocks noChangeArrowheads="1"/>
                </p:cNvSpPr>
                <p:nvPr/>
              </p:nvSpPr>
              <p:spPr bwMode="auto">
                <a:xfrm>
                  <a:off x="2837" y="6469"/>
                  <a:ext cx="454" cy="454"/>
                </a:xfrm>
                <a:prstGeom prst="rect">
                  <a:avLst/>
                </a:prstGeom>
                <a:solidFill>
                  <a:srgbClr val="FABF8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17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7377"/>
                  <a:ext cx="454" cy="454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17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Rectangle 89"/>
                <p:cNvSpPr>
                  <a:spLocks noChangeArrowheads="1"/>
                </p:cNvSpPr>
                <p:nvPr/>
              </p:nvSpPr>
              <p:spPr bwMode="auto">
                <a:xfrm>
                  <a:off x="2383" y="7377"/>
                  <a:ext cx="454" cy="454"/>
                </a:xfrm>
                <a:prstGeom prst="rect">
                  <a:avLst/>
                </a:prstGeom>
                <a:solidFill>
                  <a:srgbClr val="DBE5F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0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Rectangle 90"/>
                <p:cNvSpPr>
                  <a:spLocks noChangeArrowheads="1"/>
                </p:cNvSpPr>
                <p:nvPr/>
              </p:nvSpPr>
              <p:spPr bwMode="auto">
                <a:xfrm>
                  <a:off x="2837" y="7377"/>
                  <a:ext cx="454" cy="454"/>
                </a:xfrm>
                <a:prstGeom prst="rect">
                  <a:avLst/>
                </a:prstGeom>
                <a:solidFill>
                  <a:srgbClr val="C2D69B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17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8" name="Text Box 91"/>
              <p:cNvSpPr txBox="1">
                <a:spLocks noChangeArrowheads="1"/>
              </p:cNvSpPr>
              <p:nvPr/>
            </p:nvSpPr>
            <p:spPr bwMode="auto">
              <a:xfrm>
                <a:off x="1248" y="5334"/>
                <a:ext cx="1362" cy="454"/>
              </a:xfrm>
              <a:prstGeom prst="rect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FINISH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50" name="AutoShape 92"/>
            <p:cNvCxnSpPr>
              <a:cxnSpLocks noChangeShapeType="1"/>
            </p:cNvCxnSpPr>
            <p:nvPr/>
          </p:nvCxnSpPr>
          <p:spPr bwMode="auto">
            <a:xfrm>
              <a:off x="5652120" y="2780928"/>
              <a:ext cx="648072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151" name="Group 13"/>
            <p:cNvGrpSpPr>
              <a:grpSpLocks/>
            </p:cNvGrpSpPr>
            <p:nvPr/>
          </p:nvGrpSpPr>
          <p:grpSpPr bwMode="auto">
            <a:xfrm>
              <a:off x="3635896" y="1268761"/>
              <a:ext cx="1089541" cy="720079"/>
              <a:chOff x="1929" y="6469"/>
              <a:chExt cx="1362" cy="1362"/>
            </a:xfrm>
          </p:grpSpPr>
          <p:sp>
            <p:nvSpPr>
              <p:cNvPr id="159" name="Rectangle 14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1362" cy="13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Rectangle 15"/>
              <p:cNvSpPr>
                <a:spLocks noChangeArrowheads="1"/>
              </p:cNvSpPr>
              <p:nvPr/>
            </p:nvSpPr>
            <p:spPr bwMode="auto">
              <a:xfrm>
                <a:off x="2383" y="6923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Rectangle 16"/>
              <p:cNvSpPr>
                <a:spLocks noChangeArrowheads="1"/>
              </p:cNvSpPr>
              <p:nvPr/>
            </p:nvSpPr>
            <p:spPr bwMode="auto">
              <a:xfrm>
                <a:off x="1929" y="6469"/>
                <a:ext cx="454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Rectangle 17"/>
              <p:cNvSpPr>
                <a:spLocks noChangeArrowheads="1"/>
              </p:cNvSpPr>
              <p:nvPr/>
            </p:nvSpPr>
            <p:spPr bwMode="auto">
              <a:xfrm>
                <a:off x="2383" y="6469"/>
                <a:ext cx="454" cy="454"/>
              </a:xfrm>
              <a:prstGeom prst="rect">
                <a:avLst/>
              </a:prstGeom>
              <a:solidFill>
                <a:srgbClr val="F2DBD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163" name="Rectangle 18"/>
              <p:cNvSpPr>
                <a:spLocks noChangeArrowheads="1"/>
              </p:cNvSpPr>
              <p:nvPr/>
            </p:nvSpPr>
            <p:spPr bwMode="auto">
              <a:xfrm>
                <a:off x="2837" y="6469"/>
                <a:ext cx="454" cy="454"/>
              </a:xfrm>
              <a:prstGeom prst="rect">
                <a:avLst/>
              </a:prstGeom>
              <a:solidFill>
                <a:srgbClr val="FABF8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Rectangle 19"/>
              <p:cNvSpPr>
                <a:spLocks noChangeArrowheads="1"/>
              </p:cNvSpPr>
              <p:nvPr/>
            </p:nvSpPr>
            <p:spPr bwMode="auto">
              <a:xfrm>
                <a:off x="1929" y="7377"/>
                <a:ext cx="454" cy="45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5" name="Rectangle 20"/>
              <p:cNvSpPr>
                <a:spLocks noChangeArrowheads="1"/>
              </p:cNvSpPr>
              <p:nvPr/>
            </p:nvSpPr>
            <p:spPr bwMode="auto">
              <a:xfrm>
                <a:off x="2383" y="7377"/>
                <a:ext cx="454" cy="45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Rectangle 21"/>
              <p:cNvSpPr>
                <a:spLocks noChangeArrowheads="1"/>
              </p:cNvSpPr>
              <p:nvPr/>
            </p:nvSpPr>
            <p:spPr bwMode="auto">
              <a:xfrm>
                <a:off x="2837" y="7377"/>
                <a:ext cx="454" cy="454"/>
              </a:xfrm>
              <a:prstGeom prst="rect">
                <a:avLst/>
              </a:prstGeom>
              <a:solidFill>
                <a:srgbClr val="C2D69B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11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52" name="AutoShape 92"/>
            <p:cNvCxnSpPr>
              <a:cxnSpLocks noChangeShapeType="1"/>
              <a:stCxn id="235" idx="3"/>
              <a:endCxn id="159" idx="1"/>
            </p:cNvCxnSpPr>
            <p:nvPr/>
          </p:nvCxnSpPr>
          <p:spPr bwMode="auto">
            <a:xfrm flipV="1">
              <a:off x="2699792" y="1628801"/>
              <a:ext cx="936104" cy="11521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3" name="AutoShape 92"/>
            <p:cNvCxnSpPr>
              <a:cxnSpLocks noChangeShapeType="1"/>
              <a:stCxn id="227" idx="3"/>
              <a:endCxn id="211" idx="1"/>
            </p:cNvCxnSpPr>
            <p:nvPr/>
          </p:nvCxnSpPr>
          <p:spPr bwMode="auto">
            <a:xfrm>
              <a:off x="4221381" y="2780929"/>
              <a:ext cx="420623" cy="12230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4" name="AutoShape 92"/>
            <p:cNvCxnSpPr>
              <a:cxnSpLocks noChangeShapeType="1"/>
              <a:stCxn id="159" idx="3"/>
              <a:endCxn id="187" idx="1"/>
            </p:cNvCxnSpPr>
            <p:nvPr/>
          </p:nvCxnSpPr>
          <p:spPr bwMode="auto">
            <a:xfrm>
              <a:off x="4725437" y="1628801"/>
              <a:ext cx="1574755" cy="11521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5" name="AutoShape 92"/>
            <p:cNvCxnSpPr>
              <a:cxnSpLocks noChangeShapeType="1"/>
              <a:stCxn id="179" idx="3"/>
              <a:endCxn id="235" idx="1"/>
            </p:cNvCxnSpPr>
            <p:nvPr/>
          </p:nvCxnSpPr>
          <p:spPr bwMode="auto">
            <a:xfrm flipV="1">
              <a:off x="1115616" y="2780929"/>
              <a:ext cx="504056" cy="6480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6" name="AutoShape 92"/>
            <p:cNvCxnSpPr>
              <a:cxnSpLocks noChangeShapeType="1"/>
              <a:stCxn id="179" idx="3"/>
              <a:endCxn id="219" idx="1"/>
            </p:cNvCxnSpPr>
            <p:nvPr/>
          </p:nvCxnSpPr>
          <p:spPr bwMode="auto">
            <a:xfrm>
              <a:off x="1115616" y="3429001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7" name="AutoShape 92"/>
            <p:cNvCxnSpPr>
              <a:cxnSpLocks noChangeShapeType="1"/>
              <a:stCxn id="187" idx="3"/>
              <a:endCxn id="168" idx="1"/>
            </p:cNvCxnSpPr>
            <p:nvPr/>
          </p:nvCxnSpPr>
          <p:spPr bwMode="auto">
            <a:xfrm>
              <a:off x="7308304" y="2780928"/>
              <a:ext cx="576064" cy="6480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58" name="AutoShape 92"/>
            <p:cNvCxnSpPr>
              <a:cxnSpLocks noChangeShapeType="1"/>
              <a:stCxn id="203" idx="3"/>
              <a:endCxn id="169" idx="1"/>
            </p:cNvCxnSpPr>
            <p:nvPr/>
          </p:nvCxnSpPr>
          <p:spPr bwMode="auto">
            <a:xfrm flipV="1">
              <a:off x="7380312" y="3429000"/>
              <a:ext cx="504056" cy="5750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43" name="Group 242"/>
          <p:cNvGrpSpPr/>
          <p:nvPr/>
        </p:nvGrpSpPr>
        <p:grpSpPr>
          <a:xfrm>
            <a:off x="1305105" y="4016172"/>
            <a:ext cx="6768752" cy="648072"/>
            <a:chOff x="962954" y="4163275"/>
            <a:chExt cx="6768752" cy="648072"/>
          </a:xfrm>
        </p:grpSpPr>
        <p:cxnSp>
          <p:nvCxnSpPr>
            <p:cNvPr id="244" name="AutoShape 99"/>
            <p:cNvCxnSpPr>
              <a:cxnSpLocks noChangeShapeType="1"/>
              <a:stCxn id="178" idx="3"/>
              <a:endCxn id="235" idx="1"/>
            </p:cNvCxnSpPr>
            <p:nvPr/>
          </p:nvCxnSpPr>
          <p:spPr bwMode="auto">
            <a:xfrm flipV="1">
              <a:off x="962954" y="4163276"/>
              <a:ext cx="504056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45" name="AutoShape 99"/>
            <p:cNvCxnSpPr>
              <a:cxnSpLocks noChangeShapeType="1"/>
              <a:stCxn id="235" idx="3"/>
              <a:endCxn id="227" idx="1"/>
            </p:cNvCxnSpPr>
            <p:nvPr/>
          </p:nvCxnSpPr>
          <p:spPr bwMode="auto">
            <a:xfrm>
              <a:off x="2547130" y="4163276"/>
              <a:ext cx="432048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46" name="AutoShape 99"/>
            <p:cNvCxnSpPr>
              <a:cxnSpLocks noChangeShapeType="1"/>
              <a:stCxn id="227" idx="3"/>
              <a:endCxn id="195" idx="1"/>
            </p:cNvCxnSpPr>
            <p:nvPr/>
          </p:nvCxnSpPr>
          <p:spPr bwMode="auto">
            <a:xfrm flipV="1">
              <a:off x="4068719" y="4163275"/>
              <a:ext cx="422628" cy="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47" name="AutoShape 99"/>
            <p:cNvCxnSpPr>
              <a:cxnSpLocks noChangeShapeType="1"/>
              <a:stCxn id="195" idx="3"/>
              <a:endCxn id="187" idx="1"/>
            </p:cNvCxnSpPr>
            <p:nvPr/>
          </p:nvCxnSpPr>
          <p:spPr bwMode="auto">
            <a:xfrm>
              <a:off x="5499458" y="4163275"/>
              <a:ext cx="648072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48" name="AutoShape 99"/>
            <p:cNvCxnSpPr>
              <a:cxnSpLocks noChangeShapeType="1"/>
              <a:stCxn id="187" idx="3"/>
              <a:endCxn id="168" idx="1"/>
            </p:cNvCxnSpPr>
            <p:nvPr/>
          </p:nvCxnSpPr>
          <p:spPr bwMode="auto">
            <a:xfrm>
              <a:off x="7155642" y="4163275"/>
              <a:ext cx="576064" cy="64807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49" name="Group 248"/>
          <p:cNvGrpSpPr/>
          <p:nvPr/>
        </p:nvGrpSpPr>
        <p:grpSpPr>
          <a:xfrm>
            <a:off x="2895537" y="2838652"/>
            <a:ext cx="3585677" cy="1160586"/>
            <a:chOff x="2286979" y="4966958"/>
            <a:chExt cx="3585677" cy="1160586"/>
          </a:xfrm>
        </p:grpSpPr>
        <p:cxnSp>
          <p:nvCxnSpPr>
            <p:cNvPr id="250" name="AutoShape 99"/>
            <p:cNvCxnSpPr>
              <a:cxnSpLocks noChangeShapeType="1"/>
              <a:endCxn id="159" idx="1"/>
            </p:cNvCxnSpPr>
            <p:nvPr/>
          </p:nvCxnSpPr>
          <p:spPr bwMode="auto">
            <a:xfrm flipV="1">
              <a:off x="2286979" y="4966958"/>
              <a:ext cx="942255" cy="1141962"/>
            </a:xfrm>
            <a:prstGeom prst="straightConnector1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  <p:cxnSp>
          <p:nvCxnSpPr>
            <p:cNvPr id="251" name="AutoShape 99"/>
            <p:cNvCxnSpPr>
              <a:cxnSpLocks noChangeShapeType="1"/>
              <a:endCxn id="187" idx="1"/>
            </p:cNvCxnSpPr>
            <p:nvPr/>
          </p:nvCxnSpPr>
          <p:spPr bwMode="auto">
            <a:xfrm>
              <a:off x="4297900" y="4993443"/>
              <a:ext cx="1574756" cy="1134101"/>
            </a:xfrm>
            <a:prstGeom prst="straightConnector1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50147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920728" y="12788"/>
            <a:ext cx="7899683" cy="517635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Autofit/>
          </a:bodyPr>
          <a:lstStyle/>
          <a:p>
            <a:pPr eaLnBrk="1" hangingPunct="1"/>
            <a:r>
              <a:rPr lang="en-US" sz="39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Reasons to Reduce Project Durations: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2096" y="5936048"/>
            <a:ext cx="9550285" cy="838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 lIns="190125" tIns="184275" rIns="190125" bIns="184275">
            <a:spAutoFit/>
          </a:bodyPr>
          <a:lstStyle/>
          <a:p>
            <a:pPr algn="ctr" defTabSz="742927"/>
            <a:r>
              <a:rPr lang="en-AU" sz="3033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Shortening the duration is called project crashing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448830" y="677872"/>
            <a:ext cx="8976817" cy="524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108" indent="-214108" algn="just">
              <a:lnSpc>
                <a:spcPct val="110000"/>
              </a:lnSpc>
              <a:spcBef>
                <a:spcPts val="487"/>
              </a:spcBef>
              <a:buFont typeface="Wingdings" pitchFamily="2" charset="2"/>
              <a:buChar char="Ø"/>
            </a:pPr>
            <a:r>
              <a:rPr lang="en-US" sz="2167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 avoid late penalties </a:t>
            </a: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167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avoid damaging the company’s relationship</a:t>
            </a: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214108" indent="-214108" algn="just">
              <a:lnSpc>
                <a:spcPct val="110000"/>
              </a:lnSpc>
              <a:spcBef>
                <a:spcPts val="487"/>
              </a:spcBef>
              <a:buFont typeface="Wingdings" pitchFamily="2" charset="2"/>
              <a:buChar char="Ø"/>
            </a:pPr>
            <a:r>
              <a:rPr lang="en-US" sz="2167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 realize incentive pay</a:t>
            </a: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(monetary incentives for timely or early competition of a project,</a:t>
            </a:r>
          </a:p>
          <a:p>
            <a:pPr marL="214108" indent="-214108" algn="just">
              <a:lnSpc>
                <a:spcPct val="110000"/>
              </a:lnSpc>
              <a:spcBef>
                <a:spcPts val="487"/>
              </a:spcBef>
              <a:buFont typeface="Wingdings" pitchFamily="2" charset="2"/>
              <a:buChar char="Ø"/>
            </a:pPr>
            <a:r>
              <a:rPr lang="en-US" sz="2167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 beat the competition to the market</a:t>
            </a: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to fit within the contractually required time (</a:t>
            </a:r>
            <a:r>
              <a:rPr lang="en-US" sz="2167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influences Bid price</a:t>
            </a: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214108" indent="-214108" algn="just">
              <a:lnSpc>
                <a:spcPct val="110000"/>
              </a:lnSpc>
              <a:spcBef>
                <a:spcPts val="487"/>
              </a:spcBef>
              <a:buFont typeface="Wingdings" pitchFamily="2" charset="2"/>
              <a:buChar char="Ø"/>
            </a:pPr>
            <a:r>
              <a:rPr lang="en-US" sz="2167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 free resources for use on other projects</a:t>
            </a: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(complete a project early &amp; move on to another project)</a:t>
            </a:r>
          </a:p>
          <a:p>
            <a:pPr marL="214108" indent="-214108" algn="just">
              <a:lnSpc>
                <a:spcPct val="110000"/>
              </a:lnSpc>
              <a:spcBef>
                <a:spcPts val="487"/>
              </a:spcBef>
              <a:buFont typeface="Wingdings" pitchFamily="2" charset="2"/>
              <a:buChar char="Ø"/>
            </a:pPr>
            <a:r>
              <a:rPr lang="en-US" sz="2167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 reduce the indirect costs </a:t>
            </a: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associated with running the project.</a:t>
            </a:r>
          </a:p>
          <a:p>
            <a:pPr marL="214108" indent="-214108" algn="just">
              <a:lnSpc>
                <a:spcPct val="110000"/>
              </a:lnSpc>
              <a:spcBef>
                <a:spcPts val="487"/>
              </a:spcBef>
              <a:buFont typeface="Wingdings" pitchFamily="2" charset="2"/>
              <a:buChar char="Ø"/>
            </a:pPr>
            <a:r>
              <a:rPr lang="en-US" sz="2167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 complete a project when weather conditions make it less expensive </a:t>
            </a: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(Avoid temporary Heating, avoid completing site work during raining season).</a:t>
            </a:r>
          </a:p>
          <a:p>
            <a:pPr marL="214108" indent="-214108" algn="just">
              <a:lnSpc>
                <a:spcPct val="110000"/>
              </a:lnSpc>
              <a:spcBef>
                <a:spcPts val="487"/>
              </a:spcBef>
              <a:buFont typeface="Wingdings" pitchFamily="2" charset="2"/>
              <a:buChar char="Ø"/>
            </a:pPr>
            <a:r>
              <a:rPr lang="en-US" sz="2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Many things make crashing a way of life on some projects (i.e. last minutes changes in client specification, without permission to extend the project deadline by an appropriate increment)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09283" y="27396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20379" y="788723"/>
            <a:ext cx="5508063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 from 22 to 17 increase to 3490</a:t>
            </a:r>
            <a:endParaRPr lang="en-US" sz="20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4" name="Table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052538"/>
              </p:ext>
            </p:extLst>
          </p:nvPr>
        </p:nvGraphicFramePr>
        <p:xfrm>
          <a:off x="5603711" y="724064"/>
          <a:ext cx="4244197" cy="2346960"/>
        </p:xfrm>
        <a:graphic>
          <a:graphicData uri="http://schemas.openxmlformats.org/drawingml/2006/table">
            <a:tbl>
              <a:tblPr firstRow="1" bandRow="1"/>
              <a:tblGrid>
                <a:gridCol w="535023"/>
                <a:gridCol w="699599"/>
                <a:gridCol w="672775"/>
                <a:gridCol w="482600"/>
                <a:gridCol w="668866"/>
                <a:gridCol w="482600"/>
                <a:gridCol w="702734"/>
              </a:tblGrid>
              <a:tr h="0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Slope, 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$/day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80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/>
                        <a:t>150</a:t>
                      </a:r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Chart 1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009869"/>
              </p:ext>
            </p:extLst>
          </p:nvPr>
        </p:nvGraphicFramePr>
        <p:xfrm>
          <a:off x="1831803" y="3431220"/>
          <a:ext cx="6098960" cy="3426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67949"/>
              </p:ext>
            </p:extLst>
          </p:nvPr>
        </p:nvGraphicFramePr>
        <p:xfrm>
          <a:off x="186431" y="1302088"/>
          <a:ext cx="5335480" cy="2194560"/>
        </p:xfrm>
        <a:graphic>
          <a:graphicData uri="http://schemas.openxmlformats.org/drawingml/2006/table">
            <a:tbl>
              <a:tblPr/>
              <a:tblGrid>
                <a:gridCol w="754602"/>
                <a:gridCol w="855744"/>
                <a:gridCol w="689485"/>
                <a:gridCol w="718214"/>
                <a:gridCol w="1273631"/>
                <a:gridCol w="1043804"/>
              </a:tblGrid>
              <a:tr h="275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Cycle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cost</a:t>
                      </a:r>
                      <a:endParaRPr lang="en-US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3050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3150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3220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D,F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30+90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3340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3490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11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36175" y="133980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Example2: Crashing Project (123)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36175" y="7100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336175" y="7100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36175" y="7100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336175" y="7100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793375" y="926068"/>
            <a:ext cx="8229600" cy="49006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i="1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Accelerating the Critical and Noncritical path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9BBB59">
                <a:tint val="45000"/>
                <a:satMod val="400000"/>
              </a:srgbClr>
            </a:duotone>
          </a:blip>
          <a:stretch>
            <a:fillRect/>
          </a:stretch>
        </p:blipFill>
        <p:spPr bwMode="auto">
          <a:xfrm>
            <a:off x="76200" y="1832785"/>
            <a:ext cx="5418668" cy="3496235"/>
          </a:xfrm>
          <a:prstGeom prst="rect">
            <a:avLst/>
          </a:prstGeom>
          <a:blipFill>
            <a:blip r:embed="rId3" cstate="print">
              <a:duotone>
                <a:prstClr val="black"/>
                <a:srgbClr val="9BBB59">
                  <a:tint val="45000"/>
                  <a:satMod val="400000"/>
                </a:srgbClr>
              </a:duotone>
            </a:blip>
            <a:tile tx="0" ty="0" sx="100000" sy="100000" flip="none" algn="tl"/>
          </a:blipFill>
          <a:ln>
            <a:noFill/>
          </a:ln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382252"/>
              </p:ext>
            </p:extLst>
          </p:nvPr>
        </p:nvGraphicFramePr>
        <p:xfrm>
          <a:off x="5469466" y="1932190"/>
          <a:ext cx="4360331" cy="3185160"/>
        </p:xfrm>
        <a:graphic>
          <a:graphicData uri="http://schemas.openxmlformats.org/drawingml/2006/table">
            <a:tbl>
              <a:tblPr firstRow="1" bandRow="1"/>
              <a:tblGrid>
                <a:gridCol w="685798"/>
                <a:gridCol w="931333"/>
                <a:gridCol w="550333"/>
                <a:gridCol w="508000"/>
                <a:gridCol w="540324"/>
                <a:gridCol w="507358"/>
                <a:gridCol w="637185"/>
              </a:tblGrid>
              <a:tr h="0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Activity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Precedence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Crash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Slope, 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Time, day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Cost, $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$/day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11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1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10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B,C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1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11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D,F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150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l-GR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3050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11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37146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74292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11439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48585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185731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22878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260024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297170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4280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251519" y="1739926"/>
            <a:ext cx="9269667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Determine Normal project duration, and cost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13683" y="95886"/>
            <a:ext cx="9144000" cy="637744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How project is crashed?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5"/>
          <p:cNvSpPr txBox="1">
            <a:spLocks noChangeArrowheads="1"/>
          </p:cNvSpPr>
          <p:nvPr/>
        </p:nvSpPr>
        <p:spPr>
          <a:xfrm>
            <a:off x="1050540" y="1060974"/>
            <a:ext cx="7776864" cy="504056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Network Compression Algorithm</a:t>
            </a:r>
          </a:p>
        </p:txBody>
      </p:sp>
      <p:pic>
        <p:nvPicPr>
          <p:cNvPr id="62" name="Picture 9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79646">
                <a:tint val="45000"/>
                <a:satMod val="400000"/>
              </a:srgbClr>
            </a:duotone>
          </a:blip>
          <a:stretch>
            <a:fillRect/>
          </a:stretch>
        </p:blipFill>
        <p:spPr bwMode="auto">
          <a:xfrm>
            <a:off x="1487205" y="4622919"/>
            <a:ext cx="7098152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Rectangle 62"/>
          <p:cNvSpPr/>
          <p:nvPr/>
        </p:nvSpPr>
        <p:spPr>
          <a:xfrm>
            <a:off x="251519" y="2284674"/>
            <a:ext cx="9269667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Identify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Normal duration Critical Path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50850" y="2842518"/>
            <a:ext cx="9269667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large network, using CRITICALITY THEORM to eliminate the noncritical paths that do not need to be crashed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50850" y="3814190"/>
            <a:ext cx="9269667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Compute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cost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slop</a:t>
            </a:r>
          </a:p>
        </p:txBody>
      </p:sp>
    </p:spTree>
    <p:extLst>
      <p:ext uri="{BB962C8B-B14F-4D97-AF65-F5344CB8AC3E}">
        <p14:creationId xmlns:p14="http://schemas.microsoft.com/office/powerpoint/2010/main" val="367147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3" grpId="0" animBg="1"/>
      <p:bldP spid="64" grpId="0" animBg="1"/>
      <p:bldP spid="6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457200" y="9412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How project is crashed?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5"/>
          <p:cNvSpPr txBox="1">
            <a:spLocks noChangeArrowheads="1"/>
          </p:cNvSpPr>
          <p:nvPr/>
        </p:nvSpPr>
        <p:spPr>
          <a:xfrm>
            <a:off x="1140768" y="912620"/>
            <a:ext cx="7776864" cy="504056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Network Compression Algorithm</a:t>
            </a:r>
          </a:p>
        </p:txBody>
      </p:sp>
      <p:sp>
        <p:nvSpPr>
          <p:cNvPr id="9" name="Rectangle 8"/>
          <p:cNvSpPr/>
          <p:nvPr/>
        </p:nvSpPr>
        <p:spPr>
          <a:xfrm>
            <a:off x="856635" y="1600954"/>
            <a:ext cx="8353374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shortening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CRITICAL ACTIVITIES beginning with the activity having the lowest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cost-slope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 l="7143" r="25887" b="-9631"/>
          <a:stretch>
            <a:fillRect/>
          </a:stretch>
        </p:blipFill>
        <p:spPr bwMode="auto">
          <a:xfrm>
            <a:off x="1648277" y="2982254"/>
            <a:ext cx="6768752" cy="1081934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856635" y="4141676"/>
            <a:ext cx="8229600" cy="43204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Organize the data as in the following table:</a:t>
            </a:r>
          </a:p>
          <a:p>
            <a:pPr algn="just">
              <a:spcBef>
                <a:spcPct val="20000"/>
              </a:spcBef>
              <a:buFont typeface="Arial" pitchFamily="34" charset="0"/>
              <a:buNone/>
              <a:defRPr/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C0504D">
                <a:shade val="45000"/>
                <a:satMod val="135000"/>
              </a:srgbClr>
              <a:prstClr val="white"/>
            </a:duotone>
            <a:lum bright="-3000" contrast="21000"/>
          </a:blip>
          <a:srcRect l="4099" r="4099" b="9666"/>
          <a:stretch>
            <a:fillRect/>
          </a:stretch>
        </p:blipFill>
        <p:spPr bwMode="auto">
          <a:xfrm>
            <a:off x="1504707" y="4645732"/>
            <a:ext cx="7806382" cy="1716504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856635" y="2485492"/>
            <a:ext cx="835337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compression limit (Nil) </a:t>
            </a:r>
          </a:p>
        </p:txBody>
      </p:sp>
    </p:spTree>
    <p:extLst>
      <p:ext uri="{BB962C8B-B14F-4D97-AF65-F5344CB8AC3E}">
        <p14:creationId xmlns:p14="http://schemas.microsoft.com/office/powerpoint/2010/main" val="179558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457200" y="9412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How project is crashed?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5"/>
          <p:cNvSpPr txBox="1">
            <a:spLocks noChangeArrowheads="1"/>
          </p:cNvSpPr>
          <p:nvPr/>
        </p:nvSpPr>
        <p:spPr>
          <a:xfrm>
            <a:off x="1140768" y="912620"/>
            <a:ext cx="7776864" cy="504056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Network Compression Algorithm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08227" y="1588086"/>
            <a:ext cx="8029629" cy="46916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47675" indent="-447675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Update the project network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08227" y="2109745"/>
            <a:ext cx="8029629" cy="268381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47675" indent="-447675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When a new Critical path is formed:</a:t>
            </a:r>
          </a:p>
          <a:p>
            <a:pPr marL="985838" lvl="1" indent="-355600" algn="just">
              <a:lnSpc>
                <a:spcPct val="110000"/>
              </a:lnSpc>
              <a:spcBef>
                <a:spcPts val="600"/>
              </a:spcBef>
              <a:buFontTx/>
              <a:buChar char="-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Shorten the combination of activity which Falls on Both Critical Paths, OR</a:t>
            </a:r>
          </a:p>
          <a:p>
            <a:pPr marL="985838" lvl="1" indent="-355600" algn="just">
              <a:lnSpc>
                <a:spcPct val="110000"/>
              </a:lnSpc>
              <a:spcBef>
                <a:spcPts val="600"/>
              </a:spcBef>
              <a:buFontTx/>
              <a:buChar char="-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Shorten one activity from each of the critical paths. Use the combined cost of shortening both activities when determining if it is cost effective to shorten the project.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25414" y="4865565"/>
            <a:ext cx="8029629" cy="8754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47675" indent="-447675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each shortening cycle, compute the new project duration and project cost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08227" y="5801669"/>
            <a:ext cx="806489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Continue until no further shortening is possible </a:t>
            </a:r>
          </a:p>
        </p:txBody>
      </p:sp>
    </p:spTree>
    <p:extLst>
      <p:ext uri="{BB962C8B-B14F-4D97-AF65-F5344CB8AC3E}">
        <p14:creationId xmlns:p14="http://schemas.microsoft.com/office/powerpoint/2010/main" val="62850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457200" y="9412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How project is crashed?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5"/>
          <p:cNvSpPr txBox="1">
            <a:spLocks noChangeArrowheads="1"/>
          </p:cNvSpPr>
          <p:nvPr/>
        </p:nvSpPr>
        <p:spPr>
          <a:xfrm>
            <a:off x="1140768" y="912620"/>
            <a:ext cx="7776864" cy="504056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Network Compression Algorithm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893075" y="5804392"/>
            <a:ext cx="8208912" cy="57606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Use the total project cost-time curve to find the optimum time.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893075" y="1527321"/>
            <a:ext cx="8208912" cy="82068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Tabulate and Plot the Indirect project Cost on the same time-cost graph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lum contrast="5000"/>
          </a:blip>
          <a:srcRect l="23955" r="24147" b="12585"/>
          <a:stretch>
            <a:fillRect/>
          </a:stretch>
        </p:blipFill>
        <p:spPr bwMode="auto">
          <a:xfrm>
            <a:off x="1698483" y="2428921"/>
            <a:ext cx="6453188" cy="2430462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893075" y="4940296"/>
            <a:ext cx="8136904" cy="79208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55600" indent="-355600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Add direct and indirect cost to find the project cost at each duration.</a:t>
            </a:r>
          </a:p>
        </p:txBody>
      </p:sp>
    </p:spTree>
    <p:extLst>
      <p:ext uri="{BB962C8B-B14F-4D97-AF65-F5344CB8AC3E}">
        <p14:creationId xmlns:p14="http://schemas.microsoft.com/office/powerpoint/2010/main" val="189269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Rounded Rectangle 494"/>
          <p:cNvSpPr/>
          <p:nvPr/>
        </p:nvSpPr>
        <p:spPr>
          <a:xfrm>
            <a:off x="389963" y="80682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 3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78" y="1054157"/>
            <a:ext cx="9859622" cy="1204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"/>
          <p:cNvGrpSpPr/>
          <p:nvPr/>
        </p:nvGrpSpPr>
        <p:grpSpPr>
          <a:xfrm>
            <a:off x="797350" y="2381478"/>
            <a:ext cx="8229600" cy="4064831"/>
            <a:chOff x="662880" y="2260455"/>
            <a:chExt cx="8229600" cy="4064831"/>
          </a:xfrm>
        </p:grpSpPr>
        <p:pic>
          <p:nvPicPr>
            <p:cNvPr id="497" name="Picture 3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rgbClr val="C0504D">
                  <a:tint val="45000"/>
                  <a:satMod val="400000"/>
                </a:srgbClr>
              </a:duotone>
              <a:lum contrast="14000"/>
            </a:blip>
            <a:srcRect/>
            <a:stretch>
              <a:fillRect/>
            </a:stretch>
          </p:blipFill>
          <p:spPr bwMode="auto">
            <a:xfrm>
              <a:off x="662880" y="2260455"/>
              <a:ext cx="8229600" cy="405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8" name="Rectangle 451"/>
            <p:cNvSpPr>
              <a:spLocks noChangeArrowheads="1"/>
            </p:cNvSpPr>
            <p:nvPr/>
          </p:nvSpPr>
          <p:spPr bwMode="auto">
            <a:xfrm>
              <a:off x="7349550" y="6017509"/>
              <a:ext cx="1092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0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38470</a:t>
              </a:r>
              <a:endParaRPr lang="en-US" sz="2000"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Rounded Rectangle 494"/>
          <p:cNvSpPr/>
          <p:nvPr/>
        </p:nvSpPr>
        <p:spPr>
          <a:xfrm>
            <a:off x="309281" y="80682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 3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1253115" y="811480"/>
            <a:ext cx="7488832" cy="378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8064A2">
                <a:tint val="45000"/>
                <a:satMod val="400000"/>
              </a:srgbClr>
            </a:duotone>
          </a:blip>
          <a:srcRect l="3987" r="4181"/>
          <a:stretch>
            <a:fillRect/>
          </a:stretch>
        </p:blipFill>
        <p:spPr bwMode="auto">
          <a:xfrm>
            <a:off x="907955" y="4673413"/>
            <a:ext cx="8180387" cy="1447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6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Rounded Rectangle 557"/>
          <p:cNvSpPr/>
          <p:nvPr/>
        </p:nvSpPr>
        <p:spPr>
          <a:xfrm>
            <a:off x="389963" y="9412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 3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lum contrast="7000"/>
          </a:blip>
          <a:srcRect t="2731"/>
          <a:stretch>
            <a:fillRect/>
          </a:stretch>
        </p:blipFill>
        <p:spPr bwMode="auto">
          <a:xfrm>
            <a:off x="974250" y="828328"/>
            <a:ext cx="7686501" cy="370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0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79646">
                <a:tint val="45000"/>
                <a:satMod val="400000"/>
              </a:srgbClr>
            </a:duotone>
          </a:blip>
          <a:srcRect l="3987" r="4181"/>
          <a:stretch>
            <a:fillRect/>
          </a:stretch>
        </p:blipFill>
        <p:spPr bwMode="auto">
          <a:xfrm>
            <a:off x="765407" y="4603249"/>
            <a:ext cx="8104188" cy="171132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3410" y="80682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 3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lum contrast="1000"/>
          </a:blip>
          <a:srcRect t="5426"/>
          <a:stretch>
            <a:fillRect/>
          </a:stretch>
        </p:blipFill>
        <p:spPr bwMode="auto">
          <a:xfrm>
            <a:off x="942962" y="952962"/>
            <a:ext cx="7790830" cy="364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79646">
                <a:tint val="45000"/>
                <a:satMod val="400000"/>
              </a:srgbClr>
            </a:duotone>
            <a:lum contrast="1000"/>
          </a:blip>
          <a:srcRect l="4016" r="4181" b="10423"/>
          <a:stretch>
            <a:fillRect/>
          </a:stretch>
        </p:blipFill>
        <p:spPr bwMode="auto">
          <a:xfrm>
            <a:off x="736463" y="4625370"/>
            <a:ext cx="8188970" cy="183316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0" y="-13732"/>
            <a:ext cx="9906000" cy="702078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990570">
              <a:spcBef>
                <a:spcPct val="0"/>
              </a:spcBef>
              <a:defRPr/>
            </a:pPr>
            <a:r>
              <a:rPr lang="en-US" sz="4400" b="1" i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Methods to reduce durations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79957" y="620688"/>
            <a:ext cx="9030744" cy="5772641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/>
          <a:p>
            <a:pPr marL="660380" indent="-660380" algn="just">
              <a:lnSpc>
                <a:spcPct val="120000"/>
              </a:lnSpc>
              <a:spcBef>
                <a:spcPts val="650"/>
              </a:spcBef>
              <a:buFontTx/>
              <a:buAutoNum type="arabicPeriod"/>
              <a:defRPr/>
            </a:pPr>
            <a:r>
              <a:rPr lang="en-US" sz="2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Overtime: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Have the existing crew work overtime. This increase the labor costs due to increase pay rate and decrease productivity.</a:t>
            </a:r>
          </a:p>
          <a:p>
            <a:pPr marL="660380" indent="-660380" algn="just">
              <a:lnSpc>
                <a:spcPct val="120000"/>
              </a:lnSpc>
              <a:spcBef>
                <a:spcPts val="650"/>
              </a:spcBef>
              <a:buFontTx/>
              <a:buAutoNum type="arabicPeriod"/>
              <a:defRPr/>
            </a:pPr>
            <a:r>
              <a:rPr lang="en-US" sz="2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Hiring and/or Subcontracting: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89025" lvl="1" indent="-403225" algn="just">
              <a:lnSpc>
                <a:spcPct val="120000"/>
              </a:lnSpc>
              <a:spcBef>
                <a:spcPts val="650"/>
              </a:spcBef>
              <a:buFont typeface="+mj-lt"/>
              <a:buAutoNum type="alphaLcParenR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Bring in additional workers to enlarge crew size. This increases labor costs due to overcrowding and poor learning curve. </a:t>
            </a:r>
          </a:p>
          <a:p>
            <a:pPr marL="1089025" lvl="1" indent="-403225" algn="just">
              <a:lnSpc>
                <a:spcPct val="120000"/>
              </a:lnSpc>
              <a:spcBef>
                <a:spcPts val="650"/>
              </a:spcBef>
              <a:buFont typeface="+mj-lt"/>
              <a:buAutoNum type="alphaLcParenR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Add subcontracted labor to the activity. This almost always increases the cost of an activity unless the subcontracted labor is for more efficient.</a:t>
            </a:r>
          </a:p>
          <a:p>
            <a:pPr marL="660380" indent="-660380" algn="just">
              <a:lnSpc>
                <a:spcPct val="120000"/>
              </a:lnSpc>
              <a:spcBef>
                <a:spcPts val="650"/>
              </a:spcBef>
              <a:buFontTx/>
              <a:buAutoNum type="arabicPeriod"/>
              <a:defRPr/>
            </a:pPr>
            <a:r>
              <a:rPr lang="en-US" sz="2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of advanced technology: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Use better/more advanced equipment. This will usually increase costs due to rental and transport fees. If labor costs (per unit) are reduced, this could reduce costs.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89963" y="67235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 3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lum contrast="1000"/>
          </a:blip>
          <a:srcRect t="1826"/>
          <a:stretch>
            <a:fillRect/>
          </a:stretch>
        </p:blipFill>
        <p:spPr bwMode="auto">
          <a:xfrm>
            <a:off x="1073531" y="939988"/>
            <a:ext cx="7398468" cy="352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79646">
                <a:tint val="45000"/>
                <a:satMod val="400000"/>
              </a:srgbClr>
            </a:duotone>
          </a:blip>
          <a:srcRect l="4648" r="4181" b="8708"/>
          <a:stretch>
            <a:fillRect/>
          </a:stretch>
        </p:blipFill>
        <p:spPr bwMode="auto">
          <a:xfrm>
            <a:off x="929515" y="4463134"/>
            <a:ext cx="7814766" cy="204237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49622" y="9412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 3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lum contrast="1000"/>
          </a:blip>
          <a:srcRect t="2853"/>
          <a:stretch>
            <a:fillRect/>
          </a:stretch>
        </p:blipFill>
        <p:spPr bwMode="auto">
          <a:xfrm>
            <a:off x="1321222" y="1021529"/>
            <a:ext cx="7020272" cy="3378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79646">
                <a:tint val="45000"/>
                <a:satMod val="400000"/>
              </a:srgbClr>
            </a:duotone>
          </a:blip>
          <a:srcRect l="4016" r="4181" b="7384"/>
          <a:stretch>
            <a:fillRect/>
          </a:stretch>
        </p:blipFill>
        <p:spPr bwMode="auto">
          <a:xfrm>
            <a:off x="1177206" y="4429412"/>
            <a:ext cx="7420818" cy="2202636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16857" y="67235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 3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lum contrast="1000"/>
          </a:blip>
          <a:srcRect l="1073" t="4375" r="3320"/>
          <a:stretch>
            <a:fillRect/>
          </a:stretch>
        </p:blipFill>
        <p:spPr bwMode="auto">
          <a:xfrm>
            <a:off x="1645377" y="952962"/>
            <a:ext cx="6686959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79646">
                <a:tint val="45000"/>
                <a:satMod val="400000"/>
              </a:srgbClr>
            </a:duotone>
          </a:blip>
          <a:srcRect l="24615" r="24147" b="8150"/>
          <a:stretch>
            <a:fillRect/>
          </a:stretch>
        </p:blipFill>
        <p:spPr bwMode="auto">
          <a:xfrm>
            <a:off x="2717715" y="4337338"/>
            <a:ext cx="4503390" cy="23132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>
          <a:xfrm>
            <a:off x="2251260" y="953216"/>
            <a:ext cx="5475194" cy="71753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Optimal Duration</a:t>
            </a:r>
          </a:p>
        </p:txBody>
      </p:sp>
      <p:pic>
        <p:nvPicPr>
          <p:cNvPr id="2253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16" y="1737986"/>
            <a:ext cx="9129418" cy="478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416857" y="67235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 3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93057" y="18576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kern="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CASE WORK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524" y="1322387"/>
            <a:ext cx="7315200" cy="40100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9281" y="443753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How project cost is estimated?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309281" y="1437057"/>
            <a:ext cx="9057745" cy="42510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Practices to Estimate the Project cost</a:t>
            </a:r>
          </a:p>
          <a:p>
            <a:pPr marL="355600" indent="-355600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Some company assigns Overhead office as % of direct cost.</a:t>
            </a:r>
          </a:p>
          <a:p>
            <a:pPr marL="355600" indent="-355600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Most companies don’t consider profit as a cost of the job. </a:t>
            </a:r>
          </a:p>
          <a:p>
            <a:pPr marL="355600" indent="-355600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Cost analysis are completed by using: </a:t>
            </a:r>
          </a:p>
          <a:p>
            <a:pPr marL="914400" lvl="1" indent="-457200" algn="just">
              <a:lnSpc>
                <a:spcPct val="11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Direct costs + Indirect costs + Company overhead]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vs. Budgeted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(estimated costs).</a:t>
            </a:r>
          </a:p>
          <a:p>
            <a:pPr marL="355600" indent="-355600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Similar to each activity, the project as a whole has an ideal (Lease expensive) Duration.</a:t>
            </a:r>
          </a:p>
        </p:txBody>
      </p:sp>
    </p:spTree>
    <p:extLst>
      <p:ext uri="{BB962C8B-B14F-4D97-AF65-F5344CB8AC3E}">
        <p14:creationId xmlns:p14="http://schemas.microsoft.com/office/powerpoint/2010/main" val="155998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9281" y="443753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How project cost is estimated?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4822" y="1364737"/>
            <a:ext cx="7272808" cy="5289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546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43753" y="18919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How project is crashed?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534" y="748112"/>
            <a:ext cx="9787466" cy="132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en-US" sz="2400" b="1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pecify 2 activity times and 2 costs</a:t>
            </a:r>
          </a:p>
          <a:p>
            <a:pPr marL="182563" indent="-182563" algn="just">
              <a:lnSpc>
                <a:spcPct val="110000"/>
              </a:lnSpc>
              <a:spcBef>
                <a:spcPts val="600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time/cost combination (</a:t>
            </a:r>
            <a:r>
              <a:rPr lang="en-US" sz="20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D, C</a:t>
            </a:r>
            <a:r>
              <a:rPr lang="en-US" sz="2000" b="1" i="1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)- called </a:t>
            </a: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normal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[Normal – usual ‘average’ time, resources]</a:t>
            </a:r>
          </a:p>
          <a:p>
            <a:pPr marL="182563" indent="-182563" algn="just">
              <a:lnSpc>
                <a:spcPct val="110000"/>
              </a:lnSpc>
              <a:spcBef>
                <a:spcPts val="600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time/cost combination 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d, C</a:t>
            </a:r>
            <a:r>
              <a:rPr lang="en-US" sz="2000" b="1" i="1" baseline="-25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)- called </a:t>
            </a:r>
            <a:r>
              <a:rPr lang="en-US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Crash</a:t>
            </a: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[expedite by applying additional resources]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8064A2">
                <a:tint val="45000"/>
                <a:satMod val="400000"/>
              </a:srgbClr>
            </a:duotone>
            <a:lum bright="-5000" contrast="21000"/>
          </a:blip>
          <a:srcRect/>
          <a:stretch>
            <a:fillRect/>
          </a:stretch>
        </p:blipFill>
        <p:spPr bwMode="auto">
          <a:xfrm>
            <a:off x="1909482" y="2204713"/>
            <a:ext cx="6194612" cy="4591744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4F81BD"/>
            </a:solidFill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42047" y="231751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Steps in Project Crashing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48676" y="2166550"/>
            <a:ext cx="7772400" cy="792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defTabSz="836613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Tx/>
              <a:buAutoNum type="arabicPeriod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Compute the crash cost per time period.  If crash costs are linear over time:</a:t>
            </a:r>
            <a:b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39552" y="4684763"/>
            <a:ext cx="7772400" cy="10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defTabSz="836613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Tx/>
              <a:buAutoNum type="arabicPeriod" startAt="2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Using current activity times, find the critical path and identify the critical activities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79646">
                <a:tint val="45000"/>
                <a:satMod val="400000"/>
              </a:srgbClr>
            </a:duotone>
          </a:blip>
          <a:stretch>
            <a:fillRect/>
          </a:stretch>
        </p:blipFill>
        <p:spPr bwMode="auto">
          <a:xfrm>
            <a:off x="1022924" y="3089483"/>
            <a:ext cx="7098152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539552" y="1179644"/>
            <a:ext cx="2448272" cy="584775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Basic Steps</a:t>
            </a:r>
            <a:endParaRPr kumimoji="0" lang="en-US" sz="3200" b="1" i="1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6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42047" y="231751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Steps in Project Crashing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775953" y="1225265"/>
            <a:ext cx="8496944" cy="354993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/>
          <a:p>
            <a:pPr marL="447675" indent="-447675" algn="just" defTabSz="836613">
              <a:spcBef>
                <a:spcPct val="20000"/>
              </a:spcBef>
              <a:buClr>
                <a:srgbClr val="BF0922"/>
              </a:buClr>
              <a:buFontTx/>
              <a:buAutoNum type="arabicPeriod" startAt="3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there is only one critical path, then select the activity on this critical path that (a)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can still be crashed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and (b)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has the smallest crash cost per period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447675" algn="just" defTabSz="836613">
              <a:spcBef>
                <a:spcPct val="20000"/>
              </a:spcBef>
              <a:buClr>
                <a:srgbClr val="BF0922"/>
              </a:buClr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there is more than one critical path, 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 select one activity from each critical path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such that (a) each selected activity can still be crashed, and (b) the total crash cost of all selected activities is the smallest. </a:t>
            </a:r>
          </a:p>
          <a:p>
            <a:pPr marL="447675" algn="just" defTabSz="836613">
              <a:spcBef>
                <a:spcPct val="20000"/>
              </a:spcBef>
              <a:buClr>
                <a:srgbClr val="BF0922"/>
              </a:buClr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Note that the same activity may be common to more than one critical path.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775953" y="5050156"/>
            <a:ext cx="8496944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indent="-355600" algn="just" defTabSz="836613">
              <a:spcBef>
                <a:spcPct val="20000"/>
              </a:spcBef>
              <a:buClr>
                <a:srgbClr val="BF0922"/>
              </a:buClr>
              <a:buFontTx/>
              <a:buAutoNum type="arabicPeriod" startAt="4"/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Update all activity times. If the desired due date has been reached, stop. If not, return to Step 2.</a:t>
            </a:r>
          </a:p>
        </p:txBody>
      </p:sp>
    </p:spTree>
    <p:extLst>
      <p:ext uri="{BB962C8B-B14F-4D97-AF65-F5344CB8AC3E}">
        <p14:creationId xmlns:p14="http://schemas.microsoft.com/office/powerpoint/2010/main" val="259290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41193" y="22340"/>
            <a:ext cx="9144000" cy="648072"/>
          </a:xfrm>
          <a:prstGeom prst="roundRect">
            <a:avLst>
              <a:gd name="adj" fmla="val 50000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Example1: Crashing </a:t>
            </a:r>
            <a:r>
              <a:rPr kumimoji="0" lang="en-US" sz="44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Project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29941" y="1019958"/>
            <a:ext cx="8286031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Critical Path for Milwaukee Paper (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C, E, G, H</a:t>
            </a:r>
            <a:r>
              <a:rPr lang="en-US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122" name="Group 121"/>
          <p:cNvGrpSpPr/>
          <p:nvPr/>
        </p:nvGrpSpPr>
        <p:grpSpPr>
          <a:xfrm>
            <a:off x="600561" y="2039469"/>
            <a:ext cx="8763000" cy="3716780"/>
            <a:chOff x="228600" y="2514600"/>
            <a:chExt cx="8763000" cy="3716780"/>
          </a:xfrm>
        </p:grpSpPr>
        <p:grpSp>
          <p:nvGrpSpPr>
            <p:cNvPr id="123" name="Group 122"/>
            <p:cNvGrpSpPr/>
            <p:nvPr/>
          </p:nvGrpSpPr>
          <p:grpSpPr>
            <a:xfrm>
              <a:off x="228600" y="2514600"/>
              <a:ext cx="8763000" cy="3716780"/>
              <a:chOff x="228600" y="2514600"/>
              <a:chExt cx="8763000" cy="3716780"/>
            </a:xfrm>
          </p:grpSpPr>
          <p:grpSp>
            <p:nvGrpSpPr>
              <p:cNvPr id="133" name="Group 132"/>
              <p:cNvGrpSpPr/>
              <p:nvPr/>
            </p:nvGrpSpPr>
            <p:grpSpPr>
              <a:xfrm>
                <a:off x="228600" y="2514600"/>
                <a:ext cx="8763000" cy="3657600"/>
                <a:chOff x="228600" y="2514600"/>
                <a:chExt cx="8763000" cy="3657600"/>
              </a:xfrm>
            </p:grpSpPr>
            <p:grpSp>
              <p:nvGrpSpPr>
                <p:cNvPr id="152" name="Group 151"/>
                <p:cNvGrpSpPr/>
                <p:nvPr/>
              </p:nvGrpSpPr>
              <p:grpSpPr>
                <a:xfrm>
                  <a:off x="228600" y="2555126"/>
                  <a:ext cx="8642342" cy="3617074"/>
                  <a:chOff x="228600" y="2555126"/>
                  <a:chExt cx="8642342" cy="3617074"/>
                </a:xfrm>
              </p:grpSpPr>
              <p:cxnSp>
                <p:nvCxnSpPr>
                  <p:cNvPr id="171" name="Straight Connector 170"/>
                  <p:cNvCxnSpPr/>
                  <p:nvPr/>
                </p:nvCxnSpPr>
                <p:spPr bwMode="auto">
                  <a:xfrm>
                    <a:off x="1343505" y="3657600"/>
                    <a:ext cx="914400" cy="914400"/>
                  </a:xfrm>
                  <a:prstGeom prst="line">
                    <a:avLst/>
                  </a:prstGeom>
                  <a:noFill/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72" name="Straight Connector 171"/>
                  <p:cNvCxnSpPr/>
                  <p:nvPr/>
                </p:nvCxnSpPr>
                <p:spPr bwMode="auto">
                  <a:xfrm>
                    <a:off x="1553055" y="3238500"/>
                    <a:ext cx="704850" cy="1333500"/>
                  </a:xfrm>
                  <a:prstGeom prst="line">
                    <a:avLst/>
                  </a:prstGeom>
                  <a:noFill/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grpSp>
                <p:nvGrpSpPr>
                  <p:cNvPr id="173" name="Group 172"/>
                  <p:cNvGrpSpPr/>
                  <p:nvPr/>
                </p:nvGrpSpPr>
                <p:grpSpPr>
                  <a:xfrm>
                    <a:off x="228600" y="3803045"/>
                    <a:ext cx="1114905" cy="1073755"/>
                    <a:chOff x="540632" y="3183141"/>
                    <a:chExt cx="1114905" cy="1073755"/>
                  </a:xfrm>
                </p:grpSpPr>
                <p:sp>
                  <p:nvSpPr>
                    <p:cNvPr id="257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632" y="3183141"/>
                      <a:ext cx="1114905" cy="1073248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Start</a:t>
                      </a: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8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632" y="3183648"/>
                      <a:ext cx="371635" cy="357749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9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12267" y="3183648"/>
                      <a:ext cx="371635" cy="357749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0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83902" y="3183648"/>
                      <a:ext cx="371635" cy="357749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1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632" y="3899147"/>
                      <a:ext cx="371635" cy="357749"/>
                    </a:xfrm>
                    <a:prstGeom prst="rect">
                      <a:avLst/>
                    </a:prstGeom>
                    <a:solidFill>
                      <a:srgbClr val="FCE0E1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2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12267" y="3899147"/>
                      <a:ext cx="371635" cy="357749"/>
                    </a:xfrm>
                    <a:prstGeom prst="rect">
                      <a:avLst/>
                    </a:prstGeom>
                    <a:solidFill>
                      <a:srgbClr val="00CC99">
                        <a:lumMod val="20000"/>
                        <a:lumOff val="80000"/>
                      </a:srgbClr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3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83902" y="3899147"/>
                      <a:ext cx="371635" cy="357749"/>
                    </a:xfrm>
                    <a:prstGeom prst="rect">
                      <a:avLst/>
                    </a:prstGeom>
                    <a:solidFill>
                      <a:srgbClr val="FCE0E1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74" name="Group 173"/>
                  <p:cNvGrpSpPr/>
                  <p:nvPr/>
                </p:nvGrpSpPr>
                <p:grpSpPr>
                  <a:xfrm>
                    <a:off x="1343505" y="2555126"/>
                    <a:ext cx="1472760" cy="1784543"/>
                    <a:chOff x="1343505" y="2555126"/>
                    <a:chExt cx="1472760" cy="1784543"/>
                  </a:xfrm>
                </p:grpSpPr>
                <p:grpSp>
                  <p:nvGrpSpPr>
                    <p:cNvPr id="248" name="Group 247"/>
                    <p:cNvGrpSpPr/>
                    <p:nvPr/>
                  </p:nvGrpSpPr>
                  <p:grpSpPr>
                    <a:xfrm>
                      <a:off x="1701360" y="2555126"/>
                      <a:ext cx="1114905" cy="1102446"/>
                      <a:chOff x="1958055" y="1488354"/>
                      <a:chExt cx="1114905" cy="1102446"/>
                    </a:xfrm>
                  </p:grpSpPr>
                  <p:sp>
                    <p:nvSpPr>
                      <p:cNvPr id="250" name="Rectangle 2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8055" y="1503758"/>
                        <a:ext cx="1114905" cy="108704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endParaRPr>
                      </a:p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A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1" name="Rectangle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8055" y="1488354"/>
                        <a:ext cx="371635" cy="3620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2" name="Rectangle 2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9690" y="1488354"/>
                        <a:ext cx="371635" cy="3620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2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F6228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2</a:t>
                        </a:r>
                        <a:endPara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3" name="Rectangle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01325" y="1488354"/>
                        <a:ext cx="371635" cy="3620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4" name="Rectangle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8055" y="2228795"/>
                        <a:ext cx="371635" cy="3620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5" name="Rectangle 2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9690" y="2228795"/>
                        <a:ext cx="371635" cy="362005"/>
                      </a:xfrm>
                      <a:prstGeom prst="rect">
                        <a:avLst/>
                      </a:prstGeom>
                      <a:solidFill>
                        <a:srgbClr val="00CC99">
                          <a:lumMod val="20000"/>
                          <a:lumOff val="8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6" name="Rectangle 2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01325" y="2228795"/>
                        <a:ext cx="371635" cy="3620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cxnSp>
                  <p:nvCxnSpPr>
                    <p:cNvPr id="249" name="Straight Arrow Connector 248"/>
                    <p:cNvCxnSpPr>
                      <a:stCxn id="257" idx="3"/>
                      <a:endCxn id="250" idx="1"/>
                    </p:cNvCxnSpPr>
                    <p:nvPr/>
                  </p:nvCxnSpPr>
                  <p:spPr bwMode="auto">
                    <a:xfrm flipV="1">
                      <a:off x="1343505" y="3114051"/>
                      <a:ext cx="357855" cy="1225618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75" name="Group 174"/>
                  <p:cNvGrpSpPr/>
                  <p:nvPr/>
                </p:nvGrpSpPr>
                <p:grpSpPr>
                  <a:xfrm>
                    <a:off x="1343505" y="4339669"/>
                    <a:ext cx="1472761" cy="1825518"/>
                    <a:chOff x="1343505" y="4339669"/>
                    <a:chExt cx="1472761" cy="1825518"/>
                  </a:xfrm>
                </p:grpSpPr>
                <p:grpSp>
                  <p:nvGrpSpPr>
                    <p:cNvPr id="239" name="Group 2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02621" y="5088315"/>
                      <a:ext cx="1113645" cy="1076872"/>
                      <a:chOff x="1740" y="6848"/>
                      <a:chExt cx="2745" cy="2122"/>
                    </a:xfrm>
                  </p:grpSpPr>
                  <p:sp>
                    <p:nvSpPr>
                      <p:cNvPr id="241" name="Rectangle 2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48"/>
                        <a:ext cx="2745" cy="211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endParaRPr>
                      </a:p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B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2" name="Rectangle 2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3" name="Rectangle 2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2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F6228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cs typeface="Times New Roman" pitchFamily="18" charset="0"/>
                          </a:rPr>
                          <a:t>3</a:t>
                        </a:r>
                        <a:endPara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4" name="Rectangle 2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5" name="Rectangle 2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6" name="Rectangle 2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00CC99">
                          <a:lumMod val="20000"/>
                          <a:lumOff val="8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7" name="Rectangle 2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cxnSp>
                  <p:nvCxnSpPr>
                    <p:cNvPr id="240" name="Straight Arrow Connector 239"/>
                    <p:cNvCxnSpPr>
                      <a:stCxn id="257" idx="3"/>
                      <a:endCxn id="241" idx="1"/>
                    </p:cNvCxnSpPr>
                    <p:nvPr/>
                  </p:nvCxnSpPr>
                  <p:spPr bwMode="auto">
                    <a:xfrm>
                      <a:off x="1343505" y="4339669"/>
                      <a:ext cx="359116" cy="1285052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76" name="Group 175"/>
                  <p:cNvGrpSpPr/>
                  <p:nvPr/>
                </p:nvGrpSpPr>
                <p:grpSpPr>
                  <a:xfrm>
                    <a:off x="2816265" y="2555126"/>
                    <a:ext cx="1575240" cy="1102474"/>
                    <a:chOff x="2816265" y="2555126"/>
                    <a:chExt cx="1575240" cy="1102474"/>
                  </a:xfrm>
                </p:grpSpPr>
                <p:grpSp>
                  <p:nvGrpSpPr>
                    <p:cNvPr id="230" name="Group 2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6600" y="2555126"/>
                      <a:ext cx="1114905" cy="1102474"/>
                      <a:chOff x="1740" y="6855"/>
                      <a:chExt cx="2745" cy="2176"/>
                    </a:xfrm>
                  </p:grpSpPr>
                  <p:sp>
                    <p:nvSpPr>
                      <p:cNvPr id="232" name="Rectangle 2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85"/>
                        <a:ext cx="2745" cy="211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endParaRPr>
                      </a:p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C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3" name="Rectangle 2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4" name="Rectangle 2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2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F6228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2</a:t>
                        </a:r>
                        <a:endPara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5" name="Rectangle 2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6" name="Rectangle 2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8326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7" name="Rectangle 2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8326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00CC99">
                          <a:lumMod val="20000"/>
                          <a:lumOff val="8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8" name="Rectangle 2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8326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cxnSp>
                  <p:nvCxnSpPr>
                    <p:cNvPr id="231" name="Straight Arrow Connector 230"/>
                    <p:cNvCxnSpPr>
                      <a:stCxn id="250" idx="3"/>
                      <a:endCxn id="232" idx="1"/>
                    </p:cNvCxnSpPr>
                    <p:nvPr/>
                  </p:nvCxnSpPr>
                  <p:spPr bwMode="auto">
                    <a:xfrm flipV="1">
                      <a:off x="2816265" y="3106617"/>
                      <a:ext cx="460335" cy="7434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77" name="Group 176"/>
                  <p:cNvGrpSpPr/>
                  <p:nvPr/>
                </p:nvGrpSpPr>
                <p:grpSpPr>
                  <a:xfrm>
                    <a:off x="4391505" y="2569303"/>
                    <a:ext cx="1600200" cy="1072871"/>
                    <a:chOff x="4391505" y="2569303"/>
                    <a:chExt cx="1600200" cy="1072871"/>
                  </a:xfrm>
                </p:grpSpPr>
                <p:grpSp>
                  <p:nvGrpSpPr>
                    <p:cNvPr id="221" name="Group 17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76800" y="2569303"/>
                      <a:ext cx="1114905" cy="1072871"/>
                      <a:chOff x="1740" y="6855"/>
                      <a:chExt cx="2745" cy="2115"/>
                    </a:xfrm>
                  </p:grpSpPr>
                  <p:sp>
                    <p:nvSpPr>
                      <p:cNvPr id="223" name="Rectangle 1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89"/>
                        <a:ext cx="2745" cy="207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endParaRPr>
                      </a:p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F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24" name="Rectangle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25" name="Rectangle 1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2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F6228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3</a:t>
                        </a:r>
                        <a:endPara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26" name="Rectangle 1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27" name="Rectangle 1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28" name="Rectangle 1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00CC99">
                          <a:lumMod val="20000"/>
                          <a:lumOff val="8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29" name="Rectangle 1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cxnSp>
                  <p:nvCxnSpPr>
                    <p:cNvPr id="222" name="Straight Arrow Connector 221"/>
                    <p:cNvCxnSpPr>
                      <a:stCxn id="232" idx="3"/>
                      <a:endCxn id="223" idx="1"/>
                    </p:cNvCxnSpPr>
                    <p:nvPr/>
                  </p:nvCxnSpPr>
                  <p:spPr bwMode="auto">
                    <a:xfrm>
                      <a:off x="4391505" y="3106617"/>
                      <a:ext cx="485295" cy="5716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2816265" y="3114051"/>
                    <a:ext cx="1575240" cy="3051136"/>
                    <a:chOff x="2816265" y="3114051"/>
                    <a:chExt cx="1575240" cy="3051136"/>
                  </a:xfrm>
                </p:grpSpPr>
                <p:grpSp>
                  <p:nvGrpSpPr>
                    <p:cNvPr id="211" name="Group 2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7860" y="5089874"/>
                      <a:ext cx="1113645" cy="1075313"/>
                      <a:chOff x="1740" y="6851"/>
                      <a:chExt cx="2745" cy="2119"/>
                    </a:xfrm>
                  </p:grpSpPr>
                  <p:sp>
                    <p:nvSpPr>
                      <p:cNvPr id="214" name="Rectangle 2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1"/>
                        <a:ext cx="2745" cy="211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endParaRPr>
                      </a:p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D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5" name="Rectangle 2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6" name="Rectangle 2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6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F6228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4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7" name="Rectangle 2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8" name="Rectangle 2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9" name="Rectangle 2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00CC99">
                          <a:lumMod val="20000"/>
                          <a:lumOff val="8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20" name="Rectangle 2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cxnSp>
                  <p:nvCxnSpPr>
                    <p:cNvPr id="212" name="Straight Arrow Connector 211"/>
                    <p:cNvCxnSpPr>
                      <a:stCxn id="241" idx="3"/>
                      <a:endCxn id="214" idx="1"/>
                    </p:cNvCxnSpPr>
                    <p:nvPr/>
                  </p:nvCxnSpPr>
                  <p:spPr bwMode="auto">
                    <a:xfrm>
                      <a:off x="2816266" y="5624721"/>
                      <a:ext cx="461594" cy="1795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213" name="Straight Arrow Connector 212"/>
                    <p:cNvCxnSpPr>
                      <a:stCxn id="250" idx="3"/>
                      <a:endCxn id="214" idx="1"/>
                    </p:cNvCxnSpPr>
                    <p:nvPr/>
                  </p:nvCxnSpPr>
                  <p:spPr bwMode="auto">
                    <a:xfrm>
                      <a:off x="2816265" y="3114051"/>
                      <a:ext cx="461595" cy="2512465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79" name="Group 178"/>
                  <p:cNvGrpSpPr/>
                  <p:nvPr/>
                </p:nvGrpSpPr>
                <p:grpSpPr>
                  <a:xfrm>
                    <a:off x="4391505" y="3106617"/>
                    <a:ext cx="1600200" cy="1903346"/>
                    <a:chOff x="4391505" y="3106617"/>
                    <a:chExt cx="1600200" cy="1903346"/>
                  </a:xfrm>
                </p:grpSpPr>
                <p:grpSp>
                  <p:nvGrpSpPr>
                    <p:cNvPr id="202" name="Group 1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76800" y="3814391"/>
                      <a:ext cx="1114905" cy="1195572"/>
                      <a:chOff x="1740" y="6855"/>
                      <a:chExt cx="2745" cy="2115"/>
                    </a:xfrm>
                  </p:grpSpPr>
                  <p:sp>
                    <p:nvSpPr>
                      <p:cNvPr id="204" name="Rectangle 1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89"/>
                        <a:ext cx="2745" cy="208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endParaRPr>
                      </a:p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E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5" name="Rectangle 1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6" name="Rectangle 1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2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F6228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4</a:t>
                        </a:r>
                        <a:endPara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Rectangle 1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Rectangle 1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Rectangle 1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00CC99">
                          <a:lumMod val="20000"/>
                          <a:lumOff val="8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Rectangle 1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cxnSp>
                  <p:nvCxnSpPr>
                    <p:cNvPr id="203" name="Straight Arrow Connector 202"/>
                    <p:cNvCxnSpPr>
                      <a:stCxn id="232" idx="3"/>
                      <a:endCxn id="204" idx="1"/>
                    </p:cNvCxnSpPr>
                    <p:nvPr/>
                  </p:nvCxnSpPr>
                  <p:spPr bwMode="auto">
                    <a:xfrm>
                      <a:off x="4391505" y="3106617"/>
                      <a:ext cx="485295" cy="1315170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80" name="Group 179"/>
                  <p:cNvGrpSpPr/>
                  <p:nvPr/>
                </p:nvGrpSpPr>
                <p:grpSpPr>
                  <a:xfrm>
                    <a:off x="4391505" y="4421787"/>
                    <a:ext cx="3076095" cy="1750413"/>
                    <a:chOff x="4391505" y="4421787"/>
                    <a:chExt cx="3076095" cy="1750413"/>
                  </a:xfrm>
                </p:grpSpPr>
                <p:grpSp>
                  <p:nvGrpSpPr>
                    <p:cNvPr id="192" name="Group 1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353955" y="5088315"/>
                      <a:ext cx="1113645" cy="1083885"/>
                      <a:chOff x="1740" y="6837"/>
                      <a:chExt cx="2745" cy="2133"/>
                    </a:xfrm>
                  </p:grpSpPr>
                  <p:sp>
                    <p:nvSpPr>
                      <p:cNvPr id="195" name="Rectangle 1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37"/>
                        <a:ext cx="2745" cy="211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endParaRPr>
                      </a:p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G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6" name="Rectangle 1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7" name="Rectangle 1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2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F6228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5</a:t>
                        </a:r>
                        <a:endPara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8" name="Rectangle 1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9" name="Rectangle 1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0" name="Rectangle 1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00CC99">
                          <a:lumMod val="20000"/>
                          <a:lumOff val="8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1" name="Rectangle 1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cxnSp>
                  <p:nvCxnSpPr>
                    <p:cNvPr id="193" name="Straight Arrow Connector 192"/>
                    <p:cNvCxnSpPr>
                      <a:stCxn id="214" idx="3"/>
                      <a:endCxn id="195" idx="1"/>
                    </p:cNvCxnSpPr>
                    <p:nvPr/>
                  </p:nvCxnSpPr>
                  <p:spPr bwMode="auto">
                    <a:xfrm flipV="1">
                      <a:off x="4391505" y="5624668"/>
                      <a:ext cx="1962450" cy="1848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94" name="Straight Arrow Connector 193"/>
                    <p:cNvCxnSpPr>
                      <a:stCxn id="204" idx="3"/>
                      <a:endCxn id="195" idx="1"/>
                    </p:cNvCxnSpPr>
                    <p:nvPr/>
                  </p:nvCxnSpPr>
                  <p:spPr bwMode="auto">
                    <a:xfrm>
                      <a:off x="5991705" y="4421787"/>
                      <a:ext cx="362250" cy="1202881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  <p:grpSp>
                <p:nvGrpSpPr>
                  <p:cNvPr id="181" name="Group 180"/>
                  <p:cNvGrpSpPr/>
                  <p:nvPr/>
                </p:nvGrpSpPr>
                <p:grpSpPr>
                  <a:xfrm>
                    <a:off x="5991705" y="3112333"/>
                    <a:ext cx="2879237" cy="2512335"/>
                    <a:chOff x="5991705" y="3112333"/>
                    <a:chExt cx="2879237" cy="2512335"/>
                  </a:xfrm>
                </p:grpSpPr>
                <p:grpSp>
                  <p:nvGrpSpPr>
                    <p:cNvPr id="182" name="Group 1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57297" y="3540846"/>
                      <a:ext cx="1113645" cy="1075313"/>
                      <a:chOff x="1740" y="6851"/>
                      <a:chExt cx="2745" cy="2119"/>
                    </a:xfrm>
                  </p:grpSpPr>
                  <p:sp>
                    <p:nvSpPr>
                      <p:cNvPr id="185" name="Rectangle 1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1"/>
                        <a:ext cx="2745" cy="211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endParaRPr>
                      </a:p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H</a:t>
                        </a:r>
                        <a:endPara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86" name="Rectangle 1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87" name="Rectangle 1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2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4F6228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Calibri" pitchFamily="34" charset="0"/>
                            <a:cs typeface="Times New Roman" pitchFamily="18" charset="0"/>
                          </a:rPr>
                          <a:t>2</a:t>
                        </a:r>
                        <a:endPara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88" name="Rectangle 1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685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89" name="Rectangle 1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4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0" name="Rectangle 1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5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00CC99">
                          <a:lumMod val="20000"/>
                          <a:lumOff val="8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1" name="Rectangle 1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70" y="8265"/>
                        <a:ext cx="915" cy="705"/>
                      </a:xfrm>
                      <a:prstGeom prst="rect">
                        <a:avLst/>
                      </a:prstGeom>
                      <a:solidFill>
                        <a:srgbClr val="FCE0E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91440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cxnSp>
                  <p:nvCxnSpPr>
                    <p:cNvPr id="183" name="Straight Arrow Connector 182"/>
                    <p:cNvCxnSpPr>
                      <a:stCxn id="195" idx="3"/>
                      <a:endCxn id="185" idx="1"/>
                    </p:cNvCxnSpPr>
                    <p:nvPr/>
                  </p:nvCxnSpPr>
                  <p:spPr bwMode="auto">
                    <a:xfrm flipV="1">
                      <a:off x="7467600" y="4077488"/>
                      <a:ext cx="289697" cy="1547180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184" name="Straight Arrow Connector 183"/>
                    <p:cNvCxnSpPr>
                      <a:stCxn id="223" idx="3"/>
                      <a:endCxn id="185" idx="1"/>
                    </p:cNvCxnSpPr>
                    <p:nvPr/>
                  </p:nvCxnSpPr>
                  <p:spPr bwMode="auto">
                    <a:xfrm>
                      <a:off x="5991705" y="3112333"/>
                      <a:ext cx="1765592" cy="965155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</p:grpSp>
            </p:grpSp>
            <p:sp>
              <p:nvSpPr>
                <p:cNvPr id="153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258953" y="379089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154" name="Text Box 263"/>
                <p:cNvSpPr txBox="1">
                  <a:spLocks noChangeArrowheads="1"/>
                </p:cNvSpPr>
                <p:nvPr/>
              </p:nvSpPr>
              <p:spPr bwMode="auto">
                <a:xfrm>
                  <a:off x="1016732" y="379089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155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1744494" y="251460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156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2506494" y="251460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157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3344694" y="251460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158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4030494" y="251460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159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4944894" y="251460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160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5614212" y="2547854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</a:p>
              </p:txBody>
            </p:sp>
            <p:sp>
              <p:nvSpPr>
                <p:cNvPr id="161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4902230" y="379089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162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5630694" y="379089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</a:p>
              </p:txBody>
            </p:sp>
            <p:sp>
              <p:nvSpPr>
                <p:cNvPr id="163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1744494" y="508629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164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2506494" y="508629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165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3310727" y="5070698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166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4042584" y="5075182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</a:p>
              </p:txBody>
            </p:sp>
            <p:sp>
              <p:nvSpPr>
                <p:cNvPr id="167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7086600" y="5086290"/>
                  <a:ext cx="50405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13</a:t>
                  </a:r>
                </a:p>
              </p:txBody>
            </p:sp>
            <p:sp>
              <p:nvSpPr>
                <p:cNvPr id="168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7704348" y="3505200"/>
                  <a:ext cx="52893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13</a:t>
                  </a:r>
                </a:p>
              </p:txBody>
            </p:sp>
            <p:sp>
              <p:nvSpPr>
                <p:cNvPr id="169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8487544" y="3505200"/>
                  <a:ext cx="50405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15</a:t>
                  </a:r>
                </a:p>
              </p:txBody>
            </p:sp>
            <p:sp>
              <p:nvSpPr>
                <p:cNvPr id="170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6392694" y="5086290"/>
                  <a:ext cx="31290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</a:p>
              </p:txBody>
            </p:sp>
          </p:grpSp>
          <p:sp>
            <p:nvSpPr>
              <p:cNvPr id="134" name="Text Box 261"/>
              <p:cNvSpPr txBox="1">
                <a:spLocks noChangeArrowheads="1"/>
              </p:cNvSpPr>
              <p:nvPr/>
            </p:nvSpPr>
            <p:spPr bwMode="auto">
              <a:xfrm>
                <a:off x="1043608" y="447669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135" name="Text Box 263"/>
              <p:cNvSpPr txBox="1">
                <a:spLocks noChangeArrowheads="1"/>
              </p:cNvSpPr>
              <p:nvPr/>
            </p:nvSpPr>
            <p:spPr bwMode="auto">
              <a:xfrm>
                <a:off x="251520" y="447669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136" name="Text Box 261"/>
              <p:cNvSpPr txBox="1">
                <a:spLocks noChangeArrowheads="1"/>
              </p:cNvSpPr>
              <p:nvPr/>
            </p:nvSpPr>
            <p:spPr bwMode="auto">
              <a:xfrm>
                <a:off x="1739280" y="325749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137" name="Text Box 261"/>
              <p:cNvSpPr txBox="1">
                <a:spLocks noChangeArrowheads="1"/>
              </p:cNvSpPr>
              <p:nvPr/>
            </p:nvSpPr>
            <p:spPr bwMode="auto">
              <a:xfrm>
                <a:off x="2506494" y="325749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138" name="Text Box 261"/>
              <p:cNvSpPr txBox="1">
                <a:spLocks noChangeArrowheads="1"/>
              </p:cNvSpPr>
              <p:nvPr/>
            </p:nvSpPr>
            <p:spPr bwMode="auto">
              <a:xfrm>
                <a:off x="1752600" y="577209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39" name="Text Box 261"/>
              <p:cNvSpPr txBox="1">
                <a:spLocks noChangeArrowheads="1"/>
              </p:cNvSpPr>
              <p:nvPr/>
            </p:nvSpPr>
            <p:spPr bwMode="auto">
              <a:xfrm>
                <a:off x="2519814" y="577209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40" name="Text Box 261"/>
              <p:cNvSpPr txBox="1">
                <a:spLocks noChangeArrowheads="1"/>
              </p:cNvSpPr>
              <p:nvPr/>
            </p:nvSpPr>
            <p:spPr bwMode="auto">
              <a:xfrm>
                <a:off x="3344694" y="325749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141" name="Text Box 261"/>
              <p:cNvSpPr txBox="1">
                <a:spLocks noChangeArrowheads="1"/>
              </p:cNvSpPr>
              <p:nvPr/>
            </p:nvSpPr>
            <p:spPr bwMode="auto">
              <a:xfrm>
                <a:off x="3310414" y="583127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42" name="Text Box 261"/>
              <p:cNvSpPr txBox="1">
                <a:spLocks noChangeArrowheads="1"/>
              </p:cNvSpPr>
              <p:nvPr/>
            </p:nvSpPr>
            <p:spPr bwMode="auto">
              <a:xfrm>
                <a:off x="4030494" y="579120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  <p:sp>
            <p:nvSpPr>
              <p:cNvPr id="143" name="Text Box 261"/>
              <p:cNvSpPr txBox="1">
                <a:spLocks noChangeArrowheads="1"/>
              </p:cNvSpPr>
              <p:nvPr/>
            </p:nvSpPr>
            <p:spPr bwMode="auto">
              <a:xfrm>
                <a:off x="4910614" y="457200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44" name="Text Box 261"/>
              <p:cNvSpPr txBox="1">
                <a:spLocks noChangeArrowheads="1"/>
              </p:cNvSpPr>
              <p:nvPr/>
            </p:nvSpPr>
            <p:spPr bwMode="auto">
              <a:xfrm>
                <a:off x="5630694" y="457200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  <p:sp>
            <p:nvSpPr>
              <p:cNvPr id="145" name="Text Box 261"/>
              <p:cNvSpPr txBox="1">
                <a:spLocks noChangeArrowheads="1"/>
              </p:cNvSpPr>
              <p:nvPr/>
            </p:nvSpPr>
            <p:spPr bwMode="auto">
              <a:xfrm>
                <a:off x="6392694" y="579120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  <p:sp>
            <p:nvSpPr>
              <p:cNvPr id="146" name="Text Box 261"/>
              <p:cNvSpPr txBox="1">
                <a:spLocks noChangeArrowheads="1"/>
              </p:cNvSpPr>
              <p:nvPr/>
            </p:nvSpPr>
            <p:spPr bwMode="auto">
              <a:xfrm>
                <a:off x="7010400" y="5791200"/>
                <a:ext cx="50405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13</a:t>
                </a:r>
              </a:p>
            </p:txBody>
          </p:sp>
          <p:sp>
            <p:nvSpPr>
              <p:cNvPr id="147" name="Text Box 261"/>
              <p:cNvSpPr txBox="1">
                <a:spLocks noChangeArrowheads="1"/>
              </p:cNvSpPr>
              <p:nvPr/>
            </p:nvSpPr>
            <p:spPr bwMode="auto">
              <a:xfrm>
                <a:off x="4795664" y="3276600"/>
                <a:ext cx="50405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148" name="Text Box 261"/>
              <p:cNvSpPr txBox="1">
                <a:spLocks noChangeArrowheads="1"/>
              </p:cNvSpPr>
              <p:nvPr/>
            </p:nvSpPr>
            <p:spPr bwMode="auto">
              <a:xfrm>
                <a:off x="5515744" y="3276600"/>
                <a:ext cx="50405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13</a:t>
                </a:r>
              </a:p>
            </p:txBody>
          </p:sp>
          <p:sp>
            <p:nvSpPr>
              <p:cNvPr id="149" name="Text Box 155"/>
              <p:cNvSpPr txBox="1">
                <a:spLocks noChangeArrowheads="1"/>
              </p:cNvSpPr>
              <p:nvPr/>
            </p:nvSpPr>
            <p:spPr bwMode="auto">
              <a:xfrm>
                <a:off x="7712254" y="4248090"/>
                <a:ext cx="44114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13</a:t>
                </a:r>
              </a:p>
            </p:txBody>
          </p:sp>
          <p:sp>
            <p:nvSpPr>
              <p:cNvPr id="150" name="Text Box 261"/>
              <p:cNvSpPr txBox="1">
                <a:spLocks noChangeArrowheads="1"/>
              </p:cNvSpPr>
              <p:nvPr/>
            </p:nvSpPr>
            <p:spPr bwMode="auto">
              <a:xfrm>
                <a:off x="4030494" y="3276600"/>
                <a:ext cx="3129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51" name="Text Box 156"/>
              <p:cNvSpPr txBox="1">
                <a:spLocks noChangeArrowheads="1"/>
              </p:cNvSpPr>
              <p:nvPr/>
            </p:nvSpPr>
            <p:spPr bwMode="auto">
              <a:xfrm>
                <a:off x="8444011" y="4233054"/>
                <a:ext cx="44114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15</a:t>
                </a:r>
              </a:p>
            </p:txBody>
          </p:sp>
        </p:grpSp>
        <p:sp>
          <p:nvSpPr>
            <p:cNvPr id="124" name="Text Box 261"/>
            <p:cNvSpPr txBox="1">
              <a:spLocks noChangeArrowheads="1"/>
            </p:cNvSpPr>
            <p:nvPr/>
          </p:nvSpPr>
          <p:spPr bwMode="auto">
            <a:xfrm>
              <a:off x="8145294" y="42480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5" name="Text Box 261"/>
            <p:cNvSpPr txBox="1">
              <a:spLocks noChangeArrowheads="1"/>
            </p:cNvSpPr>
            <p:nvPr/>
          </p:nvSpPr>
          <p:spPr bwMode="auto">
            <a:xfrm>
              <a:off x="6773694" y="57912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6" name="Text Box 261"/>
            <p:cNvSpPr txBox="1">
              <a:spLocks noChangeArrowheads="1"/>
            </p:cNvSpPr>
            <p:nvPr/>
          </p:nvSpPr>
          <p:spPr bwMode="auto">
            <a:xfrm>
              <a:off x="5257800" y="46290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7" name="Text Box 261"/>
            <p:cNvSpPr txBox="1">
              <a:spLocks noChangeArrowheads="1"/>
            </p:cNvSpPr>
            <p:nvPr/>
          </p:nvSpPr>
          <p:spPr bwMode="auto">
            <a:xfrm>
              <a:off x="3657600" y="32766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8" name="Text Box 261"/>
            <p:cNvSpPr txBox="1">
              <a:spLocks noChangeArrowheads="1"/>
            </p:cNvSpPr>
            <p:nvPr/>
          </p:nvSpPr>
          <p:spPr bwMode="auto">
            <a:xfrm>
              <a:off x="2125494" y="32766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9" name="Text Box 261"/>
            <p:cNvSpPr txBox="1">
              <a:spLocks noChangeArrowheads="1"/>
            </p:cNvSpPr>
            <p:nvPr/>
          </p:nvSpPr>
          <p:spPr bwMode="auto">
            <a:xfrm>
              <a:off x="609600" y="44766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30" name="Text Box 261"/>
            <p:cNvSpPr txBox="1">
              <a:spLocks noChangeArrowheads="1"/>
            </p:cNvSpPr>
            <p:nvPr/>
          </p:nvSpPr>
          <p:spPr bwMode="auto">
            <a:xfrm>
              <a:off x="3657600" y="57720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1" name="Text Box 261"/>
            <p:cNvSpPr txBox="1">
              <a:spLocks noChangeArrowheads="1"/>
            </p:cNvSpPr>
            <p:nvPr/>
          </p:nvSpPr>
          <p:spPr bwMode="auto">
            <a:xfrm>
              <a:off x="2133600" y="57720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2" name="Text Box 261"/>
            <p:cNvSpPr txBox="1">
              <a:spLocks noChangeArrowheads="1"/>
            </p:cNvSpPr>
            <p:nvPr/>
          </p:nvSpPr>
          <p:spPr bwMode="auto">
            <a:xfrm>
              <a:off x="5325894" y="3257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1722574" y="2645618"/>
            <a:ext cx="6413792" cy="2518051"/>
            <a:chOff x="1451009" y="2420817"/>
            <a:chExt cx="6413792" cy="2518051"/>
          </a:xfrm>
        </p:grpSpPr>
        <p:cxnSp>
          <p:nvCxnSpPr>
            <p:cNvPr id="265" name="Straight Arrow Connector 264"/>
            <p:cNvCxnSpPr/>
            <p:nvPr/>
          </p:nvCxnSpPr>
          <p:spPr bwMode="auto">
            <a:xfrm flipV="1">
              <a:off x="1451009" y="2428251"/>
              <a:ext cx="357855" cy="1225618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6" name="Straight Arrow Connector 265"/>
            <p:cNvCxnSpPr/>
            <p:nvPr/>
          </p:nvCxnSpPr>
          <p:spPr bwMode="auto">
            <a:xfrm flipV="1">
              <a:off x="2923769" y="2420817"/>
              <a:ext cx="460335" cy="7434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7" name="Straight Arrow Connector 266"/>
            <p:cNvCxnSpPr/>
            <p:nvPr/>
          </p:nvCxnSpPr>
          <p:spPr bwMode="auto">
            <a:xfrm>
              <a:off x="4499009" y="2420817"/>
              <a:ext cx="485295" cy="131517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8" name="Straight Arrow Connector 267"/>
            <p:cNvCxnSpPr/>
            <p:nvPr/>
          </p:nvCxnSpPr>
          <p:spPr bwMode="auto">
            <a:xfrm>
              <a:off x="6099209" y="3735987"/>
              <a:ext cx="362250" cy="1202881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9" name="Straight Arrow Connector 268"/>
            <p:cNvCxnSpPr/>
            <p:nvPr/>
          </p:nvCxnSpPr>
          <p:spPr bwMode="auto">
            <a:xfrm flipV="1">
              <a:off x="7575104" y="3391688"/>
              <a:ext cx="289697" cy="154718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5719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2609</Words>
  <Application>Microsoft Office PowerPoint</Application>
  <PresentationFormat>A4 Paper (210x297 mm)</PresentationFormat>
  <Paragraphs>1380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Calibri</vt:lpstr>
      <vt:lpstr>Century Gothic</vt:lpstr>
      <vt:lpstr>Courier New</vt:lpstr>
      <vt:lpstr>Palatino Linotype</vt:lpstr>
      <vt:lpstr>Times New Roman</vt:lpstr>
      <vt:lpstr>Wingdings</vt:lpstr>
      <vt:lpstr>Wingdings 2</vt:lpstr>
      <vt:lpstr>Presentation on brainstorming</vt:lpstr>
      <vt:lpstr>PowerPoint Presentation</vt:lpstr>
      <vt:lpstr>Reasons to Reduce Project Durations: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 Optimal Duration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2013-06-13T10:35:28Z</dcterms:created>
  <dcterms:modified xsi:type="dcterms:W3CDTF">2013-09-22T07:21:27Z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