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customXml/itemProps1.xml" ContentType="application/vnd.openxmlformats-officedocument.customXmlProperties+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Default Extension="docx" ContentType="application/vnd.openxmlformats-officedocument.wordprocessingml.document"/>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diagrams/layout1.xml" ContentType="application/vnd.openxmlformats-officedocument.drawingml.diagramLayout+xml"/>
  <Override PartName="/ppt/slides/slide9.xml" ContentType="application/vnd.openxmlformats-officedocument.presentationml.slide+xml"/>
  <Override PartName="/ppt/viewProps.xml" ContentType="application/vnd.openxmlformats-officedocument.presentationml.viewProps+xml"/>
  <Override PartName="/customXml/itemProps2.xml" ContentType="application/vnd.openxmlformats-officedocument.customXml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Default Extension="png" ContentType="image/png"/>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diagrams/drawing1.xml" ContentType="application/vnd.ms-office.drawingml.diagramDrawing+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notesSlides/notesSlide48.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Default Extension="jpeg" ContentType="image/jpeg"/>
  <Override PartName="/ppt/slideLayouts/slideLayout3.xml" ContentType="application/vnd.openxmlformats-officedocument.presentationml.slideLayout+xml"/>
  <Override PartName="/ppt/notesSlides/notesSlide17.xml" ContentType="application/vnd.openxmlformats-officedocument.presentationml.notesSlide+xml"/>
  <Override PartName="/ppt/diagrams/quickStyle1.xml" ContentType="application/vnd.openxmlformats-officedocument.drawingml.diagramStyle+xml"/>
  <Override PartName="/ppt/notesSlides/notesSlide28.xml" ContentType="application/vnd.openxmlformats-officedocument.presentationml.notesSlide+xml"/>
  <Override PartName="/ppt/notesSlides/notesSlide37.xml" ContentType="application/vnd.openxmlformats-officedocument.presentationml.notesSlide+xml"/>
  <Default Extension="emf" ContentType="image/x-emf"/>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notesSlides/notesSlide51.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Default Extension="vml" ContentType="application/vnd.openxmlformats-officedocument.vmlDrawing"/>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diagrams/data1.xml" ContentType="application/vnd.openxmlformats-officedocument.drawingml.diagramData+xml"/>
  <Override PartName="/docProps/core.xml" ContentType="application/vnd.openxmlformats-package.core-properties+xml"/>
  <Override PartName="/customXml/itemProps3.xml" ContentType="application/vnd.openxmlformats-officedocument.customXml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xls" ContentType="application/vnd.ms-exce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84" r:id="rId4"/>
  </p:sldMasterIdLst>
  <p:notesMasterIdLst>
    <p:notesMasterId r:id="rId56"/>
  </p:notesMasterIdLst>
  <p:handoutMasterIdLst>
    <p:handoutMasterId r:id="rId57"/>
  </p:handoutMasterIdLst>
  <p:sldIdLst>
    <p:sldId id="272" r:id="rId5"/>
    <p:sldId id="273" r:id="rId6"/>
    <p:sldId id="274" r:id="rId7"/>
    <p:sldId id="275" r:id="rId8"/>
    <p:sldId id="276" r:id="rId9"/>
    <p:sldId id="277" r:id="rId10"/>
    <p:sldId id="278" r:id="rId11"/>
    <p:sldId id="279" r:id="rId12"/>
    <p:sldId id="280" r:id="rId13"/>
    <p:sldId id="281" r:id="rId14"/>
    <p:sldId id="282" r:id="rId15"/>
    <p:sldId id="283" r:id="rId16"/>
    <p:sldId id="284" r:id="rId17"/>
    <p:sldId id="285" r:id="rId18"/>
    <p:sldId id="286" r:id="rId19"/>
    <p:sldId id="287" r:id="rId20"/>
    <p:sldId id="288" r:id="rId21"/>
    <p:sldId id="306" r:id="rId22"/>
    <p:sldId id="307" r:id="rId23"/>
    <p:sldId id="308" r:id="rId24"/>
    <p:sldId id="309" r:id="rId25"/>
    <p:sldId id="310" r:id="rId26"/>
    <p:sldId id="311" r:id="rId27"/>
    <p:sldId id="312" r:id="rId28"/>
    <p:sldId id="313" r:id="rId29"/>
    <p:sldId id="314" r:id="rId30"/>
    <p:sldId id="315" r:id="rId31"/>
    <p:sldId id="316" r:id="rId32"/>
    <p:sldId id="317" r:id="rId33"/>
    <p:sldId id="318" r:id="rId34"/>
    <p:sldId id="319" r:id="rId35"/>
    <p:sldId id="320" r:id="rId36"/>
    <p:sldId id="321" r:id="rId37"/>
    <p:sldId id="322" r:id="rId38"/>
    <p:sldId id="323" r:id="rId39"/>
    <p:sldId id="324" r:id="rId40"/>
    <p:sldId id="325" r:id="rId41"/>
    <p:sldId id="326" r:id="rId42"/>
    <p:sldId id="327" r:id="rId43"/>
    <p:sldId id="328" r:id="rId44"/>
    <p:sldId id="330" r:id="rId45"/>
    <p:sldId id="331" r:id="rId46"/>
    <p:sldId id="332" r:id="rId47"/>
    <p:sldId id="333" r:id="rId48"/>
    <p:sldId id="334" r:id="rId49"/>
    <p:sldId id="335" r:id="rId50"/>
    <p:sldId id="340" r:id="rId51"/>
    <p:sldId id="336" r:id="rId52"/>
    <p:sldId id="337" r:id="rId53"/>
    <p:sldId id="338" r:id="rId54"/>
    <p:sldId id="339" r:id="rId55"/>
  </p:sldIdLst>
  <p:sldSz cx="9906000" cy="6858000" type="A4"/>
  <p:notesSz cx="9601200" cy="7315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C9E9ED"/>
    <a:srgbClr val="FBFBFB"/>
    <a:srgbClr val="00FFCC"/>
    <a:srgbClr val="FFC9C9"/>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957" autoAdjust="0"/>
    <p:restoredTop sz="94660"/>
  </p:normalViewPr>
  <p:slideViewPr>
    <p:cSldViewPr snapToGrid="0">
      <p:cViewPr varScale="1">
        <p:scale>
          <a:sx n="108" d="100"/>
          <a:sy n="108" d="100"/>
        </p:scale>
        <p:origin x="-90" y="-108"/>
      </p:cViewPr>
      <p:guideLst>
        <p:guide orient="horz" pos="2160"/>
        <p:guide pos="3120"/>
      </p:guideLst>
    </p:cSldViewPr>
  </p:slideViewPr>
  <p:notesTextViewPr>
    <p:cViewPr>
      <p:scale>
        <a:sx n="1" d="1"/>
        <a:sy n="1" d="1"/>
      </p:scale>
      <p:origin x="0" y="0"/>
    </p:cViewPr>
  </p:notesTextViewPr>
  <p:sorterViewPr>
    <p:cViewPr>
      <p:scale>
        <a:sx n="100" d="100"/>
        <a:sy n="100" d="100"/>
      </p:scale>
      <p:origin x="0" y="0"/>
    </p:cViewPr>
  </p:sorter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handoutMaster" Target="handoutMasters/handoutMaster1.xml"/><Relationship Id="rId61"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2F910AA-0E15-4D44-957C-7387F6315AB0}"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4658A047-661A-464B-B194-B216652B70C2}">
      <dgm:prSet phldrT="[Text]" custT="1"/>
      <dgm:spPr>
        <a:effectLst/>
      </dgm:spPr>
      <dgm:t>
        <a:bodyPr/>
        <a:lstStyle/>
        <a:p>
          <a:r>
            <a:rPr lang="en-US" sz="24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dirty="0">
            <a:latin typeface="Times New Roman" panose="02020603050405020304" pitchFamily="18" charset="0"/>
            <a:cs typeface="Times New Roman" panose="02020603050405020304" pitchFamily="18" charset="0"/>
          </a:endParaRPr>
        </a:p>
      </dgm:t>
    </dgm:pt>
    <dgm:pt modelId="{CBF02079-358D-4A15-94F0-F519DAA48B45}" type="par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C77766E8-F5AA-43CB-90D5-CB6F0EFFB08B}" type="sib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6E5DDD14-DE67-4437-9B47-7D2498CB2022}">
      <dgm:prSet phldrT="[Text]" custT="1"/>
      <dgm:spPr/>
      <dgm:t>
        <a:bodyPr/>
        <a:lstStyle/>
        <a:p>
          <a:r>
            <a:rPr lang="en-US" sz="2400" dirty="0" smtClean="0">
              <a:latin typeface="Times New Roman" panose="02020603050405020304" pitchFamily="18" charset="0"/>
              <a:cs typeface="Times New Roman" panose="02020603050405020304" pitchFamily="18" charset="0"/>
            </a:rPr>
            <a:t>Resource Leveling</a:t>
          </a:r>
        </a:p>
        <a:p>
          <a:r>
            <a:rPr lang="en-US" sz="2400" dirty="0" smtClean="0">
              <a:latin typeface="Times New Roman" panose="02020603050405020304" pitchFamily="18" charset="0"/>
              <a:cs typeface="Times New Roman" panose="02020603050405020304" pitchFamily="18" charset="0"/>
            </a:rPr>
            <a:t> (Resource Smoothing)</a:t>
          </a:r>
          <a:endParaRPr lang="en-US" sz="2400" dirty="0">
            <a:latin typeface="Times New Roman" panose="02020603050405020304" pitchFamily="18" charset="0"/>
            <a:cs typeface="Times New Roman" panose="02020603050405020304" pitchFamily="18" charset="0"/>
          </a:endParaRPr>
        </a:p>
      </dgm:t>
    </dgm:pt>
    <dgm:pt modelId="{2ED773CD-16CC-4C76-8155-77AD45D2B71A}" type="par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8237D7A9-1E9F-4E89-BC7E-EAE74454BF1C}" type="sib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01B6E4F6-AFB9-40BF-AED5-7A8EC0FB1C93}">
      <dgm:prSet phldrT="[Text]" custT="1"/>
      <dgm:spPr/>
      <dgm:t>
        <a:bodyPr/>
        <a:lstStyle/>
        <a:p>
          <a:r>
            <a:rPr lang="en-US" sz="2400" dirty="0" smtClean="0">
              <a:latin typeface="Times New Roman" panose="02020603050405020304" pitchFamily="18" charset="0"/>
              <a:cs typeface="Times New Roman" panose="02020603050405020304" pitchFamily="18" charset="0"/>
            </a:rPr>
            <a:t>Fixed-limits Resource Scheduling</a:t>
          </a:r>
        </a:p>
        <a:p>
          <a:r>
            <a:rPr lang="en-US" sz="2400" dirty="0" smtClean="0">
              <a:latin typeface="Times New Roman" panose="02020603050405020304" pitchFamily="18" charset="0"/>
              <a:cs typeface="Times New Roman" panose="02020603050405020304" pitchFamily="18" charset="0"/>
            </a:rPr>
            <a:t>(Limited Resource Allocation)</a:t>
          </a:r>
          <a:endParaRPr lang="en-US" sz="2400" dirty="0">
            <a:latin typeface="Times New Roman" panose="02020603050405020304" pitchFamily="18" charset="0"/>
            <a:cs typeface="Times New Roman" panose="02020603050405020304" pitchFamily="18" charset="0"/>
          </a:endParaRPr>
        </a:p>
      </dgm:t>
    </dgm:pt>
    <dgm:pt modelId="{8D75011D-28D1-4F98-B290-00C933B62ADD}" type="par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9BD135DC-9F28-4FE5-8A75-D984D860ADD0}" type="sib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6DB9EA50-EC2D-45FE-B1A7-EE69CD5AB3C9}" type="pres">
      <dgm:prSet presAssocID="{F2F910AA-0E15-4D44-957C-7387F6315AB0}" presName="hierChild1" presStyleCnt="0">
        <dgm:presLayoutVars>
          <dgm:chPref val="1"/>
          <dgm:dir/>
          <dgm:animOne val="branch"/>
          <dgm:animLvl val="lvl"/>
          <dgm:resizeHandles/>
        </dgm:presLayoutVars>
      </dgm:prSet>
      <dgm:spPr/>
      <dgm:t>
        <a:bodyPr/>
        <a:lstStyle/>
        <a:p>
          <a:endParaRPr lang="en-US"/>
        </a:p>
      </dgm:t>
    </dgm:pt>
    <dgm:pt modelId="{A561CEA8-4A20-472F-A9CC-07DBD51A3226}" type="pres">
      <dgm:prSet presAssocID="{4658A047-661A-464B-B194-B216652B70C2}" presName="hierRoot1" presStyleCnt="0"/>
      <dgm:spPr/>
    </dgm:pt>
    <dgm:pt modelId="{FAC3D60C-330B-4BB9-80E0-146C62E5F139}" type="pres">
      <dgm:prSet presAssocID="{4658A047-661A-464B-B194-B216652B70C2}" presName="composite" presStyleCnt="0"/>
      <dgm:spPr/>
    </dgm:pt>
    <dgm:pt modelId="{FED9D505-4E36-46E5-8309-230AA55ADEC0}" type="pres">
      <dgm:prSet presAssocID="{4658A047-661A-464B-B194-B216652B70C2}" presName="background" presStyleLbl="node0" presStyleIdx="0" presStyleCnt="1"/>
      <dgm:spPr/>
    </dgm:pt>
    <dgm:pt modelId="{E6E7D894-26B9-4766-A887-DFA3B418001A}" type="pres">
      <dgm:prSet presAssocID="{4658A047-661A-464B-B194-B216652B70C2}" presName="text" presStyleLbl="fgAcc0" presStyleIdx="0" presStyleCnt="1" custScaleX="148219">
        <dgm:presLayoutVars>
          <dgm:chPref val="3"/>
        </dgm:presLayoutVars>
      </dgm:prSet>
      <dgm:spPr/>
      <dgm:t>
        <a:bodyPr/>
        <a:lstStyle/>
        <a:p>
          <a:endParaRPr lang="en-US"/>
        </a:p>
      </dgm:t>
    </dgm:pt>
    <dgm:pt modelId="{04EFE0F3-4D70-478B-AE96-14DC42B7202A}" type="pres">
      <dgm:prSet presAssocID="{4658A047-661A-464B-B194-B216652B70C2}" presName="hierChild2" presStyleCnt="0"/>
      <dgm:spPr/>
    </dgm:pt>
    <dgm:pt modelId="{2496AFA0-C797-4DA0-9C99-E0961718E0FF}" type="pres">
      <dgm:prSet presAssocID="{2ED773CD-16CC-4C76-8155-77AD45D2B71A}" presName="Name10" presStyleLbl="parChTrans1D2" presStyleIdx="0" presStyleCnt="2"/>
      <dgm:spPr/>
      <dgm:t>
        <a:bodyPr/>
        <a:lstStyle/>
        <a:p>
          <a:endParaRPr lang="en-US"/>
        </a:p>
      </dgm:t>
    </dgm:pt>
    <dgm:pt modelId="{76028162-957A-45A3-A684-7AE5CF53F0BF}" type="pres">
      <dgm:prSet presAssocID="{6E5DDD14-DE67-4437-9B47-7D2498CB2022}" presName="hierRoot2" presStyleCnt="0"/>
      <dgm:spPr/>
    </dgm:pt>
    <dgm:pt modelId="{20BC661B-E59C-4357-8E8C-35AFC656D8D8}" type="pres">
      <dgm:prSet presAssocID="{6E5DDD14-DE67-4437-9B47-7D2498CB2022}" presName="composite2" presStyleCnt="0"/>
      <dgm:spPr/>
    </dgm:pt>
    <dgm:pt modelId="{7E931177-E191-4D6E-8A6B-2AA23788AACE}" type="pres">
      <dgm:prSet presAssocID="{6E5DDD14-DE67-4437-9B47-7D2498CB2022}" presName="background2" presStyleLbl="node2" presStyleIdx="0" presStyleCnt="2"/>
      <dgm:spPr/>
    </dgm:pt>
    <dgm:pt modelId="{344EBB02-716C-4222-91F8-D4CFCC1F28F9}" type="pres">
      <dgm:prSet presAssocID="{6E5DDD14-DE67-4437-9B47-7D2498CB2022}" presName="text2" presStyleLbl="fgAcc2" presStyleIdx="0" presStyleCnt="2" custScaleX="165201">
        <dgm:presLayoutVars>
          <dgm:chPref val="3"/>
        </dgm:presLayoutVars>
      </dgm:prSet>
      <dgm:spPr/>
      <dgm:t>
        <a:bodyPr/>
        <a:lstStyle/>
        <a:p>
          <a:endParaRPr lang="en-US"/>
        </a:p>
      </dgm:t>
    </dgm:pt>
    <dgm:pt modelId="{0B9E5615-892D-402C-967E-07FB6EAD1EBA}" type="pres">
      <dgm:prSet presAssocID="{6E5DDD14-DE67-4437-9B47-7D2498CB2022}" presName="hierChild3" presStyleCnt="0"/>
      <dgm:spPr/>
    </dgm:pt>
    <dgm:pt modelId="{76185E0D-5B24-43FF-953A-6D1555A1F028}" type="pres">
      <dgm:prSet presAssocID="{8D75011D-28D1-4F98-B290-00C933B62ADD}" presName="Name10" presStyleLbl="parChTrans1D2" presStyleIdx="1" presStyleCnt="2"/>
      <dgm:spPr/>
      <dgm:t>
        <a:bodyPr/>
        <a:lstStyle/>
        <a:p>
          <a:endParaRPr lang="en-US"/>
        </a:p>
      </dgm:t>
    </dgm:pt>
    <dgm:pt modelId="{38505246-137C-47AA-BB50-C5A2B1B0366D}" type="pres">
      <dgm:prSet presAssocID="{01B6E4F6-AFB9-40BF-AED5-7A8EC0FB1C93}" presName="hierRoot2" presStyleCnt="0"/>
      <dgm:spPr/>
    </dgm:pt>
    <dgm:pt modelId="{5B6C6328-C50F-4C58-B905-29556570DE54}" type="pres">
      <dgm:prSet presAssocID="{01B6E4F6-AFB9-40BF-AED5-7A8EC0FB1C93}" presName="composite2" presStyleCnt="0"/>
      <dgm:spPr/>
    </dgm:pt>
    <dgm:pt modelId="{BEDCDCB2-9E11-484A-97C8-FA887650C349}" type="pres">
      <dgm:prSet presAssocID="{01B6E4F6-AFB9-40BF-AED5-7A8EC0FB1C93}" presName="background2" presStyleLbl="node2" presStyleIdx="1" presStyleCnt="2"/>
      <dgm:spPr/>
    </dgm:pt>
    <dgm:pt modelId="{3CBA756E-9910-4D0E-BC54-615DBE276618}" type="pres">
      <dgm:prSet presAssocID="{01B6E4F6-AFB9-40BF-AED5-7A8EC0FB1C93}" presName="text2" presStyleLbl="fgAcc2" presStyleIdx="1" presStyleCnt="2" custScaleX="202368">
        <dgm:presLayoutVars>
          <dgm:chPref val="3"/>
        </dgm:presLayoutVars>
      </dgm:prSet>
      <dgm:spPr/>
      <dgm:t>
        <a:bodyPr/>
        <a:lstStyle/>
        <a:p>
          <a:endParaRPr lang="en-US"/>
        </a:p>
      </dgm:t>
    </dgm:pt>
    <dgm:pt modelId="{41A6DDF7-408C-46F6-8D50-909052371537}" type="pres">
      <dgm:prSet presAssocID="{01B6E4F6-AFB9-40BF-AED5-7A8EC0FB1C93}" presName="hierChild3" presStyleCnt="0"/>
      <dgm:spPr/>
    </dgm:pt>
  </dgm:ptLst>
  <dgm:cxnLst>
    <dgm:cxn modelId="{8A3EB455-B39F-4B3E-BD5E-2207F31B1E92}" type="presOf" srcId="{6E5DDD14-DE67-4437-9B47-7D2498CB2022}" destId="{344EBB02-716C-4222-91F8-D4CFCC1F28F9}" srcOrd="0" destOrd="0" presId="urn:microsoft.com/office/officeart/2005/8/layout/hierarchy1"/>
    <dgm:cxn modelId="{C6562343-8027-4FC7-A3C4-B488DD7F0F2E}" srcId="{4658A047-661A-464B-B194-B216652B70C2}" destId="{6E5DDD14-DE67-4437-9B47-7D2498CB2022}" srcOrd="0" destOrd="0" parTransId="{2ED773CD-16CC-4C76-8155-77AD45D2B71A}" sibTransId="{8237D7A9-1E9F-4E89-BC7E-EAE74454BF1C}"/>
    <dgm:cxn modelId="{9C26C781-AC68-4261-B9B9-6943ADABF68C}" type="presOf" srcId="{01B6E4F6-AFB9-40BF-AED5-7A8EC0FB1C93}" destId="{3CBA756E-9910-4D0E-BC54-615DBE276618}" srcOrd="0" destOrd="0" presId="urn:microsoft.com/office/officeart/2005/8/layout/hierarchy1"/>
    <dgm:cxn modelId="{C7106928-060D-4B0B-A7D6-C9FBEB6DEA53}" type="presOf" srcId="{2ED773CD-16CC-4C76-8155-77AD45D2B71A}" destId="{2496AFA0-C797-4DA0-9C99-E0961718E0FF}" srcOrd="0" destOrd="0" presId="urn:microsoft.com/office/officeart/2005/8/layout/hierarchy1"/>
    <dgm:cxn modelId="{6150CD47-4229-440F-99D1-A9BAFFC774FC}" srcId="{F2F910AA-0E15-4D44-957C-7387F6315AB0}" destId="{4658A047-661A-464B-B194-B216652B70C2}" srcOrd="0" destOrd="0" parTransId="{CBF02079-358D-4A15-94F0-F519DAA48B45}" sibTransId="{C77766E8-F5AA-43CB-90D5-CB6F0EFFB08B}"/>
    <dgm:cxn modelId="{F77AF05D-6DB6-4DA0-AFE7-A1F75AF29E36}" type="presOf" srcId="{F2F910AA-0E15-4D44-957C-7387F6315AB0}" destId="{6DB9EA50-EC2D-45FE-B1A7-EE69CD5AB3C9}" srcOrd="0" destOrd="0" presId="urn:microsoft.com/office/officeart/2005/8/layout/hierarchy1"/>
    <dgm:cxn modelId="{60A5993F-0F49-41A0-981F-D3EFC72262CD}" srcId="{4658A047-661A-464B-B194-B216652B70C2}" destId="{01B6E4F6-AFB9-40BF-AED5-7A8EC0FB1C93}" srcOrd="1" destOrd="0" parTransId="{8D75011D-28D1-4F98-B290-00C933B62ADD}" sibTransId="{9BD135DC-9F28-4FE5-8A75-D984D860ADD0}"/>
    <dgm:cxn modelId="{861B8F77-F4FC-4860-AF9A-AA499E893ACE}" type="presOf" srcId="{8D75011D-28D1-4F98-B290-00C933B62ADD}" destId="{76185E0D-5B24-43FF-953A-6D1555A1F028}" srcOrd="0" destOrd="0" presId="urn:microsoft.com/office/officeart/2005/8/layout/hierarchy1"/>
    <dgm:cxn modelId="{EE07E0DD-06E7-426C-B75E-A9FC4CE4E6A4}" type="presOf" srcId="{4658A047-661A-464B-B194-B216652B70C2}" destId="{E6E7D894-26B9-4766-A887-DFA3B418001A}" srcOrd="0" destOrd="0" presId="urn:microsoft.com/office/officeart/2005/8/layout/hierarchy1"/>
    <dgm:cxn modelId="{B6026C7E-56F6-45E3-BCC8-70346C452BE4}" type="presParOf" srcId="{6DB9EA50-EC2D-45FE-B1A7-EE69CD5AB3C9}" destId="{A561CEA8-4A20-472F-A9CC-07DBD51A3226}" srcOrd="0" destOrd="0" presId="urn:microsoft.com/office/officeart/2005/8/layout/hierarchy1"/>
    <dgm:cxn modelId="{09CB3153-A715-4C28-8A26-5C818FE2CE5D}" type="presParOf" srcId="{A561CEA8-4A20-472F-A9CC-07DBD51A3226}" destId="{FAC3D60C-330B-4BB9-80E0-146C62E5F139}" srcOrd="0" destOrd="0" presId="urn:microsoft.com/office/officeart/2005/8/layout/hierarchy1"/>
    <dgm:cxn modelId="{1EACFFB8-A9DD-4CD5-9515-483A47C625CC}" type="presParOf" srcId="{FAC3D60C-330B-4BB9-80E0-146C62E5F139}" destId="{FED9D505-4E36-46E5-8309-230AA55ADEC0}" srcOrd="0" destOrd="0" presId="urn:microsoft.com/office/officeart/2005/8/layout/hierarchy1"/>
    <dgm:cxn modelId="{338003CC-63F7-44F5-A5E3-07089CE497D0}" type="presParOf" srcId="{FAC3D60C-330B-4BB9-80E0-146C62E5F139}" destId="{E6E7D894-26B9-4766-A887-DFA3B418001A}" srcOrd="1" destOrd="0" presId="urn:microsoft.com/office/officeart/2005/8/layout/hierarchy1"/>
    <dgm:cxn modelId="{B9EBB14E-C5F0-4007-8408-F0A621AB0AA6}" type="presParOf" srcId="{A561CEA8-4A20-472F-A9CC-07DBD51A3226}" destId="{04EFE0F3-4D70-478B-AE96-14DC42B7202A}" srcOrd="1" destOrd="0" presId="urn:microsoft.com/office/officeart/2005/8/layout/hierarchy1"/>
    <dgm:cxn modelId="{BA68498F-A555-4976-A8CC-D4DED33EB2F4}" type="presParOf" srcId="{04EFE0F3-4D70-478B-AE96-14DC42B7202A}" destId="{2496AFA0-C797-4DA0-9C99-E0961718E0FF}" srcOrd="0" destOrd="0" presId="urn:microsoft.com/office/officeart/2005/8/layout/hierarchy1"/>
    <dgm:cxn modelId="{F9B99CE6-E640-4C47-9EEE-91C4C9B80166}" type="presParOf" srcId="{04EFE0F3-4D70-478B-AE96-14DC42B7202A}" destId="{76028162-957A-45A3-A684-7AE5CF53F0BF}" srcOrd="1" destOrd="0" presId="urn:microsoft.com/office/officeart/2005/8/layout/hierarchy1"/>
    <dgm:cxn modelId="{41B1A411-51CB-4892-90E7-A715E4D4F160}" type="presParOf" srcId="{76028162-957A-45A3-A684-7AE5CF53F0BF}" destId="{20BC661B-E59C-4357-8E8C-35AFC656D8D8}" srcOrd="0" destOrd="0" presId="urn:microsoft.com/office/officeart/2005/8/layout/hierarchy1"/>
    <dgm:cxn modelId="{58F71A2D-B2A8-4173-94ED-39F612A9FA2A}" type="presParOf" srcId="{20BC661B-E59C-4357-8E8C-35AFC656D8D8}" destId="{7E931177-E191-4D6E-8A6B-2AA23788AACE}" srcOrd="0" destOrd="0" presId="urn:microsoft.com/office/officeart/2005/8/layout/hierarchy1"/>
    <dgm:cxn modelId="{111873AF-0E4E-4AB1-BAF9-39A22FDA7EC6}" type="presParOf" srcId="{20BC661B-E59C-4357-8E8C-35AFC656D8D8}" destId="{344EBB02-716C-4222-91F8-D4CFCC1F28F9}" srcOrd="1" destOrd="0" presId="urn:microsoft.com/office/officeart/2005/8/layout/hierarchy1"/>
    <dgm:cxn modelId="{4FF04CF2-664A-4345-9280-ECA7C359205F}" type="presParOf" srcId="{76028162-957A-45A3-A684-7AE5CF53F0BF}" destId="{0B9E5615-892D-402C-967E-07FB6EAD1EBA}" srcOrd="1" destOrd="0" presId="urn:microsoft.com/office/officeart/2005/8/layout/hierarchy1"/>
    <dgm:cxn modelId="{13CC6FD4-F1B5-4ADD-A8F8-CDFC16FFF2C3}" type="presParOf" srcId="{04EFE0F3-4D70-478B-AE96-14DC42B7202A}" destId="{76185E0D-5B24-43FF-953A-6D1555A1F028}" srcOrd="2" destOrd="0" presId="urn:microsoft.com/office/officeart/2005/8/layout/hierarchy1"/>
    <dgm:cxn modelId="{7DB95E95-6B5A-4F08-8EB4-2B48201932AE}" type="presParOf" srcId="{04EFE0F3-4D70-478B-AE96-14DC42B7202A}" destId="{38505246-137C-47AA-BB50-C5A2B1B0366D}" srcOrd="3" destOrd="0" presId="urn:microsoft.com/office/officeart/2005/8/layout/hierarchy1"/>
    <dgm:cxn modelId="{5FAD9EEF-0312-4304-81B3-347EDDDB2C92}" type="presParOf" srcId="{38505246-137C-47AA-BB50-C5A2B1B0366D}" destId="{5B6C6328-C50F-4C58-B905-29556570DE54}" srcOrd="0" destOrd="0" presId="urn:microsoft.com/office/officeart/2005/8/layout/hierarchy1"/>
    <dgm:cxn modelId="{B7071492-EFDC-4986-8513-D57973C4D95A}" type="presParOf" srcId="{5B6C6328-C50F-4C58-B905-29556570DE54}" destId="{BEDCDCB2-9E11-484A-97C8-FA887650C349}" srcOrd="0" destOrd="0" presId="urn:microsoft.com/office/officeart/2005/8/layout/hierarchy1"/>
    <dgm:cxn modelId="{5E40752E-653C-476E-A980-B48391EFE55B}" type="presParOf" srcId="{5B6C6328-C50F-4C58-B905-29556570DE54}" destId="{3CBA756E-9910-4D0E-BC54-615DBE276618}" srcOrd="1" destOrd="0" presId="urn:microsoft.com/office/officeart/2005/8/layout/hierarchy1"/>
    <dgm:cxn modelId="{7D7733DF-B6F7-48D3-BC56-9BA853C55089}" type="presParOf" srcId="{38505246-137C-47AA-BB50-C5A2B1B0366D}" destId="{41A6DDF7-408C-46F6-8D50-909052371537}" srcOrd="1" destOrd="0" presId="urn:microsoft.com/office/officeart/2005/8/layout/hierarchy1"/>
  </dgm:cxnLst>
  <dgm:bg>
    <a:noFill/>
    <a:effectLst/>
  </dgm:bg>
  <dgm:whole/>
  <dgm:extLst>
    <a:ext uri="http://schemas.microsoft.com/office/drawing/2008/diagram">
      <dsp:dataModelExt xmlns:dsp="http://schemas.microsoft.com/office/drawing/2008/diagram" xmlns="" relId="rId7"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76185E0D-5B24-43FF-953A-6D1555A1F028}">
      <dsp:nvSpPr>
        <dsp:cNvPr id="0" name=""/>
        <dsp:cNvSpPr/>
      </dsp:nvSpPr>
      <dsp:spPr>
        <a:xfrm>
          <a:off x="4337373" y="1416782"/>
          <a:ext cx="2083239" cy="646531"/>
        </a:xfrm>
        <a:custGeom>
          <a:avLst/>
          <a:gdLst/>
          <a:ahLst/>
          <a:cxnLst/>
          <a:rect l="0" t="0" r="0" b="0"/>
          <a:pathLst>
            <a:path>
              <a:moveTo>
                <a:pt x="0" y="0"/>
              </a:moveTo>
              <a:lnTo>
                <a:pt x="0" y="440592"/>
              </a:lnTo>
              <a:lnTo>
                <a:pt x="2083239" y="440592"/>
              </a:lnTo>
              <a:lnTo>
                <a:pt x="2083239"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496AFA0-C797-4DA0-9C99-E0961718E0FF}">
      <dsp:nvSpPr>
        <dsp:cNvPr id="0" name=""/>
        <dsp:cNvSpPr/>
      </dsp:nvSpPr>
      <dsp:spPr>
        <a:xfrm>
          <a:off x="1841017" y="1416782"/>
          <a:ext cx="2496356" cy="646531"/>
        </a:xfrm>
        <a:custGeom>
          <a:avLst/>
          <a:gdLst/>
          <a:ahLst/>
          <a:cxnLst/>
          <a:rect l="0" t="0" r="0" b="0"/>
          <a:pathLst>
            <a:path>
              <a:moveTo>
                <a:pt x="2496356" y="0"/>
              </a:moveTo>
              <a:lnTo>
                <a:pt x="2496356" y="440592"/>
              </a:lnTo>
              <a:lnTo>
                <a:pt x="0" y="440592"/>
              </a:lnTo>
              <a:lnTo>
                <a:pt x="0"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D9D505-4E36-46E5-8309-230AA55ADEC0}">
      <dsp:nvSpPr>
        <dsp:cNvPr id="0" name=""/>
        <dsp:cNvSpPr/>
      </dsp:nvSpPr>
      <dsp:spPr>
        <a:xfrm>
          <a:off x="2689895" y="5157"/>
          <a:ext cx="329495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6E7D894-26B9-4766-A887-DFA3B418001A}">
      <dsp:nvSpPr>
        <dsp:cNvPr id="0" name=""/>
        <dsp:cNvSpPr/>
      </dsp:nvSpPr>
      <dsp:spPr>
        <a:xfrm>
          <a:off x="2936899" y="239810"/>
          <a:ext cx="329495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kern="1200" dirty="0">
            <a:latin typeface="Times New Roman" panose="02020603050405020304" pitchFamily="18" charset="0"/>
            <a:cs typeface="Times New Roman" panose="02020603050405020304" pitchFamily="18" charset="0"/>
          </a:endParaRPr>
        </a:p>
      </dsp:txBody>
      <dsp:txXfrm>
        <a:off x="2936899" y="239810"/>
        <a:ext cx="3294955" cy="1411625"/>
      </dsp:txXfrm>
    </dsp:sp>
    <dsp:sp modelId="{7E931177-E191-4D6E-8A6B-2AA23788AACE}">
      <dsp:nvSpPr>
        <dsp:cNvPr id="0" name=""/>
        <dsp:cNvSpPr/>
      </dsp:nvSpPr>
      <dsp:spPr>
        <a:xfrm>
          <a:off x="4781" y="2063314"/>
          <a:ext cx="3672471"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4EBB02-716C-4222-91F8-D4CFCC1F28F9}">
      <dsp:nvSpPr>
        <dsp:cNvPr id="0" name=""/>
        <dsp:cNvSpPr/>
      </dsp:nvSpPr>
      <dsp:spPr>
        <a:xfrm>
          <a:off x="251785" y="2297967"/>
          <a:ext cx="3672471"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Resource Leveling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 (Resource Smoothing)</a:t>
          </a:r>
          <a:endParaRPr lang="en-US" sz="2400" kern="1200" dirty="0">
            <a:latin typeface="Times New Roman" panose="02020603050405020304" pitchFamily="18" charset="0"/>
            <a:cs typeface="Times New Roman" panose="02020603050405020304" pitchFamily="18" charset="0"/>
          </a:endParaRPr>
        </a:p>
      </dsp:txBody>
      <dsp:txXfrm>
        <a:off x="251785" y="2297967"/>
        <a:ext cx="3672471" cy="1411625"/>
      </dsp:txXfrm>
    </dsp:sp>
    <dsp:sp modelId="{BEDCDCB2-9E11-484A-97C8-FA887650C349}">
      <dsp:nvSpPr>
        <dsp:cNvPr id="0" name=""/>
        <dsp:cNvSpPr/>
      </dsp:nvSpPr>
      <dsp:spPr>
        <a:xfrm>
          <a:off x="4171260" y="2063314"/>
          <a:ext cx="449870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BA756E-9910-4D0E-BC54-615DBE276618}">
      <dsp:nvSpPr>
        <dsp:cNvPr id="0" name=""/>
        <dsp:cNvSpPr/>
      </dsp:nvSpPr>
      <dsp:spPr>
        <a:xfrm>
          <a:off x="4418263" y="2297967"/>
          <a:ext cx="449870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Fixed-limits Resource Scheduling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(Limited Resource Allocation)</a:t>
          </a:r>
          <a:endParaRPr lang="en-US" sz="2400" kern="1200" dirty="0">
            <a:latin typeface="Times New Roman" panose="02020603050405020304" pitchFamily="18" charset="0"/>
            <a:cs typeface="Times New Roman" panose="02020603050405020304" pitchFamily="18" charset="0"/>
          </a:endParaRPr>
        </a:p>
      </dsp:txBody>
      <dsp:txXfrm>
        <a:off x="4418263" y="2297967"/>
        <a:ext cx="4498705" cy="141162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image" Target="../media/image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sz="quarter"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Footer Placeholder 3"/>
          <p:cNvSpPr>
            <a:spLocks noGrp="1"/>
          </p:cNvSpPr>
          <p:nvPr>
            <p:ph type="ftr" sz="quarter" idx="2"/>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5" name="Slide Number Placeholder 4"/>
          <p:cNvSpPr>
            <a:spLocks noGrp="1"/>
          </p:cNvSpPr>
          <p:nvPr>
            <p:ph type="sldNum" sz="quarter" idx="3"/>
          </p:nvPr>
        </p:nvSpPr>
        <p:spPr>
          <a:xfrm>
            <a:off x="5438458" y="6948171"/>
            <a:ext cx="4160520" cy="367029"/>
          </a:xfrm>
          <a:prstGeom prst="rect">
            <a:avLst/>
          </a:prstGeom>
        </p:spPr>
        <p:txBody>
          <a:bodyPr vert="horz" lIns="96661" tIns="48331" rIns="96661" bIns="48331" rtlCol="0" anchor="b"/>
          <a:lstStyle>
            <a:lvl1pPr algn="r">
              <a:defRPr sz="1300"/>
            </a:lvl1pPr>
          </a:lstStyle>
          <a:p>
            <a:fld id="{7B4FD80D-85E8-44E1-B52A-6A21DE067B4B}" type="slidenum">
              <a:rPr lang="en-US" smtClean="0"/>
              <a:pPr/>
              <a:t>‹#›</a:t>
            </a:fld>
            <a:endParaRPr lang="en-US"/>
          </a:p>
        </p:txBody>
      </p:sp>
    </p:spTree>
    <p:extLst>
      <p:ext uri="{BB962C8B-B14F-4D97-AF65-F5344CB8AC3E}">
        <p14:creationId xmlns:p14="http://schemas.microsoft.com/office/powerpoint/2010/main" xmlns="" val="1899695239"/>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Slide Image Placeholder 3"/>
          <p:cNvSpPr>
            <a:spLocks noGrp="1" noRot="1" noChangeAspect="1"/>
          </p:cNvSpPr>
          <p:nvPr>
            <p:ph type="sldImg" idx="2"/>
          </p:nvPr>
        </p:nvSpPr>
        <p:spPr>
          <a:xfrm>
            <a:off x="3017838" y="914400"/>
            <a:ext cx="3565525" cy="2468563"/>
          </a:xfrm>
          <a:prstGeom prst="rect">
            <a:avLst/>
          </a:prstGeom>
          <a:noFill/>
          <a:ln w="12700">
            <a:solidFill>
              <a:prstClr val="black"/>
            </a:solidFill>
          </a:ln>
        </p:spPr>
        <p:txBody>
          <a:bodyPr vert="horz" lIns="96661" tIns="48331" rIns="96661" bIns="48331" rtlCol="0" anchor="ctr"/>
          <a:lstStyle/>
          <a:p>
            <a:endParaRPr lang="en-US"/>
          </a:p>
        </p:txBody>
      </p:sp>
      <p:sp>
        <p:nvSpPr>
          <p:cNvPr id="5" name="Notes Placeholder 4"/>
          <p:cNvSpPr>
            <a:spLocks noGrp="1"/>
          </p:cNvSpPr>
          <p:nvPr>
            <p:ph type="body" sz="quarter" idx="3"/>
          </p:nvPr>
        </p:nvSpPr>
        <p:spPr>
          <a:xfrm>
            <a:off x="960120" y="3520439"/>
            <a:ext cx="7680960" cy="2880361"/>
          </a:xfrm>
          <a:prstGeom prst="rect">
            <a:avLst/>
          </a:prstGeom>
        </p:spPr>
        <p:txBody>
          <a:bodyPr vert="horz" lIns="96661" tIns="48331" rIns="96661" bIns="48331"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7" name="Slide Number Placeholder 6"/>
          <p:cNvSpPr>
            <a:spLocks noGrp="1"/>
          </p:cNvSpPr>
          <p:nvPr>
            <p:ph type="sldNum" sz="quarter" idx="5"/>
          </p:nvPr>
        </p:nvSpPr>
        <p:spPr>
          <a:xfrm>
            <a:off x="5438458" y="6948171"/>
            <a:ext cx="4160520" cy="367029"/>
          </a:xfrm>
          <a:prstGeom prst="rect">
            <a:avLst/>
          </a:prstGeom>
        </p:spPr>
        <p:txBody>
          <a:bodyPr vert="horz" lIns="96661" tIns="48331" rIns="96661" bIns="48331" rtlCol="0" anchor="b"/>
          <a:lstStyle>
            <a:lvl1pPr algn="r">
              <a:defRPr sz="1300"/>
            </a:lvl1pPr>
          </a:lstStyle>
          <a:p>
            <a:fld id="{893B0CF2-7F87-4E02-A248-870047730F99}" type="slidenum">
              <a:rPr lang="en-US" smtClean="0"/>
              <a:pPr/>
              <a:t>‹#›</a:t>
            </a:fld>
            <a:endParaRPr lang="en-US"/>
          </a:p>
        </p:txBody>
      </p:sp>
    </p:spTree>
    <p:extLst>
      <p:ext uri="{BB962C8B-B14F-4D97-AF65-F5344CB8AC3E}">
        <p14:creationId xmlns:p14="http://schemas.microsoft.com/office/powerpoint/2010/main" xmlns="" val="3614981323"/>
      </p:ext>
    </p:extLst>
  </p:cSld>
  <p:clrMap bg1="lt1" tx1="dk1" bg2="lt2" tx2="dk2" accent1="accent1" accent2="accent2" accent3="accent3" accent4="accent4" accent5="accent5" accent6="accent6" hlink="hlink" folHlink="folHlink"/>
  <p:hf/>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xmlns="" val="14951338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10</a:t>
            </a:fld>
            <a:endParaRPr lang="en-US"/>
          </a:p>
        </p:txBody>
      </p:sp>
    </p:spTree>
    <p:extLst>
      <p:ext uri="{BB962C8B-B14F-4D97-AF65-F5344CB8AC3E}">
        <p14:creationId xmlns:p14="http://schemas.microsoft.com/office/powerpoint/2010/main" xmlns="" val="16272855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11</a:t>
            </a:fld>
            <a:endParaRPr lang="en-US"/>
          </a:p>
        </p:txBody>
      </p:sp>
    </p:spTree>
    <p:extLst>
      <p:ext uri="{BB962C8B-B14F-4D97-AF65-F5344CB8AC3E}">
        <p14:creationId xmlns:p14="http://schemas.microsoft.com/office/powerpoint/2010/main" xmlns="" val="4656894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12</a:t>
            </a:fld>
            <a:endParaRPr lang="en-US"/>
          </a:p>
        </p:txBody>
      </p:sp>
    </p:spTree>
    <p:extLst>
      <p:ext uri="{BB962C8B-B14F-4D97-AF65-F5344CB8AC3E}">
        <p14:creationId xmlns:p14="http://schemas.microsoft.com/office/powerpoint/2010/main" xmlns="" val="38028595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13</a:t>
            </a:fld>
            <a:endParaRPr lang="en-US"/>
          </a:p>
        </p:txBody>
      </p:sp>
    </p:spTree>
    <p:extLst>
      <p:ext uri="{BB962C8B-B14F-4D97-AF65-F5344CB8AC3E}">
        <p14:creationId xmlns:p14="http://schemas.microsoft.com/office/powerpoint/2010/main" xmlns="" val="1029966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14</a:t>
            </a:fld>
            <a:endParaRPr lang="en-US"/>
          </a:p>
        </p:txBody>
      </p:sp>
    </p:spTree>
    <p:extLst>
      <p:ext uri="{BB962C8B-B14F-4D97-AF65-F5344CB8AC3E}">
        <p14:creationId xmlns:p14="http://schemas.microsoft.com/office/powerpoint/2010/main" xmlns="" val="14873181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15</a:t>
            </a:fld>
            <a:endParaRPr lang="en-US"/>
          </a:p>
        </p:txBody>
      </p:sp>
    </p:spTree>
    <p:extLst>
      <p:ext uri="{BB962C8B-B14F-4D97-AF65-F5344CB8AC3E}">
        <p14:creationId xmlns:p14="http://schemas.microsoft.com/office/powerpoint/2010/main" xmlns="" val="16517014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16</a:t>
            </a:fld>
            <a:endParaRPr lang="en-US"/>
          </a:p>
        </p:txBody>
      </p:sp>
    </p:spTree>
    <p:extLst>
      <p:ext uri="{BB962C8B-B14F-4D97-AF65-F5344CB8AC3E}">
        <p14:creationId xmlns:p14="http://schemas.microsoft.com/office/powerpoint/2010/main" xmlns="" val="33323290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17</a:t>
            </a:fld>
            <a:endParaRPr lang="en-US"/>
          </a:p>
        </p:txBody>
      </p:sp>
    </p:spTree>
    <p:extLst>
      <p:ext uri="{BB962C8B-B14F-4D97-AF65-F5344CB8AC3E}">
        <p14:creationId xmlns:p14="http://schemas.microsoft.com/office/powerpoint/2010/main" xmlns="" val="26181337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18</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xmlns="" val="31191451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19</a:t>
            </a:fld>
            <a:endParaRPr lang="en-US"/>
          </a:p>
        </p:txBody>
      </p:sp>
    </p:spTree>
    <p:extLst>
      <p:ext uri="{BB962C8B-B14F-4D97-AF65-F5344CB8AC3E}">
        <p14:creationId xmlns:p14="http://schemas.microsoft.com/office/powerpoint/2010/main" xmlns="" val="10981707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a:t>
            </a:fld>
            <a:endParaRPr lang="en-US"/>
          </a:p>
        </p:txBody>
      </p:sp>
    </p:spTree>
    <p:extLst>
      <p:ext uri="{BB962C8B-B14F-4D97-AF65-F5344CB8AC3E}">
        <p14:creationId xmlns:p14="http://schemas.microsoft.com/office/powerpoint/2010/main" xmlns="" val="9568733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20</a:t>
            </a:fld>
            <a:endParaRPr lang="en-US"/>
          </a:p>
        </p:txBody>
      </p:sp>
    </p:spTree>
    <p:extLst>
      <p:ext uri="{BB962C8B-B14F-4D97-AF65-F5344CB8AC3E}">
        <p14:creationId xmlns:p14="http://schemas.microsoft.com/office/powerpoint/2010/main" xmlns="" val="18888238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21</a:t>
            </a:fld>
            <a:endParaRPr lang="en-US"/>
          </a:p>
        </p:txBody>
      </p:sp>
    </p:spTree>
    <p:extLst>
      <p:ext uri="{BB962C8B-B14F-4D97-AF65-F5344CB8AC3E}">
        <p14:creationId xmlns:p14="http://schemas.microsoft.com/office/powerpoint/2010/main" xmlns="" val="17028245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22</a:t>
            </a:fld>
            <a:endParaRPr lang="en-US"/>
          </a:p>
        </p:txBody>
      </p:sp>
    </p:spTree>
    <p:extLst>
      <p:ext uri="{BB962C8B-B14F-4D97-AF65-F5344CB8AC3E}">
        <p14:creationId xmlns:p14="http://schemas.microsoft.com/office/powerpoint/2010/main" xmlns="" val="31743334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23</a:t>
            </a:fld>
            <a:endParaRPr lang="en-US"/>
          </a:p>
        </p:txBody>
      </p:sp>
    </p:spTree>
    <p:extLst>
      <p:ext uri="{BB962C8B-B14F-4D97-AF65-F5344CB8AC3E}">
        <p14:creationId xmlns:p14="http://schemas.microsoft.com/office/powerpoint/2010/main" xmlns="" val="27493516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24</a:t>
            </a:fld>
            <a:endParaRPr lang="en-US"/>
          </a:p>
        </p:txBody>
      </p:sp>
    </p:spTree>
    <p:extLst>
      <p:ext uri="{BB962C8B-B14F-4D97-AF65-F5344CB8AC3E}">
        <p14:creationId xmlns:p14="http://schemas.microsoft.com/office/powerpoint/2010/main" xmlns="" val="22041950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25</a:t>
            </a:fld>
            <a:endParaRPr lang="en-US"/>
          </a:p>
        </p:txBody>
      </p:sp>
    </p:spTree>
    <p:extLst>
      <p:ext uri="{BB962C8B-B14F-4D97-AF65-F5344CB8AC3E}">
        <p14:creationId xmlns:p14="http://schemas.microsoft.com/office/powerpoint/2010/main" xmlns="" val="21237687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26</a:t>
            </a:fld>
            <a:endParaRPr lang="en-US"/>
          </a:p>
        </p:txBody>
      </p:sp>
    </p:spTree>
    <p:extLst>
      <p:ext uri="{BB962C8B-B14F-4D97-AF65-F5344CB8AC3E}">
        <p14:creationId xmlns:p14="http://schemas.microsoft.com/office/powerpoint/2010/main" xmlns="" val="14260690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27</a:t>
            </a:fld>
            <a:endParaRPr lang="en-US"/>
          </a:p>
        </p:txBody>
      </p:sp>
    </p:spTree>
    <p:extLst>
      <p:ext uri="{BB962C8B-B14F-4D97-AF65-F5344CB8AC3E}">
        <p14:creationId xmlns:p14="http://schemas.microsoft.com/office/powerpoint/2010/main" xmlns="" val="38176649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28</a:t>
            </a:fld>
            <a:endParaRPr lang="en-US"/>
          </a:p>
        </p:txBody>
      </p:sp>
    </p:spTree>
    <p:extLst>
      <p:ext uri="{BB962C8B-B14F-4D97-AF65-F5344CB8AC3E}">
        <p14:creationId xmlns:p14="http://schemas.microsoft.com/office/powerpoint/2010/main" xmlns="" val="17567822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29</a:t>
            </a:fld>
            <a:endParaRPr lang="en-US"/>
          </a:p>
        </p:txBody>
      </p:sp>
    </p:spTree>
    <p:extLst>
      <p:ext uri="{BB962C8B-B14F-4D97-AF65-F5344CB8AC3E}">
        <p14:creationId xmlns:p14="http://schemas.microsoft.com/office/powerpoint/2010/main" xmlns="" val="38733526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a:t>
            </a:fld>
            <a:endParaRPr lang="en-US"/>
          </a:p>
        </p:txBody>
      </p:sp>
    </p:spTree>
    <p:extLst>
      <p:ext uri="{BB962C8B-B14F-4D97-AF65-F5344CB8AC3E}">
        <p14:creationId xmlns:p14="http://schemas.microsoft.com/office/powerpoint/2010/main" xmlns="" val="22223431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30</a:t>
            </a:fld>
            <a:endParaRPr lang="en-US"/>
          </a:p>
        </p:txBody>
      </p:sp>
    </p:spTree>
    <p:extLst>
      <p:ext uri="{BB962C8B-B14F-4D97-AF65-F5344CB8AC3E}">
        <p14:creationId xmlns:p14="http://schemas.microsoft.com/office/powerpoint/2010/main" xmlns="" val="21755223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31</a:t>
            </a:fld>
            <a:endParaRPr lang="en-US"/>
          </a:p>
        </p:txBody>
      </p:sp>
    </p:spTree>
    <p:extLst>
      <p:ext uri="{BB962C8B-B14F-4D97-AF65-F5344CB8AC3E}">
        <p14:creationId xmlns:p14="http://schemas.microsoft.com/office/powerpoint/2010/main" xmlns="" val="26902177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32</a:t>
            </a:fld>
            <a:endParaRPr lang="en-US"/>
          </a:p>
        </p:txBody>
      </p:sp>
    </p:spTree>
    <p:extLst>
      <p:ext uri="{BB962C8B-B14F-4D97-AF65-F5344CB8AC3E}">
        <p14:creationId xmlns:p14="http://schemas.microsoft.com/office/powerpoint/2010/main" xmlns="" val="15571521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33</a:t>
            </a:fld>
            <a:endParaRPr lang="en-US"/>
          </a:p>
        </p:txBody>
      </p:sp>
    </p:spTree>
    <p:extLst>
      <p:ext uri="{BB962C8B-B14F-4D97-AF65-F5344CB8AC3E}">
        <p14:creationId xmlns:p14="http://schemas.microsoft.com/office/powerpoint/2010/main" xmlns="" val="25727534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34</a:t>
            </a:fld>
            <a:endParaRPr lang="en-US"/>
          </a:p>
        </p:txBody>
      </p:sp>
    </p:spTree>
    <p:extLst>
      <p:ext uri="{BB962C8B-B14F-4D97-AF65-F5344CB8AC3E}">
        <p14:creationId xmlns:p14="http://schemas.microsoft.com/office/powerpoint/2010/main" xmlns="" val="385050169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35</a:t>
            </a:fld>
            <a:endParaRPr lang="en-US"/>
          </a:p>
        </p:txBody>
      </p:sp>
    </p:spTree>
    <p:extLst>
      <p:ext uri="{BB962C8B-B14F-4D97-AF65-F5344CB8AC3E}">
        <p14:creationId xmlns:p14="http://schemas.microsoft.com/office/powerpoint/2010/main" xmlns="" val="38450023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36</a:t>
            </a:fld>
            <a:endParaRPr lang="en-US"/>
          </a:p>
        </p:txBody>
      </p:sp>
    </p:spTree>
    <p:extLst>
      <p:ext uri="{BB962C8B-B14F-4D97-AF65-F5344CB8AC3E}">
        <p14:creationId xmlns:p14="http://schemas.microsoft.com/office/powerpoint/2010/main" xmlns="" val="121801412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37</a:t>
            </a:fld>
            <a:endParaRPr lang="en-US"/>
          </a:p>
        </p:txBody>
      </p:sp>
    </p:spTree>
    <p:extLst>
      <p:ext uri="{BB962C8B-B14F-4D97-AF65-F5344CB8AC3E}">
        <p14:creationId xmlns:p14="http://schemas.microsoft.com/office/powerpoint/2010/main" xmlns="" val="33189509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38</a:t>
            </a:fld>
            <a:endParaRPr lang="en-US"/>
          </a:p>
        </p:txBody>
      </p:sp>
    </p:spTree>
    <p:extLst>
      <p:ext uri="{BB962C8B-B14F-4D97-AF65-F5344CB8AC3E}">
        <p14:creationId xmlns:p14="http://schemas.microsoft.com/office/powerpoint/2010/main" xmlns="" val="21321229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39</a:t>
            </a:fld>
            <a:endParaRPr lang="en-US"/>
          </a:p>
        </p:txBody>
      </p:sp>
    </p:spTree>
    <p:extLst>
      <p:ext uri="{BB962C8B-B14F-4D97-AF65-F5344CB8AC3E}">
        <p14:creationId xmlns:p14="http://schemas.microsoft.com/office/powerpoint/2010/main" xmlns="" val="32238703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a:t>
            </a:fld>
            <a:endParaRPr lang="en-US"/>
          </a:p>
        </p:txBody>
      </p:sp>
    </p:spTree>
    <p:extLst>
      <p:ext uri="{BB962C8B-B14F-4D97-AF65-F5344CB8AC3E}">
        <p14:creationId xmlns:p14="http://schemas.microsoft.com/office/powerpoint/2010/main" xmlns="" val="28891277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40</a:t>
            </a:fld>
            <a:endParaRPr lang="en-US"/>
          </a:p>
        </p:txBody>
      </p:sp>
    </p:spTree>
    <p:extLst>
      <p:ext uri="{BB962C8B-B14F-4D97-AF65-F5344CB8AC3E}">
        <p14:creationId xmlns:p14="http://schemas.microsoft.com/office/powerpoint/2010/main" xmlns="" val="19201955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41</a:t>
            </a:fld>
            <a:endParaRPr lang="en-US"/>
          </a:p>
        </p:txBody>
      </p:sp>
    </p:spTree>
    <p:extLst>
      <p:ext uri="{BB962C8B-B14F-4D97-AF65-F5344CB8AC3E}">
        <p14:creationId xmlns:p14="http://schemas.microsoft.com/office/powerpoint/2010/main" xmlns="" val="4298391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42</a:t>
            </a:fld>
            <a:endParaRPr lang="en-US"/>
          </a:p>
        </p:txBody>
      </p:sp>
    </p:spTree>
    <p:extLst>
      <p:ext uri="{BB962C8B-B14F-4D97-AF65-F5344CB8AC3E}">
        <p14:creationId xmlns:p14="http://schemas.microsoft.com/office/powerpoint/2010/main" xmlns="" val="9521538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43</a:t>
            </a:fld>
            <a:endParaRPr lang="en-US"/>
          </a:p>
        </p:txBody>
      </p:sp>
    </p:spTree>
    <p:extLst>
      <p:ext uri="{BB962C8B-B14F-4D97-AF65-F5344CB8AC3E}">
        <p14:creationId xmlns:p14="http://schemas.microsoft.com/office/powerpoint/2010/main" xmlns="" val="41287416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44</a:t>
            </a:fld>
            <a:endParaRPr lang="en-US"/>
          </a:p>
        </p:txBody>
      </p:sp>
    </p:spTree>
    <p:extLst>
      <p:ext uri="{BB962C8B-B14F-4D97-AF65-F5344CB8AC3E}">
        <p14:creationId xmlns:p14="http://schemas.microsoft.com/office/powerpoint/2010/main" xmlns="" val="65933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45</a:t>
            </a:fld>
            <a:endParaRPr lang="en-US"/>
          </a:p>
        </p:txBody>
      </p:sp>
    </p:spTree>
    <p:extLst>
      <p:ext uri="{BB962C8B-B14F-4D97-AF65-F5344CB8AC3E}">
        <p14:creationId xmlns:p14="http://schemas.microsoft.com/office/powerpoint/2010/main" xmlns="" val="176002751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46</a:t>
            </a:fld>
            <a:endParaRPr lang="en-US"/>
          </a:p>
        </p:txBody>
      </p:sp>
    </p:spTree>
    <p:extLst>
      <p:ext uri="{BB962C8B-B14F-4D97-AF65-F5344CB8AC3E}">
        <p14:creationId xmlns:p14="http://schemas.microsoft.com/office/powerpoint/2010/main" xmlns="" val="205017925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47</a:t>
            </a:fld>
            <a:endParaRPr lang="en-US"/>
          </a:p>
        </p:txBody>
      </p:sp>
    </p:spTree>
    <p:extLst>
      <p:ext uri="{BB962C8B-B14F-4D97-AF65-F5344CB8AC3E}">
        <p14:creationId xmlns:p14="http://schemas.microsoft.com/office/powerpoint/2010/main" xmlns="" val="20501792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48</a:t>
            </a:fld>
            <a:endParaRPr lang="en-US"/>
          </a:p>
        </p:txBody>
      </p:sp>
    </p:spTree>
    <p:extLst>
      <p:ext uri="{BB962C8B-B14F-4D97-AF65-F5344CB8AC3E}">
        <p14:creationId xmlns:p14="http://schemas.microsoft.com/office/powerpoint/2010/main" xmlns="" val="32576595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49</a:t>
            </a:fld>
            <a:endParaRPr lang="en-US"/>
          </a:p>
        </p:txBody>
      </p:sp>
    </p:spTree>
    <p:extLst>
      <p:ext uri="{BB962C8B-B14F-4D97-AF65-F5344CB8AC3E}">
        <p14:creationId xmlns:p14="http://schemas.microsoft.com/office/powerpoint/2010/main" xmlns="" val="36758484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a:t>
            </a:fld>
            <a:endParaRPr lang="en-US"/>
          </a:p>
        </p:txBody>
      </p:sp>
    </p:spTree>
    <p:extLst>
      <p:ext uri="{BB962C8B-B14F-4D97-AF65-F5344CB8AC3E}">
        <p14:creationId xmlns:p14="http://schemas.microsoft.com/office/powerpoint/2010/main" xmlns="" val="2590794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50</a:t>
            </a:fld>
            <a:endParaRPr lang="en-US"/>
          </a:p>
        </p:txBody>
      </p:sp>
    </p:spTree>
    <p:extLst>
      <p:ext uri="{BB962C8B-B14F-4D97-AF65-F5344CB8AC3E}">
        <p14:creationId xmlns:p14="http://schemas.microsoft.com/office/powerpoint/2010/main" xmlns="" val="33196637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r>
              <a:rPr lang="en-US" smtClean="0"/>
              <a:t>13 june 2013</a:t>
            </a:r>
            <a:endParaRPr lang="en-US"/>
          </a:p>
        </p:txBody>
      </p:sp>
      <p:sp>
        <p:nvSpPr>
          <p:cNvPr id="5" name="Footer Placeholder 4"/>
          <p:cNvSpPr>
            <a:spLocks noGrp="1"/>
          </p:cNvSpPr>
          <p:nvPr>
            <p:ph type="ftr" sz="quarter" idx="11"/>
          </p:nvPr>
        </p:nvSpPr>
        <p:spPr/>
        <p:txBody>
          <a:bodyPr/>
          <a:lstStyle/>
          <a:p>
            <a:r>
              <a:rPr lang="en-US" smtClean="0"/>
              <a:t>GE 404 ENGINEERING MANAGEMENT</a:t>
            </a:r>
            <a:endParaRPr lang="en-US"/>
          </a:p>
        </p:txBody>
      </p:sp>
      <p:sp>
        <p:nvSpPr>
          <p:cNvPr id="6" name="Slide Number Placeholder 5"/>
          <p:cNvSpPr>
            <a:spLocks noGrp="1"/>
          </p:cNvSpPr>
          <p:nvPr>
            <p:ph type="sldNum" sz="quarter" idx="12"/>
          </p:nvPr>
        </p:nvSpPr>
        <p:spPr/>
        <p:txBody>
          <a:bodyPr/>
          <a:lstStyle/>
          <a:p>
            <a:fld id="{893B0CF2-7F87-4E02-A248-870047730F99}" type="slidenum">
              <a:rPr lang="en-US" smtClean="0"/>
              <a:pPr/>
              <a:t>51</a:t>
            </a:fld>
            <a:endParaRPr lang="en-US"/>
          </a:p>
        </p:txBody>
      </p:sp>
      <p:sp>
        <p:nvSpPr>
          <p:cNvPr id="7" name="Header Placeholder 6"/>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xmlns="" val="12440700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6</a:t>
            </a:fld>
            <a:endParaRPr lang="en-US"/>
          </a:p>
        </p:txBody>
      </p:sp>
    </p:spTree>
    <p:extLst>
      <p:ext uri="{BB962C8B-B14F-4D97-AF65-F5344CB8AC3E}">
        <p14:creationId xmlns:p14="http://schemas.microsoft.com/office/powerpoint/2010/main" xmlns="" val="3489392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7</a:t>
            </a:fld>
            <a:endParaRPr lang="en-US"/>
          </a:p>
        </p:txBody>
      </p:sp>
    </p:spTree>
    <p:extLst>
      <p:ext uri="{BB962C8B-B14F-4D97-AF65-F5344CB8AC3E}">
        <p14:creationId xmlns:p14="http://schemas.microsoft.com/office/powerpoint/2010/main" xmlns="" val="41376996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8</a:t>
            </a:fld>
            <a:endParaRPr lang="en-US"/>
          </a:p>
        </p:txBody>
      </p:sp>
    </p:spTree>
    <p:extLst>
      <p:ext uri="{BB962C8B-B14F-4D97-AF65-F5344CB8AC3E}">
        <p14:creationId xmlns:p14="http://schemas.microsoft.com/office/powerpoint/2010/main" xmlns="" val="536885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9</a:t>
            </a:fld>
            <a:endParaRPr lang="en-US"/>
          </a:p>
        </p:txBody>
      </p:sp>
    </p:spTree>
    <p:extLst>
      <p:ext uri="{BB962C8B-B14F-4D97-AF65-F5344CB8AC3E}">
        <p14:creationId xmlns:p14="http://schemas.microsoft.com/office/powerpoint/2010/main" xmlns="" val="39982722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30" name="Date Placeholder 29"/>
          <p:cNvSpPr>
            <a:spLocks noGrp="1"/>
          </p:cNvSpPr>
          <p:nvPr>
            <p:ph type="dt" sz="half" idx="10"/>
          </p:nvPr>
        </p:nvSpPr>
        <p:spPr/>
        <p:txBody>
          <a:bodyPr/>
          <a:lstStyle/>
          <a:p>
            <a:fld id="{6C1BDBDC-7EA9-4FF1-A654-E8DE252463D5}" type="datetime8">
              <a:rPr lang="en-US" smtClean="0"/>
              <a:pPr/>
              <a:t>11/20/2014 1:29 PM</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401CF334-2D5C-4859-84A6-CA7E6E43FAEB}" type="slidenum">
              <a:rPr lang="en-US" smtClean="0"/>
              <a:pPr/>
              <a:t>‹#›</a:t>
            </a:fld>
            <a:endParaRPr lang="en-US"/>
          </a:p>
        </p:txBody>
      </p:sp>
      <p:sp>
        <p:nvSpPr>
          <p:cNvPr id="17" name="Subtitle 16"/>
          <p:cNvSpPr>
            <a:spLocks noGrp="1"/>
          </p:cNvSpPr>
          <p:nvPr>
            <p:ph type="subTitle" idx="1"/>
          </p:nvPr>
        </p:nvSpPr>
        <p:spPr>
          <a:xfrm>
            <a:off x="577850" y="3228536"/>
            <a:ext cx="8509254" cy="1752600"/>
          </a:xfrm>
        </p:spPr>
        <p:txBody>
          <a:bodyPr lIns="0" rIns="18288"/>
          <a:lstStyle>
            <a:lvl1pPr marL="0" marR="37146" indent="0" algn="r">
              <a:buNone/>
              <a:defRPr>
                <a:solidFill>
                  <a:schemeClr val="tx1"/>
                </a:solidFill>
              </a:defRPr>
            </a:lvl1pPr>
            <a:lvl2pPr marL="371464" indent="0" algn="ctr">
              <a:buNone/>
            </a:lvl2pPr>
            <a:lvl3pPr marL="742927" indent="0" algn="ctr">
              <a:buNone/>
            </a:lvl3pPr>
            <a:lvl4pPr marL="1114391" indent="0" algn="ctr">
              <a:buNone/>
            </a:lvl4pPr>
            <a:lvl5pPr marL="1485854" indent="0" algn="ctr">
              <a:buNone/>
            </a:lvl5pPr>
            <a:lvl6pPr marL="1857318" indent="0" algn="ctr">
              <a:buNone/>
            </a:lvl6pPr>
            <a:lvl7pPr marL="2228781" indent="0" algn="ctr">
              <a:buNone/>
            </a:lvl7pPr>
            <a:lvl8pPr marL="2600245" indent="0" algn="ctr">
              <a:buNone/>
            </a:lvl8pPr>
            <a:lvl9pPr marL="2971709" indent="0" algn="ctr">
              <a:buNone/>
            </a:lvl9pPr>
          </a:lstStyle>
          <a:p>
            <a:r>
              <a:rPr kumimoji="0" lang="en-US" smtClean="0"/>
              <a:t>Click to edit Master subtitle style</a:t>
            </a:r>
            <a:endParaRPr kumimoji="0" lang="en-US"/>
          </a:p>
        </p:txBody>
      </p:sp>
      <p:sp>
        <p:nvSpPr>
          <p:cNvPr id="9" name="Title 8"/>
          <p:cNvSpPr>
            <a:spLocks noGrp="1"/>
          </p:cNvSpPr>
          <p:nvPr>
            <p:ph type="ctrTitle"/>
          </p:nvPr>
        </p:nvSpPr>
        <p:spPr>
          <a:xfrm>
            <a:off x="577850" y="1371600"/>
            <a:ext cx="8505952"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550" b="1">
                <a:ln>
                  <a:noFill/>
                </a:ln>
                <a:solidFill>
                  <a:schemeClr val="tx2"/>
                </a:solidFill>
                <a:effectLst/>
                <a:latin typeface="+mj-lt"/>
                <a:ea typeface="+mj-ea"/>
                <a:cs typeface="+mj-cs"/>
              </a:defRPr>
            </a:lvl1pPr>
          </a:lstStyle>
          <a:p>
            <a:r>
              <a:rPr kumimoji="0" lang="en-US" smtClean="0"/>
              <a:t>Click to edit Master title style</a:t>
            </a:r>
            <a:endParaRPr kumimoji="0" lang="en-US" dirty="0"/>
          </a:p>
        </p:txBody>
      </p:sp>
      <p:cxnSp>
        <p:nvCxnSpPr>
          <p:cNvPr id="5" name="Straight Connector 4"/>
          <p:cNvCxnSpPr/>
          <p:nvPr/>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0" y="6208894"/>
            <a:ext cx="9906000" cy="649106"/>
            <a:chOff x="0" y="6208894"/>
            <a:chExt cx="12192000" cy="649106"/>
          </a:xfrm>
        </p:grpSpPr>
        <p:sp>
          <p:nvSpPr>
            <p:cNvPr id="2" name="Rectangle 1"/>
            <p:cNvSpPr/>
            <p:nvPr/>
          </p:nvSpPr>
          <p:spPr>
            <a:xfrm>
              <a:off x="3048" y="6220178"/>
              <a:ext cx="12188952" cy="637822"/>
            </a:xfrm>
            <a:prstGeom prst="rect">
              <a:avLst/>
            </a:prstGeom>
            <a:ln>
              <a:no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462"/>
            </a:p>
          </p:txBody>
        </p:sp>
        <p:cxnSp>
          <p:nvCxnSpPr>
            <p:cNvPr id="7" name="Straight Connector 6"/>
            <p:cNvCxnSpPr/>
            <p:nvPr/>
          </p:nvCxnSpPr>
          <p:spPr>
            <a:xfrm>
              <a:off x="0" y="6208894"/>
              <a:ext cx="1219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userDrawn="1"/>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2980820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7EB41922-AE18-4AE6-B588-BE9998C9D382}" type="datetime8">
              <a:rPr lang="en-US" smtClean="0"/>
              <a:pPr/>
              <a:t>11/20/2014 1:29 PM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xmlns="" val="87777705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8E086DEC-9F52-4CF2-A7DC-AF728D7B39D0}" type="datetime8">
              <a:rPr lang="en-US" smtClean="0"/>
              <a:pPr/>
              <a:t>11/20/2014 1:29 PM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a:xfrm>
            <a:off x="495300" y="914402"/>
            <a:ext cx="652145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Vertical Title 1"/>
          <p:cNvSpPr>
            <a:spLocks noGrp="1"/>
          </p:cNvSpPr>
          <p:nvPr>
            <p:ph type="title" orient="vert"/>
          </p:nvPr>
        </p:nvSpPr>
        <p:spPr>
          <a:xfrm>
            <a:off x="7181850" y="914402"/>
            <a:ext cx="2228850" cy="5211763"/>
          </a:xfrm>
        </p:spPr>
        <p:txBody>
          <a:bodyPr vert="eaVert"/>
          <a:lstStyle/>
          <a:p>
            <a:r>
              <a:rPr kumimoji="0" lang="en-US" smtClean="0"/>
              <a:t>Click to edit Master title style</a:t>
            </a:r>
            <a:endParaRPr kumimoji="0" lang="en-US"/>
          </a:p>
        </p:txBody>
      </p:sp>
    </p:spTree>
    <p:extLst>
      <p:ext uri="{BB962C8B-B14F-4D97-AF65-F5344CB8AC3E}">
        <p14:creationId xmlns:p14="http://schemas.microsoft.com/office/powerpoint/2010/main" xmlns="" val="336975443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AD8031D-E351-4CF5-B015-A6850FE19C40}" type="datetime8">
              <a:rPr lang="en-US" smtClean="0"/>
              <a:pPr/>
              <a:t>11/20/2014 1:29 PM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xmlns="" val="148168215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ECF20EE-CB25-4B7B-90D2-B8C31F12DE57}" type="datetime8">
              <a:rPr lang="en-US" smtClean="0"/>
              <a:pPr/>
              <a:t>11/20/2014 1:29 PM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Text Placeholder 2"/>
          <p:cNvSpPr>
            <a:spLocks noGrp="1"/>
          </p:cNvSpPr>
          <p:nvPr>
            <p:ph type="body" idx="1"/>
          </p:nvPr>
        </p:nvSpPr>
        <p:spPr>
          <a:xfrm>
            <a:off x="574548" y="2704664"/>
            <a:ext cx="8420100" cy="1509712"/>
          </a:xfrm>
        </p:spPr>
        <p:txBody>
          <a:bodyPr lIns="45720" rIns="45720" anchor="t"/>
          <a:lstStyle>
            <a:lvl1pPr marL="0" indent="0">
              <a:buNone/>
              <a:defRPr sz="1787">
                <a:solidFill>
                  <a:schemeClr val="tx1"/>
                </a:solidFill>
              </a:defRPr>
            </a:lvl1pPr>
            <a:lvl2pPr>
              <a:buNone/>
              <a:defRPr sz="1462">
                <a:solidFill>
                  <a:schemeClr val="tx1">
                    <a:tint val="75000"/>
                  </a:schemeClr>
                </a:solidFill>
              </a:defRPr>
            </a:lvl2pPr>
            <a:lvl3pPr>
              <a:buNone/>
              <a:defRPr sz="1300">
                <a:solidFill>
                  <a:schemeClr val="tx1">
                    <a:tint val="75000"/>
                  </a:schemeClr>
                </a:solidFill>
              </a:defRPr>
            </a:lvl3pPr>
            <a:lvl4pPr>
              <a:buNone/>
              <a:defRPr sz="1137">
                <a:solidFill>
                  <a:schemeClr val="tx1">
                    <a:tint val="75000"/>
                  </a:schemeClr>
                </a:solidFill>
              </a:defRPr>
            </a:lvl4pPr>
            <a:lvl5pPr>
              <a:buNone/>
              <a:defRPr sz="1137">
                <a:solidFill>
                  <a:schemeClr val="tx1">
                    <a:tint val="75000"/>
                  </a:schemeClr>
                </a:solidFill>
              </a:defRPr>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574548" y="1316736"/>
            <a:ext cx="84201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550" b="1" cap="none" baseline="0" dirty="0">
                <a:ln w="635">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xmlns="" val="35319339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B37F95A5-C83B-4FF6-AE15-559B28DEF0F2}" type="datetime8">
              <a:rPr lang="en-US" smtClean="0"/>
              <a:pPr/>
              <a:t>11/20/2014 1:29 PM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2"/>
          </p:nvPr>
        </p:nvSpPr>
        <p:spPr>
          <a:xfrm>
            <a:off x="503555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Content Placeholder 2"/>
          <p:cNvSpPr>
            <a:spLocks noGrp="1"/>
          </p:cNvSpPr>
          <p:nvPr>
            <p:ph sz="half" idx="1"/>
          </p:nvPr>
        </p:nvSpPr>
        <p:spPr>
          <a:xfrm>
            <a:off x="49530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a:xfrm>
            <a:off x="495300" y="704088"/>
            <a:ext cx="8915400" cy="1143000"/>
          </a:xfrm>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xmlns="" val="109018651"/>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2154750-98BA-40D8-AF69-FFB4557DE850}" type="datetime8">
              <a:rPr lang="en-US" smtClean="0"/>
              <a:pPr/>
              <a:t>11/20/2014 1:29 PM</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1CF334-2D5C-4859-84A6-CA7E6E43FAEB}" type="slidenum">
              <a:rPr lang="en-US" smtClean="0"/>
              <a:pPr/>
              <a:t>‹#›</a:t>
            </a:fld>
            <a:endParaRPr lang="en-US"/>
          </a:p>
        </p:txBody>
      </p:sp>
      <p:sp>
        <p:nvSpPr>
          <p:cNvPr id="6" name="Content Placeholder 5"/>
          <p:cNvSpPr>
            <a:spLocks noGrp="1"/>
          </p:cNvSpPr>
          <p:nvPr>
            <p:ph sz="quarter" idx="4"/>
          </p:nvPr>
        </p:nvSpPr>
        <p:spPr>
          <a:xfrm>
            <a:off x="5032112" y="2514600"/>
            <a:ext cx="437859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Text Placeholder 3"/>
          <p:cNvSpPr>
            <a:spLocks noGrp="1"/>
          </p:cNvSpPr>
          <p:nvPr>
            <p:ph type="body" sz="half" idx="3"/>
          </p:nvPr>
        </p:nvSpPr>
        <p:spPr>
          <a:xfrm>
            <a:off x="5032112" y="1859760"/>
            <a:ext cx="4378590" cy="654843"/>
          </a:xfrm>
        </p:spPr>
        <p:txBody>
          <a:bodyPr lIns="45720" tIns="0" rIns="45720" bIns="0" anchor="ct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95300" y="2514600"/>
            <a:ext cx="437687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1"/>
          </p:nvPr>
        </p:nvSpPr>
        <p:spPr>
          <a:xfrm>
            <a:off x="495300" y="1855248"/>
            <a:ext cx="4376870" cy="659352"/>
          </a:xfrm>
        </p:spPr>
        <p:txBody>
          <a:bodyPr lIns="45720" tIns="0" rIns="45720" bIns="0" anchor="ctr">
            <a:noAutofit/>
          </a:bodyP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495300" y="704088"/>
            <a:ext cx="8915400" cy="1143000"/>
          </a:xfrm>
        </p:spPr>
        <p:txBody>
          <a:bodyPr tIns="45720" anchor="b"/>
          <a:lstStyle>
            <a:lvl1pPr>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xmlns="" val="125018853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9F91FBF5-BFA1-4CDB-A736-682C38731562}" type="datetime8">
              <a:rPr lang="en-US" smtClean="0"/>
              <a:pPr/>
              <a:t>11/20/2014 1:29 PM</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1CF334-2D5C-4859-84A6-CA7E6E43FAEB}" type="slidenum">
              <a:rPr lang="en-US" smtClean="0"/>
              <a:pPr/>
              <a:t>‹#›</a:t>
            </a:fld>
            <a:endParaRPr lang="en-US"/>
          </a:p>
        </p:txBody>
      </p:sp>
      <p:sp>
        <p:nvSpPr>
          <p:cNvPr id="2" name="Title 1"/>
          <p:cNvSpPr>
            <a:spLocks noGrp="1"/>
          </p:cNvSpPr>
          <p:nvPr>
            <p:ph type="title"/>
          </p:nvPr>
        </p:nvSpPr>
        <p:spPr>
          <a:xfrm>
            <a:off x="495300" y="704088"/>
            <a:ext cx="899795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6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xmlns="" val="307181496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2D7C0F6-BC53-4990-9BD4-DD2911013571}" type="datetime8">
              <a:rPr lang="en-US" smtClean="0"/>
              <a:pPr/>
              <a:t>11/20/2014 1:29 PM</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1CF334-2D5C-4859-84A6-CA7E6E43FAEB}" type="slidenum">
              <a:rPr lang="en-US" smtClean="0"/>
              <a:pPr/>
              <a:t>‹#›</a:t>
            </a:fld>
            <a:endParaRPr lang="en-US"/>
          </a:p>
        </p:txBody>
      </p:sp>
    </p:spTree>
    <p:extLst>
      <p:ext uri="{BB962C8B-B14F-4D97-AF65-F5344CB8AC3E}">
        <p14:creationId xmlns:p14="http://schemas.microsoft.com/office/powerpoint/2010/main" xmlns="" val="252882139"/>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8F175014-F953-44AA-8FE3-8FF43CD692D8}" type="datetime8">
              <a:rPr lang="en-US" smtClean="0"/>
              <a:pPr/>
              <a:t>11/20/2014 1:29 PM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1"/>
          </p:nvPr>
        </p:nvSpPr>
        <p:spPr>
          <a:xfrm>
            <a:off x="3872971" y="1676400"/>
            <a:ext cx="5537729" cy="4572000"/>
          </a:xfrm>
        </p:spPr>
        <p:txBody>
          <a:bodyPr tIns="0"/>
          <a:lstStyle>
            <a:lvl1pPr>
              <a:defRPr sz="2275"/>
            </a:lvl1pPr>
            <a:lvl2pPr>
              <a:defRPr sz="2112"/>
            </a:lvl2pPr>
            <a:lvl3pPr>
              <a:defRPr sz="1950"/>
            </a:lvl3pPr>
            <a:lvl4pPr>
              <a:defRPr sz="1625"/>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2"/>
          </p:nvPr>
        </p:nvSpPr>
        <p:spPr>
          <a:xfrm>
            <a:off x="742950" y="1676400"/>
            <a:ext cx="2971800" cy="4572000"/>
          </a:xfrm>
        </p:spPr>
        <p:txBody>
          <a:bodyPr lIns="18288" rIns="18288"/>
          <a:lstStyle>
            <a:lvl1pPr marL="0" indent="0" algn="l">
              <a:buNone/>
              <a:defRPr sz="1137"/>
            </a:lvl1pPr>
            <a:lvl2pPr indent="0" algn="l">
              <a:buNone/>
              <a:defRPr sz="975"/>
            </a:lvl2pPr>
            <a:lvl3pPr indent="0" algn="l">
              <a:buNone/>
              <a:defRPr sz="812"/>
            </a:lvl3pPr>
            <a:lvl4pPr indent="0" algn="l">
              <a:buNone/>
              <a:defRPr sz="731"/>
            </a:lvl4pPr>
            <a:lvl5pPr indent="0" algn="l">
              <a:buNone/>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742950" y="514352"/>
            <a:ext cx="2971800" cy="1162050"/>
          </a:xfrm>
        </p:spPr>
        <p:txBody>
          <a:bodyPr lIns="0" anchor="b">
            <a:noAutofit/>
          </a:bodyPr>
          <a:lstStyle>
            <a:lvl1pPr algn="l" rtl="0">
              <a:spcBef>
                <a:spcPct val="0"/>
              </a:spcBef>
              <a:buNone/>
              <a:defRPr sz="211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xmlns="" val="199192676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429566" y="1108077"/>
            <a:ext cx="569595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12" name="Right Triangle 11"/>
          <p:cNvSpPr/>
          <p:nvPr/>
        </p:nvSpPr>
        <p:spPr>
          <a:xfrm rot="420000" flipV="1">
            <a:off x="8671145" y="5359769"/>
            <a:ext cx="168402"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5" name="Date Placeholder 4"/>
          <p:cNvSpPr>
            <a:spLocks noGrp="1"/>
          </p:cNvSpPr>
          <p:nvPr>
            <p:ph type="dt" sz="half" idx="10"/>
          </p:nvPr>
        </p:nvSpPr>
        <p:spPr/>
        <p:txBody>
          <a:bodyPr/>
          <a:lstStyle/>
          <a:p>
            <a:fld id="{E0604A13-0250-458A-AECE-4B835AFDA700}" type="datetime8">
              <a:rPr lang="en-US" smtClean="0"/>
              <a:pPr/>
              <a:t>11/20/2014 1:29 PM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8750300" y="6356353"/>
            <a:ext cx="660400" cy="365125"/>
          </a:xfrm>
        </p:spPr>
        <p:txBody>
          <a:bodyPr/>
          <a:lstStyle/>
          <a:p>
            <a:fld id="{401CF334-2D5C-4859-84A6-CA7E6E43FAEB}" type="slidenum">
              <a:rPr lang="en-US" smtClean="0"/>
              <a:pPr/>
              <a:t>‹#›</a:t>
            </a:fld>
            <a:endParaRPr lang="en-US"/>
          </a:p>
        </p:txBody>
      </p:sp>
      <p:sp>
        <p:nvSpPr>
          <p:cNvPr id="10" name="Freeform 9"/>
          <p:cNvSpPr>
            <a:spLocks/>
          </p:cNvSpPr>
          <p:nvPr/>
        </p:nvSpPr>
        <p:spPr bwMode="auto">
          <a:xfrm flipV="1">
            <a:off x="-10319" y="5816600"/>
            <a:ext cx="9926638"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11" name="Freeform 10"/>
          <p:cNvSpPr>
            <a:spLocks/>
          </p:cNvSpPr>
          <p:nvPr/>
        </p:nvSpPr>
        <p:spPr bwMode="auto">
          <a:xfrm flipV="1">
            <a:off x="4746625" y="6219828"/>
            <a:ext cx="5159375"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3" name="Picture Placeholder 2"/>
          <p:cNvSpPr>
            <a:spLocks noGrp="1"/>
          </p:cNvSpPr>
          <p:nvPr>
            <p:ph type="pic" idx="1"/>
          </p:nvPr>
        </p:nvSpPr>
        <p:spPr>
          <a:xfrm rot="420000">
            <a:off x="3776276" y="1199517"/>
            <a:ext cx="5002530" cy="3931920"/>
          </a:xfrm>
          <a:prstGeom prst="rect">
            <a:avLst/>
          </a:prstGeom>
          <a:solidFill>
            <a:schemeClr val="bg2"/>
          </a:solidFill>
          <a:ln w="3000" cap="rnd">
            <a:solidFill>
              <a:srgbClr val="C0C0C0"/>
            </a:solidFill>
            <a:round/>
          </a:ln>
          <a:effectLst/>
        </p:spPr>
        <p:txBody>
          <a:bodyPr/>
          <a:lstStyle>
            <a:lvl1pPr marL="0" indent="0">
              <a:buNone/>
              <a:defRPr sz="2600"/>
            </a:lvl1pPr>
          </a:lstStyle>
          <a:p>
            <a:r>
              <a:rPr kumimoji="0" lang="en-US" smtClean="0"/>
              <a:t>Click icon to add picture</a:t>
            </a:r>
            <a:endParaRPr kumimoji="0" lang="en-US" dirty="0"/>
          </a:p>
        </p:txBody>
      </p:sp>
      <p:sp>
        <p:nvSpPr>
          <p:cNvPr id="4" name="Text Placeholder 3"/>
          <p:cNvSpPr>
            <a:spLocks noGrp="1"/>
          </p:cNvSpPr>
          <p:nvPr>
            <p:ph type="body" sz="half" idx="2"/>
          </p:nvPr>
        </p:nvSpPr>
        <p:spPr>
          <a:xfrm>
            <a:off x="660400" y="2828785"/>
            <a:ext cx="2393950" cy="2179320"/>
          </a:xfrm>
        </p:spPr>
        <p:txBody>
          <a:bodyPr lIns="64008" rIns="45720" bIns="45720" anchor="t"/>
          <a:lstStyle>
            <a:lvl1pPr marL="0" indent="0" algn="l">
              <a:spcBef>
                <a:spcPts val="204"/>
              </a:spcBef>
              <a:buFontTx/>
              <a:buNone/>
              <a:defRPr sz="1056"/>
            </a:lvl1pPr>
            <a:lvl2pPr>
              <a:defRPr sz="975"/>
            </a:lvl2pPr>
            <a:lvl3pPr>
              <a:defRPr sz="812"/>
            </a:lvl3pPr>
            <a:lvl4pPr>
              <a:defRPr sz="731"/>
            </a:lvl4pPr>
            <a:lvl5pPr>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660400" y="1176999"/>
            <a:ext cx="2397252" cy="1582621"/>
          </a:xfrm>
        </p:spPr>
        <p:txBody>
          <a:bodyPr vert="horz" lIns="45720" tIns="45720" rIns="45720" bIns="45720" anchor="b"/>
          <a:lstStyle>
            <a:lvl1pPr algn="l">
              <a:buNone/>
              <a:defRPr sz="1625" b="1">
                <a:solidFill>
                  <a:schemeClr val="tx2"/>
                </a:solidFill>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xmlns="" val="2519624969"/>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pSp>
        <p:nvGrpSpPr>
          <p:cNvPr id="25" name="Group 24"/>
          <p:cNvGrpSpPr/>
          <p:nvPr/>
        </p:nvGrpSpPr>
        <p:grpSpPr>
          <a:xfrm>
            <a:off x="-23585" y="-7144"/>
            <a:ext cx="9945594" cy="6879658"/>
            <a:chOff x="0" y="-21658"/>
            <a:chExt cx="12240731" cy="6879658"/>
          </a:xfrm>
        </p:grpSpPr>
        <p:sp>
          <p:nvSpPr>
            <p:cNvPr id="26" name="Rectangle 25"/>
            <p:cNvSpPr/>
            <p:nvPr/>
          </p:nvSpPr>
          <p:spPr>
            <a:xfrm>
              <a:off x="31633"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2"/>
            </a:p>
          </p:txBody>
        </p:sp>
        <p:grpSp>
          <p:nvGrpSpPr>
            <p:cNvPr id="27" name="Group 26"/>
            <p:cNvGrpSpPr/>
            <p:nvPr/>
          </p:nvGrpSpPr>
          <p:grpSpPr>
            <a:xfrm>
              <a:off x="0" y="-21658"/>
              <a:ext cx="12240731" cy="1041400"/>
              <a:chOff x="-25356" y="-7144"/>
              <a:chExt cx="12240731" cy="1041400"/>
            </a:xfrm>
          </p:grpSpPr>
          <p:sp>
            <p:nvSpPr>
              <p:cNvPr id="28" name="Freeform 27"/>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sp>
            <p:nvSpPr>
              <p:cNvPr id="29" name="Freeform 28"/>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grpSp>
            <p:nvGrpSpPr>
              <p:cNvPr id="31" name="Group 30"/>
              <p:cNvGrpSpPr/>
              <p:nvPr/>
            </p:nvGrpSpPr>
            <p:grpSpPr>
              <a:xfrm>
                <a:off x="-25356" y="202408"/>
                <a:ext cx="12240731" cy="649224"/>
                <a:chOff x="-19045" y="216550"/>
                <a:chExt cx="9180548" cy="649224"/>
              </a:xfrm>
            </p:grpSpPr>
            <p:sp>
              <p:nvSpPr>
                <p:cNvPr id="32" name="Freeform 3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sp>
              <p:nvSpPr>
                <p:cNvPr id="33" name="Freeform 3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grpSp>
        </p:grpSp>
      </p:grpSp>
      <p:sp>
        <p:nvSpPr>
          <p:cNvPr id="10" name="Date Placeholder 9"/>
          <p:cNvSpPr>
            <a:spLocks noGrp="1"/>
          </p:cNvSpPr>
          <p:nvPr>
            <p:ph type="dt" sz="half" idx="2"/>
          </p:nvPr>
        </p:nvSpPr>
        <p:spPr>
          <a:xfrm>
            <a:off x="495300" y="6356353"/>
            <a:ext cx="2311400" cy="365125"/>
          </a:xfrm>
          <a:prstGeom prst="rect">
            <a:avLst/>
          </a:prstGeom>
        </p:spPr>
        <p:txBody>
          <a:bodyPr vert="horz" lIns="0" tIns="0" rIns="0" bIns="0" anchor="b"/>
          <a:lstStyle>
            <a:lvl1pPr algn="l" eaLnBrk="1" latinLnBrk="0" hangingPunct="1">
              <a:defRPr kumimoji="0" sz="975">
                <a:solidFill>
                  <a:schemeClr val="tx1"/>
                </a:solidFill>
              </a:defRPr>
            </a:lvl1pPr>
          </a:lstStyle>
          <a:p>
            <a:fld id="{A876EA0A-5799-4290-A526-BCC3B17C5EED}" type="datetime8">
              <a:rPr lang="en-US" smtClean="0"/>
              <a:pPr/>
              <a:t>11/20/2014 1:29 PM</a:t>
            </a:fld>
            <a:endParaRPr lang="en-US"/>
          </a:p>
        </p:txBody>
      </p:sp>
      <p:sp>
        <p:nvSpPr>
          <p:cNvPr id="22" name="Footer Placeholder 21"/>
          <p:cNvSpPr>
            <a:spLocks noGrp="1"/>
          </p:cNvSpPr>
          <p:nvPr>
            <p:ph type="ftr" sz="quarter" idx="3"/>
          </p:nvPr>
        </p:nvSpPr>
        <p:spPr>
          <a:xfrm>
            <a:off x="2889250" y="6356353"/>
            <a:ext cx="3632200" cy="365125"/>
          </a:xfrm>
          <a:prstGeom prst="rect">
            <a:avLst/>
          </a:prstGeom>
        </p:spPr>
        <p:txBody>
          <a:bodyPr vert="horz" lIns="0" tIns="0" rIns="0" bIns="0" anchor="b"/>
          <a:lstStyle>
            <a:lvl1pPr algn="l" eaLnBrk="1" latinLnBrk="0" hangingPunct="1">
              <a:defRPr kumimoji="0" sz="975">
                <a:solidFill>
                  <a:schemeClr val="tx1"/>
                </a:solidFill>
              </a:defRPr>
            </a:lvl1pPr>
          </a:lstStyle>
          <a:p>
            <a:endParaRPr lang="en-US"/>
          </a:p>
        </p:txBody>
      </p:sp>
      <p:sp>
        <p:nvSpPr>
          <p:cNvPr id="18" name="Slide Number Placeholder 17"/>
          <p:cNvSpPr>
            <a:spLocks noGrp="1"/>
          </p:cNvSpPr>
          <p:nvPr>
            <p:ph type="sldNum" sz="quarter" idx="4"/>
          </p:nvPr>
        </p:nvSpPr>
        <p:spPr>
          <a:xfrm>
            <a:off x="8585200" y="6356353"/>
            <a:ext cx="825500" cy="365125"/>
          </a:xfrm>
          <a:prstGeom prst="rect">
            <a:avLst/>
          </a:prstGeom>
        </p:spPr>
        <p:txBody>
          <a:bodyPr vert="horz" lIns="0" tIns="0" rIns="0" bIns="0" anchor="b"/>
          <a:lstStyle>
            <a:lvl1pPr algn="r" eaLnBrk="1" latinLnBrk="0" hangingPunct="1">
              <a:defRPr kumimoji="0" sz="975">
                <a:solidFill>
                  <a:schemeClr val="tx1"/>
                </a:solidFill>
              </a:defRPr>
            </a:lvl1pPr>
          </a:lstStyle>
          <a:p>
            <a:fld id="{401CF334-2D5C-4859-84A6-CA7E6E43FAEB}" type="slidenum">
              <a:rPr lang="en-US" smtClean="0"/>
              <a:pPr/>
              <a:t>‹#›</a:t>
            </a:fld>
            <a:endParaRPr lang="en-US"/>
          </a:p>
        </p:txBody>
      </p:sp>
      <p:sp>
        <p:nvSpPr>
          <p:cNvPr id="30" name="Text Placeholder 29"/>
          <p:cNvSpPr>
            <a:spLocks noGrp="1"/>
          </p:cNvSpPr>
          <p:nvPr>
            <p:ph type="body" idx="1"/>
          </p:nvPr>
        </p:nvSpPr>
        <p:spPr>
          <a:xfrm>
            <a:off x="495300" y="1935480"/>
            <a:ext cx="89154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dirty="0"/>
          </a:p>
        </p:txBody>
      </p:sp>
      <p:sp>
        <p:nvSpPr>
          <p:cNvPr id="9" name="Title Placeholder 8"/>
          <p:cNvSpPr>
            <a:spLocks noGrp="1"/>
          </p:cNvSpPr>
          <p:nvPr>
            <p:ph type="title"/>
          </p:nvPr>
        </p:nvSpPr>
        <p:spPr>
          <a:xfrm>
            <a:off x="495300" y="704088"/>
            <a:ext cx="8915400" cy="1143000"/>
          </a:xfrm>
          <a:prstGeom prst="rect">
            <a:avLst/>
          </a:prstGeom>
        </p:spPr>
        <p:txBody>
          <a:bodyPr vert="horz" lIns="0" rIns="0" bIns="0" anchor="b">
            <a:normAutofit/>
          </a:bodyPr>
          <a:lstStyle/>
          <a:p>
            <a:r>
              <a:rPr kumimoji="0" lang="en-US" smtClean="0"/>
              <a:t>Click to edit Master title style</a:t>
            </a:r>
            <a:endParaRPr kumimoji="0" lang="en-US" dirty="0"/>
          </a:p>
        </p:txBody>
      </p:sp>
    </p:spTree>
    <p:extLst>
      <p:ext uri="{BB962C8B-B14F-4D97-AF65-F5344CB8AC3E}">
        <p14:creationId xmlns:p14="http://schemas.microsoft.com/office/powerpoint/2010/main" xmlns="" val="9428528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hf sldNum="0" hdr="0" ftr="0" dt="0"/>
  <p:txStyles>
    <p:titleStyle>
      <a:lvl1pPr algn="l" rtl="0" eaLnBrk="1" latinLnBrk="0" hangingPunct="1">
        <a:spcBef>
          <a:spcPct val="0"/>
        </a:spcBef>
        <a:buNone/>
        <a:defRPr kumimoji="0" sz="4062" b="0" kern="1200">
          <a:ln>
            <a:noFill/>
          </a:ln>
          <a:solidFill>
            <a:schemeClr val="tx2"/>
          </a:solidFill>
          <a:effectLst/>
          <a:latin typeface="+mj-lt"/>
          <a:ea typeface="+mj-ea"/>
          <a:cs typeface="+mj-cs"/>
        </a:defRPr>
      </a:lvl1pPr>
    </p:titleStyle>
    <p:bodyStyle>
      <a:lvl1pPr marL="222878" indent="-222878" algn="l" rtl="0" eaLnBrk="1" latinLnBrk="0" hangingPunct="1">
        <a:spcBef>
          <a:spcPct val="20000"/>
        </a:spcBef>
        <a:buClr>
          <a:schemeClr val="accent3"/>
        </a:buClr>
        <a:buSzPct val="95000"/>
        <a:buFont typeface="Wingdings 2"/>
        <a:buChar char=""/>
        <a:defRPr kumimoji="0" sz="2112" kern="1200">
          <a:solidFill>
            <a:schemeClr val="tx1"/>
          </a:solidFill>
          <a:latin typeface="+mn-lt"/>
          <a:ea typeface="+mn-ea"/>
          <a:cs typeface="+mn-cs"/>
        </a:defRPr>
      </a:lvl1pPr>
      <a:lvl2pPr marL="520049" indent="-200590" algn="l" rtl="0" eaLnBrk="1" latinLnBrk="0" hangingPunct="1">
        <a:spcBef>
          <a:spcPct val="20000"/>
        </a:spcBef>
        <a:buClr>
          <a:schemeClr val="accent1"/>
        </a:buClr>
        <a:buSzPct val="85000"/>
        <a:buFont typeface="Wingdings 2"/>
        <a:buChar char=""/>
        <a:defRPr kumimoji="0" sz="1950" kern="1200">
          <a:solidFill>
            <a:schemeClr val="tx1"/>
          </a:solidFill>
          <a:latin typeface="+mn-lt"/>
          <a:ea typeface="+mn-ea"/>
          <a:cs typeface="+mn-cs"/>
        </a:defRPr>
      </a:lvl2pPr>
      <a:lvl3pPr marL="742927" indent="-200590" algn="l" rtl="0" eaLnBrk="1" latinLnBrk="0" hangingPunct="1">
        <a:spcBef>
          <a:spcPct val="20000"/>
        </a:spcBef>
        <a:buClr>
          <a:schemeClr val="accent2"/>
        </a:buClr>
        <a:buSzPct val="70000"/>
        <a:buFont typeface="Wingdings 2"/>
        <a:buChar char=""/>
        <a:defRPr kumimoji="0" sz="1706" kern="1200">
          <a:solidFill>
            <a:schemeClr val="tx1"/>
          </a:solidFill>
          <a:latin typeface="+mn-lt"/>
          <a:ea typeface="+mn-ea"/>
          <a:cs typeface="+mn-cs"/>
        </a:defRPr>
      </a:lvl3pPr>
      <a:lvl4pPr marL="965805" indent="-170873" algn="l" rtl="0" eaLnBrk="1" latinLnBrk="0" hangingPunct="1">
        <a:spcBef>
          <a:spcPct val="20000"/>
        </a:spcBef>
        <a:buClr>
          <a:schemeClr val="accent3"/>
        </a:buClr>
        <a:buSzPct val="65000"/>
        <a:buFont typeface="Wingdings 2"/>
        <a:buChar char=""/>
        <a:defRPr kumimoji="0" sz="1625" kern="1200">
          <a:solidFill>
            <a:schemeClr val="tx1"/>
          </a:solidFill>
          <a:latin typeface="+mn-lt"/>
          <a:ea typeface="+mn-ea"/>
          <a:cs typeface="+mn-cs"/>
        </a:defRPr>
      </a:lvl4pPr>
      <a:lvl5pPr marL="1188683" indent="-170873" algn="l" rtl="0" eaLnBrk="1" latinLnBrk="0" hangingPunct="1">
        <a:spcBef>
          <a:spcPct val="20000"/>
        </a:spcBef>
        <a:buClr>
          <a:schemeClr val="accent4"/>
        </a:buClr>
        <a:buSzPct val="65000"/>
        <a:buFont typeface="Wingdings 2"/>
        <a:buChar char=""/>
        <a:defRPr kumimoji="0" sz="1625" kern="1200">
          <a:solidFill>
            <a:schemeClr val="tx1"/>
          </a:solidFill>
          <a:latin typeface="+mn-lt"/>
          <a:ea typeface="+mn-ea"/>
          <a:cs typeface="+mn-cs"/>
        </a:defRPr>
      </a:lvl5pPr>
      <a:lvl6pPr marL="1411562" indent="-170873" algn="l" rtl="0" eaLnBrk="1" latinLnBrk="0" hangingPunct="1">
        <a:spcBef>
          <a:spcPct val="20000"/>
        </a:spcBef>
        <a:buClr>
          <a:schemeClr val="accent5"/>
        </a:buClr>
        <a:buSzPct val="80000"/>
        <a:buFont typeface="Wingdings 2"/>
        <a:buChar char=""/>
        <a:defRPr kumimoji="0" sz="1462" kern="1200">
          <a:solidFill>
            <a:schemeClr val="tx1"/>
          </a:solidFill>
          <a:latin typeface="+mn-lt"/>
          <a:ea typeface="+mn-ea"/>
          <a:cs typeface="+mn-cs"/>
        </a:defRPr>
      </a:lvl6pPr>
      <a:lvl7pPr marL="1560147" indent="-148585" algn="l" rtl="0" eaLnBrk="1" latinLnBrk="0" hangingPunct="1">
        <a:spcBef>
          <a:spcPct val="20000"/>
        </a:spcBef>
        <a:buClr>
          <a:schemeClr val="accent6"/>
        </a:buClr>
        <a:buSzPct val="80000"/>
        <a:buFont typeface="Wingdings 2"/>
        <a:buChar char=""/>
        <a:defRPr kumimoji="0" sz="1300" kern="1200" baseline="0">
          <a:solidFill>
            <a:schemeClr val="tx1"/>
          </a:solidFill>
          <a:latin typeface="+mn-lt"/>
          <a:ea typeface="+mn-ea"/>
          <a:cs typeface="+mn-cs"/>
        </a:defRPr>
      </a:lvl7pPr>
      <a:lvl8pPr marL="1783025" indent="-148585"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2005903" indent="-148585" algn="l" rtl="0" eaLnBrk="1" latinLnBrk="0" hangingPunct="1">
        <a:spcBef>
          <a:spcPct val="20000"/>
        </a:spcBef>
        <a:buClr>
          <a:schemeClr val="tx2"/>
        </a:buClr>
        <a:buFontTx/>
        <a:buChar char="•"/>
        <a:defRPr kumimoji="0" sz="1137"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1464" algn="l" rtl="0" eaLnBrk="1" latinLnBrk="0" hangingPunct="1">
        <a:defRPr kumimoji="0" kern="1200">
          <a:solidFill>
            <a:schemeClr val="tx1"/>
          </a:solidFill>
          <a:latin typeface="+mn-lt"/>
          <a:ea typeface="+mn-ea"/>
          <a:cs typeface="+mn-cs"/>
        </a:defRPr>
      </a:lvl2pPr>
      <a:lvl3pPr marL="742927" algn="l" rtl="0" eaLnBrk="1" latinLnBrk="0" hangingPunct="1">
        <a:defRPr kumimoji="0" kern="1200">
          <a:solidFill>
            <a:schemeClr val="tx1"/>
          </a:solidFill>
          <a:latin typeface="+mn-lt"/>
          <a:ea typeface="+mn-ea"/>
          <a:cs typeface="+mn-cs"/>
        </a:defRPr>
      </a:lvl3pPr>
      <a:lvl4pPr marL="1114391" algn="l" rtl="0" eaLnBrk="1" latinLnBrk="0" hangingPunct="1">
        <a:defRPr kumimoji="0" kern="1200">
          <a:solidFill>
            <a:schemeClr val="tx1"/>
          </a:solidFill>
          <a:latin typeface="+mn-lt"/>
          <a:ea typeface="+mn-ea"/>
          <a:cs typeface="+mn-cs"/>
        </a:defRPr>
      </a:lvl4pPr>
      <a:lvl5pPr marL="1485854" algn="l" rtl="0" eaLnBrk="1" latinLnBrk="0" hangingPunct="1">
        <a:defRPr kumimoji="0" kern="1200">
          <a:solidFill>
            <a:schemeClr val="tx1"/>
          </a:solidFill>
          <a:latin typeface="+mn-lt"/>
          <a:ea typeface="+mn-ea"/>
          <a:cs typeface="+mn-cs"/>
        </a:defRPr>
      </a:lvl5pPr>
      <a:lvl6pPr marL="1857318" algn="l" rtl="0" eaLnBrk="1" latinLnBrk="0" hangingPunct="1">
        <a:defRPr kumimoji="0" kern="1200">
          <a:solidFill>
            <a:schemeClr val="tx1"/>
          </a:solidFill>
          <a:latin typeface="+mn-lt"/>
          <a:ea typeface="+mn-ea"/>
          <a:cs typeface="+mn-cs"/>
        </a:defRPr>
      </a:lvl6pPr>
      <a:lvl7pPr marL="2228781" algn="l" rtl="0" eaLnBrk="1" latinLnBrk="0" hangingPunct="1">
        <a:defRPr kumimoji="0" kern="1200">
          <a:solidFill>
            <a:schemeClr val="tx1"/>
          </a:solidFill>
          <a:latin typeface="+mn-lt"/>
          <a:ea typeface="+mn-ea"/>
          <a:cs typeface="+mn-cs"/>
        </a:defRPr>
      </a:lvl7pPr>
      <a:lvl8pPr marL="2600245" algn="l" rtl="0" eaLnBrk="1" latinLnBrk="0" hangingPunct="1">
        <a:defRPr kumimoji="0" kern="1200">
          <a:solidFill>
            <a:schemeClr val="tx1"/>
          </a:solidFill>
          <a:latin typeface="+mn-lt"/>
          <a:ea typeface="+mn-ea"/>
          <a:cs typeface="+mn-cs"/>
        </a:defRPr>
      </a:lvl8pPr>
      <a:lvl9pPr marL="2971709"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oleObject" Target="../embeddings/oleObject2.bin"/><Relationship Id="rId4" Type="http://schemas.openxmlformats.org/officeDocument/2006/relationships/oleObject" Target="../embeddings/oleObject1.bin"/></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oleObject" Target="../embeddings/oleObject3.bin"/></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package" Target="../embeddings/Microsoft_Office_Word_Document1.docx"/></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vmlDrawing" Target="../drawings/vmlDrawing4.vml"/><Relationship Id="rId4" Type="http://schemas.openxmlformats.org/officeDocument/2006/relationships/package" Target="../embeddings/Microsoft_Office_Word_Document2.docx"/></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vmlDrawing" Target="../drawings/vmlDrawing5.vml"/><Relationship Id="rId4" Type="http://schemas.openxmlformats.org/officeDocument/2006/relationships/package" Target="../embeddings/Microsoft_Office_Word_Document3.docx"/></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vmlDrawing" Target="../drawings/vmlDrawing6.vml"/><Relationship Id="rId4" Type="http://schemas.openxmlformats.org/officeDocument/2006/relationships/oleObject" Target="../embeddings/Microsoft_Office_Excel_97-2003_Worksheet1.xls"/></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oleObject" Target="../embeddings/Microsoft_Office_Excel_97-2003_Worksheet2.xls"/></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p:cNvGrpSpPr>
            <a:grpSpLocks/>
          </p:cNvGrpSpPr>
          <p:nvPr/>
        </p:nvGrpSpPr>
        <p:grpSpPr bwMode="auto">
          <a:xfrm>
            <a:off x="2227125" y="2326939"/>
            <a:ext cx="5386388" cy="1893589"/>
            <a:chOff x="1676400" y="2362200"/>
            <a:chExt cx="6629400" cy="1828800"/>
          </a:xfrm>
        </p:grpSpPr>
        <p:sp>
          <p:nvSpPr>
            <p:cNvPr id="7" name="AutoShape 3"/>
            <p:cNvSpPr>
              <a:spLocks noChangeArrowheads="1"/>
            </p:cNvSpPr>
            <p:nvPr/>
          </p:nvSpPr>
          <p:spPr bwMode="auto">
            <a:xfrm>
              <a:off x="1676400" y="2362200"/>
              <a:ext cx="6629400" cy="1828800"/>
            </a:xfrm>
            <a:prstGeom prst="roundRect">
              <a:avLst>
                <a:gd name="adj" fmla="val 16667"/>
              </a:avLst>
            </a:prstGeom>
            <a:solidFill>
              <a:srgbClr val="0D078F"/>
            </a:solidFill>
            <a:ln>
              <a:noFill/>
            </a:ln>
            <a:effectLst>
              <a:outerShdw dist="107763" dir="2700000" algn="ctr" rotWithShape="0">
                <a:schemeClr val="bg2"/>
              </a:outerShdw>
            </a:effectLst>
            <a:extLst>
              <a:ext uri="{91240B29-F687-4F45-9708-019B960494DF}">
                <a14:hiddenLine xmlns:a14="http://schemas.microsoft.com/office/drawing/2010/main" xmlns="" w="9525">
                  <a:solidFill>
                    <a:srgbClr val="000000"/>
                  </a:solidFill>
                  <a:round/>
                  <a:headEnd/>
                  <a:tailEnd/>
                </a14:hiddenLine>
              </a:ext>
            </a:extLst>
          </p:spPr>
          <p:txBody>
            <a:bodyPr wrap="none" lIns="0" tIns="0" rIns="0" bIns="0" anchor="ctr"/>
            <a:lstStyle/>
            <a:p>
              <a:endParaRPr lang="en-US" sz="4387">
                <a:latin typeface="Times New Roman" panose="02020603050405020304" pitchFamily="18" charset="0"/>
                <a:cs typeface="Times New Roman" panose="02020603050405020304" pitchFamily="18" charset="0"/>
              </a:endParaRPr>
            </a:p>
          </p:txBody>
        </p:sp>
        <p:sp>
          <p:nvSpPr>
            <p:cNvPr id="8" name="Rectangle 4"/>
            <p:cNvSpPr>
              <a:spLocks noChangeArrowheads="1"/>
            </p:cNvSpPr>
            <p:nvPr/>
          </p:nvSpPr>
          <p:spPr bwMode="auto">
            <a:xfrm>
              <a:off x="1905000" y="2590800"/>
              <a:ext cx="6172200" cy="1319389"/>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309553" indent="-309553" algn="ctr">
                <a:spcBef>
                  <a:spcPct val="20000"/>
                </a:spcBef>
                <a:buClr>
                  <a:srgbClr val="007AC2"/>
                </a:buClr>
                <a:buSzPct val="120000"/>
              </a:pPr>
              <a:r>
                <a:rPr lang="de-DE" sz="4387" b="1">
                  <a:solidFill>
                    <a:schemeClr val="bg1"/>
                  </a:solidFill>
                  <a:latin typeface="Times New Roman" panose="02020603050405020304" pitchFamily="18" charset="0"/>
                  <a:cs typeface="Times New Roman" panose="02020603050405020304" pitchFamily="18" charset="0"/>
                </a:rPr>
                <a:t>Allocate and Level Project Resources</a:t>
              </a:r>
            </a:p>
          </p:txBody>
        </p:sp>
      </p:grpSp>
    </p:spTree>
    <p:extLst>
      <p:ext uri="{BB962C8B-B14F-4D97-AF65-F5344CB8AC3E}">
        <p14:creationId xmlns:p14="http://schemas.microsoft.com/office/powerpoint/2010/main" xmlns="" val="354962865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10611" y="1474922"/>
            <a:ext cx="8975325" cy="5262979"/>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The direct result of this resource constraint is that activities “C” and “G” can </a:t>
            </a:r>
            <a:r>
              <a:rPr lang="en-US" sz="2400" b="1" kern="0" dirty="0">
                <a:solidFill>
                  <a:prstClr val="black"/>
                </a:solidFill>
                <a:latin typeface="Times New Roman" panose="02020603050405020304" pitchFamily="18" charset="0"/>
                <a:cs typeface="Times New Roman" panose="02020603050405020304" pitchFamily="18" charset="0"/>
              </a:rPr>
              <a:t>not</a:t>
            </a:r>
            <a:r>
              <a:rPr lang="en-US" sz="2400" kern="0" dirty="0">
                <a:solidFill>
                  <a:prstClr val="black"/>
                </a:solidFill>
                <a:latin typeface="Times New Roman" panose="02020603050405020304" pitchFamily="18" charset="0"/>
                <a:cs typeface="Times New Roman" panose="02020603050405020304" pitchFamily="18" charset="0"/>
              </a:rPr>
              <a:t> be performed </a:t>
            </a:r>
            <a:r>
              <a:rPr lang="en-US" sz="2400" b="1" kern="0" dirty="0">
                <a:solidFill>
                  <a:prstClr val="black"/>
                </a:solidFill>
                <a:latin typeface="Times New Roman" panose="02020603050405020304" pitchFamily="18" charset="0"/>
                <a:cs typeface="Times New Roman" panose="02020603050405020304" pitchFamily="18" charset="0"/>
              </a:rPr>
              <a:t>simultaneously</a:t>
            </a:r>
            <a:r>
              <a:rPr lang="en-US" sz="2400" kern="0" dirty="0">
                <a:solidFill>
                  <a:prstClr val="black"/>
                </a:solidFill>
                <a:latin typeface="Times New Roman" panose="02020603050405020304" pitchFamily="18" charset="0"/>
                <a:cs typeface="Times New Roman" panose="02020603050405020304" pitchFamily="18" charset="0"/>
              </a:rPr>
              <a:t> as indicated by the </a:t>
            </a:r>
            <a:r>
              <a:rPr lang="en-US" sz="2400" i="1" kern="0" dirty="0">
                <a:solidFill>
                  <a:prstClr val="black"/>
                </a:solidFill>
                <a:latin typeface="Times New Roman" panose="02020603050405020304" pitchFamily="18" charset="0"/>
                <a:cs typeface="Times New Roman" panose="02020603050405020304" pitchFamily="18" charset="0"/>
              </a:rPr>
              <a:t>ES</a:t>
            </a:r>
            <a:r>
              <a:rPr lang="en-US" sz="2400" kern="0" dirty="0">
                <a:solidFill>
                  <a:prstClr val="black"/>
                </a:solidFill>
                <a:latin typeface="Times New Roman" panose="02020603050405020304" pitchFamily="18" charset="0"/>
                <a:cs typeface="Times New Roman" panose="02020603050405020304" pitchFamily="18" charset="0"/>
              </a:rPr>
              <a:t> time-only schedule. One or the other of the activities in each pair must be given priority.</a:t>
            </a:r>
          </a:p>
          <a:p>
            <a:pPr algn="just" defTabSz="742927" eaLnBrk="0" fontAlgn="base" hangingPunct="0">
              <a:spcBef>
                <a:spcPct val="0"/>
              </a:spcBef>
              <a:spcAft>
                <a:spcPct val="0"/>
              </a:spcAft>
              <a:defRPr/>
            </a:pPr>
            <a:endParaRPr lang="en-US" sz="2400" kern="0" dirty="0">
              <a:solidFill>
                <a:prstClr val="black"/>
              </a:solidFill>
              <a:latin typeface="Times New Roman" panose="02020603050405020304" pitchFamily="18" charset="0"/>
              <a:cs typeface="Times New Roman" panose="02020603050405020304" pitchFamily="18" charset="0"/>
            </a:endParaRPr>
          </a:p>
          <a:p>
            <a:pPr algn="just" defTabSz="742927" eaLnBrk="0" fontAlgn="base" hangingPunct="0">
              <a:spcBef>
                <a:spcPct val="0"/>
              </a:spcBef>
              <a:spcAft>
                <a:spcPct val="0"/>
              </a:spcAft>
              <a:defRPr/>
            </a:pPr>
            <a:r>
              <a:rPr lang="en-US" sz="2400" b="1" i="1" u="sng" kern="0" dirty="0">
                <a:solidFill>
                  <a:srgbClr val="0000FF"/>
                </a:solidFill>
                <a:latin typeface="Times New Roman" panose="02020603050405020304" pitchFamily="18" charset="0"/>
                <a:cs typeface="Times New Roman" panose="02020603050405020304" pitchFamily="18" charset="0"/>
              </a:rPr>
              <a:t>In general, the following is true:</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Resource constraints reduce the total amount of schedule slack.</a:t>
            </a:r>
          </a:p>
          <a:p>
            <a:pPr marL="291495" indent="-291495"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Slack depends both upon activity relationships and resource limitations.</a:t>
            </a:r>
          </a:p>
          <a:p>
            <a:pPr marL="291495" indent="-291495"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The critical path in resource-constrained schedule may not be the same continuous chain(s) of activities as occurring in the unlimited resources schedule.</a:t>
            </a:r>
          </a:p>
        </p:txBody>
      </p:sp>
      <p:sp>
        <p:nvSpPr>
          <p:cNvPr id="3" name="Rectangle 2"/>
          <p:cNvSpPr>
            <a:spLocks noChangeArrowheads="1"/>
          </p:cNvSpPr>
          <p:nvPr/>
        </p:nvSpPr>
        <p:spPr bwMode="auto">
          <a:xfrm>
            <a:off x="1052549" y="737946"/>
            <a:ext cx="809145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xmlns="" val="102141774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Effect transition="in" filter="wipe(up)">
                                      <p:cBhvr>
                                        <p:cTn id="7" dur="500"/>
                                        <p:tgtEl>
                                          <p:spTgt spid="2">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5" end="5"/>
                                            </p:txEl>
                                          </p:spTgt>
                                        </p:tgtEl>
                                        <p:attrNameLst>
                                          <p:attrName>style.visibility</p:attrName>
                                        </p:attrNameLst>
                                      </p:cBhvr>
                                      <p:to>
                                        <p:strVal val="visible"/>
                                      </p:to>
                                    </p:set>
                                    <p:animEffect transition="in" filter="wipe(up)">
                                      <p:cBhvr>
                                        <p:cTn id="12" dur="500"/>
                                        <p:tgtEl>
                                          <p:spTgt spid="2">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7" end="7"/>
                                            </p:txEl>
                                          </p:spTgt>
                                        </p:tgtEl>
                                        <p:attrNameLst>
                                          <p:attrName>style.visibility</p:attrName>
                                        </p:attrNameLst>
                                      </p:cBhvr>
                                      <p:to>
                                        <p:strVal val="visible"/>
                                      </p:to>
                                    </p:set>
                                    <p:animEffect transition="in" filter="wipe(up)">
                                      <p:cBhvr>
                                        <p:cTn id="17"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55253" y="678139"/>
            <a:ext cx="601694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a:t>
            </a:r>
          </a:p>
        </p:txBody>
      </p:sp>
      <p:sp>
        <p:nvSpPr>
          <p:cNvPr id="3" name="TextBox 2"/>
          <p:cNvSpPr txBox="1"/>
          <p:nvPr/>
        </p:nvSpPr>
        <p:spPr>
          <a:xfrm>
            <a:off x="155253" y="1503883"/>
            <a:ext cx="9434518"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 = Resource Loading Diagram = Resource Histogram  = </a:t>
            </a:r>
            <a:r>
              <a:rPr lang="en-US" sz="24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Profile and S curve</a:t>
            </a:r>
          </a:p>
        </p:txBody>
      </p:sp>
      <p:sp>
        <p:nvSpPr>
          <p:cNvPr id="4" name="TextBox 3"/>
          <p:cNvSpPr txBox="1"/>
          <p:nvPr/>
        </p:nvSpPr>
        <p:spPr>
          <a:xfrm>
            <a:off x="1280050" y="2774405"/>
            <a:ext cx="7532369" cy="1569660"/>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need:</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Project network.</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Resource requirement for each activity.</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Bar chart or time-scaled network.</a:t>
            </a:r>
          </a:p>
        </p:txBody>
      </p:sp>
      <p:sp>
        <p:nvSpPr>
          <p:cNvPr id="5" name="TextBox 4"/>
          <p:cNvSpPr txBox="1"/>
          <p:nvPr/>
        </p:nvSpPr>
        <p:spPr>
          <a:xfrm>
            <a:off x="1200151" y="4437361"/>
            <a:ext cx="7532370" cy="2308324"/>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buClr>
                <a:srgbClr val="FF0000"/>
              </a:buClr>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make</a:t>
            </a: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Resource loading diagram (a diagram that highlights the period-by-period resource implications of a particular project schedule).</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Period-by-period total requirements of units of resources.</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Cumulative resource requirement curve (S curve).</a:t>
            </a:r>
          </a:p>
        </p:txBody>
      </p:sp>
    </p:spTree>
    <p:extLst>
      <p:ext uri="{BB962C8B-B14F-4D97-AF65-F5344CB8AC3E}">
        <p14:creationId xmlns:p14="http://schemas.microsoft.com/office/powerpoint/2010/main" xmlns="" val="118127346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13525" y="762106"/>
            <a:ext cx="5077777"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a:t>
            </a:r>
          </a:p>
        </p:txBody>
      </p:sp>
      <p:grpSp>
        <p:nvGrpSpPr>
          <p:cNvPr id="3" name="Group 1"/>
          <p:cNvGrpSpPr>
            <a:grpSpLocks noChangeAspect="1"/>
          </p:cNvGrpSpPr>
          <p:nvPr/>
        </p:nvGrpSpPr>
        <p:grpSpPr bwMode="auto">
          <a:xfrm>
            <a:off x="777686" y="1757362"/>
            <a:ext cx="8866504" cy="4643437"/>
            <a:chOff x="1455" y="2590"/>
            <a:chExt cx="9085" cy="3815"/>
          </a:xfrm>
        </p:grpSpPr>
        <p:sp>
          <p:nvSpPr>
            <p:cNvPr id="4"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5" name="Group 144"/>
            <p:cNvGrpSpPr>
              <a:grpSpLocks/>
            </p:cNvGrpSpPr>
            <p:nvPr/>
          </p:nvGrpSpPr>
          <p:grpSpPr bwMode="auto">
            <a:xfrm>
              <a:off x="2894" y="3166"/>
              <a:ext cx="865" cy="649"/>
              <a:chOff x="2031" y="3382"/>
              <a:chExt cx="865" cy="649"/>
            </a:xfrm>
          </p:grpSpPr>
          <p:sp>
            <p:nvSpPr>
              <p:cNvPr id="148"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9"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a:solidFill>
                      <a:prstClr val="black"/>
                    </a:solidFill>
                    <a:cs typeface="Times New Roman" pitchFamily="18" charset="0"/>
                  </a:rPr>
                  <a:t>0</a:t>
                </a:r>
                <a:endParaRPr lang="en-US" sz="1056" kern="0" dirty="0">
                  <a:solidFill>
                    <a:prstClr val="black"/>
                  </a:solidFill>
                </a:endParaRPr>
              </a:p>
            </p:txBody>
          </p:sp>
          <p:sp>
            <p:nvSpPr>
              <p:cNvPr id="150"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1"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52"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3"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4"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a:t>
                </a:r>
                <a:endParaRPr lang="en-US" sz="1056" kern="0">
                  <a:solidFill>
                    <a:prstClr val="black"/>
                  </a:solidFill>
                </a:endParaRPr>
              </a:p>
            </p:txBody>
          </p:sp>
        </p:grpSp>
        <p:sp>
          <p:nvSpPr>
            <p:cNvPr id="6"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7" name="Group 133"/>
            <p:cNvGrpSpPr>
              <a:grpSpLocks/>
            </p:cNvGrpSpPr>
            <p:nvPr/>
          </p:nvGrpSpPr>
          <p:grpSpPr bwMode="auto">
            <a:xfrm>
              <a:off x="1599" y="4102"/>
              <a:ext cx="865" cy="916"/>
              <a:chOff x="1815" y="4102"/>
              <a:chExt cx="865" cy="916"/>
            </a:xfrm>
          </p:grpSpPr>
          <p:sp>
            <p:nvSpPr>
              <p:cNvPr id="139"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140" name="Group 134"/>
              <p:cNvGrpSpPr>
                <a:grpSpLocks/>
              </p:cNvGrpSpPr>
              <p:nvPr/>
            </p:nvGrpSpPr>
            <p:grpSpPr bwMode="auto">
              <a:xfrm>
                <a:off x="1815" y="4102"/>
                <a:ext cx="865" cy="649"/>
                <a:chOff x="2031" y="3382"/>
                <a:chExt cx="865" cy="649"/>
              </a:xfrm>
            </p:grpSpPr>
            <p:sp>
              <p:nvSpPr>
                <p:cNvPr id="141"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2"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3"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4"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5"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6"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7"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START</a:t>
                  </a:r>
                  <a:endParaRPr lang="en-US" sz="1056" kern="0">
                    <a:solidFill>
                      <a:prstClr val="black"/>
                    </a:solidFill>
                  </a:endParaRPr>
                </a:p>
              </p:txBody>
            </p:sp>
          </p:grpSp>
        </p:grpSp>
        <p:grpSp>
          <p:nvGrpSpPr>
            <p:cNvPr id="8" name="Group 123"/>
            <p:cNvGrpSpPr>
              <a:grpSpLocks/>
            </p:cNvGrpSpPr>
            <p:nvPr/>
          </p:nvGrpSpPr>
          <p:grpSpPr bwMode="auto">
            <a:xfrm>
              <a:off x="2894" y="5470"/>
              <a:ext cx="865" cy="935"/>
              <a:chOff x="3255" y="4968"/>
              <a:chExt cx="865" cy="935"/>
            </a:xfrm>
          </p:grpSpPr>
          <p:sp>
            <p:nvSpPr>
              <p:cNvPr id="130"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131" name="Group 124"/>
              <p:cNvGrpSpPr>
                <a:grpSpLocks/>
              </p:cNvGrpSpPr>
              <p:nvPr/>
            </p:nvGrpSpPr>
            <p:grpSpPr bwMode="auto">
              <a:xfrm>
                <a:off x="3255" y="4968"/>
                <a:ext cx="865" cy="649"/>
                <a:chOff x="2031" y="3382"/>
                <a:chExt cx="865" cy="649"/>
              </a:xfrm>
            </p:grpSpPr>
            <p:sp>
              <p:nvSpPr>
                <p:cNvPr id="132"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33"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34"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35"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36"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37"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38"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B</a:t>
                  </a:r>
                  <a:endParaRPr lang="en-US" sz="1056" kern="0">
                    <a:solidFill>
                      <a:prstClr val="black"/>
                    </a:solidFill>
                  </a:endParaRPr>
                </a:p>
              </p:txBody>
            </p:sp>
          </p:grpSp>
        </p:grpSp>
        <p:sp>
          <p:nvSpPr>
            <p:cNvPr id="9"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 name="Group 114"/>
            <p:cNvGrpSpPr>
              <a:grpSpLocks/>
            </p:cNvGrpSpPr>
            <p:nvPr/>
          </p:nvGrpSpPr>
          <p:grpSpPr bwMode="auto">
            <a:xfrm>
              <a:off x="4190" y="2660"/>
              <a:ext cx="865" cy="649"/>
              <a:chOff x="2031" y="3382"/>
              <a:chExt cx="865" cy="649"/>
            </a:xfrm>
          </p:grpSpPr>
          <p:sp>
            <p:nvSpPr>
              <p:cNvPr id="123"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4"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25"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6"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7"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6</a:t>
                </a:r>
                <a:endParaRPr lang="en-US" sz="1056" kern="0">
                  <a:solidFill>
                    <a:prstClr val="black"/>
                  </a:solidFill>
                </a:endParaRPr>
              </a:p>
            </p:txBody>
          </p:sp>
          <p:sp>
            <p:nvSpPr>
              <p:cNvPr id="128"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9"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C</a:t>
                </a:r>
                <a:endParaRPr lang="en-US" sz="1056" kern="0">
                  <a:solidFill>
                    <a:prstClr val="black"/>
                  </a:solidFill>
                </a:endParaRPr>
              </a:p>
            </p:txBody>
          </p:sp>
        </p:grpSp>
        <p:grpSp>
          <p:nvGrpSpPr>
            <p:cNvPr id="11" name="Group 104"/>
            <p:cNvGrpSpPr>
              <a:grpSpLocks/>
            </p:cNvGrpSpPr>
            <p:nvPr/>
          </p:nvGrpSpPr>
          <p:grpSpPr bwMode="auto">
            <a:xfrm>
              <a:off x="4190" y="3670"/>
              <a:ext cx="865" cy="932"/>
              <a:chOff x="1815" y="4102"/>
              <a:chExt cx="865" cy="932"/>
            </a:xfrm>
          </p:grpSpPr>
          <p:sp>
            <p:nvSpPr>
              <p:cNvPr id="114"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15" name="Group 105"/>
              <p:cNvGrpSpPr>
                <a:grpSpLocks/>
              </p:cNvGrpSpPr>
              <p:nvPr/>
            </p:nvGrpSpPr>
            <p:grpSpPr bwMode="auto">
              <a:xfrm>
                <a:off x="1815" y="4102"/>
                <a:ext cx="865" cy="649"/>
                <a:chOff x="2031" y="3382"/>
                <a:chExt cx="865" cy="649"/>
              </a:xfrm>
            </p:grpSpPr>
            <p:sp>
              <p:nvSpPr>
                <p:cNvPr id="116"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17"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18"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19"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20"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a:t>
                  </a:r>
                  <a:endParaRPr lang="en-US" sz="1056" kern="0">
                    <a:solidFill>
                      <a:prstClr val="black"/>
                    </a:solidFill>
                  </a:endParaRPr>
                </a:p>
              </p:txBody>
            </p:sp>
            <p:sp>
              <p:nvSpPr>
                <p:cNvPr id="121"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22"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D</a:t>
                  </a:r>
                  <a:endParaRPr lang="en-US" sz="1056" kern="0">
                    <a:solidFill>
                      <a:prstClr val="black"/>
                    </a:solidFill>
                  </a:endParaRPr>
                </a:p>
              </p:txBody>
            </p:sp>
          </p:grpSp>
        </p:grpSp>
        <p:grpSp>
          <p:nvGrpSpPr>
            <p:cNvPr id="12" name="Group 94"/>
            <p:cNvGrpSpPr>
              <a:grpSpLocks/>
            </p:cNvGrpSpPr>
            <p:nvPr/>
          </p:nvGrpSpPr>
          <p:grpSpPr bwMode="auto">
            <a:xfrm>
              <a:off x="4190" y="5470"/>
              <a:ext cx="865" cy="935"/>
              <a:chOff x="1815" y="4102"/>
              <a:chExt cx="865" cy="935"/>
            </a:xfrm>
          </p:grpSpPr>
          <p:sp>
            <p:nvSpPr>
              <p:cNvPr id="105"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6" name="Group 95"/>
              <p:cNvGrpSpPr>
                <a:grpSpLocks/>
              </p:cNvGrpSpPr>
              <p:nvPr/>
            </p:nvGrpSpPr>
            <p:grpSpPr bwMode="auto">
              <a:xfrm>
                <a:off x="1815" y="4102"/>
                <a:ext cx="865" cy="649"/>
                <a:chOff x="2031" y="3382"/>
                <a:chExt cx="865" cy="649"/>
              </a:xfrm>
            </p:grpSpPr>
            <p:sp>
              <p:nvSpPr>
                <p:cNvPr id="107"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08"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09"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0"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1"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12"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13"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G</a:t>
                  </a:r>
                  <a:endParaRPr lang="en-US" sz="1056" kern="0">
                    <a:solidFill>
                      <a:prstClr val="black"/>
                    </a:solidFill>
                  </a:endParaRPr>
                </a:p>
              </p:txBody>
            </p:sp>
          </p:grpSp>
        </p:grpSp>
        <p:grpSp>
          <p:nvGrpSpPr>
            <p:cNvPr id="13" name="Group 84"/>
            <p:cNvGrpSpPr>
              <a:grpSpLocks/>
            </p:cNvGrpSpPr>
            <p:nvPr/>
          </p:nvGrpSpPr>
          <p:grpSpPr bwMode="auto">
            <a:xfrm>
              <a:off x="5487" y="4676"/>
              <a:ext cx="865" cy="897"/>
              <a:chOff x="1815" y="4102"/>
              <a:chExt cx="865" cy="897"/>
            </a:xfrm>
          </p:grpSpPr>
          <p:sp>
            <p:nvSpPr>
              <p:cNvPr id="96"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 R</a:t>
                </a:r>
                <a:endParaRPr lang="en-US" sz="1056" kern="0">
                  <a:solidFill>
                    <a:prstClr val="black"/>
                  </a:solidFill>
                </a:endParaRPr>
              </a:p>
            </p:txBody>
          </p:sp>
          <p:grpSp>
            <p:nvGrpSpPr>
              <p:cNvPr id="97" name="Group 85"/>
              <p:cNvGrpSpPr>
                <a:grpSpLocks/>
              </p:cNvGrpSpPr>
              <p:nvPr/>
            </p:nvGrpSpPr>
            <p:grpSpPr bwMode="auto">
              <a:xfrm>
                <a:off x="1815" y="4102"/>
                <a:ext cx="865" cy="649"/>
                <a:chOff x="2031" y="3382"/>
                <a:chExt cx="865" cy="649"/>
              </a:xfrm>
            </p:grpSpPr>
            <p:sp>
              <p:nvSpPr>
                <p:cNvPr id="98"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9"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00"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01"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02"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03"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04"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a:t>
                  </a:r>
                  <a:endParaRPr lang="en-US" sz="1056" kern="0">
                    <a:solidFill>
                      <a:prstClr val="black"/>
                    </a:solidFill>
                  </a:endParaRPr>
                </a:p>
              </p:txBody>
            </p:sp>
          </p:grpSp>
        </p:grpSp>
        <p:grpSp>
          <p:nvGrpSpPr>
            <p:cNvPr id="14" name="Group 74"/>
            <p:cNvGrpSpPr>
              <a:grpSpLocks/>
            </p:cNvGrpSpPr>
            <p:nvPr/>
          </p:nvGrpSpPr>
          <p:grpSpPr bwMode="auto">
            <a:xfrm>
              <a:off x="5487" y="3672"/>
              <a:ext cx="865" cy="930"/>
              <a:chOff x="1815" y="4102"/>
              <a:chExt cx="865" cy="930"/>
            </a:xfrm>
          </p:grpSpPr>
          <p:sp>
            <p:nvSpPr>
              <p:cNvPr id="87"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88" name="Group 75"/>
              <p:cNvGrpSpPr>
                <a:grpSpLocks/>
              </p:cNvGrpSpPr>
              <p:nvPr/>
            </p:nvGrpSpPr>
            <p:grpSpPr bwMode="auto">
              <a:xfrm>
                <a:off x="1815" y="4102"/>
                <a:ext cx="865" cy="649"/>
                <a:chOff x="2031" y="3382"/>
                <a:chExt cx="865" cy="649"/>
              </a:xfrm>
            </p:grpSpPr>
            <p:sp>
              <p:nvSpPr>
                <p:cNvPr id="89"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0"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1"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92"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93"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94"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95"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a:t>
                  </a:r>
                  <a:endParaRPr lang="en-US" sz="1056" kern="0">
                    <a:solidFill>
                      <a:prstClr val="black"/>
                    </a:solidFill>
                  </a:endParaRPr>
                </a:p>
              </p:txBody>
            </p:sp>
          </p:grpSp>
        </p:grpSp>
        <p:sp>
          <p:nvSpPr>
            <p:cNvPr id="15"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6" name="Group 65"/>
            <p:cNvGrpSpPr>
              <a:grpSpLocks/>
            </p:cNvGrpSpPr>
            <p:nvPr/>
          </p:nvGrpSpPr>
          <p:grpSpPr bwMode="auto">
            <a:xfrm>
              <a:off x="5487" y="2660"/>
              <a:ext cx="865" cy="649"/>
              <a:chOff x="2031" y="3382"/>
              <a:chExt cx="865" cy="649"/>
            </a:xfrm>
          </p:grpSpPr>
          <p:sp>
            <p:nvSpPr>
              <p:cNvPr id="80"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1"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82"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3"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4"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85"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6"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I</a:t>
                </a:r>
                <a:endParaRPr lang="en-US" sz="1056" kern="0">
                  <a:solidFill>
                    <a:prstClr val="black"/>
                  </a:solidFill>
                </a:endParaRPr>
              </a:p>
            </p:txBody>
          </p:sp>
        </p:grpSp>
        <p:sp>
          <p:nvSpPr>
            <p:cNvPr id="17"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8" name="Group 56"/>
            <p:cNvGrpSpPr>
              <a:grpSpLocks/>
            </p:cNvGrpSpPr>
            <p:nvPr/>
          </p:nvGrpSpPr>
          <p:grpSpPr bwMode="auto">
            <a:xfrm>
              <a:off x="6782" y="3672"/>
              <a:ext cx="865" cy="649"/>
              <a:chOff x="2031" y="3382"/>
              <a:chExt cx="865" cy="649"/>
            </a:xfrm>
          </p:grpSpPr>
          <p:sp>
            <p:nvSpPr>
              <p:cNvPr id="73"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4"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75"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6"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7"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a:t>
                </a:r>
                <a:endParaRPr lang="en-US" sz="1056" kern="0">
                  <a:solidFill>
                    <a:prstClr val="black"/>
                  </a:solidFill>
                </a:endParaRPr>
              </a:p>
            </p:txBody>
          </p:sp>
          <p:sp>
            <p:nvSpPr>
              <p:cNvPr id="78"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9"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J</a:t>
                </a:r>
                <a:endParaRPr lang="en-US" sz="1056" kern="0">
                  <a:solidFill>
                    <a:prstClr val="black"/>
                  </a:solidFill>
                </a:endParaRPr>
              </a:p>
            </p:txBody>
          </p:sp>
        </p:grpSp>
        <p:sp>
          <p:nvSpPr>
            <p:cNvPr id="19"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 R</a:t>
              </a:r>
              <a:endParaRPr lang="en-US" sz="1056" kern="0">
                <a:solidFill>
                  <a:prstClr val="black"/>
                </a:solidFill>
              </a:endParaRPr>
            </a:p>
          </p:txBody>
        </p:sp>
        <p:grpSp>
          <p:nvGrpSpPr>
            <p:cNvPr id="20" name="Group 47"/>
            <p:cNvGrpSpPr>
              <a:grpSpLocks/>
            </p:cNvGrpSpPr>
            <p:nvPr/>
          </p:nvGrpSpPr>
          <p:grpSpPr bwMode="auto">
            <a:xfrm>
              <a:off x="8079" y="3672"/>
              <a:ext cx="865" cy="649"/>
              <a:chOff x="2031" y="3382"/>
              <a:chExt cx="865" cy="649"/>
            </a:xfrm>
          </p:grpSpPr>
          <p:sp>
            <p:nvSpPr>
              <p:cNvPr id="66"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67"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8"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9"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0"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71"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72"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K</a:t>
                </a:r>
                <a:endParaRPr lang="en-US" sz="1056" kern="0">
                  <a:solidFill>
                    <a:prstClr val="black"/>
                  </a:solidFill>
                </a:endParaRPr>
              </a:p>
            </p:txBody>
          </p:sp>
        </p:grpSp>
        <p:grpSp>
          <p:nvGrpSpPr>
            <p:cNvPr id="21" name="Group 37"/>
            <p:cNvGrpSpPr>
              <a:grpSpLocks/>
            </p:cNvGrpSpPr>
            <p:nvPr/>
          </p:nvGrpSpPr>
          <p:grpSpPr bwMode="auto">
            <a:xfrm>
              <a:off x="9374" y="3672"/>
              <a:ext cx="865" cy="930"/>
              <a:chOff x="1815" y="4102"/>
              <a:chExt cx="865" cy="930"/>
            </a:xfrm>
          </p:grpSpPr>
          <p:sp>
            <p:nvSpPr>
              <p:cNvPr id="57"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58" name="Group 38"/>
              <p:cNvGrpSpPr>
                <a:grpSpLocks/>
              </p:cNvGrpSpPr>
              <p:nvPr/>
            </p:nvGrpSpPr>
            <p:grpSpPr bwMode="auto">
              <a:xfrm>
                <a:off x="1815" y="4102"/>
                <a:ext cx="865" cy="649"/>
                <a:chOff x="2031" y="3382"/>
                <a:chExt cx="865" cy="649"/>
              </a:xfrm>
            </p:grpSpPr>
            <p:sp>
              <p:nvSpPr>
                <p:cNvPr id="59"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0"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1"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2"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3"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4"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5"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FINISH</a:t>
                  </a:r>
                  <a:endParaRPr lang="en-US" sz="1056" kern="0">
                    <a:solidFill>
                      <a:prstClr val="black"/>
                    </a:solidFill>
                  </a:endParaRPr>
                </a:p>
              </p:txBody>
            </p:sp>
          </p:grpSp>
        </p:grpSp>
        <p:grpSp>
          <p:nvGrpSpPr>
            <p:cNvPr id="22" name="Group 27"/>
            <p:cNvGrpSpPr>
              <a:grpSpLocks/>
            </p:cNvGrpSpPr>
            <p:nvPr/>
          </p:nvGrpSpPr>
          <p:grpSpPr bwMode="auto">
            <a:xfrm>
              <a:off x="6782" y="5470"/>
              <a:ext cx="865" cy="935"/>
              <a:chOff x="1815" y="4102"/>
              <a:chExt cx="865" cy="935"/>
            </a:xfrm>
          </p:grpSpPr>
          <p:sp>
            <p:nvSpPr>
              <p:cNvPr id="48"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49" name="Group 28"/>
              <p:cNvGrpSpPr>
                <a:grpSpLocks/>
              </p:cNvGrpSpPr>
              <p:nvPr/>
            </p:nvGrpSpPr>
            <p:grpSpPr bwMode="auto">
              <a:xfrm>
                <a:off x="1815" y="4102"/>
                <a:ext cx="865" cy="649"/>
                <a:chOff x="2031" y="3382"/>
                <a:chExt cx="865" cy="649"/>
              </a:xfrm>
            </p:grpSpPr>
            <p:sp>
              <p:nvSpPr>
                <p:cNvPr id="50"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51"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52"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14</a:t>
                  </a:r>
                  <a:endParaRPr lang="en-US" sz="1056" kern="0">
                    <a:solidFill>
                      <a:prstClr val="black"/>
                    </a:solidFill>
                  </a:endParaRPr>
                </a:p>
              </p:txBody>
            </p:sp>
            <p:sp>
              <p:nvSpPr>
                <p:cNvPr id="53"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54"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55"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56"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H</a:t>
                  </a:r>
                  <a:endParaRPr lang="en-US" sz="1056" kern="0">
                    <a:solidFill>
                      <a:prstClr val="black"/>
                    </a:solidFill>
                  </a:endParaRPr>
                </a:p>
              </p:txBody>
            </p:sp>
          </p:grpSp>
        </p:grpSp>
        <p:sp>
          <p:nvSpPr>
            <p:cNvPr id="23"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3"/>
            <p:cNvGrpSpPr>
              <a:grpSpLocks/>
            </p:cNvGrpSpPr>
            <p:nvPr/>
          </p:nvGrpSpPr>
          <p:grpSpPr bwMode="auto">
            <a:xfrm>
              <a:off x="8912" y="5399"/>
              <a:ext cx="1628" cy="937"/>
              <a:chOff x="1353" y="4102"/>
              <a:chExt cx="1628" cy="937"/>
            </a:xfrm>
          </p:grpSpPr>
          <p:grpSp>
            <p:nvGrpSpPr>
              <p:cNvPr id="39" name="Group 5"/>
              <p:cNvGrpSpPr>
                <a:grpSpLocks/>
              </p:cNvGrpSpPr>
              <p:nvPr/>
            </p:nvGrpSpPr>
            <p:grpSpPr bwMode="auto">
              <a:xfrm>
                <a:off x="1815" y="4102"/>
                <a:ext cx="865" cy="649"/>
                <a:chOff x="2031" y="3382"/>
                <a:chExt cx="865" cy="649"/>
              </a:xfrm>
            </p:grpSpPr>
            <p:sp>
              <p:nvSpPr>
                <p:cNvPr id="41"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ES</a:t>
                  </a:r>
                  <a:endParaRPr lang="en-US" sz="1056" kern="0">
                    <a:solidFill>
                      <a:prstClr val="black"/>
                    </a:solidFill>
                  </a:endParaRPr>
                </a:p>
              </p:txBody>
            </p:sp>
            <p:sp>
              <p:nvSpPr>
                <p:cNvPr id="42"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TF</a:t>
                  </a:r>
                  <a:endParaRPr lang="en-US" sz="1056" kern="0">
                    <a:solidFill>
                      <a:prstClr val="black"/>
                    </a:solidFill>
                  </a:endParaRPr>
                </a:p>
              </p:txBody>
            </p:sp>
            <p:sp>
              <p:nvSpPr>
                <p:cNvPr id="43"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EF</a:t>
                  </a:r>
                  <a:endParaRPr lang="en-US" sz="1056" kern="0">
                    <a:solidFill>
                      <a:prstClr val="black"/>
                    </a:solidFill>
                  </a:endParaRPr>
                </a:p>
              </p:txBody>
            </p:sp>
            <p:sp>
              <p:nvSpPr>
                <p:cNvPr id="44"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LS</a:t>
                  </a:r>
                  <a:endParaRPr lang="en-US" sz="1056" kern="0">
                    <a:solidFill>
                      <a:prstClr val="black"/>
                    </a:solidFill>
                  </a:endParaRPr>
                </a:p>
              </p:txBody>
            </p:sp>
            <p:sp>
              <p:nvSpPr>
                <p:cNvPr id="45"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D</a:t>
                  </a:r>
                  <a:endParaRPr lang="en-US" sz="1056" kern="0">
                    <a:solidFill>
                      <a:prstClr val="black"/>
                    </a:solidFill>
                  </a:endParaRPr>
                </a:p>
              </p:txBody>
            </p:sp>
            <p:sp>
              <p:nvSpPr>
                <p:cNvPr id="46"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LF</a:t>
                  </a:r>
                  <a:endParaRPr lang="en-US" sz="1056" kern="0">
                    <a:solidFill>
                      <a:prstClr val="black"/>
                    </a:solidFill>
                  </a:endParaRPr>
                </a:p>
              </p:txBody>
            </p:sp>
            <p:sp>
              <p:nvSpPr>
                <p:cNvPr id="47"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Activity</a:t>
                  </a:r>
                  <a:endParaRPr lang="en-US" sz="1056" kern="0">
                    <a:solidFill>
                      <a:prstClr val="black"/>
                    </a:solidFill>
                  </a:endParaRPr>
                </a:p>
              </p:txBody>
            </p:sp>
          </p:grpSp>
          <p:sp>
            <p:nvSpPr>
              <p:cNvPr id="40"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Resource Type R</a:t>
                </a:r>
                <a:endParaRPr lang="en-US" sz="1056" kern="0">
                  <a:solidFill>
                    <a:prstClr val="black"/>
                  </a:solidFill>
                </a:endParaRPr>
              </a:p>
            </p:txBody>
          </p:sp>
        </p:grpSp>
        <p:sp>
          <p:nvSpPr>
            <p:cNvPr id="38"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Tree>
    <p:extLst>
      <p:ext uri="{BB962C8B-B14F-4D97-AF65-F5344CB8AC3E}">
        <p14:creationId xmlns:p14="http://schemas.microsoft.com/office/powerpoint/2010/main" xmlns="" val="33267287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7109" y="201143"/>
            <a:ext cx="6429916" cy="89694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2925" b="1" i="1" u="sng"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schedule</a:t>
            </a:r>
          </a:p>
        </p:txBody>
      </p:sp>
      <p:graphicFrame>
        <p:nvGraphicFramePr>
          <p:cNvPr id="3" name="Table 2"/>
          <p:cNvGraphicFramePr>
            <a:graphicFrameLocks noGrp="1"/>
          </p:cNvGraphicFramePr>
          <p:nvPr>
            <p:extLst>
              <p:ext uri="{D42A27DB-BD31-4B8C-83A1-F6EECF244321}">
                <p14:modId xmlns:p14="http://schemas.microsoft.com/office/powerpoint/2010/main" xmlns="" val="397393565"/>
              </p:ext>
            </p:extLst>
          </p:nvPr>
        </p:nvGraphicFramePr>
        <p:xfrm>
          <a:off x="341972" y="1478713"/>
          <a:ext cx="8462016" cy="257944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1200" b="1" dirty="0">
                          <a:solidFill>
                            <a:srgbClr val="FFFFFF"/>
                          </a:solidFill>
                          <a:latin typeface="Times New Roman"/>
                          <a:ea typeface="Times New Roman"/>
                          <a:cs typeface="Arial"/>
                        </a:rPr>
                        <a:t>Time</a:t>
                      </a:r>
                      <a:endParaRPr lang="en-US" sz="1200" dirty="0">
                        <a:latin typeface="Calibri"/>
                        <a:ea typeface="Calibri"/>
                        <a:cs typeface="Arial"/>
                      </a:endParaRPr>
                    </a:p>
                    <a:p>
                      <a:pPr>
                        <a:lnSpc>
                          <a:spcPct val="115000"/>
                        </a:lnSpc>
                        <a:spcAft>
                          <a:spcPts val="0"/>
                        </a:spcAft>
                      </a:pPr>
                      <a:r>
                        <a:rPr lang="en-US" sz="1200" b="1" dirty="0">
                          <a:solidFill>
                            <a:srgbClr val="FFFFFF"/>
                          </a:solidFill>
                          <a:latin typeface="Times New Roman"/>
                          <a:ea typeface="Times New Roman"/>
                          <a:cs typeface="Arial"/>
                        </a:rPr>
                        <a:t>Activity</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6</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7</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9</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10</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16</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17</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2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78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84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386883250"/>
              </p:ext>
            </p:extLst>
          </p:nvPr>
        </p:nvGraphicFramePr>
        <p:xfrm>
          <a:off x="354357" y="4085530"/>
          <a:ext cx="8462018" cy="841248"/>
        </p:xfrm>
        <a:graphic>
          <a:graphicData uri="http://schemas.openxmlformats.org/drawingml/2006/table">
            <a:tbl>
              <a:tblPr/>
              <a:tblGrid>
                <a:gridCol w="1379954"/>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24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33</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xmlns="" val="3570337028"/>
              </p:ext>
            </p:extLst>
          </p:nvPr>
        </p:nvGraphicFramePr>
        <p:xfrm>
          <a:off x="354357" y="4959588"/>
          <a:ext cx="8462016" cy="175260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smtClean="0">
                          <a:solidFill>
                            <a:srgbClr val="000000"/>
                          </a:solidFill>
                          <a:latin typeface="Times New Roman"/>
                          <a:ea typeface="Times New Roman"/>
                          <a:cs typeface="Arial"/>
                        </a:rPr>
                        <a:t>10aaa</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9</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8</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7</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6</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5</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4</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3</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a:ea typeface="Times New Roman"/>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2</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gridSpan="12"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1</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1"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3"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4"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6"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 name="Group 133"/>
            <p:cNvGrpSpPr>
              <a:grpSpLocks/>
            </p:cNvGrpSpPr>
            <p:nvPr/>
          </p:nvGrpSpPr>
          <p:grpSpPr bwMode="auto">
            <a:xfrm>
              <a:off x="1599" y="4102"/>
              <a:ext cx="865" cy="916"/>
              <a:chOff x="1815" y="4102"/>
              <a:chExt cx="865" cy="916"/>
            </a:xfrm>
          </p:grpSpPr>
          <p:sp>
            <p:nvSpPr>
              <p:cNvPr id="142"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3" name="Group 134"/>
              <p:cNvGrpSpPr>
                <a:grpSpLocks/>
              </p:cNvGrpSpPr>
              <p:nvPr/>
            </p:nvGrpSpPr>
            <p:grpSpPr bwMode="auto">
              <a:xfrm>
                <a:off x="1815" y="4102"/>
                <a:ext cx="865" cy="649"/>
                <a:chOff x="2031" y="3382"/>
                <a:chExt cx="865" cy="649"/>
              </a:xfrm>
            </p:grpSpPr>
            <p:sp>
              <p:nvSpPr>
                <p:cNvPr id="144"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5"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6"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7"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8"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1" name="Group 123"/>
            <p:cNvGrpSpPr>
              <a:grpSpLocks/>
            </p:cNvGrpSpPr>
            <p:nvPr/>
          </p:nvGrpSpPr>
          <p:grpSpPr bwMode="auto">
            <a:xfrm>
              <a:off x="2894" y="5470"/>
              <a:ext cx="865" cy="935"/>
              <a:chOff x="3255" y="4968"/>
              <a:chExt cx="865" cy="935"/>
            </a:xfrm>
          </p:grpSpPr>
          <p:sp>
            <p:nvSpPr>
              <p:cNvPr id="133"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4" name="Group 124"/>
              <p:cNvGrpSpPr>
                <a:grpSpLocks/>
              </p:cNvGrpSpPr>
              <p:nvPr/>
            </p:nvGrpSpPr>
            <p:grpSpPr bwMode="auto">
              <a:xfrm>
                <a:off x="3255" y="4968"/>
                <a:ext cx="865" cy="649"/>
                <a:chOff x="2031" y="3382"/>
                <a:chExt cx="865" cy="649"/>
              </a:xfrm>
            </p:grpSpPr>
            <p:sp>
              <p:nvSpPr>
                <p:cNvPr id="135"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6"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7"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38"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9"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0"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1"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2"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14"/>
            <p:cNvGrpSpPr>
              <a:grpSpLocks/>
            </p:cNvGrpSpPr>
            <p:nvPr/>
          </p:nvGrpSpPr>
          <p:grpSpPr bwMode="auto">
            <a:xfrm>
              <a:off x="4190" y="2660"/>
              <a:ext cx="865" cy="649"/>
              <a:chOff x="2031" y="3382"/>
              <a:chExt cx="865" cy="649"/>
            </a:xfrm>
          </p:grpSpPr>
          <p:sp>
            <p:nvSpPr>
              <p:cNvPr id="126"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7"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28"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29"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0"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1"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4" name="Group 104"/>
            <p:cNvGrpSpPr>
              <a:grpSpLocks/>
            </p:cNvGrpSpPr>
            <p:nvPr/>
          </p:nvGrpSpPr>
          <p:grpSpPr bwMode="auto">
            <a:xfrm>
              <a:off x="4190" y="3670"/>
              <a:ext cx="865" cy="932"/>
              <a:chOff x="1815" y="4102"/>
              <a:chExt cx="865" cy="932"/>
            </a:xfrm>
          </p:grpSpPr>
          <p:sp>
            <p:nvSpPr>
              <p:cNvPr id="117"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18" name="Group 105"/>
              <p:cNvGrpSpPr>
                <a:grpSpLocks/>
              </p:cNvGrpSpPr>
              <p:nvPr/>
            </p:nvGrpSpPr>
            <p:grpSpPr bwMode="auto">
              <a:xfrm>
                <a:off x="1815" y="4102"/>
                <a:ext cx="865" cy="649"/>
                <a:chOff x="2031" y="3382"/>
                <a:chExt cx="865" cy="649"/>
              </a:xfrm>
            </p:grpSpPr>
            <p:sp>
              <p:nvSpPr>
                <p:cNvPr id="119"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0"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1"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2"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3"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4"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5"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5" name="Group 94"/>
            <p:cNvGrpSpPr>
              <a:grpSpLocks/>
            </p:cNvGrpSpPr>
            <p:nvPr/>
          </p:nvGrpSpPr>
          <p:grpSpPr bwMode="auto">
            <a:xfrm>
              <a:off x="4190" y="5470"/>
              <a:ext cx="865" cy="935"/>
              <a:chOff x="1815" y="4102"/>
              <a:chExt cx="865" cy="935"/>
            </a:xfrm>
          </p:grpSpPr>
          <p:sp>
            <p:nvSpPr>
              <p:cNvPr id="108"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9" name="Group 95"/>
              <p:cNvGrpSpPr>
                <a:grpSpLocks/>
              </p:cNvGrpSpPr>
              <p:nvPr/>
            </p:nvGrpSpPr>
            <p:grpSpPr bwMode="auto">
              <a:xfrm>
                <a:off x="1815" y="4102"/>
                <a:ext cx="865" cy="649"/>
                <a:chOff x="2031" y="3382"/>
                <a:chExt cx="865" cy="649"/>
              </a:xfrm>
            </p:grpSpPr>
            <p:sp>
              <p:nvSpPr>
                <p:cNvPr id="110"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1"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2"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3"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4"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6"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6" name="Group 84"/>
            <p:cNvGrpSpPr>
              <a:grpSpLocks/>
            </p:cNvGrpSpPr>
            <p:nvPr/>
          </p:nvGrpSpPr>
          <p:grpSpPr bwMode="auto">
            <a:xfrm>
              <a:off x="5487" y="4676"/>
              <a:ext cx="865" cy="897"/>
              <a:chOff x="1815" y="4102"/>
              <a:chExt cx="865" cy="897"/>
            </a:xfrm>
          </p:grpSpPr>
          <p:sp>
            <p:nvSpPr>
              <p:cNvPr id="99"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0" name="Group 85"/>
              <p:cNvGrpSpPr>
                <a:grpSpLocks/>
              </p:cNvGrpSpPr>
              <p:nvPr/>
            </p:nvGrpSpPr>
            <p:grpSpPr bwMode="auto">
              <a:xfrm>
                <a:off x="1815" y="4102"/>
                <a:ext cx="865" cy="649"/>
                <a:chOff x="2031" y="3382"/>
                <a:chExt cx="865" cy="649"/>
              </a:xfrm>
            </p:grpSpPr>
            <p:sp>
              <p:nvSpPr>
                <p:cNvPr id="101"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2"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3"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4"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5"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6"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7"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17" name="Group 74"/>
            <p:cNvGrpSpPr>
              <a:grpSpLocks/>
            </p:cNvGrpSpPr>
            <p:nvPr/>
          </p:nvGrpSpPr>
          <p:grpSpPr bwMode="auto">
            <a:xfrm>
              <a:off x="5487" y="3672"/>
              <a:ext cx="865" cy="930"/>
              <a:chOff x="1815" y="4102"/>
              <a:chExt cx="865" cy="930"/>
            </a:xfrm>
          </p:grpSpPr>
          <p:sp>
            <p:nvSpPr>
              <p:cNvPr id="90"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1" name="Group 75"/>
              <p:cNvGrpSpPr>
                <a:grpSpLocks/>
              </p:cNvGrpSpPr>
              <p:nvPr/>
            </p:nvGrpSpPr>
            <p:grpSpPr bwMode="auto">
              <a:xfrm>
                <a:off x="1815" y="4102"/>
                <a:ext cx="865" cy="649"/>
                <a:chOff x="2031" y="3382"/>
                <a:chExt cx="865" cy="649"/>
              </a:xfrm>
            </p:grpSpPr>
            <p:sp>
              <p:nvSpPr>
                <p:cNvPr id="92"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3"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4"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5"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6"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97"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8"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18"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9" name="Group 65"/>
            <p:cNvGrpSpPr>
              <a:grpSpLocks/>
            </p:cNvGrpSpPr>
            <p:nvPr/>
          </p:nvGrpSpPr>
          <p:grpSpPr bwMode="auto">
            <a:xfrm>
              <a:off x="5487" y="2660"/>
              <a:ext cx="865" cy="649"/>
              <a:chOff x="2031" y="3382"/>
              <a:chExt cx="865" cy="649"/>
            </a:xfrm>
          </p:grpSpPr>
          <p:sp>
            <p:nvSpPr>
              <p:cNvPr id="83"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4"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5"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6"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88"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0"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1" name="Group 56"/>
            <p:cNvGrpSpPr>
              <a:grpSpLocks/>
            </p:cNvGrpSpPr>
            <p:nvPr/>
          </p:nvGrpSpPr>
          <p:grpSpPr bwMode="auto">
            <a:xfrm>
              <a:off x="6782" y="3672"/>
              <a:ext cx="865" cy="649"/>
              <a:chOff x="2031" y="3382"/>
              <a:chExt cx="865" cy="649"/>
            </a:xfrm>
          </p:grpSpPr>
          <p:sp>
            <p:nvSpPr>
              <p:cNvPr id="76"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77"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8"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9"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1"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2"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3" name="Group 47"/>
            <p:cNvGrpSpPr>
              <a:grpSpLocks/>
            </p:cNvGrpSpPr>
            <p:nvPr/>
          </p:nvGrpSpPr>
          <p:grpSpPr bwMode="auto">
            <a:xfrm>
              <a:off x="8079" y="3672"/>
              <a:ext cx="865" cy="649"/>
              <a:chOff x="2031" y="3382"/>
              <a:chExt cx="865" cy="649"/>
            </a:xfrm>
          </p:grpSpPr>
          <p:sp>
            <p:nvSpPr>
              <p:cNvPr id="69"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0"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1"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2"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4"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4" name="Group 37"/>
            <p:cNvGrpSpPr>
              <a:grpSpLocks/>
            </p:cNvGrpSpPr>
            <p:nvPr/>
          </p:nvGrpSpPr>
          <p:grpSpPr bwMode="auto">
            <a:xfrm>
              <a:off x="9374" y="3672"/>
              <a:ext cx="865" cy="930"/>
              <a:chOff x="1815" y="4102"/>
              <a:chExt cx="865" cy="930"/>
            </a:xfrm>
          </p:grpSpPr>
          <p:sp>
            <p:nvSpPr>
              <p:cNvPr id="60"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1" name="Group 38"/>
              <p:cNvGrpSpPr>
                <a:grpSpLocks/>
              </p:cNvGrpSpPr>
              <p:nvPr/>
            </p:nvGrpSpPr>
            <p:grpSpPr bwMode="auto">
              <a:xfrm>
                <a:off x="1815" y="4102"/>
                <a:ext cx="865" cy="649"/>
                <a:chOff x="2031" y="3382"/>
                <a:chExt cx="865" cy="649"/>
              </a:xfrm>
            </p:grpSpPr>
            <p:sp>
              <p:nvSpPr>
                <p:cNvPr id="62"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3"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4"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5"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5" name="Group 27"/>
            <p:cNvGrpSpPr>
              <a:grpSpLocks/>
            </p:cNvGrpSpPr>
            <p:nvPr/>
          </p:nvGrpSpPr>
          <p:grpSpPr bwMode="auto">
            <a:xfrm>
              <a:off x="6782" y="5470"/>
              <a:ext cx="865" cy="935"/>
              <a:chOff x="1815" y="4102"/>
              <a:chExt cx="865" cy="935"/>
            </a:xfrm>
          </p:grpSpPr>
          <p:sp>
            <p:nvSpPr>
              <p:cNvPr id="51"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2" name="Group 28"/>
              <p:cNvGrpSpPr>
                <a:grpSpLocks/>
              </p:cNvGrpSpPr>
              <p:nvPr/>
            </p:nvGrpSpPr>
            <p:grpSpPr bwMode="auto">
              <a:xfrm>
                <a:off x="1815" y="4102"/>
                <a:ext cx="865" cy="649"/>
                <a:chOff x="2031" y="3382"/>
                <a:chExt cx="865" cy="649"/>
              </a:xfrm>
            </p:grpSpPr>
            <p:sp>
              <p:nvSpPr>
                <p:cNvPr id="53"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4"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5"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6"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57"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58"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59"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6"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7"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8"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9"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0" name="Group 3"/>
            <p:cNvGrpSpPr>
              <a:grpSpLocks/>
            </p:cNvGrpSpPr>
            <p:nvPr/>
          </p:nvGrpSpPr>
          <p:grpSpPr bwMode="auto">
            <a:xfrm>
              <a:off x="8912" y="5399"/>
              <a:ext cx="1628" cy="937"/>
              <a:chOff x="1353" y="4102"/>
              <a:chExt cx="1628" cy="937"/>
            </a:xfrm>
          </p:grpSpPr>
          <p:grpSp>
            <p:nvGrpSpPr>
              <p:cNvPr id="42" name="Group 5"/>
              <p:cNvGrpSpPr>
                <a:grpSpLocks/>
              </p:cNvGrpSpPr>
              <p:nvPr/>
            </p:nvGrpSpPr>
            <p:grpSpPr bwMode="auto">
              <a:xfrm>
                <a:off x="1815" y="4102"/>
                <a:ext cx="865" cy="649"/>
                <a:chOff x="2031" y="3382"/>
                <a:chExt cx="865" cy="649"/>
              </a:xfrm>
            </p:grpSpPr>
            <p:sp>
              <p:nvSpPr>
                <p:cNvPr id="44"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5"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6"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47"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48"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49"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0"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3"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1"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spTree>
    <p:extLst>
      <p:ext uri="{BB962C8B-B14F-4D97-AF65-F5344CB8AC3E}">
        <p14:creationId xmlns:p14="http://schemas.microsoft.com/office/powerpoint/2010/main" xmlns="" val="322521192"/>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Right)">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strips(downRight)">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strips(downRight)">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73893"/>
            <a:ext cx="5299969" cy="1035815"/>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2925" b="1" i="1" u="sng"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LS </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schedule</a:t>
            </a:r>
          </a:p>
        </p:txBody>
      </p:sp>
      <p:graphicFrame>
        <p:nvGraphicFramePr>
          <p:cNvPr id="10" name="Table 9"/>
          <p:cNvGraphicFramePr>
            <a:graphicFrameLocks noGrp="1"/>
          </p:cNvGraphicFramePr>
          <p:nvPr>
            <p:extLst>
              <p:ext uri="{D42A27DB-BD31-4B8C-83A1-F6EECF244321}">
                <p14:modId xmlns:p14="http://schemas.microsoft.com/office/powerpoint/2010/main" xmlns="" val="2806117392"/>
              </p:ext>
            </p:extLst>
          </p:nvPr>
        </p:nvGraphicFramePr>
        <p:xfrm>
          <a:off x="645531" y="1447392"/>
          <a:ext cx="8382943" cy="2467657"/>
        </p:xfrm>
        <a:graphic>
          <a:graphicData uri="http://schemas.openxmlformats.org/drawingml/2006/table">
            <a:tbl>
              <a:tblPr/>
              <a:tblGrid>
                <a:gridCol w="1367065"/>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22783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700" b="1" dirty="0">
                          <a:solidFill>
                            <a:srgbClr val="FFFFFF"/>
                          </a:solidFill>
                          <a:latin typeface="Times New Roman"/>
                          <a:ea typeface="Times New Roman"/>
                          <a:cs typeface="Arial"/>
                        </a:rPr>
                        <a:t>Time</a:t>
                      </a:r>
                      <a:endParaRPr lang="en-US" sz="400" dirty="0">
                        <a:latin typeface="Calibri"/>
                        <a:ea typeface="Calibri"/>
                        <a:cs typeface="Arial"/>
                      </a:endParaRPr>
                    </a:p>
                    <a:p>
                      <a:pPr>
                        <a:lnSpc>
                          <a:spcPct val="115000"/>
                        </a:lnSpc>
                        <a:spcAft>
                          <a:spcPts val="0"/>
                        </a:spcAft>
                      </a:pPr>
                      <a:r>
                        <a:rPr lang="en-US" sz="700" b="1" dirty="0">
                          <a:solidFill>
                            <a:srgbClr val="FFFFFF"/>
                          </a:solidFill>
                          <a:latin typeface="Times New Roman"/>
                          <a:ea typeface="Times New Roman"/>
                          <a:cs typeface="Arial"/>
                        </a:rPr>
                        <a:t>Activity</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9</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FFFFFF"/>
                          </a:solidFill>
                          <a:latin typeface="Times New Roman"/>
                          <a:ea typeface="Times New Roman"/>
                          <a:cs typeface="Arial"/>
                        </a:rPr>
                        <a:t>10</a:t>
                      </a:r>
                      <a:endParaRPr lang="en-US" sz="9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FFFFFF"/>
                          </a:solidFill>
                          <a:latin typeface="Times New Roman"/>
                          <a:ea typeface="Times New Roman"/>
                          <a:cs typeface="Arial"/>
                        </a:rPr>
                        <a:t>18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3</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27517">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6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7594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2</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2</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7594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4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9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6E3BC"/>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a:solidFill>
                            <a:srgbClr val="000000"/>
                          </a:solidFill>
                          <a:latin typeface="Times New Roman"/>
                          <a:ea typeface="Times New Roman"/>
                          <a:cs typeface="Arial"/>
                        </a:rPr>
                        <a:t> </a:t>
                      </a:r>
                      <a:endParaRPr lang="en-US" sz="9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a:solidFill>
                            <a:srgbClr val="000000"/>
                          </a:solidFill>
                          <a:latin typeface="Calibri"/>
                          <a:ea typeface="Times New Roman"/>
                          <a:cs typeface="Times New Roman"/>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xmlns="" val="47215258"/>
              </p:ext>
            </p:extLst>
          </p:nvPr>
        </p:nvGraphicFramePr>
        <p:xfrm>
          <a:off x="629001" y="3966306"/>
          <a:ext cx="8382944" cy="841248"/>
        </p:xfrm>
        <a:graphic>
          <a:graphicData uri="http://schemas.openxmlformats.org/drawingml/2006/table">
            <a:tbl>
              <a:tblPr/>
              <a:tblGrid>
                <a:gridCol w="1367066"/>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6</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84</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104</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111</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81</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18</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111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442</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523</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604</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640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689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738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a:cs typeface="Times New Roman" panose="02020603050405020304" pitchFamily="18" charset="0"/>
                        </a:rPr>
                        <a:t>787</a:t>
                      </a:r>
                      <a:endPar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Calibri"/>
                        <a:cs typeface="Times New Roman" panose="02020603050405020304" pitchFamily="18" charset="0"/>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xmlns="" val="2807638874"/>
              </p:ext>
            </p:extLst>
          </p:nvPr>
        </p:nvGraphicFramePr>
        <p:xfrm>
          <a:off x="637879" y="4878737"/>
          <a:ext cx="8382944" cy="1653138"/>
        </p:xfrm>
        <a:graphic>
          <a:graphicData uri="http://schemas.openxmlformats.org/drawingml/2006/table">
            <a:tbl>
              <a:tblPr/>
              <a:tblGrid>
                <a:gridCol w="1367066"/>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gridCol w="389771"/>
              </a:tblGrid>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10</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9</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8</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7</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6</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0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000" b="1" i="0" u="none" dirty="0" smtClean="0">
                        <a:latin typeface="Times New Roman"/>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rowSpan="2" h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800">
                        <a:latin typeface="Calibri"/>
                        <a:ea typeface="Calibri"/>
                        <a:cs typeface="Arial"/>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2F2F2"/>
                    </a:solidFill>
                  </a:tcPr>
                </a:tc>
                <a:tc gridSpan="12" vMerge="1">
                  <a:txBody>
                    <a:bodyPr/>
                    <a:lstStyle/>
                    <a:p>
                      <a:pPr>
                        <a:lnSpc>
                          <a:spcPct val="115000"/>
                        </a:lnSpc>
                      </a:pPr>
                      <a:endParaRPr lang="en-US" sz="80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F2F2F2"/>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800" dirty="0">
                        <a:latin typeface="Calibri"/>
                        <a:ea typeface="Calibri"/>
                        <a:cs typeface="Arial"/>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800" dirty="0">
                        <a:latin typeface="Calibri"/>
                        <a:ea typeface="Times New Roman"/>
                      </a:endParaRPr>
                    </a:p>
                  </a:txBody>
                  <a:tcPr marL="30987" marR="3098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6615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5177" marR="25177"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700" dirty="0">
                        <a:latin typeface="Calibri"/>
                        <a:ea typeface="Times New Roman"/>
                      </a:endParaRPr>
                    </a:p>
                  </a:txBody>
                  <a:tcPr marL="25177" marR="25177"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700" dirty="0">
                        <a:latin typeface="Calibri"/>
                        <a:ea typeface="Calibri"/>
                        <a:cs typeface="Arial"/>
                      </a:endParaRPr>
                    </a:p>
                  </a:txBody>
                  <a:tcPr marL="25177" marR="25177"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4"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6"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8"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9"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60"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33"/>
            <p:cNvGrpSpPr>
              <a:grpSpLocks/>
            </p:cNvGrpSpPr>
            <p:nvPr/>
          </p:nvGrpSpPr>
          <p:grpSpPr bwMode="auto">
            <a:xfrm>
              <a:off x="1599" y="4102"/>
              <a:ext cx="865" cy="916"/>
              <a:chOff x="1815" y="4102"/>
              <a:chExt cx="865" cy="916"/>
            </a:xfrm>
          </p:grpSpPr>
          <p:sp>
            <p:nvSpPr>
              <p:cNvPr id="145"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6" name="Group 134"/>
              <p:cNvGrpSpPr>
                <a:grpSpLocks/>
              </p:cNvGrpSpPr>
              <p:nvPr/>
            </p:nvGrpSpPr>
            <p:grpSpPr bwMode="auto">
              <a:xfrm>
                <a:off x="1815" y="4102"/>
                <a:ext cx="865" cy="649"/>
                <a:chOff x="2031" y="3382"/>
                <a:chExt cx="865" cy="649"/>
              </a:xfrm>
            </p:grpSpPr>
            <p:sp>
              <p:nvSpPr>
                <p:cNvPr id="147"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8"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1"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3"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4" name="Group 123"/>
            <p:cNvGrpSpPr>
              <a:grpSpLocks/>
            </p:cNvGrpSpPr>
            <p:nvPr/>
          </p:nvGrpSpPr>
          <p:grpSpPr bwMode="auto">
            <a:xfrm>
              <a:off x="2894" y="5470"/>
              <a:ext cx="865" cy="935"/>
              <a:chOff x="3255" y="4968"/>
              <a:chExt cx="865" cy="935"/>
            </a:xfrm>
          </p:grpSpPr>
          <p:sp>
            <p:nvSpPr>
              <p:cNvPr id="136"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7" name="Group 124"/>
              <p:cNvGrpSpPr>
                <a:grpSpLocks/>
              </p:cNvGrpSpPr>
              <p:nvPr/>
            </p:nvGrpSpPr>
            <p:grpSpPr bwMode="auto">
              <a:xfrm>
                <a:off x="3255" y="4968"/>
                <a:ext cx="865" cy="649"/>
                <a:chOff x="2031" y="3382"/>
                <a:chExt cx="865" cy="649"/>
              </a:xfrm>
            </p:grpSpPr>
            <p:sp>
              <p:nvSpPr>
                <p:cNvPr id="138"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9"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0"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1"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2"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3"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4"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5"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6" name="Group 114"/>
            <p:cNvGrpSpPr>
              <a:grpSpLocks/>
            </p:cNvGrpSpPr>
            <p:nvPr/>
          </p:nvGrpSpPr>
          <p:grpSpPr bwMode="auto">
            <a:xfrm>
              <a:off x="4190" y="2660"/>
              <a:ext cx="865" cy="649"/>
              <a:chOff x="2031" y="3382"/>
              <a:chExt cx="865" cy="649"/>
            </a:xfrm>
          </p:grpSpPr>
          <p:sp>
            <p:nvSpPr>
              <p:cNvPr id="129"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30"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1"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3"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4"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5"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7" name="Group 104"/>
            <p:cNvGrpSpPr>
              <a:grpSpLocks/>
            </p:cNvGrpSpPr>
            <p:nvPr/>
          </p:nvGrpSpPr>
          <p:grpSpPr bwMode="auto">
            <a:xfrm>
              <a:off x="4190" y="3670"/>
              <a:ext cx="865" cy="932"/>
              <a:chOff x="1815" y="4102"/>
              <a:chExt cx="865" cy="932"/>
            </a:xfrm>
          </p:grpSpPr>
          <p:sp>
            <p:nvSpPr>
              <p:cNvPr id="120"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21" name="Group 105"/>
              <p:cNvGrpSpPr>
                <a:grpSpLocks/>
              </p:cNvGrpSpPr>
              <p:nvPr/>
            </p:nvGrpSpPr>
            <p:grpSpPr bwMode="auto">
              <a:xfrm>
                <a:off x="1815" y="4102"/>
                <a:ext cx="865" cy="649"/>
                <a:chOff x="2031" y="3382"/>
                <a:chExt cx="865" cy="649"/>
              </a:xfrm>
            </p:grpSpPr>
            <p:sp>
              <p:nvSpPr>
                <p:cNvPr id="122"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3"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4"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5"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6"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7"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8"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8" name="Group 94"/>
            <p:cNvGrpSpPr>
              <a:grpSpLocks/>
            </p:cNvGrpSpPr>
            <p:nvPr/>
          </p:nvGrpSpPr>
          <p:grpSpPr bwMode="auto">
            <a:xfrm>
              <a:off x="4190" y="5470"/>
              <a:ext cx="865" cy="935"/>
              <a:chOff x="1815" y="4102"/>
              <a:chExt cx="865" cy="935"/>
            </a:xfrm>
          </p:grpSpPr>
          <p:sp>
            <p:nvSpPr>
              <p:cNvPr id="111"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12" name="Group 95"/>
              <p:cNvGrpSpPr>
                <a:grpSpLocks/>
              </p:cNvGrpSpPr>
              <p:nvPr/>
            </p:nvGrpSpPr>
            <p:grpSpPr bwMode="auto">
              <a:xfrm>
                <a:off x="1815" y="4102"/>
                <a:ext cx="865" cy="649"/>
                <a:chOff x="2031" y="3382"/>
                <a:chExt cx="865" cy="649"/>
              </a:xfrm>
            </p:grpSpPr>
            <p:sp>
              <p:nvSpPr>
                <p:cNvPr id="113"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4"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6"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7"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8"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9"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9" name="Group 84"/>
            <p:cNvGrpSpPr>
              <a:grpSpLocks/>
            </p:cNvGrpSpPr>
            <p:nvPr/>
          </p:nvGrpSpPr>
          <p:grpSpPr bwMode="auto">
            <a:xfrm>
              <a:off x="5487" y="4676"/>
              <a:ext cx="865" cy="897"/>
              <a:chOff x="1815" y="4102"/>
              <a:chExt cx="865" cy="897"/>
            </a:xfrm>
          </p:grpSpPr>
          <p:sp>
            <p:nvSpPr>
              <p:cNvPr id="102"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3" name="Group 85"/>
              <p:cNvGrpSpPr>
                <a:grpSpLocks/>
              </p:cNvGrpSpPr>
              <p:nvPr/>
            </p:nvGrpSpPr>
            <p:grpSpPr bwMode="auto">
              <a:xfrm>
                <a:off x="1815" y="4102"/>
                <a:ext cx="865" cy="649"/>
                <a:chOff x="2031" y="3382"/>
                <a:chExt cx="865" cy="649"/>
              </a:xfrm>
            </p:grpSpPr>
            <p:sp>
              <p:nvSpPr>
                <p:cNvPr id="104"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5"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6"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7"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8"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9"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0"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20" name="Group 74"/>
            <p:cNvGrpSpPr>
              <a:grpSpLocks/>
            </p:cNvGrpSpPr>
            <p:nvPr/>
          </p:nvGrpSpPr>
          <p:grpSpPr bwMode="auto">
            <a:xfrm>
              <a:off x="5487" y="3672"/>
              <a:ext cx="865" cy="930"/>
              <a:chOff x="1815" y="4102"/>
              <a:chExt cx="865" cy="930"/>
            </a:xfrm>
          </p:grpSpPr>
          <p:sp>
            <p:nvSpPr>
              <p:cNvPr id="93"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4" name="Group 75"/>
              <p:cNvGrpSpPr>
                <a:grpSpLocks/>
              </p:cNvGrpSpPr>
              <p:nvPr/>
            </p:nvGrpSpPr>
            <p:grpSpPr bwMode="auto">
              <a:xfrm>
                <a:off x="1815" y="4102"/>
                <a:ext cx="865" cy="649"/>
                <a:chOff x="2031" y="3382"/>
                <a:chExt cx="865" cy="649"/>
              </a:xfrm>
            </p:grpSpPr>
            <p:sp>
              <p:nvSpPr>
                <p:cNvPr id="95"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6"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7"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8"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9"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0"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1"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21"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22" name="Group 65"/>
            <p:cNvGrpSpPr>
              <a:grpSpLocks/>
            </p:cNvGrpSpPr>
            <p:nvPr/>
          </p:nvGrpSpPr>
          <p:grpSpPr bwMode="auto">
            <a:xfrm>
              <a:off x="5487" y="2660"/>
              <a:ext cx="865" cy="649"/>
              <a:chOff x="2031" y="3382"/>
              <a:chExt cx="865" cy="649"/>
            </a:xfrm>
          </p:grpSpPr>
          <p:sp>
            <p:nvSpPr>
              <p:cNvPr id="86"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8"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90"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91"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2"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3"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4" name="Group 56"/>
            <p:cNvGrpSpPr>
              <a:grpSpLocks/>
            </p:cNvGrpSpPr>
            <p:nvPr/>
          </p:nvGrpSpPr>
          <p:grpSpPr bwMode="auto">
            <a:xfrm>
              <a:off x="6782" y="3672"/>
              <a:ext cx="865" cy="649"/>
              <a:chOff x="2031" y="3382"/>
              <a:chExt cx="865" cy="649"/>
            </a:xfrm>
          </p:grpSpPr>
          <p:sp>
            <p:nvSpPr>
              <p:cNvPr id="79"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1"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3"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4"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5"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5"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6" name="Group 47"/>
            <p:cNvGrpSpPr>
              <a:grpSpLocks/>
            </p:cNvGrpSpPr>
            <p:nvPr/>
          </p:nvGrpSpPr>
          <p:grpSpPr bwMode="auto">
            <a:xfrm>
              <a:off x="8079" y="3672"/>
              <a:ext cx="865" cy="649"/>
              <a:chOff x="2031" y="3382"/>
              <a:chExt cx="865" cy="649"/>
            </a:xfrm>
          </p:grpSpPr>
          <p:sp>
            <p:nvSpPr>
              <p:cNvPr id="72"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4"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6"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7"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8"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7" name="Group 37"/>
            <p:cNvGrpSpPr>
              <a:grpSpLocks/>
            </p:cNvGrpSpPr>
            <p:nvPr/>
          </p:nvGrpSpPr>
          <p:grpSpPr bwMode="auto">
            <a:xfrm>
              <a:off x="9374" y="3672"/>
              <a:ext cx="865" cy="930"/>
              <a:chOff x="1815" y="4102"/>
              <a:chExt cx="865" cy="930"/>
            </a:xfrm>
          </p:grpSpPr>
          <p:sp>
            <p:nvSpPr>
              <p:cNvPr id="63"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4" name="Group 38"/>
              <p:cNvGrpSpPr>
                <a:grpSpLocks/>
              </p:cNvGrpSpPr>
              <p:nvPr/>
            </p:nvGrpSpPr>
            <p:grpSpPr bwMode="auto">
              <a:xfrm>
                <a:off x="1815" y="4102"/>
                <a:ext cx="865" cy="649"/>
                <a:chOff x="2031" y="3382"/>
                <a:chExt cx="865" cy="649"/>
              </a:xfrm>
            </p:grpSpPr>
            <p:sp>
              <p:nvSpPr>
                <p:cNvPr id="65"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9"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0"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1"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8" name="Group 27"/>
            <p:cNvGrpSpPr>
              <a:grpSpLocks/>
            </p:cNvGrpSpPr>
            <p:nvPr/>
          </p:nvGrpSpPr>
          <p:grpSpPr bwMode="auto">
            <a:xfrm>
              <a:off x="6782" y="5470"/>
              <a:ext cx="865" cy="935"/>
              <a:chOff x="1815" y="4102"/>
              <a:chExt cx="865" cy="935"/>
            </a:xfrm>
          </p:grpSpPr>
          <p:sp>
            <p:nvSpPr>
              <p:cNvPr id="54"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5" name="Group 28"/>
              <p:cNvGrpSpPr>
                <a:grpSpLocks/>
              </p:cNvGrpSpPr>
              <p:nvPr/>
            </p:nvGrpSpPr>
            <p:grpSpPr bwMode="auto">
              <a:xfrm>
                <a:off x="1815" y="4102"/>
                <a:ext cx="865" cy="649"/>
                <a:chOff x="2031" y="3382"/>
                <a:chExt cx="865" cy="649"/>
              </a:xfrm>
            </p:grpSpPr>
            <p:sp>
              <p:nvSpPr>
                <p:cNvPr id="56"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7"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8"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9"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60"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61"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2"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9"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0"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1"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2"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3" name="Group 3"/>
            <p:cNvGrpSpPr>
              <a:grpSpLocks/>
            </p:cNvGrpSpPr>
            <p:nvPr/>
          </p:nvGrpSpPr>
          <p:grpSpPr bwMode="auto">
            <a:xfrm>
              <a:off x="8912" y="5399"/>
              <a:ext cx="1628" cy="937"/>
              <a:chOff x="1353" y="4102"/>
              <a:chExt cx="1628" cy="937"/>
            </a:xfrm>
          </p:grpSpPr>
          <p:grpSp>
            <p:nvGrpSpPr>
              <p:cNvPr id="45" name="Group 5"/>
              <p:cNvGrpSpPr>
                <a:grpSpLocks/>
              </p:cNvGrpSpPr>
              <p:nvPr/>
            </p:nvGrpSpPr>
            <p:grpSpPr bwMode="auto">
              <a:xfrm>
                <a:off x="1815" y="4102"/>
                <a:ext cx="865" cy="649"/>
                <a:chOff x="2031" y="3382"/>
                <a:chExt cx="865" cy="649"/>
              </a:xfrm>
            </p:grpSpPr>
            <p:sp>
              <p:nvSpPr>
                <p:cNvPr id="47"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8"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9"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50"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51"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52"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3"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6"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4"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spTree>
    <p:extLst>
      <p:ext uri="{BB962C8B-B14F-4D97-AF65-F5344CB8AC3E}">
        <p14:creationId xmlns:p14="http://schemas.microsoft.com/office/powerpoint/2010/main" xmlns="" val="352714729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downRight)">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strips(downRight)">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strips(downRight)">
                                      <p:cBhvr>
                                        <p:cTn id="1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760815" y="824835"/>
            <a:ext cx="840094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Cumulative Resource Requirement Curve</a:t>
            </a:r>
          </a:p>
        </p:txBody>
      </p:sp>
      <p:sp>
        <p:nvSpPr>
          <p:cNvPr id="8" name="TextBox 7"/>
          <p:cNvSpPr txBox="1"/>
          <p:nvPr/>
        </p:nvSpPr>
        <p:spPr>
          <a:xfrm>
            <a:off x="621437" y="1486852"/>
            <a:ext cx="9161755" cy="1200329"/>
          </a:xfrm>
          <a:prstGeom prst="rect">
            <a:avLst/>
          </a:prstGeom>
          <a:noFill/>
          <a:ln>
            <a:solidFill>
              <a:sysClr val="windowText" lastClr="000000"/>
            </a:solidFill>
          </a:ln>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Cumulative</a:t>
            </a:r>
            <a:r>
              <a:rPr lang="en-US" sz="2400" kern="0" dirty="0">
                <a:solidFill>
                  <a:prstClr val="black"/>
                </a:solidFill>
                <a:latin typeface="Arial" pitchFamily="34" charset="0"/>
              </a:rPr>
              <a:t> resource requirement curve (S-curve) may be used for:</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Planning and Control of progress</a:t>
            </a:r>
          </a:p>
          <a:p>
            <a:pPr marL="291495" indent="-291495"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Preliminary resource allocation</a:t>
            </a:r>
          </a:p>
        </p:txBody>
      </p:sp>
      <p:pic>
        <p:nvPicPr>
          <p:cNvPr id="9" name="Picture 8"/>
          <p:cNvPicPr>
            <a:picLocks noChangeAspect="1"/>
          </p:cNvPicPr>
          <p:nvPr/>
        </p:nvPicPr>
        <p:blipFill>
          <a:blip r:embed="rId3" cstate="print"/>
          <a:stretch>
            <a:fillRect/>
          </a:stretch>
        </p:blipFill>
        <p:spPr>
          <a:xfrm>
            <a:off x="2092752" y="2869376"/>
            <a:ext cx="5677591" cy="3793253"/>
          </a:xfrm>
          <a:prstGeom prst="rect">
            <a:avLst/>
          </a:prstGeom>
        </p:spPr>
      </p:pic>
    </p:spTree>
    <p:extLst>
      <p:ext uri="{BB962C8B-B14F-4D97-AF65-F5344CB8AC3E}">
        <p14:creationId xmlns:p14="http://schemas.microsoft.com/office/powerpoint/2010/main" xmlns="" val="422302044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351319" y="271471"/>
            <a:ext cx="594550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4" name="TextBox 3"/>
          <p:cNvSpPr txBox="1"/>
          <p:nvPr/>
        </p:nvSpPr>
        <p:spPr>
          <a:xfrm>
            <a:off x="137160" y="894043"/>
            <a:ext cx="6875241" cy="2462213"/>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lgn="just">
              <a:buFont typeface="+mj-lt"/>
              <a:buAutoNum type="arabicPeriod"/>
              <a:defRPr/>
            </a:pP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Average Daily Requirement </a:t>
            </a:r>
          </a:p>
          <a:p>
            <a:pPr marL="220557" algn="just">
              <a:defRPr/>
            </a:pPr>
            <a:r>
              <a:rPr lang="en-US" sz="2200" dirty="0">
                <a:latin typeface="Times New Roman" pitchFamily="18" charset="0"/>
                <a:cs typeface="Times New Roman" pitchFamily="18" charset="0"/>
              </a:rPr>
              <a:t>Avg. daily requirement = 111 / 18 = 6.2 units/day</a:t>
            </a:r>
          </a:p>
          <a:p>
            <a:pPr marL="220557" algn="just">
              <a:defRPr/>
            </a:pPr>
            <a:r>
              <a:rPr lang="en-US" sz="2200" dirty="0">
                <a:latin typeface="Times New Roman" pitchFamily="18" charset="0"/>
                <a:cs typeface="Times New Roman" pitchFamily="18" charset="0"/>
              </a:rPr>
              <a:t>Suppose the analyzed resource is available at a maximum level of 7 units/day.</a:t>
            </a:r>
          </a:p>
          <a:p>
            <a:pPr marL="220557"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126 units could be expended over the 18-day project duration, which is more than 111 units.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delay is unlikely..</a:t>
            </a:r>
          </a:p>
        </p:txBody>
      </p:sp>
      <p:sp>
        <p:nvSpPr>
          <p:cNvPr id="5" name="TextBox 4"/>
          <p:cNvSpPr txBox="1"/>
          <p:nvPr/>
        </p:nvSpPr>
        <p:spPr>
          <a:xfrm>
            <a:off x="146992" y="3386349"/>
            <a:ext cx="6865409" cy="3477875"/>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lgn="just">
              <a:buFont typeface="+mj-lt"/>
              <a:buAutoNum type="arabicPeriod" startAt="2"/>
              <a:defRPr/>
            </a:pP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Resource Criticality Index</a:t>
            </a:r>
            <a:r>
              <a:rPr lang="en-US" sz="2200" b="1" i="1" dirty="0">
                <a:effectLst>
                  <a:outerShdw blurRad="38100" dist="38100" dir="2700000" algn="tl">
                    <a:srgbClr val="000000">
                      <a:alpha val="43137"/>
                    </a:srgbClr>
                  </a:outerShdw>
                </a:effectLst>
                <a:latin typeface="Times New Roman" pitchFamily="18" charset="0"/>
                <a:cs typeface="Times New Roman" pitchFamily="18" charset="0"/>
              </a:rPr>
              <a:t> </a:t>
            </a:r>
          </a:p>
          <a:p>
            <a:pPr marL="214108"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Criticality index = 6.2/7.0 = 0.88 &lt; 1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on time</a:t>
            </a:r>
          </a:p>
          <a:p>
            <a:pPr marL="214108" algn="just">
              <a:defRPr/>
            </a:pPr>
            <a:r>
              <a:rPr lang="en-US" sz="2200" dirty="0">
                <a:latin typeface="Times New Roman" pitchFamily="18" charset="0"/>
                <a:cs typeface="Times New Roman" pitchFamily="18" charset="0"/>
              </a:rPr>
              <a:t>Suppose the analyzed resource is available at a maximum level of 6 units/day.</a:t>
            </a:r>
          </a:p>
          <a:p>
            <a:pPr marL="214108" algn="just">
              <a:defRPr/>
            </a:pP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Criticality index = 6.2/6.0 = 1.03 &gt; 1 </a:t>
            </a:r>
            <a:r>
              <a:rPr lang="en-US" sz="2200" dirty="0">
                <a:latin typeface="Times New Roman" pitchFamily="18" charset="0"/>
                <a:cs typeface="Times New Roman" pitchFamily="18" charset="0"/>
                <a:sym typeface="Symbol"/>
              </a:rPr>
              <a:t></a:t>
            </a:r>
            <a:r>
              <a:rPr lang="en-US" sz="2200" dirty="0">
                <a:latin typeface="Times New Roman" pitchFamily="18" charset="0"/>
                <a:cs typeface="Times New Roman" pitchFamily="18" charset="0"/>
              </a:rPr>
              <a:t> project will delay</a:t>
            </a:r>
          </a:p>
          <a:p>
            <a:pPr marL="214108" algn="just">
              <a:defRPr/>
            </a:pPr>
            <a:r>
              <a:rPr lang="en-US" sz="2200" dirty="0">
                <a:latin typeface="Times New Roman" pitchFamily="18" charset="0"/>
                <a:cs typeface="Times New Roman" pitchFamily="18" charset="0"/>
              </a:rPr>
              <a:t>In 18 days a total of only 108 units are will be expended (&lt; 111 units), leaving some work unfinished and thus requiring an extension of the project beyond 18 days.</a:t>
            </a:r>
          </a:p>
        </p:txBody>
      </p:sp>
      <p:graphicFrame>
        <p:nvGraphicFramePr>
          <p:cNvPr id="6" name="Object 3"/>
          <p:cNvGraphicFramePr>
            <a:graphicFrameLocks noChangeAspect="1"/>
          </p:cNvGraphicFramePr>
          <p:nvPr>
            <p:extLst>
              <p:ext uri="{D42A27DB-BD31-4B8C-83A1-F6EECF244321}">
                <p14:modId xmlns:p14="http://schemas.microsoft.com/office/powerpoint/2010/main" xmlns="" val="531214501"/>
              </p:ext>
            </p:extLst>
          </p:nvPr>
        </p:nvGraphicFramePr>
        <p:xfrm>
          <a:off x="7160386" y="1305568"/>
          <a:ext cx="2696240" cy="1832739"/>
        </p:xfrm>
        <a:graphic>
          <a:graphicData uri="http://schemas.openxmlformats.org/presentationml/2006/ole">
            <p:oleObj spid="_x0000_s6206" name="Equation" r:id="rId4" imgW="3911600" imgH="2641600" progId="Equation.3">
              <p:embed/>
            </p:oleObj>
          </a:graphicData>
        </a:graphic>
      </p:graphicFrame>
      <p:graphicFrame>
        <p:nvGraphicFramePr>
          <p:cNvPr id="7" name="Object 4"/>
          <p:cNvGraphicFramePr>
            <a:graphicFrameLocks noChangeAspect="1"/>
          </p:cNvGraphicFramePr>
          <p:nvPr>
            <p:extLst>
              <p:ext uri="{D42A27DB-BD31-4B8C-83A1-F6EECF244321}">
                <p14:modId xmlns:p14="http://schemas.microsoft.com/office/powerpoint/2010/main" xmlns="" val="1673626293"/>
              </p:ext>
            </p:extLst>
          </p:nvPr>
        </p:nvGraphicFramePr>
        <p:xfrm>
          <a:off x="7115996" y="4293672"/>
          <a:ext cx="2745614" cy="2053862"/>
        </p:xfrm>
        <a:graphic>
          <a:graphicData uri="http://schemas.openxmlformats.org/presentationml/2006/ole">
            <p:oleObj spid="_x0000_s6207" name="Equation" r:id="rId5" imgW="3683000" imgH="2743200" progId="Equation.3">
              <p:embed/>
            </p:oleObj>
          </a:graphicData>
        </a:graphic>
      </p:graphicFrame>
    </p:spTree>
    <p:extLst>
      <p:ext uri="{BB962C8B-B14F-4D97-AF65-F5344CB8AC3E}">
        <p14:creationId xmlns:p14="http://schemas.microsoft.com/office/powerpoint/2010/main" xmlns="" val="273071232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Right)">
                                      <p:cBhvr>
                                        <p:cTn id="7" dur="2000"/>
                                        <p:tgtEl>
                                          <p:spTgt spid="4"/>
                                        </p:tgtEl>
                                      </p:cBhvr>
                                    </p:animEffect>
                                  </p:childTnLst>
                                </p:cTn>
                              </p:par>
                            </p:childTnLst>
                          </p:cTn>
                        </p:par>
                        <p:par>
                          <p:cTn id="8" fill="hold">
                            <p:stCondLst>
                              <p:cond delay="2000"/>
                            </p:stCondLst>
                            <p:childTnLst>
                              <p:par>
                                <p:cTn id="9" presetID="18" presetClass="entr" presetSubtype="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strips(downRight)">
                                      <p:cBhvr>
                                        <p:cTn id="11" dur="20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strips(downRight)">
                                      <p:cBhvr>
                                        <p:cTn id="16" dur="2000"/>
                                        <p:tgtEl>
                                          <p:spTgt spid="5"/>
                                        </p:tgtEl>
                                      </p:cBhvr>
                                    </p:animEffect>
                                  </p:childTnLst>
                                </p:cTn>
                              </p:par>
                            </p:childTnLst>
                          </p:cTn>
                        </p:par>
                        <p:par>
                          <p:cTn id="17" fill="hold">
                            <p:stCondLst>
                              <p:cond delay="2000"/>
                            </p:stCondLst>
                            <p:childTnLst>
                              <p:par>
                                <p:cTn id="18" presetID="18" presetClass="entr" presetSubtype="6"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strips(downRight)">
                                      <p:cBhvr>
                                        <p:cTn id="20"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57214" y="519998"/>
            <a:ext cx="619791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3" name="TextBox 2"/>
          <p:cNvSpPr txBox="1"/>
          <p:nvPr/>
        </p:nvSpPr>
        <p:spPr>
          <a:xfrm>
            <a:off x="654869" y="2023943"/>
            <a:ext cx="8405812" cy="4154984"/>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marL="291495" indent="-291495" algn="just" defTabSz="742927" eaLnBrk="0" fontAlgn="base" hangingPunct="0">
              <a:spcBef>
                <a:spcPct val="0"/>
              </a:spcBef>
              <a:spcAft>
                <a:spcPct val="0"/>
              </a:spcAft>
              <a:buClr>
                <a:srgbClr val="FF0000"/>
              </a:buClr>
              <a:buFont typeface="+mj-lt"/>
              <a:buAutoNum type="arabicPeriod" startAt="2"/>
              <a:defRPr/>
            </a:pPr>
            <a:r>
              <a:rPr lang="en-US" sz="2400" b="1" kern="0" dirty="0">
                <a:solidFill>
                  <a:srgbClr val="FF0000"/>
                </a:solidFill>
                <a:effectLst>
                  <a:outerShdw blurRad="38100" dist="38100" dir="2700000" algn="tl">
                    <a:srgbClr val="000000">
                      <a:alpha val="43137"/>
                    </a:srgbClr>
                  </a:outerShdw>
                </a:effectLst>
                <a:latin typeface="Arial" pitchFamily="34" charset="0"/>
                <a:cs typeface="Arial" pitchFamily="34" charset="0"/>
              </a:rPr>
              <a:t> Resource Criticality Index</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 </a:t>
            </a:r>
          </a:p>
          <a:p>
            <a:pPr marL="291495" indent="-291495" algn="just" defTabSz="742927" eaLnBrk="0" fontAlgn="base" hangingPunct="0">
              <a:spcBef>
                <a:spcPct val="0"/>
              </a:spcBef>
              <a:spcAft>
                <a:spcPct val="0"/>
              </a:spcAft>
              <a:buClr>
                <a:srgbClr val="FF0000"/>
              </a:buClr>
              <a:defRPr/>
            </a:pPr>
            <a:endPar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endParaRPr>
          </a:p>
          <a:p>
            <a:pPr marL="513342" indent="-371464" algn="just"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cs typeface="Arial" pitchFamily="34" charset="0"/>
              </a:rPr>
              <a:t>Values of resource criticality index significantly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below</a:t>
            </a:r>
            <a:r>
              <a:rPr lang="en-US" sz="2400" kern="0" dirty="0">
                <a:solidFill>
                  <a:prstClr val="black"/>
                </a:solidFill>
                <a:latin typeface="Arial" pitchFamily="34" charset="0"/>
                <a:cs typeface="Arial" pitchFamily="34" charset="0"/>
              </a:rPr>
              <a:t> 1.0 typically are associated with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non-constraining</a:t>
            </a:r>
            <a:r>
              <a:rPr lang="en-US" sz="2400" kern="0" dirty="0">
                <a:solidFill>
                  <a:prstClr val="black"/>
                </a:solidFill>
                <a:latin typeface="Arial" pitchFamily="34" charset="0"/>
                <a:cs typeface="Arial" pitchFamily="34" charset="0"/>
              </a:rPr>
              <a:t> resources, while values around and above 1.0 indicate that project delays beyond the original critical path duration will be encountered.</a:t>
            </a:r>
          </a:p>
          <a:p>
            <a:pPr marL="513342" indent="-371464" algn="just"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Arial" pitchFamily="34" charset="0"/>
              <a:cs typeface="Arial" pitchFamily="34" charset="0"/>
            </a:endParaRPr>
          </a:p>
          <a:p>
            <a:pPr marL="513342" indent="-371464" algn="just" defTabSz="742927" eaLnBrk="0" fontAlgn="base" hangingPunct="0">
              <a:spcBef>
                <a:spcPct val="0"/>
              </a:spcBef>
              <a:spcAft>
                <a:spcPct val="0"/>
              </a:spcAft>
              <a:buClr>
                <a:srgbClr val="FF0000"/>
              </a:buClr>
              <a:buFont typeface="Wingdings" pitchFamily="2" charset="2"/>
              <a:buChar char="q"/>
              <a:defRPr/>
            </a:pP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Higher values</a:t>
            </a:r>
            <a:r>
              <a:rPr lang="en-US" sz="2400" kern="0" dirty="0">
                <a:solidFill>
                  <a:prstClr val="black"/>
                </a:solidFill>
                <a:latin typeface="Arial" pitchFamily="34" charset="0"/>
                <a:cs typeface="Arial" pitchFamily="34" charset="0"/>
              </a:rPr>
              <a:t> of resource criticality index are associated with the most critical (i.e., most tightly </a:t>
            </a:r>
            <a:r>
              <a:rPr lang="en-US" sz="2400" b="1" kern="0" dirty="0">
                <a:solidFill>
                  <a:prstClr val="black"/>
                </a:solidFill>
                <a:effectLst>
                  <a:outerShdw blurRad="38100" dist="38100" dir="2700000" algn="tl">
                    <a:srgbClr val="000000">
                      <a:alpha val="43137"/>
                    </a:srgbClr>
                  </a:outerShdw>
                </a:effectLst>
                <a:latin typeface="Arial" pitchFamily="34" charset="0"/>
                <a:cs typeface="Arial" pitchFamily="34" charset="0"/>
              </a:rPr>
              <a:t>constrained</a:t>
            </a:r>
            <a:r>
              <a:rPr lang="en-US" sz="2400" kern="0" dirty="0">
                <a:solidFill>
                  <a:prstClr val="black"/>
                </a:solidFill>
                <a:latin typeface="Arial" pitchFamily="34" charset="0"/>
                <a:cs typeface="Arial" pitchFamily="34" charset="0"/>
              </a:rPr>
              <a:t>) resources.</a:t>
            </a:r>
          </a:p>
        </p:txBody>
      </p:sp>
    </p:spTree>
    <p:extLst>
      <p:ext uri="{BB962C8B-B14F-4D97-AF65-F5344CB8AC3E}">
        <p14:creationId xmlns:p14="http://schemas.microsoft.com/office/powerpoint/2010/main" xmlns="" val="2923450911"/>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2115503" y="986077"/>
            <a:ext cx="5805489"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and Allocation</a:t>
            </a:r>
          </a:p>
        </p:txBody>
      </p:sp>
      <p:sp>
        <p:nvSpPr>
          <p:cNvPr id="2048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2048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Diagram 8"/>
          <p:cNvGraphicFramePr/>
          <p:nvPr>
            <p:extLst>
              <p:ext uri="{D42A27DB-BD31-4B8C-83A1-F6EECF244321}">
                <p14:modId xmlns:p14="http://schemas.microsoft.com/office/powerpoint/2010/main" xmlns="" val="259828072"/>
              </p:ext>
            </p:extLst>
          </p:nvPr>
        </p:nvGraphicFramePr>
        <p:xfrm>
          <a:off x="479778" y="1748120"/>
          <a:ext cx="8921751" cy="37147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0120" y="530441"/>
            <a:ext cx="573690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156" name="TextBox 155"/>
          <p:cNvSpPr txBox="1"/>
          <p:nvPr/>
        </p:nvSpPr>
        <p:spPr>
          <a:xfrm>
            <a:off x="960120" y="1566866"/>
            <a:ext cx="7966711" cy="4378122"/>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algn="just">
              <a:spcBef>
                <a:spcPts val="1462"/>
              </a:spcBef>
              <a:buClr>
                <a:srgbClr val="FF0000"/>
              </a:buClr>
              <a:defRPr/>
            </a:pP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Main Aspects</a:t>
            </a:r>
            <a:r>
              <a:rPr lang="en-US" sz="2400" b="1" i="1" u="sng"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endPar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Sufficient </a:t>
            </a:r>
            <a:r>
              <a:rPr lang="en-US" sz="2400" b="1" dirty="0">
                <a:solidFill>
                  <a:srgbClr val="0D078F"/>
                </a:solidFill>
                <a:latin typeface="Times New Roman" panose="02020603050405020304" pitchFamily="18" charset="0"/>
                <a:cs typeface="Times New Roman" panose="02020603050405020304" pitchFamily="18" charset="0"/>
              </a:rPr>
              <a:t>total</a:t>
            </a:r>
            <a:r>
              <a:rPr lang="en-US" sz="2400" dirty="0">
                <a:latin typeface="Times New Roman" panose="02020603050405020304" pitchFamily="18" charset="0"/>
                <a:cs typeface="Times New Roman" panose="02020603050405020304" pitchFamily="18" charset="0"/>
              </a:rPr>
              <a:t> resources are available</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must be completed by a specified due date</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It is desirable or necessary to reduce the amount of </a:t>
            </a:r>
            <a:r>
              <a:rPr lang="en-US" sz="2400" b="1" dirty="0">
                <a:solidFill>
                  <a:srgbClr val="0D078F"/>
                </a:solidFill>
                <a:latin typeface="Times New Roman" panose="02020603050405020304" pitchFamily="18" charset="0"/>
                <a:cs typeface="Times New Roman" panose="02020603050405020304" pitchFamily="18" charset="0"/>
              </a:rPr>
              <a:t>variability (peak and valley) </a:t>
            </a:r>
            <a:r>
              <a:rPr lang="en-US" sz="2400" dirty="0">
                <a:latin typeface="Times New Roman" panose="02020603050405020304" pitchFamily="18" charset="0"/>
                <a:cs typeface="Times New Roman" panose="02020603050405020304" pitchFamily="18" charset="0"/>
              </a:rPr>
              <a:t>in the pattern of resource usage over the project duration. </a:t>
            </a:r>
          </a:p>
          <a:p>
            <a:pPr marL="291495" indent="-291495" algn="just">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objective is to </a:t>
            </a:r>
            <a:r>
              <a:rPr lang="en-US" sz="2400" b="1" dirty="0">
                <a:solidFill>
                  <a:srgbClr val="0D07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level</a:t>
            </a:r>
            <a:r>
              <a:rPr lang="en-US" sz="2400" dirty="0">
                <a:latin typeface="Times New Roman" panose="02020603050405020304" pitchFamily="18" charset="0"/>
                <a:cs typeface="Times New Roman" panose="02020603050405020304" pitchFamily="18" charset="0"/>
              </a:rPr>
              <a:t>, as much as possible, the demand for each specific resource during the life of the project.</a:t>
            </a:r>
          </a:p>
          <a:p>
            <a:pPr marL="291495" indent="-291495" algn="just">
              <a:spcBef>
                <a:spcPts val="1462"/>
              </a:spcBef>
              <a:buClr>
                <a:srgbClr val="FF0000"/>
              </a:buClr>
              <a:buFont typeface="Wingdings" pitchFamily="2" charset="2"/>
              <a:buChar char="q"/>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Project duration is </a:t>
            </a:r>
            <a:r>
              <a:rPr lang="en-US" sz="2400" b="1" dirty="0">
                <a:solidFill>
                  <a:srgbClr val="0D07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not</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allowed to increase</a:t>
            </a:r>
            <a:r>
              <a:rPr lang="en-US" sz="2400" dirty="0">
                <a:latin typeface="Times New Roman" panose="02020603050405020304" pitchFamily="18" charset="0"/>
                <a:cs typeface="Times New Roman" panose="02020603050405020304" pitchFamily="18" charset="0"/>
              </a:rPr>
              <a:t> in this case.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1" end="1"/>
                                            </p:txEl>
                                          </p:spTgt>
                                        </p:tgtEl>
                                        <p:attrNameLst>
                                          <p:attrName>style.visibility</p:attrName>
                                        </p:attrNameLst>
                                      </p:cBhvr>
                                      <p:to>
                                        <p:strVal val="visible"/>
                                      </p:to>
                                    </p:set>
                                    <p:animEffect transition="in" filter="wipe(up)">
                                      <p:cBhvr>
                                        <p:cTn id="7" dur="500"/>
                                        <p:tgtEl>
                                          <p:spTgt spid="15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3" end="3"/>
                                            </p:txEl>
                                          </p:spTgt>
                                        </p:tgtEl>
                                        <p:attrNameLst>
                                          <p:attrName>style.visibility</p:attrName>
                                        </p:attrNameLst>
                                      </p:cBhvr>
                                      <p:to>
                                        <p:strVal val="visible"/>
                                      </p:to>
                                    </p:set>
                                    <p:animEffect transition="in" filter="wipe(up)">
                                      <p:cBhvr>
                                        <p:cTn id="17" dur="500"/>
                                        <p:tgtEl>
                                          <p:spTgt spid="1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4" end="4"/>
                                            </p:txEl>
                                          </p:spTgt>
                                        </p:tgtEl>
                                        <p:attrNameLst>
                                          <p:attrName>style.visibility</p:attrName>
                                        </p:attrNameLst>
                                      </p:cBhvr>
                                      <p:to>
                                        <p:strVal val="visible"/>
                                      </p:to>
                                    </p:set>
                                    <p:animEffect transition="in" filter="wipe(up)">
                                      <p:cBhvr>
                                        <p:cTn id="22" dur="500"/>
                                        <p:tgtEl>
                                          <p:spTgt spid="15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56">
                                            <p:txEl>
                                              <p:pRg st="5" end="5"/>
                                            </p:txEl>
                                          </p:spTgt>
                                        </p:tgtEl>
                                        <p:attrNameLst>
                                          <p:attrName>style.visibility</p:attrName>
                                        </p:attrNameLst>
                                      </p:cBhvr>
                                      <p:to>
                                        <p:strVal val="visible"/>
                                      </p:to>
                                    </p:set>
                                    <p:animEffect transition="in" filter="wipe(up)">
                                      <p:cBhvr>
                                        <p:cTn id="27" dur="500"/>
                                        <p:tgtEl>
                                          <p:spTgt spid="1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959004" y="12459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9" name="Rectangle 7"/>
          <p:cNvSpPr>
            <a:spLocks noChangeArrowheads="1"/>
          </p:cNvSpPr>
          <p:nvPr/>
        </p:nvSpPr>
        <p:spPr bwMode="auto">
          <a:xfrm>
            <a:off x="2020917" y="2452418"/>
            <a:ext cx="6376988" cy="191928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fontAlgn="base">
              <a:lnSpc>
                <a:spcPct val="110000"/>
              </a:lnSpc>
              <a:spcBef>
                <a:spcPts val="975"/>
              </a:spcBef>
              <a:spcAft>
                <a:spcPct val="0"/>
              </a:spcAft>
            </a:pPr>
            <a:r>
              <a:rPr lang="en-US" sz="2600" b="1" i="1" u="sng" kern="0" dirty="0">
                <a:solidFill>
                  <a:prstClr val="black"/>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Resource Allocation </a:t>
            </a:r>
            <a:r>
              <a:rPr lang="en-US" sz="2600" kern="0" dirty="0">
                <a:solidFill>
                  <a:prstClr val="black"/>
                </a:solidFill>
                <a:latin typeface="Times New Roman" pitchFamily="18" charset="0"/>
                <a:ea typeface="Times New Roman" pitchFamily="18" charset="0"/>
                <a:cs typeface="Times New Roman" pitchFamily="18" charset="0"/>
              </a:rPr>
              <a:t>is the </a:t>
            </a:r>
            <a:r>
              <a:rPr lang="en-US" sz="2600" b="1" i="1" kern="0" dirty="0">
                <a:solidFill>
                  <a:srgbClr val="FF0000"/>
                </a:solidFill>
                <a:latin typeface="Times New Roman" pitchFamily="18" charset="0"/>
                <a:ea typeface="Times New Roman" pitchFamily="18" charset="0"/>
                <a:cs typeface="Times New Roman" pitchFamily="18" charset="0"/>
              </a:rPr>
              <a:t>scheduling of activities and the resources </a:t>
            </a:r>
            <a:r>
              <a:rPr lang="en-US" sz="2600" kern="0" dirty="0">
                <a:solidFill>
                  <a:prstClr val="black"/>
                </a:solidFill>
                <a:latin typeface="Times New Roman" pitchFamily="18" charset="0"/>
                <a:ea typeface="Times New Roman" pitchFamily="18" charset="0"/>
                <a:cs typeface="Times New Roman" pitchFamily="18" charset="0"/>
              </a:rPr>
              <a:t>required by those activities while taking into consideration both the </a:t>
            </a:r>
            <a:r>
              <a:rPr lang="en-US" sz="2600" u="sng" kern="0" dirty="0">
                <a:solidFill>
                  <a:prstClr val="black"/>
                </a:solidFill>
                <a:latin typeface="Times New Roman" pitchFamily="18" charset="0"/>
                <a:ea typeface="Times New Roman" pitchFamily="18" charset="0"/>
                <a:cs typeface="Times New Roman" pitchFamily="18" charset="0"/>
              </a:rPr>
              <a:t>resource availability and the project time</a:t>
            </a:r>
            <a:r>
              <a:rPr lang="en-US" sz="2600" kern="0" dirty="0">
                <a:solidFill>
                  <a:prstClr val="black"/>
                </a:solidFill>
                <a:latin typeface="Times New Roman" pitchFamily="18" charset="0"/>
                <a:ea typeface="Times New Roman" pitchFamily="18" charset="0"/>
                <a:cs typeface="Times New Roman" pitchFamily="18" charset="0"/>
              </a:rPr>
              <a:t>.</a:t>
            </a:r>
            <a:endParaRPr lang="en-US" sz="2600" kern="0" dirty="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1508910272"/>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25780" y="652754"/>
            <a:ext cx="606837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Fixed Resource Limits Scheduling</a:t>
            </a:r>
          </a:p>
        </p:txBody>
      </p:sp>
      <p:sp>
        <p:nvSpPr>
          <p:cNvPr id="225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25780" y="1509713"/>
            <a:ext cx="8286750" cy="5165517"/>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spcBef>
                <a:spcPts val="975"/>
              </a:spcBef>
              <a:buClr>
                <a:srgbClr val="FF0000"/>
              </a:buClr>
              <a:defRPr/>
            </a:pP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Main Aspects</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Also often called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constrained-resource scheduling</a:t>
            </a:r>
            <a:r>
              <a:rPr lang="en-US" sz="2400" dirty="0">
                <a:latin typeface="Times New Roman" panose="02020603050405020304" pitchFamily="18" charset="0"/>
                <a:cs typeface="Times New Roman" panose="02020603050405020304" pitchFamily="18" charset="0"/>
              </a:rPr>
              <a:t>, or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limited resource allocation</a:t>
            </a:r>
            <a:endParaRPr lang="en-US" sz="2400" dirty="0">
              <a:latin typeface="Times New Roman" panose="02020603050405020304" pitchFamily="18" charset="0"/>
              <a:cs typeface="Times New Roman" panose="02020603050405020304" pitchFamily="18" charset="0"/>
            </a:endParaRP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Much more common</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There are definite limitations on the amount of resources available to carry out the project (or projects) under consideration.</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duration may </a:t>
            </a: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increase</a:t>
            </a:r>
            <a:r>
              <a:rPr lang="en-US" sz="2400" dirty="0">
                <a:latin typeface="Times New Roman" panose="02020603050405020304" pitchFamily="18" charset="0"/>
                <a:cs typeface="Times New Roman" panose="02020603050405020304" pitchFamily="18" charset="0"/>
              </a:rPr>
              <a:t> beyond the initial duration determined by the usual “time only” CPM calculations. </a:t>
            </a:r>
          </a:p>
          <a:p>
            <a:pPr marL="291495" indent="-291495" algn="just">
              <a:spcBef>
                <a:spcPts val="975"/>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scheduling objective is equivalent to minimizing the duration of the project (or projects) being scheduled, subject to stated constraints on available resources. </a:t>
            </a:r>
          </a:p>
        </p:txBody>
      </p:sp>
      <p:sp>
        <p:nvSpPr>
          <p:cNvPr id="2253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1" end="1"/>
                                            </p:txEl>
                                          </p:spTgt>
                                        </p:tgtEl>
                                        <p:attrNameLst>
                                          <p:attrName>style.visibility</p:attrName>
                                        </p:attrNameLst>
                                      </p:cBhvr>
                                      <p:to>
                                        <p:strVal val="visible"/>
                                      </p:to>
                                    </p:set>
                                    <p:animEffect transition="in" filter="wipe(up)">
                                      <p:cBhvr>
                                        <p:cTn id="7" dur="500"/>
                                        <p:tgtEl>
                                          <p:spTgt spid="15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3" end="3"/>
                                            </p:txEl>
                                          </p:spTgt>
                                        </p:tgtEl>
                                        <p:attrNameLst>
                                          <p:attrName>style.visibility</p:attrName>
                                        </p:attrNameLst>
                                      </p:cBhvr>
                                      <p:to>
                                        <p:strVal val="visible"/>
                                      </p:to>
                                    </p:set>
                                    <p:animEffect transition="in" filter="wipe(up)">
                                      <p:cBhvr>
                                        <p:cTn id="17" dur="500"/>
                                        <p:tgtEl>
                                          <p:spTgt spid="1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4" end="4"/>
                                            </p:txEl>
                                          </p:spTgt>
                                        </p:tgtEl>
                                        <p:attrNameLst>
                                          <p:attrName>style.visibility</p:attrName>
                                        </p:attrNameLst>
                                      </p:cBhvr>
                                      <p:to>
                                        <p:strVal val="visible"/>
                                      </p:to>
                                    </p:set>
                                    <p:animEffect transition="in" filter="wipe(up)">
                                      <p:cBhvr>
                                        <p:cTn id="22" dur="500"/>
                                        <p:tgtEl>
                                          <p:spTgt spid="15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56">
                                            <p:txEl>
                                              <p:pRg st="5" end="5"/>
                                            </p:txEl>
                                          </p:spTgt>
                                        </p:tgtEl>
                                        <p:attrNameLst>
                                          <p:attrName>style.visibility</p:attrName>
                                        </p:attrNameLst>
                                      </p:cBhvr>
                                      <p:to>
                                        <p:strVal val="visible"/>
                                      </p:to>
                                    </p:set>
                                    <p:animEffect transition="in" filter="wipe(up)">
                                      <p:cBhvr>
                                        <p:cTn id="27" dur="500"/>
                                        <p:tgtEl>
                                          <p:spTgt spid="1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905716"/>
            <a:ext cx="49253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Basic General Approach</a:t>
            </a:r>
          </a:p>
        </p:txBody>
      </p:sp>
      <p:sp>
        <p:nvSpPr>
          <p:cNvPr id="235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1238252" y="1837623"/>
            <a:ext cx="7248526" cy="3416320"/>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algn="just">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The basic general approach followed in both resource leveling and fixed resource limits scheduling is similar:</a:t>
            </a:r>
          </a:p>
          <a:p>
            <a:pPr algn="just">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 </a:t>
            </a:r>
          </a:p>
          <a:p>
            <a:pPr marL="291495" indent="-291495" algn="just">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Set activity priorities according to some criterion and then</a:t>
            </a:r>
          </a:p>
          <a:p>
            <a:pPr marL="291495" indent="-291495" algn="just">
              <a:buClr>
                <a:srgbClr val="FF0000"/>
              </a:buClr>
              <a:buFont typeface="Wingdings" pitchFamily="2" charset="2"/>
              <a:buChar char="q"/>
              <a:defRPr/>
            </a:pPr>
            <a:endParaRPr lang="en-US" sz="2400" dirty="0">
              <a:solidFill>
                <a:schemeClr val="tx1"/>
              </a:solidFill>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Schedule activities in the order determined, as soon as their predecessors are completed and adequate resources are available</a:t>
            </a:r>
          </a:p>
        </p:txBody>
      </p:sp>
      <p:sp>
        <p:nvSpPr>
          <p:cNvPr id="2356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2" end="2"/>
                                            </p:txEl>
                                          </p:spTgt>
                                        </p:tgtEl>
                                        <p:attrNameLst>
                                          <p:attrName>style.visibility</p:attrName>
                                        </p:attrNameLst>
                                      </p:cBhvr>
                                      <p:to>
                                        <p:strVal val="visible"/>
                                      </p:to>
                                    </p:set>
                                    <p:animEffect transition="in" filter="wipe(up)">
                                      <p:cBhvr>
                                        <p:cTn id="7" dur="500"/>
                                        <p:tgtEl>
                                          <p:spTgt spid="156">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4" end="4"/>
                                            </p:txEl>
                                          </p:spTgt>
                                        </p:tgtEl>
                                        <p:attrNameLst>
                                          <p:attrName>style.visibility</p:attrName>
                                        </p:attrNameLst>
                                      </p:cBhvr>
                                      <p:to>
                                        <p:strVal val="visible"/>
                                      </p:to>
                                    </p:set>
                                    <p:animEffect transition="in" filter="wipe(up)">
                                      <p:cBhvr>
                                        <p:cTn id="12" dur="500"/>
                                        <p:tgtEl>
                                          <p:spTgt spid="1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568306" y="515528"/>
            <a:ext cx="64112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458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612559" y="1521031"/>
            <a:ext cx="8282866" cy="526297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Resource leveling techniques provide a means of distributing resource usage over time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minimize the period-by-period variations</a:t>
            </a:r>
            <a:r>
              <a:rPr lang="en-US" sz="2400" dirty="0">
                <a:latin typeface="Times New Roman" panose="02020603050405020304" pitchFamily="18" charset="0"/>
                <a:cs typeface="Times New Roman" panose="02020603050405020304" pitchFamily="18" charset="0"/>
              </a:rPr>
              <a:t> in manpower, equipment, or money expended.</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essential idea of resource leveling centers about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rescheduling</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of activities within the limits of available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float</a:t>
            </a:r>
            <a:r>
              <a:rPr lang="en-US" sz="2400" i="1" dirty="0">
                <a:solidFill>
                  <a:srgbClr val="FF0000"/>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to achieve better distribution of resource usage.</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 systematic procedure for leveling resources was developed by </a:t>
            </a:r>
            <a:r>
              <a:rPr lang="en-US" sz="2400" b="1" i="1" u="sng"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Burgess</a:t>
            </a:r>
            <a:r>
              <a:rPr lang="en-US" sz="2400" i="1" u="sng" dirty="0">
                <a:solidFill>
                  <a:srgbClr val="0000FF"/>
                </a:solidFill>
                <a:latin typeface="Times New Roman" panose="02020603050405020304" pitchFamily="18" charset="0"/>
                <a:cs typeface="Times New Roman" panose="02020603050405020304" pitchFamily="18" charset="0"/>
              </a:rPr>
              <a:t>.</a:t>
            </a:r>
          </a:p>
          <a:p>
            <a:pPr marL="291495" indent="-291495" algn="just">
              <a:buClr>
                <a:srgbClr val="FF0000"/>
              </a:buClr>
              <a:buFont typeface="Wingdings" pitchFamily="2" charset="2"/>
              <a:buChar char="q"/>
              <a:defRPr/>
            </a:pPr>
            <a:endParaRPr lang="en-US" sz="2400" dirty="0">
              <a:latin typeface="Times New Roman" panose="02020603050405020304" pitchFamily="18" charset="0"/>
              <a:cs typeface="Times New Roman" panose="02020603050405020304" pitchFamily="18" charset="0"/>
            </a:endParaRPr>
          </a:p>
          <a:p>
            <a:pPr marL="291495" indent="-291495" algn="jus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Burgess method utilized a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simple measure of effectiveness</a:t>
            </a:r>
            <a:r>
              <a:rPr lang="en-US" sz="2400" dirty="0">
                <a:latin typeface="Times New Roman" panose="02020603050405020304" pitchFamily="18" charset="0"/>
                <a:cs typeface="Times New Roman" panose="02020603050405020304" pitchFamily="18" charset="0"/>
              </a:rPr>
              <a:t> given by the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sum of the squares of the resource requirements for each “day”</a:t>
            </a:r>
            <a:r>
              <a:rPr lang="en-US" sz="2400" dirty="0">
                <a:latin typeface="Times New Roman" panose="02020603050405020304" pitchFamily="18" charset="0"/>
                <a:cs typeface="Times New Roman" panose="02020603050405020304" pitchFamily="18" charset="0"/>
              </a:rPr>
              <a:t> (period) in the project schedule.</a:t>
            </a:r>
          </a:p>
        </p:txBody>
      </p:sp>
      <p:sp>
        <p:nvSpPr>
          <p:cNvPr id="2458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2" end="2"/>
                                            </p:txEl>
                                          </p:spTgt>
                                        </p:tgtEl>
                                        <p:attrNameLst>
                                          <p:attrName>style.visibility</p:attrName>
                                        </p:attrNameLst>
                                      </p:cBhvr>
                                      <p:to>
                                        <p:strVal val="visible"/>
                                      </p:to>
                                    </p:set>
                                    <p:animEffect transition="in" filter="wipe(up)">
                                      <p:cBhvr>
                                        <p:cTn id="12" dur="500"/>
                                        <p:tgtEl>
                                          <p:spTgt spid="1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4" end="4"/>
                                            </p:txEl>
                                          </p:spTgt>
                                        </p:tgtEl>
                                        <p:attrNameLst>
                                          <p:attrName>style.visibility</p:attrName>
                                        </p:attrNameLst>
                                      </p:cBhvr>
                                      <p:to>
                                        <p:strVal val="visible"/>
                                      </p:to>
                                    </p:set>
                                    <p:animEffect transition="in" filter="wipe(up)">
                                      <p:cBhvr>
                                        <p:cTn id="17" dur="500"/>
                                        <p:tgtEl>
                                          <p:spTgt spid="156">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6" end="6"/>
                                            </p:txEl>
                                          </p:spTgt>
                                        </p:tgtEl>
                                        <p:attrNameLst>
                                          <p:attrName>style.visibility</p:attrName>
                                        </p:attrNameLst>
                                      </p:cBhvr>
                                      <p:to>
                                        <p:strVal val="visible"/>
                                      </p:to>
                                    </p:set>
                                    <p:animEffect transition="in" filter="wipe(up)">
                                      <p:cBhvr>
                                        <p:cTn id="22" dur="500"/>
                                        <p:tgtEl>
                                          <p:spTgt spid="1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680053" y="436134"/>
            <a:ext cx="60340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560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2561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7" name="TextBox 16"/>
          <p:cNvSpPr txBox="1"/>
          <p:nvPr/>
        </p:nvSpPr>
        <p:spPr>
          <a:xfrm>
            <a:off x="514351" y="1362009"/>
            <a:ext cx="8553927" cy="1569660"/>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itchFamily="18" charset="0"/>
                <a:cs typeface="Times New Roman" pitchFamily="18" charset="0"/>
              </a:rPr>
              <a:t>While the </a:t>
            </a:r>
            <a:r>
              <a:rPr lang="en-US" sz="2400" b="1" i="1" dirty="0">
                <a:solidFill>
                  <a:srgbClr val="7030A0"/>
                </a:solidFill>
                <a:effectLst>
                  <a:outerShdw blurRad="38100" dist="38100" dir="2700000" algn="tl">
                    <a:srgbClr val="000000">
                      <a:alpha val="43137"/>
                    </a:srgbClr>
                  </a:outerShdw>
                </a:effectLst>
                <a:latin typeface="Times New Roman" pitchFamily="18" charset="0"/>
                <a:cs typeface="Times New Roman" pitchFamily="18" charset="0"/>
              </a:rPr>
              <a:t>sum of daily resource requirements </a:t>
            </a:r>
            <a:r>
              <a:rPr lang="en-US" sz="2400" dirty="0">
                <a:latin typeface="Times New Roman" pitchFamily="18" charset="0"/>
                <a:cs typeface="Times New Roman" pitchFamily="18" charset="0"/>
              </a:rPr>
              <a:t>over the project duration is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constant</a:t>
            </a:r>
            <a:r>
              <a:rPr lang="en-US" sz="2400" dirty="0">
                <a:latin typeface="Times New Roman" pitchFamily="18" charset="0"/>
                <a:cs typeface="Times New Roman" pitchFamily="18" charset="0"/>
              </a:rPr>
              <a:t> for all complete schedule, the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sum of the squares of the daily requirements decreases as the peaks and valleys are leveled.</a:t>
            </a:r>
            <a:endParaRPr lang="en-US" sz="2400" dirty="0">
              <a:latin typeface="Times New Roman" pitchFamily="18" charset="0"/>
              <a:cs typeface="Times New Roman" pitchFamily="18" charset="0"/>
            </a:endParaRPr>
          </a:p>
        </p:txBody>
      </p:sp>
      <p:graphicFrame>
        <p:nvGraphicFramePr>
          <p:cNvPr id="18" name="Object 2"/>
          <p:cNvGraphicFramePr>
            <a:graphicFrameLocks noChangeAspect="1"/>
          </p:cNvGraphicFramePr>
          <p:nvPr>
            <p:extLst>
              <p:ext uri="{D42A27DB-BD31-4B8C-83A1-F6EECF244321}">
                <p14:modId xmlns:p14="http://schemas.microsoft.com/office/powerpoint/2010/main" xmlns="" val="3221396733"/>
              </p:ext>
            </p:extLst>
          </p:nvPr>
        </p:nvGraphicFramePr>
        <p:xfrm>
          <a:off x="6216556" y="3139262"/>
          <a:ext cx="3356631" cy="1707682"/>
        </p:xfrm>
        <a:graphic>
          <a:graphicData uri="http://schemas.openxmlformats.org/presentationml/2006/ole">
            <p:oleObj spid="_x0000_s7199" name="Equation" r:id="rId4" imgW="4508500" imgH="2286000" progId="Equation.3">
              <p:embed/>
            </p:oleObj>
          </a:graphicData>
        </a:graphic>
      </p:graphicFrame>
      <p:sp>
        <p:nvSpPr>
          <p:cNvPr id="19" name="TextBox 18"/>
          <p:cNvSpPr txBox="1"/>
          <p:nvPr/>
        </p:nvSpPr>
        <p:spPr>
          <a:xfrm>
            <a:off x="514351" y="3158623"/>
            <a:ext cx="5474979" cy="120032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91495" indent="-291495" algn="just">
              <a:buClr>
                <a:srgbClr val="FF0000"/>
              </a:buClr>
              <a:buFont typeface="Wingdings" pitchFamily="2" charset="2"/>
              <a:buChar char="q"/>
              <a:defRPr/>
            </a:pPr>
            <a:r>
              <a:rPr lang="en-US" sz="2400" dirty="0">
                <a:latin typeface="Times New Roman" pitchFamily="18" charset="0"/>
                <a:cs typeface="Times New Roman" pitchFamily="18" charset="0"/>
              </a:rPr>
              <a:t>The measure of effectiveness reaches a minimum for a schedule that is level and equals =</a:t>
            </a:r>
          </a:p>
        </p:txBody>
      </p:sp>
      <p:grpSp>
        <p:nvGrpSpPr>
          <p:cNvPr id="20" name="Group 19"/>
          <p:cNvGrpSpPr>
            <a:grpSpLocks/>
          </p:cNvGrpSpPr>
          <p:nvPr/>
        </p:nvGrpSpPr>
        <p:grpSpPr bwMode="auto">
          <a:xfrm>
            <a:off x="576496" y="4952403"/>
            <a:ext cx="7670860" cy="1521754"/>
            <a:chOff x="1143000" y="4331943"/>
            <a:chExt cx="6660761" cy="1873624"/>
          </a:xfrm>
        </p:grpSpPr>
        <p:cxnSp>
          <p:nvCxnSpPr>
            <p:cNvPr id="21" name="Straight Arrow Connector 20"/>
            <p:cNvCxnSpPr/>
            <p:nvPr/>
          </p:nvCxnSpPr>
          <p:spPr>
            <a:xfrm>
              <a:off x="2133600" y="5486032"/>
              <a:ext cx="4876800" cy="1588"/>
            </a:xfrm>
            <a:prstGeom prst="straightConnector1">
              <a:avLst/>
            </a:prstGeom>
            <a:ln w="28575">
              <a:tailEnd type="arrow"/>
            </a:ln>
            <a:effectLst/>
          </p:spPr>
          <p:style>
            <a:lnRef idx="3">
              <a:schemeClr val="accent1"/>
            </a:lnRef>
            <a:fillRef idx="0">
              <a:schemeClr val="accent1"/>
            </a:fillRef>
            <a:effectRef idx="2">
              <a:schemeClr val="accent1"/>
            </a:effectRef>
            <a:fontRef idx="minor">
              <a:schemeClr val="tx1"/>
            </a:fontRef>
          </p:style>
        </p:cxnSp>
        <p:cxnSp>
          <p:nvCxnSpPr>
            <p:cNvPr id="22" name="Straight Arrow Connector 21"/>
            <p:cNvCxnSpPr/>
            <p:nvPr/>
          </p:nvCxnSpPr>
          <p:spPr>
            <a:xfrm rot="5400000" flipH="1" flipV="1">
              <a:off x="1561888" y="4914319"/>
              <a:ext cx="1143426" cy="3175"/>
            </a:xfrm>
            <a:prstGeom prst="straightConnector1">
              <a:avLst/>
            </a:prstGeom>
            <a:ln w="28575">
              <a:tailEnd type="arrow"/>
            </a:ln>
          </p:spPr>
          <p:style>
            <a:lnRef idx="3">
              <a:schemeClr val="accent1"/>
            </a:lnRef>
            <a:fillRef idx="0">
              <a:schemeClr val="accent1"/>
            </a:fillRef>
            <a:effectRef idx="2">
              <a:schemeClr val="accent1"/>
            </a:effectRef>
            <a:fontRef idx="minor">
              <a:schemeClr val="tx1"/>
            </a:fontRef>
          </p:style>
        </p:cxnSp>
        <p:cxnSp>
          <p:nvCxnSpPr>
            <p:cNvPr id="23" name="Straight Connector 22"/>
            <p:cNvCxnSpPr/>
            <p:nvPr/>
          </p:nvCxnSpPr>
          <p:spPr>
            <a:xfrm>
              <a:off x="2133600" y="4799977"/>
              <a:ext cx="3733800" cy="1588"/>
            </a:xfrm>
            <a:prstGeom prst="line">
              <a:avLst/>
            </a:prstGeom>
            <a:ln w="28575"/>
            <a:effectLst/>
          </p:spPr>
          <p:style>
            <a:lnRef idx="3">
              <a:schemeClr val="dk1"/>
            </a:lnRef>
            <a:fillRef idx="0">
              <a:schemeClr val="dk1"/>
            </a:fillRef>
            <a:effectRef idx="2">
              <a:schemeClr val="dk1"/>
            </a:effectRef>
            <a:fontRef idx="minor">
              <a:schemeClr val="tx1"/>
            </a:fontRef>
          </p:style>
        </p:cxnSp>
        <p:cxnSp>
          <p:nvCxnSpPr>
            <p:cNvPr id="24" name="Straight Connector 23"/>
            <p:cNvCxnSpPr/>
            <p:nvPr/>
          </p:nvCxnSpPr>
          <p:spPr>
            <a:xfrm rot="5400000">
              <a:off x="5524373" y="5143004"/>
              <a:ext cx="686055" cy="3175"/>
            </a:xfrm>
            <a:prstGeom prst="line">
              <a:avLst/>
            </a:prstGeom>
            <a:ln w="28575"/>
          </p:spPr>
          <p:style>
            <a:lnRef idx="3">
              <a:schemeClr val="dk1"/>
            </a:lnRef>
            <a:fillRef idx="0">
              <a:schemeClr val="dk1"/>
            </a:fillRef>
            <a:effectRef idx="2">
              <a:schemeClr val="dk1"/>
            </a:effectRef>
            <a:fontRef idx="minor">
              <a:schemeClr val="tx1"/>
            </a:fontRef>
          </p:style>
        </p:cxnSp>
        <p:sp>
          <p:nvSpPr>
            <p:cNvPr id="25" name="TextBox 16"/>
            <p:cNvSpPr txBox="1">
              <a:spLocks noChangeArrowheads="1"/>
            </p:cNvSpPr>
            <p:nvPr/>
          </p:nvSpPr>
          <p:spPr bwMode="auto">
            <a:xfrm>
              <a:off x="7086601" y="5333999"/>
              <a:ext cx="717160"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Time</a:t>
              </a:r>
            </a:p>
          </p:txBody>
        </p:sp>
        <p:sp>
          <p:nvSpPr>
            <p:cNvPr id="26" name="TextBox 17"/>
            <p:cNvSpPr txBox="1">
              <a:spLocks noChangeArrowheads="1"/>
            </p:cNvSpPr>
            <p:nvPr/>
          </p:nvSpPr>
          <p:spPr bwMode="auto">
            <a:xfrm>
              <a:off x="2380608" y="4331943"/>
              <a:ext cx="3347583" cy="871568"/>
            </a:xfrm>
            <a:prstGeom prst="rect">
              <a:avLst/>
            </a:prstGeom>
            <a:noFill/>
            <a:ln w="9525">
              <a:noFill/>
              <a:miter lim="800000"/>
              <a:headEnd/>
              <a:tailEnd/>
            </a:ln>
          </p:spPr>
          <p:txBody>
            <a:bodyPr wrap="square">
              <a:spAutoFit/>
            </a:bodyPr>
            <a:lstStyle/>
            <a:p>
              <a:pPr algn="ctr"/>
              <a:r>
                <a:rPr lang="en-US" sz="2000" dirty="0">
                  <a:latin typeface="Times New Roman" panose="02020603050405020304" pitchFamily="18" charset="0"/>
                  <a:cs typeface="Times New Roman" panose="02020603050405020304" pitchFamily="18" charset="0"/>
                </a:rPr>
                <a:t>Average daily resource requirement (Avg. R) </a:t>
              </a:r>
            </a:p>
          </p:txBody>
        </p:sp>
        <p:sp>
          <p:nvSpPr>
            <p:cNvPr id="27" name="TextBox 18"/>
            <p:cNvSpPr txBox="1">
              <a:spLocks noChangeArrowheads="1"/>
            </p:cNvSpPr>
            <p:nvPr/>
          </p:nvSpPr>
          <p:spPr bwMode="auto">
            <a:xfrm>
              <a:off x="1143000" y="4419599"/>
              <a:ext cx="1003041"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Resource Unit</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Right)">
                                      <p:cBhvr>
                                        <p:cTn id="7" dur="2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strips(downRight)">
                                      <p:cBhvr>
                                        <p:cTn id="12" dur="2000"/>
                                        <p:tgtEl>
                                          <p:spTgt spid="19"/>
                                        </p:tgtEl>
                                      </p:cBhvr>
                                    </p:animEffect>
                                  </p:childTnLst>
                                </p:cTn>
                              </p:par>
                            </p:childTnLst>
                          </p:cTn>
                        </p:par>
                        <p:par>
                          <p:cTn id="13" fill="hold">
                            <p:stCondLst>
                              <p:cond delay="2000"/>
                            </p:stCondLst>
                            <p:childTnLst>
                              <p:par>
                                <p:cTn id="14" presetID="18" presetClass="entr" presetSubtype="6"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strips(downRight)">
                                      <p:cBhvr>
                                        <p:cTn id="16" dur="2000"/>
                                        <p:tgtEl>
                                          <p:spTgt spid="18"/>
                                        </p:tgtEl>
                                      </p:cBhvr>
                                    </p:animEffect>
                                  </p:childTnLst>
                                </p:cTn>
                              </p:par>
                            </p:childTnLst>
                          </p:cTn>
                        </p:par>
                        <p:par>
                          <p:cTn id="17" fill="hold">
                            <p:stCondLst>
                              <p:cond delay="4000"/>
                            </p:stCondLst>
                            <p:childTnLst>
                              <p:par>
                                <p:cTn id="18" presetID="18" presetClass="entr" presetSubtype="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strips(downRight)">
                                      <p:cBhvr>
                                        <p:cTn id="20"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30973" y="403029"/>
            <a:ext cx="581691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
        <p:nvSpPr>
          <p:cNvPr id="2663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32660" y="1194911"/>
            <a:ext cx="8895425" cy="566308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1</a:t>
            </a:r>
            <a:r>
              <a:rPr lang="en-US" sz="2400" dirty="0">
                <a:latin typeface="Times New Roman" panose="02020603050405020304" pitchFamily="18" charset="0"/>
                <a:cs typeface="Times New Roman" panose="02020603050405020304" pitchFamily="18" charset="0"/>
              </a:rPr>
              <a:t>. List the project activities in order of precedence. Add to this listing the duration, early start, and float (slack) values for each activity.</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2</a:t>
            </a:r>
            <a:r>
              <a:rPr lang="en-US" sz="2400" dirty="0">
                <a:latin typeface="Times New Roman" panose="02020603050405020304" pitchFamily="18" charset="0"/>
                <a:cs typeface="Times New Roman" panose="02020603050405020304" pitchFamily="18" charset="0"/>
              </a:rPr>
              <a:t>. Starting with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last</a:t>
            </a:r>
            <a:r>
              <a:rPr lang="en-US" sz="2400" dirty="0">
                <a:latin typeface="Times New Roman" panose="02020603050405020304" pitchFamily="18" charset="0"/>
                <a:cs typeface="Times New Roman" panose="02020603050405020304" pitchFamily="18" charset="0"/>
              </a:rPr>
              <a:t> activity, schedule it period by period to give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lowest</a:t>
            </a:r>
            <a:r>
              <a:rPr lang="en-US" sz="2400" dirty="0">
                <a:latin typeface="Times New Roman" panose="02020603050405020304" pitchFamily="18" charset="0"/>
                <a:cs typeface="Times New Roman" panose="02020603050405020304" pitchFamily="18" charset="0"/>
              </a:rPr>
              <a:t> sum of squares of resource requirements for each time unit. If more than one schedule gives the same total sum of squares, then schedule the activity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as late as possible </a:t>
            </a:r>
            <a:r>
              <a:rPr lang="en-US" sz="2400" dirty="0">
                <a:latin typeface="Times New Roman" panose="02020603050405020304" pitchFamily="18" charset="0"/>
                <a:cs typeface="Times New Roman" panose="02020603050405020304" pitchFamily="18" charset="0"/>
              </a:rPr>
              <a:t>to get as much slack as possible in all preceding activities.</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3</a:t>
            </a:r>
            <a:r>
              <a:rPr lang="en-US" sz="2400" dirty="0">
                <a:latin typeface="Times New Roman" panose="02020603050405020304" pitchFamily="18" charset="0"/>
                <a:cs typeface="Times New Roman" panose="02020603050405020304" pitchFamily="18" charset="0"/>
              </a:rPr>
              <a:t>. Holding the last activity fixed, repeat Step 2 on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next to the last </a:t>
            </a:r>
            <a:r>
              <a:rPr lang="en-US" sz="2400" dirty="0">
                <a:latin typeface="Times New Roman" panose="02020603050405020304" pitchFamily="18" charset="0"/>
                <a:cs typeface="Times New Roman" panose="02020603050405020304" pitchFamily="18" charset="0"/>
              </a:rPr>
              <a:t>activity in the network, taking advantage of any slack that may have been made available to it by the rescheduling in Step 2.</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4</a:t>
            </a:r>
            <a:r>
              <a:rPr lang="en-US" sz="2400" dirty="0">
                <a:latin typeface="Times New Roman" panose="02020603050405020304" pitchFamily="18" charset="0"/>
                <a:cs typeface="Times New Roman" panose="02020603050405020304" pitchFamily="18" charset="0"/>
              </a:rPr>
              <a:t>. Continue Step 3 until the first activity in the list has been considered; this completes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first rescheduling cycle</a:t>
            </a:r>
            <a:r>
              <a:rPr lang="en-US" sz="24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p:txBody>
      </p:sp>
      <p:sp>
        <p:nvSpPr>
          <p:cNvPr id="2663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1" end="1"/>
                                            </p:txEl>
                                          </p:spTgt>
                                        </p:tgtEl>
                                        <p:attrNameLst>
                                          <p:attrName>style.visibility</p:attrName>
                                        </p:attrNameLst>
                                      </p:cBhvr>
                                      <p:to>
                                        <p:strVal val="visible"/>
                                      </p:to>
                                    </p:set>
                                    <p:animEffect transition="in" filter="wipe(up)">
                                      <p:cBhvr>
                                        <p:cTn id="12" dur="500"/>
                                        <p:tgtEl>
                                          <p:spTgt spid="1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2" end="2"/>
                                            </p:txEl>
                                          </p:spTgt>
                                        </p:tgtEl>
                                        <p:attrNameLst>
                                          <p:attrName>style.visibility</p:attrName>
                                        </p:attrNameLst>
                                      </p:cBhvr>
                                      <p:to>
                                        <p:strVal val="visible"/>
                                      </p:to>
                                    </p:set>
                                    <p:animEffect transition="in" filter="wipe(up)">
                                      <p:cBhvr>
                                        <p:cTn id="17" dur="500"/>
                                        <p:tgtEl>
                                          <p:spTgt spid="1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3" end="3"/>
                                            </p:txEl>
                                          </p:spTgt>
                                        </p:tgtEl>
                                        <p:attrNameLst>
                                          <p:attrName>style.visibility</p:attrName>
                                        </p:attrNameLst>
                                      </p:cBhvr>
                                      <p:to>
                                        <p:strVal val="visible"/>
                                      </p:to>
                                    </p:set>
                                    <p:animEffect transition="in" filter="wipe(up)">
                                      <p:cBhvr>
                                        <p:cTn id="22" dur="500"/>
                                        <p:tgtEl>
                                          <p:spTgt spid="15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66484" y="530441"/>
            <a:ext cx="565689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
        <p:nvSpPr>
          <p:cNvPr id="2765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85927" y="1321219"/>
            <a:ext cx="8726748" cy="5293757"/>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5</a:t>
            </a:r>
            <a:r>
              <a:rPr lang="en-US" sz="2400" dirty="0">
                <a:latin typeface="Times New Roman" panose="02020603050405020304" pitchFamily="18" charset="0"/>
                <a:cs typeface="Times New Roman" panose="02020603050405020304" pitchFamily="18" charset="0"/>
              </a:rPr>
              <a:t>. Carry out additional rescheduling cycles by repeating Steps 2 through 4 until no further reduction in the total sum of squares of resource requirements is possible, noting that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only movement of an activity to the right (schedule later) </a:t>
            </a:r>
            <a:r>
              <a:rPr lang="en-US" sz="2400" dirty="0">
                <a:latin typeface="Times New Roman" panose="02020603050405020304" pitchFamily="18" charset="0"/>
                <a:cs typeface="Times New Roman" panose="02020603050405020304" pitchFamily="18" charset="0"/>
              </a:rPr>
              <a:t>is permissible under this scheme.</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6</a:t>
            </a:r>
            <a:r>
              <a:rPr lang="en-US" sz="2400" dirty="0">
                <a:latin typeface="Times New Roman" panose="02020603050405020304" pitchFamily="18" charset="0"/>
                <a:cs typeface="Times New Roman" panose="02020603050405020304" pitchFamily="18" charset="0"/>
              </a:rPr>
              <a:t>. If this resource is particularly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critical</a:t>
            </a:r>
            <a:r>
              <a:rPr lang="en-US" sz="2400"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repeat Steps 1 through 5 on a </a:t>
            </a:r>
            <a:r>
              <a:rPr lang="en-US" sz="2400" b="1" i="1" dirty="0">
                <a:latin typeface="Times New Roman" panose="02020603050405020304" pitchFamily="18" charset="0"/>
                <a:cs typeface="Times New Roman" panose="02020603050405020304" pitchFamily="18" charset="0"/>
              </a:rPr>
              <a:t>different ordering</a:t>
            </a:r>
            <a:r>
              <a:rPr lang="en-US" sz="2400" dirty="0">
                <a:latin typeface="Times New Roman" panose="02020603050405020304" pitchFamily="18" charset="0"/>
                <a:cs typeface="Times New Roman" panose="02020603050405020304" pitchFamily="18" charset="0"/>
              </a:rPr>
              <a:t> of the activities. which, of course, must still list the activities in order of precedence.</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7</a:t>
            </a:r>
            <a:r>
              <a:rPr lang="en-US" sz="2400" dirty="0">
                <a:latin typeface="Times New Roman" panose="02020603050405020304" pitchFamily="18" charset="0"/>
                <a:cs typeface="Times New Roman" panose="02020603050405020304" pitchFamily="18" charset="0"/>
              </a:rPr>
              <a:t>. Choose the best schedule of those obtained in Steps 5 and 6.</a:t>
            </a:r>
          </a:p>
          <a:p>
            <a:pPr marL="724870" indent="-724870" algn="just">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8</a:t>
            </a:r>
            <a:r>
              <a:rPr lang="en-US" sz="2400" dirty="0">
                <a:latin typeface="Times New Roman" panose="02020603050405020304" pitchFamily="18" charset="0"/>
                <a:cs typeface="Times New Roman" panose="02020603050405020304" pitchFamily="18" charset="0"/>
              </a:rPr>
              <a:t>. Make final adjustments to the schedule chosen in Step 7, taking into account factors not considered in the basic scheduling procedure.</a:t>
            </a:r>
          </a:p>
        </p:txBody>
      </p:sp>
      <p:sp>
        <p:nvSpPr>
          <p:cNvPr id="2765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wipe(up)">
                                      <p:cBhvr>
                                        <p:cTn id="7" dur="500"/>
                                        <p:tgtEl>
                                          <p:spTgt spid="1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56">
                                            <p:txEl>
                                              <p:pRg st="1" end="1"/>
                                            </p:txEl>
                                          </p:spTgt>
                                        </p:tgtEl>
                                        <p:attrNameLst>
                                          <p:attrName>style.visibility</p:attrName>
                                        </p:attrNameLst>
                                      </p:cBhvr>
                                      <p:to>
                                        <p:strVal val="visible"/>
                                      </p:to>
                                    </p:set>
                                    <p:animEffect transition="in" filter="wipe(up)">
                                      <p:cBhvr>
                                        <p:cTn id="12" dur="500"/>
                                        <p:tgtEl>
                                          <p:spTgt spid="1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xEl>
                                              <p:pRg st="2" end="2"/>
                                            </p:txEl>
                                          </p:spTgt>
                                        </p:tgtEl>
                                        <p:attrNameLst>
                                          <p:attrName>style.visibility</p:attrName>
                                        </p:attrNameLst>
                                      </p:cBhvr>
                                      <p:to>
                                        <p:strVal val="visible"/>
                                      </p:to>
                                    </p:set>
                                    <p:animEffect transition="in" filter="wipe(up)">
                                      <p:cBhvr>
                                        <p:cTn id="17" dur="500"/>
                                        <p:tgtEl>
                                          <p:spTgt spid="1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56">
                                            <p:txEl>
                                              <p:pRg st="3" end="3"/>
                                            </p:txEl>
                                          </p:spTgt>
                                        </p:tgtEl>
                                        <p:attrNameLst>
                                          <p:attrName>style.visibility</p:attrName>
                                        </p:attrNameLst>
                                      </p:cBhvr>
                                      <p:to>
                                        <p:strVal val="visible"/>
                                      </p:to>
                                    </p:set>
                                    <p:animEffect transition="in" filter="wipe(up)">
                                      <p:cBhvr>
                                        <p:cTn id="22" dur="500"/>
                                        <p:tgtEl>
                                          <p:spTgt spid="15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777305" y="515528"/>
            <a:ext cx="834006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 (initial)</a:t>
            </a:r>
          </a:p>
        </p:txBody>
      </p:sp>
      <p:sp>
        <p:nvSpPr>
          <p:cNvPr id="2867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28680"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4166943410"/>
              </p:ext>
            </p:extLst>
          </p:nvPr>
        </p:nvGraphicFramePr>
        <p:xfrm>
          <a:off x="590549" y="1362078"/>
          <a:ext cx="8462016" cy="257944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lang="en-US" sz="1200" b="1" dirty="0">
                          <a:solidFill>
                            <a:srgbClr val="FFFFFF"/>
                          </a:solidFill>
                          <a:latin typeface="Times New Roman"/>
                          <a:ea typeface="Times New Roman"/>
                          <a:cs typeface="Arial"/>
                        </a:rPr>
                        <a:t>Time</a:t>
                      </a:r>
                      <a:endParaRPr lang="en-US" sz="1200" dirty="0">
                        <a:latin typeface="Calibri"/>
                        <a:ea typeface="Calibri"/>
                        <a:cs typeface="Arial"/>
                      </a:endParaRPr>
                    </a:p>
                    <a:p>
                      <a:pPr>
                        <a:lnSpc>
                          <a:spcPct val="115000"/>
                        </a:lnSpc>
                        <a:spcAft>
                          <a:spcPts val="0"/>
                        </a:spcAft>
                      </a:pPr>
                      <a:r>
                        <a:rPr lang="en-US" sz="1200" b="1" dirty="0">
                          <a:solidFill>
                            <a:srgbClr val="FFFFFF"/>
                          </a:solidFill>
                          <a:latin typeface="Times New Roman"/>
                          <a:ea typeface="Times New Roman"/>
                          <a:cs typeface="Arial"/>
                        </a:rPr>
                        <a:t>Activity</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28575" cap="flat" cmpd="sng" algn="ctr">
                      <a:solidFill>
                        <a:srgbClr val="000000"/>
                      </a:solid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6</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7</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9</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10</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11</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12</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13</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14</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15</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16</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a:ea typeface="Times New Roman"/>
                          <a:cs typeface="Arial"/>
                        </a:rPr>
                        <a:t>17</a:t>
                      </a:r>
                      <a:endParaRPr lang="en-US" sz="12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a:ea typeface="Times New Roman"/>
                          <a:cs typeface="Arial"/>
                        </a:rPr>
                        <a:t>18</a:t>
                      </a:r>
                      <a:endParaRPr lang="en-US" sz="1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A</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C</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a:noFill/>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a:noFill/>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I</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J</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K</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5 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B</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9986">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2700">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2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2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G</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7800">
                        <a:lnSpc>
                          <a:spcPct val="115000"/>
                        </a:lnSpc>
                        <a:spcAft>
                          <a:spcPts val="0"/>
                        </a:spcAft>
                      </a:pPr>
                      <a:r>
                        <a:rPr lang="en-US" sz="900"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indent="178435"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3</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H</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D</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4</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E</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2</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2</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FFFFFF"/>
                    </a:solidFill>
                  </a:tcPr>
                </a:tc>
              </a:tr>
              <a:tr h="15189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F</a:t>
                      </a:r>
                      <a:endParaRPr lang="en-US" sz="9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1</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7E4BD"/>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9050" cap="flat" cmpd="sng" algn="ctr">
                      <a:solidFill>
                        <a:srgbClr val="000000"/>
                      </a:solidFill>
                      <a:prstDash val="dash"/>
                      <a:round/>
                      <a:headEnd type="none" w="med" len="med"/>
                      <a:tailEnd type="none" w="med" len="med"/>
                    </a:lnR>
                    <a:lnT w="19050" cap="flat" cmpd="sng" algn="ctr">
                      <a:solidFill>
                        <a:srgbClr val="000000"/>
                      </a:solidFill>
                      <a:prstDash val="dash"/>
                      <a:round/>
                      <a:headEnd type="none" w="med" len="med"/>
                      <a:tailEnd type="none" w="med" len="med"/>
                    </a:lnT>
                    <a:lnB w="1905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905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a:ea typeface="Times New Roman"/>
                          <a:cs typeface="Arial"/>
                        </a:rPr>
                        <a:t> </a:t>
                      </a:r>
                      <a:endParaRPr lang="en-US" sz="9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379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200" dirty="0">
                          <a:solidFill>
                            <a:srgbClr val="000000"/>
                          </a:solidFill>
                          <a:latin typeface="Calibri"/>
                          <a:ea typeface="Times New Roman"/>
                          <a:cs typeface="Times New Roman"/>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a:solidFill>
                            <a:srgbClr val="000000"/>
                          </a:solidFill>
                          <a:latin typeface="Times New Roman"/>
                          <a:ea typeface="Times New Roman"/>
                          <a:cs typeface="Arial"/>
                        </a:rPr>
                        <a:t> </a:t>
                      </a:r>
                      <a:endParaRPr lang="en-US" sz="4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 b="1" dirty="0">
                          <a:solidFill>
                            <a:srgbClr val="000000"/>
                          </a:solidFill>
                          <a:latin typeface="Times New Roman"/>
                          <a:ea typeface="Times New Roman"/>
                          <a:cs typeface="Arial"/>
                        </a:rPr>
                        <a:t> </a:t>
                      </a:r>
                      <a:endParaRPr lang="en-US" sz="4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xmlns="" val="2856784561"/>
              </p:ext>
            </p:extLst>
          </p:nvPr>
        </p:nvGraphicFramePr>
        <p:xfrm>
          <a:off x="590544" y="4004405"/>
          <a:ext cx="8462018" cy="841248"/>
        </p:xfrm>
        <a:graphic>
          <a:graphicData uri="http://schemas.openxmlformats.org/drawingml/2006/table">
            <a:tbl>
              <a:tblPr/>
              <a:tblGrid>
                <a:gridCol w="1379954"/>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24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33</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F497D">
                        <a:lumMod val="20000"/>
                        <a:lumOff val="80000"/>
                      </a:srgbClr>
                    </a:solidFill>
                  </a:tcPr>
                </a:tc>
              </a:tr>
              <a:tr h="2088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xmlns="" val="565407779"/>
              </p:ext>
            </p:extLst>
          </p:nvPr>
        </p:nvGraphicFramePr>
        <p:xfrm>
          <a:off x="563917" y="4935984"/>
          <a:ext cx="8462016" cy="1752600"/>
        </p:xfrm>
        <a:graphic>
          <a:graphicData uri="http://schemas.openxmlformats.org/drawingml/2006/table">
            <a:tbl>
              <a:tblPr/>
              <a:tblGrid>
                <a:gridCol w="1379952"/>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gridCol w="393448"/>
              </a:tblGrid>
              <a:tr h="12406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smtClean="0">
                          <a:solidFill>
                            <a:srgbClr val="000000"/>
                          </a:solidFill>
                          <a:latin typeface="Times New Roman"/>
                          <a:ea typeface="Times New Roman"/>
                          <a:cs typeface="Arial"/>
                        </a:rPr>
                        <a:t>10aaa</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9</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8</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7</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6</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5</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4</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3</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a:ea typeface="Times New Roman"/>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rowSpan="2" h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2</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noFill/>
                  </a:tcPr>
                </a:tc>
                <a:tc gridSpan="12"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hMerge="1" vMerge="1">
                  <a:txBody>
                    <a:bodyPr/>
                    <a:lstStyle/>
                    <a:p>
                      <a:pPr>
                        <a:lnSpc>
                          <a:spcPct val="115000"/>
                        </a:lnSpc>
                      </a:pPr>
                      <a:endParaRPr lang="en-US" sz="1200" dirty="0">
                        <a:latin typeface="Calibri"/>
                      </a:endParaRPr>
                    </a:p>
                  </a:txBody>
                  <a:tcPr marL="30413" marR="30413"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lnTlToBr w="12700" cmpd="sng">
                      <a:noFill/>
                      <a:prstDash val="solid"/>
                    </a:lnTlToBr>
                    <a:lnBlToTr w="12700" cmpd="sng">
                      <a:noFill/>
                      <a:prstDash val="solid"/>
                    </a:lnBlToTr>
                    <a:solidFill>
                      <a:srgbClr val="E7E7E7"/>
                    </a:solidFill>
                  </a:tcPr>
                </a:tc>
              </a:tr>
              <a:tr h="1708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800" b="1" dirty="0">
                          <a:solidFill>
                            <a:srgbClr val="000000"/>
                          </a:solidFill>
                          <a:latin typeface="Times New Roman"/>
                          <a:ea typeface="Times New Roman"/>
                          <a:cs typeface="Arial"/>
                        </a:rPr>
                        <a:t>1</a:t>
                      </a:r>
                      <a:endParaRPr lang="en-US" sz="800" dirty="0">
                        <a:latin typeface="Calibri"/>
                        <a:ea typeface="Calibri"/>
                        <a:cs typeface="Arial"/>
                      </a:endParaRPr>
                    </a:p>
                  </a:txBody>
                  <a:tcPr marL="24711" marR="2471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Right)">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Right)">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trips(downRight)">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600266"/>
            <a:ext cx="729793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2970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2970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xmlns="" val="997660527"/>
              </p:ext>
            </p:extLst>
          </p:nvPr>
        </p:nvGraphicFramePr>
        <p:xfrm>
          <a:off x="560552" y="1892387"/>
          <a:ext cx="8629171" cy="3471415"/>
        </p:xfrm>
        <a:graphic>
          <a:graphicData uri="http://schemas.openxmlformats.org/drawingml/2006/table">
            <a:tbl>
              <a:tblPr/>
              <a:tblGrid>
                <a:gridCol w="460778"/>
                <a:gridCol w="447554"/>
                <a:gridCol w="454167"/>
                <a:gridCol w="454167"/>
                <a:gridCol w="454167"/>
                <a:gridCol w="454167"/>
                <a:gridCol w="454167"/>
                <a:gridCol w="454167"/>
                <a:gridCol w="454167"/>
                <a:gridCol w="454167"/>
                <a:gridCol w="454167"/>
                <a:gridCol w="454167"/>
                <a:gridCol w="454167"/>
                <a:gridCol w="454167"/>
                <a:gridCol w="454167"/>
                <a:gridCol w="454167"/>
                <a:gridCol w="454167"/>
                <a:gridCol w="454167"/>
                <a:gridCol w="454167"/>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4953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481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84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57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solidFill>
                            <a:srgbClr val="0000CC"/>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6</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575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solidFill>
                            <a:srgbClr val="0000CC"/>
                          </a:solidFill>
                          <a:latin typeface="Times New Roman"/>
                          <a:ea typeface="Times New Roman"/>
                        </a:rPr>
                        <a:t>R</a:t>
                      </a:r>
                      <a:r>
                        <a:rPr lang="en-US" sz="1200" b="1" i="0" u="none" baseline="30000" dirty="0" smtClean="0">
                          <a:solidFill>
                            <a:srgbClr val="0000CC"/>
                          </a:solidFill>
                          <a:latin typeface="Times New Roman"/>
                          <a:ea typeface="Times New Roman"/>
                        </a:rPr>
                        <a:t>2</a:t>
                      </a:r>
                      <a:endParaRPr lang="en-US" sz="1200" b="1" i="0" u="none" dirty="0">
                        <a:solidFill>
                          <a:srgbClr val="0000CC"/>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
        <p:nvSpPr>
          <p:cNvPr id="10" name="TextBox 9"/>
          <p:cNvSpPr txBox="1">
            <a:spLocks noChangeArrowheads="1"/>
          </p:cNvSpPr>
          <p:nvPr/>
        </p:nvSpPr>
        <p:spPr bwMode="auto">
          <a:xfrm>
            <a:off x="1025370" y="5529025"/>
            <a:ext cx="6174420" cy="442429"/>
          </a:xfrm>
          <a:prstGeom prst="rect">
            <a:avLst/>
          </a:prstGeom>
          <a:solidFill>
            <a:srgbClr val="0D078F"/>
          </a:solidFill>
          <a:ln w="9525">
            <a:noFill/>
            <a:miter lim="800000"/>
            <a:headEnd/>
            <a:tailEnd/>
          </a:ln>
        </p:spPr>
        <p:txBody>
          <a:bodyPr wrap="square">
            <a:spAutoFit/>
          </a:bodyPr>
          <a:lstStyle/>
          <a:p>
            <a:pPr algn="just"/>
            <a:r>
              <a:rPr lang="en-US" sz="2275" b="1" i="1" dirty="0">
                <a:solidFill>
                  <a:prstClr val="white"/>
                </a:solidFill>
                <a:latin typeface="Times New Roman" panose="02020603050405020304" pitchFamily="18" charset="0"/>
                <a:cs typeface="Times New Roman" panose="02020603050405020304" pitchFamily="18" charset="0"/>
              </a:rPr>
              <a:t>Delay activity “H” </a:t>
            </a:r>
            <a:r>
              <a:rPr lang="en-US" sz="2275" b="1" i="1" u="sng" dirty="0">
                <a:solidFill>
                  <a:prstClr val="white"/>
                </a:solidFill>
                <a:latin typeface="Times New Roman" panose="02020603050405020304" pitchFamily="18" charset="0"/>
                <a:cs typeface="Times New Roman" panose="02020603050405020304" pitchFamily="18" charset="0"/>
              </a:rPr>
              <a:t>one</a:t>
            </a:r>
            <a:r>
              <a:rPr lang="en-US" sz="2275" b="1" i="1" dirty="0">
                <a:solidFill>
                  <a:prstClr val="white"/>
                </a:solidFill>
                <a:latin typeface="Times New Roman" panose="02020603050405020304" pitchFamily="18" charset="0"/>
                <a:cs typeface="Times New Roman" panose="02020603050405020304" pitchFamily="18" charset="0"/>
              </a:rPr>
              <a:t> period </a:t>
            </a:r>
            <a:r>
              <a:rPr lang="en-US" sz="2275" b="1" i="1" dirty="0">
                <a:solidFill>
                  <a:prstClr val="white"/>
                </a:solidFill>
                <a:latin typeface="Times New Roman" panose="02020603050405020304" pitchFamily="18" charset="0"/>
                <a:cs typeface="Times New Roman" panose="02020603050405020304" pitchFamily="18" charset="0"/>
                <a:sym typeface="Symbol" pitchFamily="18" charset="2"/>
              </a:rPr>
              <a:t> </a:t>
            </a:r>
            <a:r>
              <a:rPr lang="en-US" sz="2275" b="1" i="1" dirty="0">
                <a:solidFill>
                  <a:prstClr val="white"/>
                </a:solidFill>
                <a:latin typeface="Times New Roman" pitchFamily="18" charset="0"/>
                <a:cs typeface="Times New Roman" pitchFamily="18" charset="0"/>
              </a:rPr>
              <a:t> R</a:t>
            </a:r>
            <a:r>
              <a:rPr lang="en-US" sz="2275" b="1" i="1" baseline="30000" dirty="0">
                <a:solidFill>
                  <a:prstClr val="white"/>
                </a:solidFill>
                <a:latin typeface="Times New Roman" pitchFamily="18" charset="0"/>
                <a:cs typeface="Times New Roman" pitchFamily="18" charset="0"/>
              </a:rPr>
              <a:t>2 </a:t>
            </a:r>
            <a:r>
              <a:rPr lang="en-US" sz="2275" b="1" i="1" dirty="0">
                <a:solidFill>
                  <a:prstClr val="white"/>
                </a:solidFill>
                <a:latin typeface="Times New Roman" pitchFamily="18" charset="0"/>
                <a:cs typeface="Times New Roman" pitchFamily="18" charset="0"/>
              </a:rPr>
              <a:t>= 747</a:t>
            </a:r>
          </a:p>
        </p:txBody>
      </p:sp>
      <p:sp>
        <p:nvSpPr>
          <p:cNvPr id="11"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a:solidFill>
                  <a:prstClr val="white"/>
                </a:solidFill>
                <a:latin typeface="Times New Roman" pitchFamily="18" charset="0"/>
                <a:cs typeface="Times New Roman" pitchFamily="18" charset="0"/>
              </a:rPr>
              <a:t>one</a:t>
            </a:r>
            <a:r>
              <a:rPr lang="en-US" sz="1950" b="1" dirty="0">
                <a:solidFill>
                  <a:prstClr val="white"/>
                </a:solidFill>
                <a:latin typeface="Times New Roman" pitchFamily="18" charset="0"/>
                <a:cs typeface="Times New Roman" pitchFamily="18" charset="0"/>
              </a:rPr>
              <a:t> period</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strips(downRight)">
                                      <p:cBhvr>
                                        <p:cTn id="1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403029"/>
            <a:ext cx="7035736"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072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072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1352" name="TextBox 9"/>
          <p:cNvSpPr txBox="1">
            <a:spLocks noChangeArrowheads="1"/>
          </p:cNvSpPr>
          <p:nvPr/>
        </p:nvSpPr>
        <p:spPr bwMode="auto">
          <a:xfrm>
            <a:off x="1565910" y="5585460"/>
            <a:ext cx="5971232" cy="442429"/>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2</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755</a:t>
            </a:r>
          </a:p>
        </p:txBody>
      </p:sp>
      <p:sp>
        <p:nvSpPr>
          <p:cNvPr id="10" name="TextBox 9"/>
          <p:cNvSpPr txBox="1">
            <a:spLocks noChangeArrowheads="1"/>
          </p:cNvSpPr>
          <p:nvPr/>
        </p:nvSpPr>
        <p:spPr bwMode="auto">
          <a:xfrm>
            <a:off x="495300" y="13590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2</a:t>
            </a:r>
            <a:r>
              <a:rPr lang="en-US" sz="1950" b="1" dirty="0">
                <a:solidFill>
                  <a:prstClr val="white"/>
                </a:solidFill>
                <a:latin typeface="Times New Roman" pitchFamily="18" charset="0"/>
                <a:cs typeface="Times New Roman" pitchFamily="18" charset="0"/>
              </a:rPr>
              <a:t> periods</a:t>
            </a:r>
          </a:p>
        </p:txBody>
      </p:sp>
      <p:graphicFrame>
        <p:nvGraphicFramePr>
          <p:cNvPr id="11" name="Table 10"/>
          <p:cNvGraphicFramePr>
            <a:graphicFrameLocks noGrp="1"/>
          </p:cNvGraphicFramePr>
          <p:nvPr>
            <p:extLst>
              <p:ext uri="{D42A27DB-BD31-4B8C-83A1-F6EECF244321}">
                <p14:modId xmlns:p14="http://schemas.microsoft.com/office/powerpoint/2010/main" xmlns="" val="549033492"/>
              </p:ext>
            </p:extLst>
          </p:nvPr>
        </p:nvGraphicFramePr>
        <p:xfrm>
          <a:off x="491490" y="1845952"/>
          <a:ext cx="8675383" cy="3571912"/>
        </p:xfrm>
        <a:graphic>
          <a:graphicData uri="http://schemas.openxmlformats.org/drawingml/2006/table">
            <a:tbl>
              <a:tblPr/>
              <a:tblGrid>
                <a:gridCol w="425749"/>
                <a:gridCol w="458313"/>
                <a:gridCol w="458313"/>
                <a:gridCol w="458313"/>
                <a:gridCol w="458313"/>
                <a:gridCol w="458313"/>
                <a:gridCol w="458313"/>
                <a:gridCol w="458313"/>
                <a:gridCol w="458313"/>
                <a:gridCol w="458313"/>
                <a:gridCol w="458313"/>
                <a:gridCol w="458313"/>
                <a:gridCol w="458313"/>
                <a:gridCol w="458313"/>
                <a:gridCol w="458313"/>
                <a:gridCol w="458313"/>
                <a:gridCol w="458313"/>
                <a:gridCol w="458313"/>
                <a:gridCol w="458313"/>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210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4953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ys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3039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747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60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87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solidFill>
                            <a:srgbClr val="0000CC"/>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6</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solidFill>
                            <a:srgbClr val="0000CC"/>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7</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5</a:t>
                      </a:r>
                      <a:endParaRPr lang="en-US" sz="1200" b="1" i="0" u="none" dirty="0">
                        <a:solidFill>
                          <a:srgbClr val="0000CC"/>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875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solidFill>
                            <a:srgbClr val="0000CC"/>
                          </a:solidFill>
                          <a:latin typeface="Times New Roman"/>
                          <a:ea typeface="Times New Roman"/>
                        </a:rPr>
                        <a:t>R</a:t>
                      </a:r>
                      <a:r>
                        <a:rPr lang="en-US" sz="1200" b="1" i="0" u="none" baseline="30000" dirty="0" smtClean="0">
                          <a:solidFill>
                            <a:srgbClr val="0000CC"/>
                          </a:solidFill>
                          <a:latin typeface="Times New Roman"/>
                          <a:ea typeface="Times New Roman"/>
                        </a:rPr>
                        <a:t>2</a:t>
                      </a:r>
                      <a:endParaRPr lang="en-US" sz="1200" b="1" i="0" u="none" dirty="0">
                        <a:solidFill>
                          <a:srgbClr val="0000CC"/>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solidFill>
                            <a:srgbClr val="0000CC"/>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81</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36</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49</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solidFill>
                            <a:srgbClr val="0000CC"/>
                          </a:solidFill>
                          <a:latin typeface="Times New Roman"/>
                          <a:ea typeface="Times New Roman"/>
                        </a:rPr>
                        <a:t>25</a:t>
                      </a:r>
                      <a:endParaRPr lang="en-US" sz="1200" b="1" i="0" u="none" dirty="0">
                        <a:solidFill>
                          <a:srgbClr val="0000CC"/>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1352"/>
                                        </p:tgtEl>
                                        <p:attrNameLst>
                                          <p:attrName>style.visibility</p:attrName>
                                        </p:attrNameLst>
                                      </p:cBhvr>
                                      <p:to>
                                        <p:strVal val="visible"/>
                                      </p:to>
                                    </p:set>
                                    <p:animEffect transition="in" filter="wipe(up)">
                                      <p:cBhvr>
                                        <p:cTn id="12" dur="500"/>
                                        <p:tgtEl>
                                          <p:spTgt spid="3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5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515528"/>
            <a:ext cx="660073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175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1752"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2380" name="TextBox 9"/>
          <p:cNvSpPr txBox="1">
            <a:spLocks noChangeArrowheads="1"/>
          </p:cNvSpPr>
          <p:nvPr/>
        </p:nvSpPr>
        <p:spPr bwMode="auto">
          <a:xfrm>
            <a:off x="938213" y="5596890"/>
            <a:ext cx="6661072" cy="442429"/>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3</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763</a:t>
            </a:r>
          </a:p>
        </p:txBody>
      </p:sp>
      <p:graphicFrame>
        <p:nvGraphicFramePr>
          <p:cNvPr id="10" name="Table 9"/>
          <p:cNvGraphicFramePr>
            <a:graphicFrameLocks noGrp="1"/>
          </p:cNvGraphicFramePr>
          <p:nvPr>
            <p:extLst>
              <p:ext uri="{D42A27DB-BD31-4B8C-83A1-F6EECF244321}">
                <p14:modId xmlns:p14="http://schemas.microsoft.com/office/powerpoint/2010/main" xmlns="" val="336668818"/>
              </p:ext>
            </p:extLst>
          </p:nvPr>
        </p:nvGraphicFramePr>
        <p:xfrm>
          <a:off x="449580" y="1903094"/>
          <a:ext cx="8843018" cy="3526770"/>
        </p:xfrm>
        <a:graphic>
          <a:graphicData uri="http://schemas.openxmlformats.org/drawingml/2006/table">
            <a:tbl>
              <a:tblPr/>
              <a:tblGrid>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gridCol w="465422"/>
              </a:tblGrid>
              <a:tr h="1981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79646">
                        <a:lumMod val="40000"/>
                        <a:lumOff val="60000"/>
                      </a:srgbClr>
                    </a:solid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ys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816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000" dirty="0"/>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60000"/>
                        <a:lumOff val="4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endParaRPr lang="en-US" sz="1200" dirty="0"/>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2732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63518">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7425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429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6</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5</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7</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7</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5</a:t>
                      </a:r>
                      <a:endParaRPr lang="en-US" sz="12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r h="18429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spcAft>
                          <a:spcPts val="0"/>
                        </a:spcAft>
                      </a:pPr>
                      <a:r>
                        <a:rPr lang="en-US" sz="1200" b="1" i="0" u="none" dirty="0" smtClean="0">
                          <a:latin typeface="Times New Roman"/>
                          <a:ea typeface="Times New Roman"/>
                        </a:rPr>
                        <a:t>R</a:t>
                      </a:r>
                      <a:r>
                        <a:rPr lang="en-US" sz="1200" b="1" i="0" u="none" baseline="30000" dirty="0" smtClean="0">
                          <a:latin typeface="Times New Roman"/>
                          <a:ea typeface="Times New Roman"/>
                        </a:rPr>
                        <a:t>2</a:t>
                      </a:r>
                      <a:endParaRPr lang="en-US" sz="12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r>
            </a:tbl>
          </a:graphicData>
        </a:graphic>
      </p:graphicFrame>
      <p:sp>
        <p:nvSpPr>
          <p:cNvPr id="11" name="TextBox 10"/>
          <p:cNvSpPr txBox="1">
            <a:spLocks noChangeArrowheads="1"/>
          </p:cNvSpPr>
          <p:nvPr/>
        </p:nvSpPr>
        <p:spPr bwMode="auto">
          <a:xfrm>
            <a:off x="495300" y="13590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3</a:t>
            </a:r>
            <a:r>
              <a:rPr lang="en-US" sz="1950" b="1" dirty="0">
                <a:solidFill>
                  <a:prstClr val="white"/>
                </a:solidFill>
                <a:latin typeface="Times New Roman" pitchFamily="18" charset="0"/>
                <a:cs typeface="Times New Roman" pitchFamily="18" charset="0"/>
              </a:rPr>
              <a:t> periods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380"/>
                                        </p:tgtEl>
                                        <p:attrNameLst>
                                          <p:attrName>style.visibility</p:attrName>
                                        </p:attrNameLst>
                                      </p:cBhvr>
                                      <p:to>
                                        <p:strVal val="visible"/>
                                      </p:to>
                                    </p:set>
                                    <p:animEffect transition="in" filter="wipe(down)">
                                      <p:cBhvr>
                                        <p:cTn id="12" dur="500"/>
                                        <p:tgtEl>
                                          <p:spTgt spid="323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8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9149" y="455862"/>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7" name="Rectangle 7"/>
          <p:cNvSpPr>
            <a:spLocks noChangeArrowheads="1"/>
          </p:cNvSpPr>
          <p:nvPr/>
        </p:nvSpPr>
        <p:spPr bwMode="auto">
          <a:xfrm>
            <a:off x="843379" y="1253518"/>
            <a:ext cx="8318375" cy="5156160"/>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marL="278598" indent="-278598" algn="just" defTabSz="742927">
              <a:lnSpc>
                <a:spcPct val="110000"/>
              </a:lnSpc>
              <a:spcBef>
                <a:spcPts val="975"/>
              </a:spcBef>
              <a:buFont typeface="Wingdings" panose="05000000000000000000" pitchFamily="2" charset="2"/>
              <a:buChar char="q"/>
              <a:defRPr/>
            </a:pPr>
            <a:r>
              <a:rPr lang="en-US" sz="2400" b="1" i="1" kern="0" dirty="0">
                <a:solidFill>
                  <a:srgbClr val="0D078F"/>
                </a:solidFill>
                <a:latin typeface="Times New Roman" panose="02020603050405020304" pitchFamily="18" charset="0"/>
                <a:cs typeface="Times New Roman" pitchFamily="18" charset="0"/>
              </a:rPr>
              <a:t>Resource allocation permits efficient use of physical assets</a:t>
            </a:r>
          </a:p>
          <a:p>
            <a:pPr marL="603629" lvl="1" indent="-232165" algn="just"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Within a project, or across multiple projects</a:t>
            </a:r>
          </a:p>
          <a:p>
            <a:pPr marL="603629" lvl="1" indent="-232165" algn="just"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Drives both the identification of resources, and timing of their application</a:t>
            </a:r>
          </a:p>
          <a:p>
            <a:pPr marL="278598" indent="-278598" algn="just" defTabSz="742927">
              <a:lnSpc>
                <a:spcPct val="110000"/>
              </a:lnSpc>
              <a:spcBef>
                <a:spcPts val="975"/>
              </a:spcBef>
              <a:buFont typeface="Wingdings" panose="05000000000000000000" pitchFamily="2" charset="2"/>
              <a:buChar char="q"/>
              <a:defRPr/>
            </a:pPr>
            <a:r>
              <a:rPr lang="en-US" sz="2400" b="1" i="1" kern="0" dirty="0">
                <a:solidFill>
                  <a:srgbClr val="0D078F"/>
                </a:solidFill>
                <a:latin typeface="Times New Roman" pitchFamily="18" charset="0"/>
                <a:cs typeface="Times New Roman" pitchFamily="18" charset="0"/>
              </a:rPr>
              <a:t>There are generally two conditions for allocating resources:</a:t>
            </a:r>
          </a:p>
          <a:p>
            <a:pPr marL="603629" lvl="1" indent="-232165" algn="just" defTabSz="742927" eaLnBrk="0" fontAlgn="base" hangingPunct="0">
              <a:lnSpc>
                <a:spcPct val="110000"/>
              </a:lnSpc>
              <a:spcBef>
                <a:spcPts val="487"/>
              </a:spcBef>
              <a:spcAft>
                <a:spcPct val="0"/>
              </a:spcAft>
              <a:buFont typeface="Arial" pitchFamily="34" charset="0"/>
              <a:buChar char="–"/>
            </a:pPr>
            <a:r>
              <a:rPr lang="en-US" sz="2400" b="1" i="1" kern="0" dirty="0">
                <a:solidFill>
                  <a:srgbClr val="FF0000"/>
                </a:solidFill>
                <a:latin typeface="Times New Roman" pitchFamily="18" charset="0"/>
                <a:cs typeface="Times New Roman" pitchFamily="18" charset="0"/>
              </a:rPr>
              <a:t>“Normal”  </a:t>
            </a:r>
            <a:r>
              <a:rPr lang="en-US" sz="2400" kern="0" dirty="0">
                <a:solidFill>
                  <a:prstClr val="black"/>
                </a:solidFill>
                <a:latin typeface="Times New Roman" pitchFamily="18" charset="0"/>
                <a:cs typeface="Times New Roman" pitchFamily="18" charset="0"/>
              </a:rPr>
              <a:t>Most likely task duration</a:t>
            </a:r>
          </a:p>
          <a:p>
            <a:pPr marL="603629" lvl="1" indent="-232165" algn="just" defTabSz="742927" eaLnBrk="0" fontAlgn="base" hangingPunct="0">
              <a:lnSpc>
                <a:spcPct val="110000"/>
              </a:lnSpc>
              <a:spcBef>
                <a:spcPts val="487"/>
              </a:spcBef>
              <a:spcAft>
                <a:spcPct val="0"/>
              </a:spcAft>
              <a:buFont typeface="Arial" pitchFamily="34" charset="0"/>
              <a:buChar char="–"/>
            </a:pPr>
            <a:r>
              <a:rPr lang="en-US" sz="2400" b="1" i="1" kern="0" dirty="0">
                <a:solidFill>
                  <a:srgbClr val="FF0000"/>
                </a:solidFill>
                <a:latin typeface="Times New Roman" pitchFamily="18" charset="0"/>
                <a:cs typeface="Times New Roman" pitchFamily="18" charset="0"/>
              </a:rPr>
              <a:t>“Crashed” </a:t>
            </a:r>
            <a:r>
              <a:rPr lang="en-US" sz="2400" kern="0" dirty="0">
                <a:solidFill>
                  <a:prstClr val="black"/>
                </a:solidFill>
                <a:latin typeface="Times New Roman" pitchFamily="18" charset="0"/>
                <a:cs typeface="Times New Roman" pitchFamily="18" charset="0"/>
              </a:rPr>
              <a:t>Expedite an activity, by </a:t>
            </a:r>
            <a:r>
              <a:rPr lang="en-US" sz="2400" b="1" i="1" u="sng" kern="0" dirty="0">
                <a:solidFill>
                  <a:prstClr val="black"/>
                </a:solidFill>
                <a:latin typeface="Times New Roman" pitchFamily="18" charset="0"/>
                <a:cs typeface="Times New Roman" pitchFamily="18" charset="0"/>
              </a:rPr>
              <a:t>applying additional resources</a:t>
            </a:r>
            <a:r>
              <a:rPr lang="en-US" sz="2400" kern="0" dirty="0">
                <a:solidFill>
                  <a:prstClr val="black"/>
                </a:solidFill>
                <a:latin typeface="Times New Roman" pitchFamily="18" charset="0"/>
                <a:cs typeface="Times New Roman" pitchFamily="18" charset="0"/>
              </a:rPr>
              <a:t> to with cost considerations</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Specialized or additional equipment/material</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Extra labor (e.g., borrowed staff, temps)</a:t>
            </a:r>
          </a:p>
          <a:p>
            <a:pPr marL="1021525" lvl="2" indent="-278598" algn="just" defTabSz="742927" eaLnBrk="0" fontAlgn="base" hangingPunct="0">
              <a:lnSpc>
                <a:spcPct val="110000"/>
              </a:lnSpc>
              <a:spcBef>
                <a:spcPts val="487"/>
              </a:spcBef>
              <a:spcAft>
                <a:spcPct val="0"/>
              </a:spcAft>
              <a:buFont typeface="Wingdings" panose="05000000000000000000" pitchFamily="2" charset="2"/>
              <a:buChar char="v"/>
            </a:pPr>
            <a:r>
              <a:rPr lang="en-US" sz="2400" kern="0" dirty="0">
                <a:solidFill>
                  <a:srgbClr val="0000CC"/>
                </a:solidFill>
                <a:latin typeface="Times New Roman" panose="02020603050405020304" pitchFamily="18" charset="0"/>
                <a:cs typeface="Times New Roman" panose="02020603050405020304" pitchFamily="18" charset="0"/>
              </a:rPr>
              <a:t>More hours (e.g., overtime, weekends)</a:t>
            </a:r>
            <a:endParaRPr lang="en-US" sz="2400" kern="0" dirty="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333955404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500"/>
                                        <p:tgtEl>
                                          <p:spTgt spid="7">
                                            <p:txEl>
                                              <p:pRg st="1" end="1"/>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wipe(up)">
                                      <p:cBhvr>
                                        <p:cTn id="15" dur="500"/>
                                        <p:tgtEl>
                                          <p:spTgt spid="7">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wipe(up)">
                                      <p:cBhvr>
                                        <p:cTn id="20" dur="500"/>
                                        <p:tgtEl>
                                          <p:spTgt spid="7">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Effect transition="in" filter="wipe(up)">
                                      <p:cBhvr>
                                        <p:cTn id="25" dur="500"/>
                                        <p:tgtEl>
                                          <p:spTgt spid="7">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7">
                                            <p:txEl>
                                              <p:pRg st="5" end="5"/>
                                            </p:txEl>
                                          </p:spTgt>
                                        </p:tgtEl>
                                        <p:attrNameLst>
                                          <p:attrName>style.visibility</p:attrName>
                                        </p:attrNameLst>
                                      </p:cBhvr>
                                      <p:to>
                                        <p:strVal val="visible"/>
                                      </p:to>
                                    </p:set>
                                    <p:animEffect transition="in" filter="wipe(up)">
                                      <p:cBhvr>
                                        <p:cTn id="30" dur="500"/>
                                        <p:tgtEl>
                                          <p:spTgt spid="7">
                                            <p:txEl>
                                              <p:pRg st="5" end="5"/>
                                            </p:txEl>
                                          </p:spTgt>
                                        </p:tgtEl>
                                      </p:cBhvr>
                                    </p:animEffect>
                                  </p:childTnLst>
                                </p:cTn>
                              </p:par>
                              <p:par>
                                <p:cTn id="31" presetID="22" presetClass="entr" presetSubtype="1" fill="hold" nodeType="withEffect">
                                  <p:stCondLst>
                                    <p:cond delay="0"/>
                                  </p:stCondLst>
                                  <p:childTnLst>
                                    <p:set>
                                      <p:cBhvr>
                                        <p:cTn id="32" dur="1" fill="hold">
                                          <p:stCondLst>
                                            <p:cond delay="0"/>
                                          </p:stCondLst>
                                        </p:cTn>
                                        <p:tgtEl>
                                          <p:spTgt spid="7">
                                            <p:txEl>
                                              <p:pRg st="6" end="6"/>
                                            </p:txEl>
                                          </p:spTgt>
                                        </p:tgtEl>
                                        <p:attrNameLst>
                                          <p:attrName>style.visibility</p:attrName>
                                        </p:attrNameLst>
                                      </p:cBhvr>
                                      <p:to>
                                        <p:strVal val="visible"/>
                                      </p:to>
                                    </p:set>
                                    <p:animEffect transition="in" filter="wipe(up)">
                                      <p:cBhvr>
                                        <p:cTn id="33" dur="500"/>
                                        <p:tgtEl>
                                          <p:spTgt spid="7">
                                            <p:txEl>
                                              <p:pRg st="6" end="6"/>
                                            </p:txEl>
                                          </p:spTgt>
                                        </p:tgtEl>
                                      </p:cBhvr>
                                    </p:animEffect>
                                  </p:childTnLst>
                                </p:cTn>
                              </p:par>
                              <p:par>
                                <p:cTn id="34" presetID="22" presetClass="entr" presetSubtype="1" fill="hold" nodeType="with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wipe(up)">
                                      <p:cBhvr>
                                        <p:cTn id="36" dur="500"/>
                                        <p:tgtEl>
                                          <p:spTgt spid="7">
                                            <p:txEl>
                                              <p:pRg st="7" end="7"/>
                                            </p:txEl>
                                          </p:spTgt>
                                        </p:tgtEl>
                                      </p:cBhvr>
                                    </p:animEffect>
                                  </p:childTnLst>
                                </p:cTn>
                              </p:par>
                              <p:par>
                                <p:cTn id="37" presetID="22" presetClass="entr" presetSubtype="1" fill="hold" nodeType="withEffect">
                                  <p:stCondLst>
                                    <p:cond delay="0"/>
                                  </p:stCondLst>
                                  <p:childTnLst>
                                    <p:set>
                                      <p:cBhvr>
                                        <p:cTn id="38" dur="1" fill="hold">
                                          <p:stCondLst>
                                            <p:cond delay="0"/>
                                          </p:stCondLst>
                                        </p:cTn>
                                        <p:tgtEl>
                                          <p:spTgt spid="7">
                                            <p:txEl>
                                              <p:pRg st="8" end="8"/>
                                            </p:txEl>
                                          </p:spTgt>
                                        </p:tgtEl>
                                        <p:attrNameLst>
                                          <p:attrName>style.visibility</p:attrName>
                                        </p:attrNameLst>
                                      </p:cBhvr>
                                      <p:to>
                                        <p:strVal val="visible"/>
                                      </p:to>
                                    </p:set>
                                    <p:animEffect transition="in" filter="wipe(up)">
                                      <p:cBhvr>
                                        <p:cTn id="39"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051561" y="403029"/>
            <a:ext cx="710701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277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277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1808044097"/>
              </p:ext>
            </p:extLst>
          </p:nvPr>
        </p:nvGraphicFramePr>
        <p:xfrm>
          <a:off x="594359" y="1663068"/>
          <a:ext cx="8652505" cy="3506145"/>
        </p:xfrm>
        <a:graphic>
          <a:graphicData uri="http://schemas.openxmlformats.org/drawingml/2006/table">
            <a:tbl>
              <a:tblPr/>
              <a:tblGrid>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gridCol w="455395"/>
              </a:tblGrid>
              <a:tr h="239313">
                <a:tc>
                  <a:txBody>
                    <a:bodyPr/>
                    <a:lstStyle/>
                    <a:p>
                      <a:pPr algn="r">
                        <a:spcAft>
                          <a:spcPts val="0"/>
                        </a:spcAft>
                      </a:pPr>
                      <a:r>
                        <a:rPr lang="en-US" sz="1000" b="1" i="0" u="none" dirty="0" smtClean="0">
                          <a:latin typeface="Times New Roman"/>
                          <a:ea typeface="Times New Roman"/>
                        </a:rPr>
                        <a:t>Time</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0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63077">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63077">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752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ys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chemeClr val="tx1"/>
                      </a:solidFill>
                      <a:prstDash val="sys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r>
              <a:tr h="19585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500" dirty="0"/>
                    </a:p>
                  </a:txBody>
                  <a:tcPr marL="14962" marR="29925" marT="0" marB="0" anchor="ctr">
                    <a:lnL w="1270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2</a:t>
                      </a:r>
                      <a:endParaRPr lang="en-US" sz="1000" dirty="0"/>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126976">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no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635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solid"/>
                      <a:round/>
                      <a:headEnd type="none" w="med" len="med"/>
                      <a:tailEnd type="none" w="med" len="med"/>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63077">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405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63077">
                <a:tc>
                  <a:txBody>
                    <a:body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6</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7</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r h="163077">
                <a:tc>
                  <a:txBody>
                    <a:bodyPr/>
                    <a:lstStyle/>
                    <a:p>
                      <a:pPr algn="r">
                        <a:spcAft>
                          <a:spcPts val="0"/>
                        </a:spcAft>
                      </a:pPr>
                      <a:r>
                        <a:rPr lang="en-US" sz="1000" b="1" i="0" u="none" dirty="0" smtClean="0">
                          <a:latin typeface="Times New Roman"/>
                          <a:ea typeface="Times New Roman"/>
                        </a:rPr>
                        <a:t>R</a:t>
                      </a:r>
                      <a:r>
                        <a:rPr lang="en-US" sz="1000" b="1" i="0" u="none" baseline="30000" dirty="0" smtClean="0">
                          <a:latin typeface="Times New Roman"/>
                          <a:ea typeface="Times New Roman"/>
                        </a:rPr>
                        <a:t>2</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000" b="1" i="0" u="none" dirty="0" smtClean="0">
                          <a:latin typeface="Times New Roman"/>
                          <a:ea typeface="Times New Roman"/>
                        </a:rPr>
                        <a:t>49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bl>
          </a:graphicData>
        </a:graphic>
      </p:graphicFrame>
      <p:sp>
        <p:nvSpPr>
          <p:cNvPr id="33404" name="TextBox 9"/>
          <p:cNvSpPr txBox="1">
            <a:spLocks noChangeArrowheads="1"/>
          </p:cNvSpPr>
          <p:nvPr/>
        </p:nvSpPr>
        <p:spPr bwMode="auto">
          <a:xfrm>
            <a:off x="1051561" y="5208271"/>
            <a:ext cx="4972050" cy="392415"/>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4</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771</a:t>
            </a:r>
          </a:p>
        </p:txBody>
      </p:sp>
      <p:sp>
        <p:nvSpPr>
          <p:cNvPr id="10" name="TextBox 9"/>
          <p:cNvSpPr txBox="1">
            <a:spLocks noChangeArrowheads="1"/>
          </p:cNvSpPr>
          <p:nvPr/>
        </p:nvSpPr>
        <p:spPr bwMode="auto">
          <a:xfrm>
            <a:off x="552450" y="1244716"/>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with Delay activity “H” </a:t>
            </a:r>
            <a:r>
              <a:rPr lang="en-US" sz="1950" b="1" u="sng" dirty="0">
                <a:solidFill>
                  <a:prstClr val="white"/>
                </a:solidFill>
                <a:latin typeface="Times New Roman" pitchFamily="18" charset="0"/>
                <a:cs typeface="Times New Roman" pitchFamily="18" charset="0"/>
              </a:rPr>
              <a:t>4 </a:t>
            </a:r>
            <a:r>
              <a:rPr lang="en-US" sz="1950" b="1" dirty="0">
                <a:solidFill>
                  <a:prstClr val="white"/>
                </a:solidFill>
                <a:latin typeface="Times New Roman" pitchFamily="18" charset="0"/>
                <a:cs typeface="Times New Roman" pitchFamily="18" charset="0"/>
              </a:rPr>
              <a:t>periods</a:t>
            </a:r>
          </a:p>
        </p:txBody>
      </p:sp>
      <p:sp>
        <p:nvSpPr>
          <p:cNvPr id="11" name="TextBox 10"/>
          <p:cNvSpPr txBox="1"/>
          <p:nvPr/>
        </p:nvSpPr>
        <p:spPr>
          <a:xfrm>
            <a:off x="696278" y="5639189"/>
            <a:ext cx="6686550" cy="392415"/>
          </a:xfrm>
          <a:prstGeom prst="rect">
            <a:avLst/>
          </a:prstGeom>
          <a:solidFill>
            <a:srgbClr val="7030A0"/>
          </a:solidFill>
        </p:spPr>
        <p:txBody>
          <a:bodyPr wrap="square" rtlCol="0">
            <a:spAutoFit/>
          </a:bodyPr>
          <a:lstStyle/>
          <a:p>
            <a:r>
              <a:rPr lang="en-US" sz="1950" dirty="0">
                <a:solidFill>
                  <a:schemeClr val="bg1"/>
                </a:solidFill>
                <a:latin typeface="Times New Roman" pitchFamily="18" charset="0"/>
                <a:cs typeface="Times New Roman" pitchFamily="18" charset="0"/>
              </a:rPr>
              <a:t>Hence, </a:t>
            </a:r>
            <a:r>
              <a:rPr lang="en-US" sz="1950" dirty="0">
                <a:solidFill>
                  <a:schemeClr val="bg1"/>
                </a:solidFill>
                <a:latin typeface="Times New Roman" pitchFamily="18" charset="0"/>
                <a:cs typeface="Times New Roman" pitchFamily="18" charset="0"/>
                <a:sym typeface="Symbol" pitchFamily="18" charset="2"/>
              </a:rPr>
              <a:t> </a:t>
            </a:r>
            <a:r>
              <a:rPr lang="en-US" sz="1950" dirty="0">
                <a:solidFill>
                  <a:schemeClr val="bg1"/>
                </a:solidFill>
                <a:latin typeface="Times New Roman" pitchFamily="18" charset="0"/>
                <a:cs typeface="Times New Roman" pitchFamily="18" charset="0"/>
              </a:rPr>
              <a:t>Lowest </a:t>
            </a:r>
            <a:r>
              <a:rPr lang="en-US" sz="1950" dirty="0">
                <a:solidFill>
                  <a:schemeClr val="bg1"/>
                </a:solidFill>
                <a:latin typeface="Times New Roman" pitchFamily="18" charset="0"/>
                <a:cs typeface="Times New Roman" pitchFamily="18" charset="0"/>
                <a:sym typeface="Symbol" pitchFamily="18" charset="2"/>
              </a:rPr>
              <a:t></a:t>
            </a:r>
            <a:r>
              <a:rPr lang="en-US" sz="1950" b="1" dirty="0">
                <a:solidFill>
                  <a:schemeClr val="bg1"/>
                </a:solidFill>
                <a:latin typeface="Times New Roman" pitchFamily="18" charset="0"/>
                <a:cs typeface="Times New Roman" pitchFamily="18" charset="0"/>
              </a:rPr>
              <a:t> R</a:t>
            </a:r>
            <a:r>
              <a:rPr lang="en-US" sz="1950" b="1" baseline="30000" dirty="0">
                <a:solidFill>
                  <a:schemeClr val="bg1"/>
                </a:solidFill>
                <a:latin typeface="Times New Roman" pitchFamily="18" charset="0"/>
                <a:cs typeface="Times New Roman" pitchFamily="18" charset="0"/>
              </a:rPr>
              <a:t>2 </a:t>
            </a:r>
            <a:r>
              <a:rPr lang="en-US" sz="1950" b="1" dirty="0">
                <a:solidFill>
                  <a:schemeClr val="bg1"/>
                </a:solidFill>
                <a:latin typeface="Times New Roman" pitchFamily="18" charset="0"/>
                <a:cs typeface="Times New Roman" pitchFamily="18" charset="0"/>
              </a:rPr>
              <a:t>= </a:t>
            </a:r>
            <a:r>
              <a:rPr lang="en-US" sz="1950" dirty="0">
                <a:solidFill>
                  <a:schemeClr val="bg1"/>
                </a:solidFill>
                <a:latin typeface="Times New Roman" pitchFamily="18" charset="0"/>
                <a:cs typeface="Times New Roman" pitchFamily="18" charset="0"/>
              </a:rPr>
              <a:t>747 with Delay activity “H” </a:t>
            </a:r>
            <a:r>
              <a:rPr lang="en-US" sz="1950" b="1" u="sng" dirty="0">
                <a:solidFill>
                  <a:schemeClr val="bg1"/>
                </a:solidFill>
                <a:latin typeface="Times New Roman" pitchFamily="18" charset="0"/>
                <a:cs typeface="Times New Roman" pitchFamily="18" charset="0"/>
              </a:rPr>
              <a:t>1</a:t>
            </a:r>
            <a:r>
              <a:rPr lang="en-US" sz="1950" dirty="0">
                <a:solidFill>
                  <a:schemeClr val="bg1"/>
                </a:solidFill>
                <a:latin typeface="Times New Roman" pitchFamily="18" charset="0"/>
                <a:cs typeface="Times New Roman" pitchFamily="18" charset="0"/>
              </a:rPr>
              <a:t> period</a:t>
            </a:r>
            <a:endParaRPr lang="en-US" sz="1950"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3404"/>
                                        </p:tgtEl>
                                        <p:attrNameLst>
                                          <p:attrName>style.visibility</p:attrName>
                                        </p:attrNameLst>
                                      </p:cBhvr>
                                      <p:to>
                                        <p:strVal val="visible"/>
                                      </p:to>
                                    </p:set>
                                    <p:animEffect transition="in" filter="wipe(up)">
                                      <p:cBhvr>
                                        <p:cTn id="12" dur="500"/>
                                        <p:tgtEl>
                                          <p:spTgt spid="3340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4" grpId="0" animBg="1"/>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721265" y="530441"/>
            <a:ext cx="701118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379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380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1354354120"/>
              </p:ext>
            </p:extLst>
          </p:nvPr>
        </p:nvGraphicFramePr>
        <p:xfrm>
          <a:off x="800107" y="1903100"/>
          <a:ext cx="8141025" cy="3351109"/>
        </p:xfrm>
        <a:graphic>
          <a:graphicData uri="http://schemas.openxmlformats.org/drawingml/2006/table">
            <a:tbl>
              <a:tblPr/>
              <a:tblGrid>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gridCol w="428475"/>
              </a:tblGrid>
              <a:tr h="307627">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3813">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3813">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8161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953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8161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2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2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13">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47">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53813">
                <a:tc>
                  <a:txBody>
                    <a:body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6</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5</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3813">
                <a:tc>
                  <a:txBody>
                    <a:bodyPr/>
                    <a:lstStyle/>
                    <a:p>
                      <a:pPr algn="r">
                        <a:spcAft>
                          <a:spcPts val="0"/>
                        </a:spcAft>
                      </a:pPr>
                      <a:r>
                        <a:rPr lang="en-US" sz="1000" b="1" i="0" u="none" dirty="0" smtClean="0">
                          <a:latin typeface="Times New Roman"/>
                          <a:ea typeface="Times New Roman"/>
                        </a:rPr>
                        <a:t>R</a:t>
                      </a:r>
                      <a:r>
                        <a:rPr lang="en-US" sz="1000" b="1" i="0" u="none" baseline="30000" dirty="0" smtClean="0">
                          <a:latin typeface="Times New Roman"/>
                          <a:ea typeface="Times New Roman"/>
                        </a:rPr>
                        <a:t>2</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81</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9</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36</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25</a:t>
                      </a:r>
                      <a:endParaRPr lang="en-US" sz="10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4415" name="TextBox 9"/>
          <p:cNvSpPr txBox="1">
            <a:spLocks noChangeArrowheads="1"/>
          </p:cNvSpPr>
          <p:nvPr/>
        </p:nvSpPr>
        <p:spPr bwMode="auto">
          <a:xfrm>
            <a:off x="834390" y="5516881"/>
            <a:ext cx="8211956" cy="442429"/>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The result = Delay activity “H” </a:t>
            </a:r>
            <a:r>
              <a:rPr lang="en-US" sz="2275" b="1" i="1" u="sng" dirty="0">
                <a:solidFill>
                  <a:schemeClr val="bg1"/>
                </a:solidFill>
                <a:latin typeface="Times New Roman" panose="02020603050405020304" pitchFamily="18" charset="0"/>
                <a:cs typeface="Times New Roman" panose="02020603050405020304" pitchFamily="18" charset="0"/>
              </a:rPr>
              <a:t>one</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747 </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795463" y="906066"/>
            <a:ext cx="5819775" cy="479822"/>
          </a:xfrm>
          <a:prstGeom prst="rect">
            <a:avLst/>
          </a:prstGeom>
          <a:solidFill>
            <a:schemeClr val="bg1"/>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600" b="1" dirty="0">
                <a:solidFill>
                  <a:srgbClr val="990000"/>
                </a:solidFill>
                <a:effectLst>
                  <a:outerShdw blurRad="38100" dist="38100" dir="2700000" algn="tl">
                    <a:srgbClr val="C0C0C0"/>
                  </a:outerShdw>
                </a:effectLst>
                <a:latin typeface="Arial" charset="0"/>
              </a:rPr>
              <a:t>Application of Burgess Procedure</a:t>
            </a:r>
          </a:p>
        </p:txBody>
      </p:sp>
      <p:sp>
        <p:nvSpPr>
          <p:cNvPr id="3482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482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4006161416"/>
              </p:ext>
            </p:extLst>
          </p:nvPr>
        </p:nvGraphicFramePr>
        <p:xfrm>
          <a:off x="548642" y="2074545"/>
          <a:ext cx="7855265" cy="3436053"/>
        </p:xfrm>
        <a:graphic>
          <a:graphicData uri="http://schemas.openxmlformats.org/drawingml/2006/table">
            <a:tbl>
              <a:tblPr/>
              <a:tblGrid>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gridCol w="413435"/>
              </a:tblGrid>
              <a:tr h="307643">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3821">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3821">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3</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endParaRPr lang="en-US" sz="9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3821">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9851">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9</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9</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r h="181610">
                <a:tc>
                  <a:txBody>
                    <a:bodyPr/>
                    <a:lstStyle/>
                    <a:p>
                      <a:pPr algn="r">
                        <a:spcAft>
                          <a:spcPts val="0"/>
                        </a:spcAft>
                      </a:pPr>
                      <a:r>
                        <a:rPr lang="en-US" sz="1200" b="1" i="0" u="none" dirty="0" smtClean="0">
                          <a:solidFill>
                            <a:srgbClr val="0000FF"/>
                          </a:solidFill>
                          <a:latin typeface="Times New Roman"/>
                          <a:ea typeface="Times New Roman"/>
                        </a:rPr>
                        <a:t>R</a:t>
                      </a:r>
                      <a:r>
                        <a:rPr lang="en-US" sz="1200" b="1" i="0" u="none" baseline="30000" dirty="0" smtClean="0">
                          <a:solidFill>
                            <a:srgbClr val="0000FF"/>
                          </a:solidFill>
                          <a:latin typeface="Times New Roman"/>
                          <a:ea typeface="Times New Roman"/>
                        </a:rPr>
                        <a:t>2</a:t>
                      </a:r>
                      <a:endParaRPr lang="en-US" sz="1200" b="1" i="0" u="none"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81</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9E9ED"/>
                    </a:solidFill>
                  </a:tcPr>
                </a:tc>
              </a:tr>
            </a:tbl>
          </a:graphicData>
        </a:graphic>
      </p:graphicFrame>
      <p:sp>
        <p:nvSpPr>
          <p:cNvPr id="35445" name="TextBox 9"/>
          <p:cNvSpPr txBox="1">
            <a:spLocks noChangeArrowheads="1"/>
          </p:cNvSpPr>
          <p:nvPr/>
        </p:nvSpPr>
        <p:spPr bwMode="auto">
          <a:xfrm>
            <a:off x="381000" y="5654041"/>
            <a:ext cx="8408670" cy="392415"/>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&amp; Delay activity “G”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729 </a:t>
            </a:r>
          </a:p>
        </p:txBody>
      </p:sp>
      <p:sp>
        <p:nvSpPr>
          <p:cNvPr id="9" name="TextBox 8"/>
          <p:cNvSpPr txBox="1"/>
          <p:nvPr/>
        </p:nvSpPr>
        <p:spPr>
          <a:xfrm>
            <a:off x="381001" y="1570673"/>
            <a:ext cx="3848100" cy="392415"/>
          </a:xfrm>
          <a:prstGeom prst="rect">
            <a:avLst/>
          </a:prstGeom>
          <a:solidFill>
            <a:srgbClr val="7030A0"/>
          </a:solidFill>
        </p:spPr>
        <p:txBody>
          <a:bodyPr wrap="square" rtlCol="0">
            <a:spAutoFit/>
          </a:bodyPr>
          <a:lstStyle/>
          <a:p>
            <a:r>
              <a:rPr lang="en-US" sz="1950" b="1" i="1" dirty="0">
                <a:solidFill>
                  <a:schemeClr val="bg1"/>
                </a:solidFill>
                <a:latin typeface="Times New Roman" pitchFamily="18" charset="0"/>
                <a:cs typeface="Times New Roman" pitchFamily="18" charset="0"/>
                <a:sym typeface="Symbol" pitchFamily="18" charset="2"/>
              </a:rPr>
              <a:t>Start </a:t>
            </a:r>
            <a:r>
              <a:rPr lang="en-US" sz="1950" b="1" i="1" dirty="0">
                <a:solidFill>
                  <a:schemeClr val="bg1"/>
                </a:solidFill>
                <a:latin typeface="Times New Roman" pitchFamily="18" charset="0"/>
                <a:cs typeface="Times New Roman" pitchFamily="18" charset="0"/>
              </a:rPr>
              <a:t>Delay activity “G” </a:t>
            </a:r>
            <a:r>
              <a:rPr lang="en-US" sz="1950" b="1" i="1" u="sng" dirty="0">
                <a:solidFill>
                  <a:schemeClr val="bg1"/>
                </a:solidFill>
                <a:latin typeface="Times New Roman" pitchFamily="18" charset="0"/>
                <a:cs typeface="Times New Roman" pitchFamily="18" charset="0"/>
              </a:rPr>
              <a:t>1</a:t>
            </a:r>
            <a:r>
              <a:rPr lang="en-US" sz="1950" b="1" i="1" dirty="0">
                <a:solidFill>
                  <a:schemeClr val="bg1"/>
                </a:solidFill>
                <a:latin typeface="Times New Roman" pitchFamily="18" charset="0"/>
                <a:cs typeface="Times New Roman" pitchFamily="18" charset="0"/>
              </a:rPr>
              <a:t> period</a:t>
            </a:r>
            <a:endParaRPr lang="en-US" sz="1950"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085250" y="403029"/>
            <a:ext cx="6762610"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584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584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3564812474"/>
              </p:ext>
            </p:extLst>
          </p:nvPr>
        </p:nvGraphicFramePr>
        <p:xfrm>
          <a:off x="251465" y="1930400"/>
          <a:ext cx="8732514" cy="3429468"/>
        </p:xfrm>
        <a:graphic>
          <a:graphicData uri="http://schemas.openxmlformats.org/drawingml/2006/table">
            <a:tbl>
              <a:tblPr/>
              <a:tblGrid>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gridCol w="459606"/>
              </a:tblGrid>
              <a:tr h="274380">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48590">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48590">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3</a:t>
                      </a:r>
                      <a:endParaRPr lang="en-US" sz="1000" b="1" dirty="0">
                        <a:latin typeface="Times New Roman" pitchFamily="18" charset="0"/>
                        <a:cs typeface="Times New Roman" pitchFamily="18" charset="0"/>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endParaRPr lang="en-US" sz="9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lg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c>
                  <a:txBody>
                    <a:bodyPr/>
                    <a:lstStyle/>
                    <a:p>
                      <a:pPr algn="ctr">
                        <a:spcAft>
                          <a:spcPts val="0"/>
                        </a:spcAft>
                      </a:pPr>
                      <a:endParaRPr lang="en-US" sz="9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dash"/>
                      <a:round/>
                      <a:headEnd type="none" w="med" len="med"/>
                      <a:tailEnd type="none" w="med" len="med"/>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lg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6350" cap="flat" cmpd="sng" algn="ctr">
                      <a:solidFill>
                        <a:schemeClr val="tx1"/>
                      </a:solidFill>
                      <a:prstDash val="dot"/>
                      <a:round/>
                      <a:headEnd type="none" w="med" len="med"/>
                      <a:tailEnd type="none" w="med" len="med"/>
                    </a:lnL>
                    <a:lnR w="635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r>
                        <a:rPr lang="en-US" sz="1000" b="1" dirty="0" smtClean="0">
                          <a:latin typeface="Times New Roman" pitchFamily="18" charset="0"/>
                          <a:cs typeface="Times New Roman" pitchFamily="18" charset="0"/>
                        </a:rPr>
                        <a:t>2</a:t>
                      </a:r>
                      <a:endParaRPr lang="en-US" sz="1000" b="1" dirty="0">
                        <a:latin typeface="Times New Roman" pitchFamily="18" charset="0"/>
                        <a:cs typeface="Times New Roman" pitchFamily="18" charset="0"/>
                      </a:endParaRPr>
                    </a:p>
                  </a:txBody>
                  <a:tcPr marL="14962" marR="29925" marT="0" marB="0" anchor="ctr">
                    <a:lnL w="635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sz="1000" dirty="0"/>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c>
                  <a:txBody>
                    <a:bodyPr/>
                    <a:lstStyle/>
                    <a:p>
                      <a:endParaRPr lang="en-US" sz="10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62298">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dash"/>
                      <a:round/>
                      <a:headEnd type="none" w="med" len="med"/>
                      <a:tailEnd type="none" w="med" len="med"/>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4</a:t>
                      </a: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4</a:t>
                      </a: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lgDash"/>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chemeClr val="tx1"/>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chemeClr val="tx1"/>
                      </a:solidFill>
                      <a:prstDash val="lg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9906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lg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10</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7</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6</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5</a:t>
                      </a:r>
                      <a:endParaRPr lang="en-US" sz="1200" b="1" i="0" u="none" dirty="0">
                        <a:solidFill>
                          <a:srgbClr val="0000FF"/>
                        </a:solidFill>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i="0" u="none" dirty="0" smtClean="0">
                          <a:solidFill>
                            <a:srgbClr val="0000FF"/>
                          </a:solidFill>
                          <a:latin typeface="Times New Roman"/>
                          <a:ea typeface="Times New Roman"/>
                        </a:rPr>
                        <a:t>R</a:t>
                      </a:r>
                      <a:r>
                        <a:rPr lang="en-US" sz="1200" b="1" i="0" u="none" baseline="30000" dirty="0" smtClean="0">
                          <a:solidFill>
                            <a:srgbClr val="0000FF"/>
                          </a:solidFill>
                          <a:latin typeface="Times New Roman"/>
                          <a:ea typeface="Times New Roman"/>
                        </a:rPr>
                        <a:t>2</a:t>
                      </a:r>
                      <a:endParaRPr lang="en-US" sz="1200" b="1" i="0" u="none"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100</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49</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36</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solidFill>
                            <a:srgbClr val="0000FF"/>
                          </a:solidFill>
                          <a:latin typeface="Times New Roman"/>
                          <a:ea typeface="Times New Roman"/>
                        </a:rPr>
                        <a:t>25</a:t>
                      </a:r>
                      <a:endParaRPr lang="en-US" sz="1200" b="1" i="0" u="none"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36491" name="TextBox 7"/>
          <p:cNvSpPr txBox="1">
            <a:spLocks noChangeArrowheads="1"/>
          </p:cNvSpPr>
          <p:nvPr/>
        </p:nvSpPr>
        <p:spPr bwMode="auto">
          <a:xfrm>
            <a:off x="139066" y="5383760"/>
            <a:ext cx="9431062" cy="692497"/>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1</a:t>
            </a:r>
            <a:r>
              <a:rPr lang="en-US" sz="1950" b="1" i="1" dirty="0">
                <a:solidFill>
                  <a:schemeClr val="bg1"/>
                </a:solidFill>
                <a:latin typeface="Times New Roman" panose="02020603050405020304" pitchFamily="18" charset="0"/>
                <a:cs typeface="Times New Roman" panose="02020603050405020304" pitchFamily="18" charset="0"/>
              </a:rPr>
              <a:t> period, Delay activity “G” </a:t>
            </a:r>
            <a:r>
              <a:rPr lang="en-US" sz="1950" b="1" i="1" u="sng" dirty="0">
                <a:solidFill>
                  <a:schemeClr val="bg1"/>
                </a:solidFill>
                <a:latin typeface="Times New Roman" panose="02020603050405020304" pitchFamily="18" charset="0"/>
                <a:cs typeface="Times New Roman" panose="02020603050405020304" pitchFamily="18" charset="0"/>
              </a:rPr>
              <a:t>1</a:t>
            </a:r>
            <a:r>
              <a:rPr lang="en-US" sz="1950" b="1" i="1" dirty="0">
                <a:solidFill>
                  <a:schemeClr val="bg1"/>
                </a:solidFill>
                <a:latin typeface="Times New Roman" panose="02020603050405020304" pitchFamily="18" charset="0"/>
                <a:cs typeface="Times New Roman" panose="02020603050405020304" pitchFamily="18" charset="0"/>
              </a:rPr>
              <a:t> period, Delay activity “F” </a:t>
            </a:r>
            <a:r>
              <a:rPr lang="en-US" sz="1950" b="1" i="1" u="sng" dirty="0">
                <a:solidFill>
                  <a:schemeClr val="bg1"/>
                </a:solidFill>
                <a:latin typeface="Times New Roman" panose="02020603050405020304" pitchFamily="18" charset="0"/>
                <a:cs typeface="Times New Roman" panose="02020603050405020304" pitchFamily="18" charset="0"/>
              </a:rPr>
              <a:t>2</a:t>
            </a:r>
            <a:r>
              <a:rPr lang="en-US" sz="1950" b="1" i="1" dirty="0">
                <a:solidFill>
                  <a:schemeClr val="bg1"/>
                </a:solidFill>
                <a:latin typeface="Times New Roman" panose="02020603050405020304" pitchFamily="18" charset="0"/>
                <a:cs typeface="Times New Roman" panose="02020603050405020304" pitchFamily="18" charset="0"/>
              </a:rPr>
              <a:t> periods,  Delay activity “E” </a:t>
            </a:r>
            <a:r>
              <a:rPr lang="en-US" sz="1950" b="1" i="1" u="sng" dirty="0">
                <a:solidFill>
                  <a:schemeClr val="bg1"/>
                </a:solidFill>
                <a:latin typeface="Times New Roman" panose="02020603050405020304" pitchFamily="18" charset="0"/>
                <a:cs typeface="Times New Roman" panose="02020603050405020304" pitchFamily="18" charset="0"/>
              </a:rPr>
              <a:t>5</a:t>
            </a:r>
            <a:r>
              <a:rPr lang="en-US" sz="1950" b="1" i="1" dirty="0">
                <a:solidFill>
                  <a:schemeClr val="bg1"/>
                </a:solidFill>
                <a:latin typeface="Times New Roman" panose="02020603050405020304" pitchFamily="18" charset="0"/>
                <a:cs typeface="Times New Roman" panose="02020603050405020304" pitchFamily="18" charset="0"/>
              </a:rPr>
              <a:t> periods, and Delay activity “D” </a:t>
            </a:r>
            <a:r>
              <a:rPr lang="en-US" sz="1950" b="1" i="1" u="sng" dirty="0">
                <a:solidFill>
                  <a:schemeClr val="bg1"/>
                </a:solidFill>
                <a:latin typeface="Times New Roman" panose="02020603050405020304" pitchFamily="18" charset="0"/>
                <a:cs typeface="Times New Roman" panose="02020603050405020304" pitchFamily="18" charset="0"/>
              </a:rPr>
              <a:t>2</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rgbClr val="00FFCC"/>
                </a:solidFill>
                <a:latin typeface="Times New Roman" panose="02020603050405020304" pitchFamily="18" charset="0"/>
                <a:cs typeface="Times New Roman" panose="02020603050405020304" pitchFamily="18" charset="0"/>
                <a:sym typeface="Symbol" pitchFamily="18" charset="2"/>
              </a:rPr>
              <a:t></a:t>
            </a:r>
            <a:r>
              <a:rPr lang="en-US" sz="1950" b="1" i="1" dirty="0">
                <a:solidFill>
                  <a:srgbClr val="00FFCC"/>
                </a:solidFill>
                <a:latin typeface="Times New Roman" pitchFamily="18" charset="0"/>
                <a:cs typeface="Times New Roman" pitchFamily="18" charset="0"/>
              </a:rPr>
              <a:t> R</a:t>
            </a:r>
            <a:r>
              <a:rPr lang="en-US" sz="1950" b="1" i="1" baseline="30000" dirty="0">
                <a:solidFill>
                  <a:srgbClr val="00FFCC"/>
                </a:solidFill>
                <a:latin typeface="Times New Roman" pitchFamily="18" charset="0"/>
                <a:cs typeface="Times New Roman" pitchFamily="18" charset="0"/>
              </a:rPr>
              <a:t>2 </a:t>
            </a:r>
            <a:r>
              <a:rPr lang="en-US" sz="1950" b="1" i="1" dirty="0">
                <a:solidFill>
                  <a:srgbClr val="00FFCC"/>
                </a:solidFill>
                <a:latin typeface="Times New Roman" pitchFamily="18" charset="0"/>
                <a:cs typeface="Times New Roman" pitchFamily="18" charset="0"/>
              </a:rPr>
              <a:t>= 715 </a:t>
            </a:r>
          </a:p>
        </p:txBody>
      </p:sp>
      <p:sp>
        <p:nvSpPr>
          <p:cNvPr id="10" name="TextBox 9"/>
          <p:cNvSpPr txBox="1"/>
          <p:nvPr/>
        </p:nvSpPr>
        <p:spPr>
          <a:xfrm>
            <a:off x="360046" y="1428750"/>
            <a:ext cx="6686550" cy="442429"/>
          </a:xfrm>
          <a:prstGeom prst="rect">
            <a:avLst/>
          </a:prstGeom>
          <a:solidFill>
            <a:srgbClr val="7030A0"/>
          </a:solidFill>
        </p:spPr>
        <p:txBody>
          <a:bodyPr wrap="square" rtlCol="0">
            <a:spAutoFit/>
          </a:bodyPr>
          <a:lstStyle/>
          <a:p>
            <a:r>
              <a:rPr lang="en-US" sz="2275" b="1" i="1" dirty="0">
                <a:solidFill>
                  <a:schemeClr val="bg1"/>
                </a:solidFill>
                <a:latin typeface="Times New Roman" pitchFamily="18" charset="0"/>
                <a:cs typeface="Times New Roman" pitchFamily="18" charset="0"/>
                <a:sym typeface="Symbol" pitchFamily="18" charset="2"/>
              </a:rPr>
              <a:t>Continue </a:t>
            </a:r>
            <a:r>
              <a:rPr lang="en-US" sz="2275" b="1" i="1" dirty="0">
                <a:solidFill>
                  <a:schemeClr val="bg1"/>
                </a:solidFill>
                <a:latin typeface="Times New Roman" pitchFamily="18" charset="0"/>
                <a:cs typeface="Times New Roman" pitchFamily="18" charset="0"/>
              </a:rPr>
              <a:t>Delay activities  of non critical</a:t>
            </a:r>
            <a:endParaRPr lang="en-US" sz="2275"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downRight)">
                                      <p:cBhvr>
                                        <p:cTn id="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5154" y="403029"/>
            <a:ext cx="706231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687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6872"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6873" name="TextBox 9"/>
          <p:cNvSpPr txBox="1">
            <a:spLocks noChangeArrowheads="1"/>
          </p:cNvSpPr>
          <p:nvPr/>
        </p:nvSpPr>
        <p:spPr bwMode="auto">
          <a:xfrm>
            <a:off x="1235154" y="2344286"/>
            <a:ext cx="7062311" cy="3243196"/>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lnSpc>
                <a:spcPct val="150000"/>
              </a:lnSpc>
            </a:pPr>
            <a:r>
              <a:rPr lang="en-US" sz="2275" b="1" i="1" u="sng" dirty="0">
                <a:solidFill>
                  <a:srgbClr val="FFFF00"/>
                </a:solidFill>
                <a:latin typeface="Times New Roman" panose="02020603050405020304" pitchFamily="18" charset="0"/>
                <a:cs typeface="Times New Roman" panose="02020603050405020304" pitchFamily="18" charset="0"/>
              </a:rPr>
              <a:t>Sequence of major moves of the first rescheduling cycle</a:t>
            </a:r>
            <a:r>
              <a:rPr lang="en-US" sz="2275" b="1" i="1" dirty="0">
                <a:solidFill>
                  <a:srgbClr val="FFFF00"/>
                </a:solidFill>
                <a:latin typeface="Times New Roman" panose="02020603050405020304" pitchFamily="18" charset="0"/>
                <a:cs typeface="Times New Roman" panose="02020603050405020304" pitchFamily="18" charset="0"/>
              </a:rPr>
              <a:t>:</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“H”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747</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“G”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729</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“F”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727</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“E” five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723</a:t>
            </a:r>
          </a:p>
          <a:p>
            <a:pPr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“D”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715</a:t>
            </a:r>
            <a:endParaRPr lang="en-US" sz="2275" dirty="0">
              <a:solidFill>
                <a:schemeClr val="bg1"/>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680085" y="1702436"/>
            <a:ext cx="4086226" cy="442429"/>
          </a:xfrm>
          <a:prstGeom prst="rect">
            <a:avLst/>
          </a:prstGeom>
          <a:solidFill>
            <a:srgbClr val="7030A0"/>
          </a:solidFill>
        </p:spPr>
        <p:txBody>
          <a:bodyPr wrap="square" rtlCol="0">
            <a:spAutoFit/>
          </a:bodyPr>
          <a:lstStyle/>
          <a:p>
            <a:r>
              <a:rPr lang="en-US" sz="2275" b="1" i="1" dirty="0">
                <a:solidFill>
                  <a:schemeClr val="bg1"/>
                </a:solidFill>
                <a:latin typeface="Times New Roman" pitchFamily="18" charset="0"/>
                <a:cs typeface="Times New Roman" pitchFamily="18" charset="0"/>
                <a:sym typeface="Symbol" pitchFamily="18" charset="2"/>
              </a:rPr>
              <a:t>Minimum values results are:</a:t>
            </a:r>
            <a:endParaRPr lang="en-US" sz="2275" b="1" i="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Right)">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9839" y="454999"/>
            <a:ext cx="5564126"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Estimated Method</a:t>
            </a:r>
          </a:p>
        </p:txBody>
      </p:sp>
      <p:sp>
        <p:nvSpPr>
          <p:cNvPr id="3789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789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6321" name="Rectangle 1"/>
          <p:cNvSpPr>
            <a:spLocks noChangeArrowheads="1"/>
          </p:cNvSpPr>
          <p:nvPr/>
        </p:nvSpPr>
        <p:spPr bwMode="auto">
          <a:xfrm>
            <a:off x="1112522" y="1594024"/>
            <a:ext cx="7119936" cy="4362733"/>
          </a:xfrm>
          <a:prstGeom prst="rect">
            <a:avLst/>
          </a:prstGeom>
          <a:noFill/>
          <a:ln w="9525">
            <a:solidFill>
              <a:schemeClr val="tx1"/>
            </a:solidFill>
            <a:miter lim="800000"/>
            <a:headEnd/>
            <a:tailEnd/>
          </a:ln>
          <a:effectLst/>
          <a:scene3d>
            <a:camera prst="perspectiveFront"/>
            <a:lightRig rig="threePt" dir="t"/>
          </a:scene3d>
        </p:spPr>
        <p:txBody>
          <a:bodyPr wrap="square" anchor="ctr">
            <a:spAutoFit/>
          </a:bodyPr>
          <a:lstStyle/>
          <a:p>
            <a:pPr algn="just">
              <a:spcBef>
                <a:spcPts val="1950"/>
              </a:spcBef>
              <a:defRPr/>
            </a:pPr>
            <a:r>
              <a:rPr lang="en-US" sz="2275" b="1" i="1" u="sng"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Step 1</a:t>
            </a:r>
            <a:r>
              <a:rPr lang="en-US" sz="2275" b="1"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Draw the network</a:t>
            </a:r>
            <a:r>
              <a:rPr lang="en-US" sz="2275"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in a time scaled diagram using the early start schedule method.</a:t>
            </a:r>
            <a:endParaRPr lang="en-US" sz="2275" i="1" dirty="0">
              <a:solidFill>
                <a:srgbClr val="FF0000"/>
              </a:solidFill>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2</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Perform resource loading for the activities</a:t>
            </a:r>
            <a:r>
              <a:rPr lang="en-US" sz="2275" dirty="0">
                <a:latin typeface="Times New Roman" panose="02020603050405020304" pitchFamily="18" charset="0"/>
                <a:ea typeface="Times New Roman" pitchFamily="18" charset="0"/>
                <a:cs typeface="Times New Roman" panose="02020603050405020304" pitchFamily="18" charset="0"/>
              </a:rPr>
              <a:t> and calculate the total number of resources at each period.</a:t>
            </a:r>
            <a:endParaRPr lang="en-US" sz="2275" dirty="0">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3</a:t>
            </a:r>
            <a:r>
              <a:rPr lang="en-US" sz="2275" b="1"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Reschedule non-critical activities to reduce peaks </a:t>
            </a:r>
            <a:r>
              <a:rPr lang="en-US" sz="2275" dirty="0">
                <a:latin typeface="Times New Roman" panose="02020603050405020304" pitchFamily="18" charset="0"/>
                <a:ea typeface="Times New Roman" pitchFamily="18" charset="0"/>
                <a:cs typeface="Times New Roman" panose="02020603050405020304" pitchFamily="18" charset="0"/>
              </a:rPr>
              <a:t>and to smooth resource usage in the resource loading chart in order to </a:t>
            </a:r>
            <a:r>
              <a:rPr lang="en-US" sz="2275" b="1" i="1" dirty="0">
                <a:solidFill>
                  <a:srgbClr val="FF0000"/>
                </a:solidFill>
                <a:latin typeface="Times New Roman" panose="02020603050405020304" pitchFamily="18" charset="0"/>
                <a:ea typeface="Times New Roman" pitchFamily="18" charset="0"/>
                <a:cs typeface="Times New Roman" panose="02020603050405020304" pitchFamily="18" charset="0"/>
              </a:rPr>
              <a:t>minimize SUM Y</a:t>
            </a:r>
            <a:r>
              <a:rPr lang="en-US" sz="2275" b="1"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b="1"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dirty="0">
                <a:latin typeface="Times New Roman" panose="02020603050405020304" pitchFamily="18" charset="0"/>
                <a:ea typeface="Times New Roman" pitchFamily="18" charset="0"/>
                <a:cs typeface="Times New Roman" panose="02020603050405020304" pitchFamily="18" charset="0"/>
              </a:rPr>
              <a:t>, where Y</a:t>
            </a:r>
            <a:r>
              <a:rPr lang="en-US" sz="2275" baseline="-30000" dirty="0">
                <a:latin typeface="Times New Roman" panose="02020603050405020304" pitchFamily="18" charset="0"/>
                <a:ea typeface="Times New Roman" pitchFamily="18" charset="0"/>
                <a:cs typeface="Times New Roman" panose="02020603050405020304" pitchFamily="18" charset="0"/>
              </a:rPr>
              <a:t>i</a:t>
            </a:r>
            <a:r>
              <a:rPr lang="en-US" sz="2275" dirty="0">
                <a:latin typeface="Times New Roman" panose="02020603050405020304" pitchFamily="18" charset="0"/>
                <a:ea typeface="Times New Roman" pitchFamily="18" charset="0"/>
                <a:cs typeface="Times New Roman" panose="02020603050405020304" pitchFamily="18" charset="0"/>
              </a:rPr>
              <a:t> is the number of resource usage in the resource loading chart.</a:t>
            </a:r>
            <a:endParaRPr lang="en-US" sz="2275" dirty="0">
              <a:latin typeface="Times New Roman" panose="02020603050405020304" pitchFamily="18" charset="0"/>
              <a:cs typeface="Times New Roman" panose="02020603050405020304" pitchFamily="18" charset="0"/>
            </a:endParaRPr>
          </a:p>
          <a:p>
            <a:pPr algn="just">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4</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dirty="0">
                <a:latin typeface="Times New Roman" panose="02020603050405020304" pitchFamily="18" charset="0"/>
                <a:ea typeface="Times New Roman" pitchFamily="18" charset="0"/>
                <a:cs typeface="Times New Roman" panose="02020603050405020304" pitchFamily="18" charset="0"/>
              </a:rPr>
              <a:t>Continue Step 3 until you reach the schedule of having minimum value of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SUM Y</a:t>
            </a:r>
            <a:r>
              <a:rPr lang="en-US" sz="2275"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i="1" baseline="30000" dirty="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a:t>
            </a:r>
            <a:endParaRPr lang="en-US" sz="2275" i="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6321">
                                            <p:txEl>
                                              <p:pRg st="0" end="0"/>
                                            </p:txEl>
                                          </p:spTgt>
                                        </p:tgtEl>
                                        <p:attrNameLst>
                                          <p:attrName>style.visibility</p:attrName>
                                        </p:attrNameLst>
                                      </p:cBhvr>
                                      <p:to>
                                        <p:strVal val="visible"/>
                                      </p:to>
                                    </p:set>
                                    <p:animEffect transition="in" filter="wipe(up)">
                                      <p:cBhvr>
                                        <p:cTn id="7" dur="500"/>
                                        <p:tgtEl>
                                          <p:spTgt spid="5632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6321">
                                            <p:txEl>
                                              <p:pRg st="1" end="1"/>
                                            </p:txEl>
                                          </p:spTgt>
                                        </p:tgtEl>
                                        <p:attrNameLst>
                                          <p:attrName>style.visibility</p:attrName>
                                        </p:attrNameLst>
                                      </p:cBhvr>
                                      <p:to>
                                        <p:strVal val="visible"/>
                                      </p:to>
                                    </p:set>
                                    <p:animEffect transition="in" filter="wipe(up)">
                                      <p:cBhvr>
                                        <p:cTn id="12" dur="500"/>
                                        <p:tgtEl>
                                          <p:spTgt spid="5632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6321">
                                            <p:txEl>
                                              <p:pRg st="2" end="2"/>
                                            </p:txEl>
                                          </p:spTgt>
                                        </p:tgtEl>
                                        <p:attrNameLst>
                                          <p:attrName>style.visibility</p:attrName>
                                        </p:attrNameLst>
                                      </p:cBhvr>
                                      <p:to>
                                        <p:strVal val="visible"/>
                                      </p:to>
                                    </p:set>
                                    <p:animEffect transition="in" filter="wipe(up)">
                                      <p:cBhvr>
                                        <p:cTn id="17" dur="500"/>
                                        <p:tgtEl>
                                          <p:spTgt spid="5632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321">
                                            <p:txEl>
                                              <p:pRg st="3" end="3"/>
                                            </p:txEl>
                                          </p:spTgt>
                                        </p:tgtEl>
                                        <p:attrNameLst>
                                          <p:attrName>style.visibility</p:attrName>
                                        </p:attrNameLst>
                                      </p:cBhvr>
                                      <p:to>
                                        <p:strVal val="visible"/>
                                      </p:to>
                                    </p:set>
                                    <p:animEffect transition="in" filter="wipe(up)">
                                      <p:cBhvr>
                                        <p:cTn id="22" dur="500"/>
                                        <p:tgtEl>
                                          <p:spTgt spid="5632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8917"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159" name="Table 158"/>
          <p:cNvGraphicFramePr>
            <a:graphicFrameLocks noGrp="1"/>
          </p:cNvGraphicFramePr>
          <p:nvPr>
            <p:extLst>
              <p:ext uri="{D42A27DB-BD31-4B8C-83A1-F6EECF244321}">
                <p14:modId xmlns:p14="http://schemas.microsoft.com/office/powerpoint/2010/main" xmlns="" val="3692759980"/>
              </p:ext>
            </p:extLst>
          </p:nvPr>
        </p:nvGraphicFramePr>
        <p:xfrm>
          <a:off x="274328" y="1555433"/>
          <a:ext cx="9406900" cy="4616380"/>
        </p:xfrm>
        <a:graphic>
          <a:graphicData uri="http://schemas.openxmlformats.org/drawingml/2006/table">
            <a:tbl>
              <a:tblPr/>
              <a:tblGrid>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gridCol w="495100"/>
              </a:tblGrid>
              <a:tr h="198120">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32080">
                <a:tc>
                  <a:txBody>
                    <a:bodyPr/>
                    <a:lstStyle/>
                    <a:p>
                      <a:pPr algn="r">
                        <a:spcAft>
                          <a:spcPts val="0"/>
                        </a:spcAft>
                      </a:pPr>
                      <a:endParaRPr lang="en-US" sz="9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9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900" b="1" dirty="0">
                          <a:latin typeface="Times New Roman"/>
                          <a:ea typeface="Times New Roman"/>
                        </a:rPr>
                        <a:t>A</a:t>
                      </a:r>
                    </a:p>
                  </a:txBody>
                  <a:tcPr marL="13039" marR="26078"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C</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C</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dirty="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I</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I</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J</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J</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4</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32080">
                <a:tc>
                  <a:txBody>
                    <a:bodyPr/>
                    <a:lstStyle/>
                    <a:p>
                      <a:pPr algn="ctr">
                        <a:spcAft>
                          <a:spcPts val="0"/>
                        </a:spcAft>
                      </a:pPr>
                      <a:r>
                        <a:rPr lang="en-US" sz="800" b="1" dirty="0" smtClean="0">
                          <a:latin typeface="Times New Roman"/>
                          <a:ea typeface="Times New Roman"/>
                        </a:rPr>
                        <a:t>K</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K</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5</a:t>
                      </a:r>
                    </a:p>
                  </a:txBody>
                  <a:tcPr marL="13039" marR="26078"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32080">
                <a:tc>
                  <a:txBody>
                    <a:bodyPr/>
                    <a:lstStyle/>
                    <a:p>
                      <a:pPr algn="ctr">
                        <a:spcAft>
                          <a:spcPts val="0"/>
                        </a:spcAft>
                      </a:pPr>
                      <a:r>
                        <a:rPr lang="en-US" sz="900" b="1" dirty="0">
                          <a:latin typeface="Times New Roman"/>
                          <a:ea typeface="Times New Roman"/>
                        </a:rPr>
                        <a:t>B</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G</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G</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r>
              <a:tr h="132080">
                <a:tc>
                  <a:txBody>
                    <a:bodyPr/>
                    <a:lstStyle/>
                    <a:p>
                      <a:pPr algn="ctr">
                        <a:spcAft>
                          <a:spcPts val="0"/>
                        </a:spcAft>
                      </a:pPr>
                      <a:r>
                        <a:rPr lang="en-US" sz="800" b="1" dirty="0" smtClean="0">
                          <a:latin typeface="Times New Roman"/>
                          <a:ea typeface="Times New Roman"/>
                        </a:rPr>
                        <a:t>H</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H</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r>
              <a:tr h="132080">
                <a:tc>
                  <a:txBody>
                    <a:bodyPr/>
                    <a:lstStyle/>
                    <a:p>
                      <a:pPr algn="ctr">
                        <a:spcAft>
                          <a:spcPts val="0"/>
                        </a:spcAft>
                      </a:pPr>
                      <a:r>
                        <a:rPr lang="en-US" sz="800" b="1" dirty="0" smtClean="0">
                          <a:latin typeface="Times New Roman"/>
                          <a:ea typeface="Times New Roman"/>
                        </a:rPr>
                        <a:t>D</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D</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044">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E</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E</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ctr">
                        <a:spcAft>
                          <a:spcPts val="0"/>
                        </a:spcAft>
                      </a:pPr>
                      <a:r>
                        <a:rPr lang="en-US" sz="800" b="1" dirty="0" smtClean="0">
                          <a:latin typeface="Times New Roman"/>
                          <a:ea typeface="Times New Roman"/>
                        </a:rPr>
                        <a:t>F</a:t>
                      </a:r>
                      <a:endParaRPr lang="en-US" sz="800" b="1"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F</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latin typeface="Times New Roman"/>
                          <a:ea typeface="Times New Roman"/>
                        </a:rPr>
                        <a:t>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48837">
                <a:tc>
                  <a:txBody>
                    <a:bodyPr/>
                    <a:lstStyle/>
                    <a:p>
                      <a:pPr algn="ctr">
                        <a:spcAft>
                          <a:spcPts val="0"/>
                        </a:spcAft>
                      </a:pPr>
                      <a:endParaRPr lang="en-US" sz="20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2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363220">
                <a:tc>
                  <a:txBody>
                    <a:bodyPr/>
                    <a:lstStyle/>
                    <a:p>
                      <a:pPr algn="r">
                        <a:spcAft>
                          <a:spcPts val="0"/>
                        </a:spcAft>
                      </a:pPr>
                      <a:r>
                        <a:rPr lang="en-US" sz="1200" dirty="0" smtClean="0">
                          <a:latin typeface="Times New Roman"/>
                          <a:ea typeface="Times New Roman"/>
                        </a:rPr>
                        <a:t>Daily R</a:t>
                      </a:r>
                      <a:endParaRPr lang="en-US" sz="12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9</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a:latin typeface="Times New Roman"/>
                          <a:ea typeface="Times New Roman"/>
                          <a:sym typeface="Symbol"/>
                        </a:rPr>
                        <a:t></a:t>
                      </a:r>
                      <a:r>
                        <a:rPr lang="en-US" sz="1200">
                          <a:latin typeface="Times New Roman"/>
                          <a:ea typeface="Times New Roman"/>
                        </a:rPr>
                        <a:t>R</a:t>
                      </a: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a:t>
                      </a: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10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15</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24</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33</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42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51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60</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66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latin typeface="Times New Roman"/>
                          <a:ea typeface="Times New Roman"/>
                        </a:rPr>
                        <a:t>71</a:t>
                      </a:r>
                      <a:endParaRPr lang="en-US" sz="12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76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81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86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92</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96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101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106</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latin typeface="Times New Roman"/>
                          <a:ea typeface="Times New Roman"/>
                        </a:rPr>
                        <a:t>111</a:t>
                      </a: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7137">
                <a:tc>
                  <a:txBody>
                    <a:bodyPr/>
                    <a:lstStyle/>
                    <a:p>
                      <a:pPr algn="r">
                        <a:spcAft>
                          <a:spcPts val="0"/>
                        </a:spcAft>
                      </a:pPr>
                      <a:r>
                        <a:rPr lang="en-US" sz="1200" dirty="0">
                          <a:latin typeface="Times New Roman"/>
                          <a:ea typeface="Times New Roman"/>
                          <a:sym typeface="Symbol"/>
                        </a:rPr>
                        <a:t></a:t>
                      </a:r>
                      <a:r>
                        <a:rPr lang="en-US" sz="1200" dirty="0">
                          <a:latin typeface="Times New Roman"/>
                          <a:ea typeface="Times New Roman"/>
                        </a:rPr>
                        <a:t>R</a:t>
                      </a:r>
                      <a:r>
                        <a:rPr lang="en-US" sz="1200" baseline="30000" dirty="0">
                          <a:latin typeface="Times New Roman"/>
                          <a:ea typeface="Times New Roman"/>
                        </a:rPr>
                        <a:t>2</a:t>
                      </a:r>
                      <a:endParaRPr lang="en-US" sz="1200" dirty="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25</a:t>
                      </a:r>
                    </a:p>
                  </a:txBody>
                  <a:tcPr marL="13039" marR="2607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50</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75</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156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237</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318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399</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480</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516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541</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566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591</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616</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652</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668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693</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latin typeface="Times New Roman"/>
                          <a:ea typeface="Times New Roman"/>
                        </a:rPr>
                        <a:t>718</a:t>
                      </a: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a:latin typeface="Times New Roman"/>
                          <a:ea typeface="Times New Roman"/>
                        </a:rPr>
                        <a:t>743</a:t>
                      </a:r>
                      <a:endParaRPr lang="en-US" sz="1200" b="1" dirty="0">
                        <a:latin typeface="Times New Roman"/>
                        <a:ea typeface="Times New Roman"/>
                      </a:endParaRPr>
                    </a:p>
                  </a:txBody>
                  <a:tcPr marL="13039" marR="26078"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98069">
                <a:tc>
                  <a:txBody>
                    <a:bodyPr/>
                    <a:lstStyle/>
                    <a:p>
                      <a:pPr algn="ctr">
                        <a:spcAft>
                          <a:spcPts val="0"/>
                        </a:spcAft>
                      </a:pPr>
                      <a:endParaRPr lang="en-US" sz="500">
                        <a:latin typeface="Times New Roman"/>
                        <a:ea typeface="Times New Roman"/>
                      </a:endParaRPr>
                    </a:p>
                  </a:txBody>
                  <a:tcPr marL="13039" marR="26078"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5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32080">
                <a:tc>
                  <a:txBody>
                    <a:bodyPr/>
                    <a:lstStyle/>
                    <a:p>
                      <a:pPr algn="r">
                        <a:spcAft>
                          <a:spcPts val="0"/>
                        </a:spcAft>
                      </a:pPr>
                      <a:r>
                        <a:rPr lang="en-US" sz="900" b="1" dirty="0">
                          <a:latin typeface="Times New Roman"/>
                          <a:ea typeface="Times New Roman"/>
                        </a:rPr>
                        <a:t>10</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9</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8</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7</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32080">
                <a:tc>
                  <a:txBody>
                    <a:bodyPr/>
                    <a:lstStyle/>
                    <a:p>
                      <a:pPr algn="r">
                        <a:spcAft>
                          <a:spcPts val="0"/>
                        </a:spcAft>
                      </a:pPr>
                      <a:r>
                        <a:rPr lang="en-US" sz="900" b="1" dirty="0">
                          <a:latin typeface="Times New Roman"/>
                          <a:ea typeface="Times New Roman"/>
                        </a:rPr>
                        <a:t>6</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32080">
                <a:tc>
                  <a:txBody>
                    <a:bodyPr/>
                    <a:lstStyle/>
                    <a:p>
                      <a:pPr algn="r">
                        <a:spcAft>
                          <a:spcPts val="0"/>
                        </a:spcAft>
                      </a:pPr>
                      <a:r>
                        <a:rPr lang="en-US" sz="900" b="1" dirty="0">
                          <a:latin typeface="Times New Roman"/>
                          <a:ea typeface="Times New Roman"/>
                        </a:rPr>
                        <a:t>5</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4</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65100">
                <a:tc>
                  <a:txBody>
                    <a:bodyPr/>
                    <a:lstStyle/>
                    <a:p>
                      <a:pPr algn="r">
                        <a:spcAft>
                          <a:spcPts val="0"/>
                        </a:spcAft>
                      </a:pPr>
                      <a:r>
                        <a:rPr lang="en-US" sz="900" b="1" dirty="0">
                          <a:latin typeface="Times New Roman"/>
                          <a:ea typeface="Times New Roman"/>
                        </a:rPr>
                        <a:t>3</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gridSpan="10">
                  <a:txBody>
                    <a:bodyPr/>
                    <a:lstStyle/>
                    <a:p>
                      <a:pPr algn="ctr">
                        <a:spcAft>
                          <a:spcPts val="0"/>
                        </a:spcAft>
                      </a:pPr>
                      <a:r>
                        <a:rPr lang="en-US" sz="1100" b="1" dirty="0" smtClean="0">
                          <a:latin typeface="Times New Roman"/>
                          <a:ea typeface="Times New Roman"/>
                        </a:rPr>
                        <a:t>Resource Loading Diagram = Resource Histogram</a:t>
                      </a:r>
                      <a:endParaRPr lang="en-US" sz="1100" b="1"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13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hMerge="1">
                  <a:txBody>
                    <a:bodyPr/>
                    <a:lstStyle/>
                    <a:p>
                      <a:pPr algn="ctr">
                        <a:spcAft>
                          <a:spcPts val="0"/>
                        </a:spcAft>
                      </a:pPr>
                      <a:endParaRPr lang="en-US" sz="900" dirty="0">
                        <a:latin typeface="Times New Roman"/>
                        <a:ea typeface="Times New Roman"/>
                      </a:endParaRPr>
                    </a:p>
                  </a:txBody>
                  <a:tcPr marL="16048" marR="32096"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2</a:t>
                      </a:r>
                    </a:p>
                  </a:txBody>
                  <a:tcPr marL="13039" marR="26078"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pattFill prst="ltUpDiag">
                      <a:fgClr>
                        <a:srgbClr val="FFFFFF"/>
                      </a:fgClr>
                      <a:bgClr>
                        <a:srgbClr val="DDDDDD"/>
                      </a:bgClr>
                    </a:pattFill>
                  </a:tcPr>
                </a:tc>
              </a:tr>
              <a:tr h="132080">
                <a:tc>
                  <a:txBody>
                    <a:bodyPr/>
                    <a:lstStyle/>
                    <a:p>
                      <a:pPr algn="r">
                        <a:spcAft>
                          <a:spcPts val="0"/>
                        </a:spcAft>
                      </a:pPr>
                      <a:r>
                        <a:rPr lang="en-US" sz="900" b="1" dirty="0">
                          <a:latin typeface="Times New Roman"/>
                          <a:ea typeface="Times New Roman"/>
                        </a:rPr>
                        <a:t>1</a:t>
                      </a:r>
                    </a:p>
                  </a:txBody>
                  <a:tcPr marL="13039" marR="26078"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c>
                  <a:txBody>
                    <a:bodyPr/>
                    <a:lstStyle/>
                    <a:p>
                      <a:pPr algn="ctr">
                        <a:spcAft>
                          <a:spcPts val="0"/>
                        </a:spcAft>
                      </a:pPr>
                      <a:endParaRPr lang="en-US" sz="800" dirty="0">
                        <a:latin typeface="Times New Roman"/>
                        <a:ea typeface="Times New Roman"/>
                      </a:endParaRPr>
                    </a:p>
                  </a:txBody>
                  <a:tcPr marL="13039" marR="26078"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pattFill prst="ltUpDiag">
                      <a:fgClr>
                        <a:srgbClr val="FFFFFF"/>
                      </a:fgClr>
                      <a:bgClr>
                        <a:srgbClr val="DDDDDD"/>
                      </a:bgClr>
                    </a:pattFill>
                  </a:tcPr>
                </a:tc>
              </a:tr>
            </a:tbl>
          </a:graphicData>
        </a:graphic>
      </p:graphicFrame>
      <p:sp>
        <p:nvSpPr>
          <p:cNvPr id="8" name="Rectangle 2"/>
          <p:cNvSpPr>
            <a:spLocks noChangeArrowheads="1"/>
          </p:cNvSpPr>
          <p:nvPr/>
        </p:nvSpPr>
        <p:spPr bwMode="auto">
          <a:xfrm>
            <a:off x="388842" y="290530"/>
            <a:ext cx="9083632"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within the limits of available Floats</a:t>
            </a:r>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3994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1812822367"/>
              </p:ext>
            </p:extLst>
          </p:nvPr>
        </p:nvGraphicFramePr>
        <p:xfrm>
          <a:off x="461010" y="1811655"/>
          <a:ext cx="8915408" cy="3597895"/>
        </p:xfrm>
        <a:graphic>
          <a:graphicData uri="http://schemas.openxmlformats.org/drawingml/2006/table">
            <a:tbl>
              <a:tblPr/>
              <a:tblGrid>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gridCol w="469232"/>
              </a:tblGrid>
              <a:tr h="198120">
                <a:tc>
                  <a:txBody>
                    <a:bodyPr/>
                    <a:lstStyle/>
                    <a:p>
                      <a:pPr algn="r">
                        <a:spcAft>
                          <a:spcPts val="0"/>
                        </a:spcAft>
                      </a:pPr>
                      <a:r>
                        <a:rPr lang="en-US" sz="1300" b="1" i="0" u="none" dirty="0" smtClean="0">
                          <a:latin typeface="Times New Roman"/>
                          <a:ea typeface="Times New Roman"/>
                        </a:rPr>
                        <a:t>Time</a:t>
                      </a:r>
                      <a:endParaRPr lang="en-US" sz="13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48590">
                <a:tc>
                  <a:txBody>
                    <a:body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48590">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70575">
                <a:tc>
                  <a:txBody>
                    <a:body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70575">
                <a:tc>
                  <a:txBody>
                    <a:body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i="0" u="none"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85289">
                <a:tc>
                  <a:txBody>
                    <a:body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i="0" u="none" dirty="0" smtClean="0">
                          <a:latin typeface="Times New Roman"/>
                          <a:ea typeface="Times New Roman"/>
                        </a:rPr>
                        <a:t>R</a:t>
                      </a:r>
                      <a:r>
                        <a:rPr lang="en-US" sz="1200" b="1" i="0" u="none" baseline="30000" dirty="0" smtClean="0">
                          <a:latin typeface="Times New Roman"/>
                          <a:ea typeface="Times New Roman"/>
                        </a:rPr>
                        <a:t>2</a:t>
                      </a:r>
                      <a:endParaRPr lang="en-US" sz="12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25</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81</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36</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0" u="none" dirty="0" smtClean="0">
                          <a:latin typeface="Times New Roman"/>
                          <a:ea typeface="Times New Roman"/>
                        </a:rPr>
                        <a:t>49</a:t>
                      </a:r>
                      <a:endParaRPr lang="en-US" sz="1200" b="1" i="0" u="none" dirty="0">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0547" name="TextBox 8"/>
          <p:cNvSpPr txBox="1">
            <a:spLocks noChangeArrowheads="1"/>
          </p:cNvSpPr>
          <p:nvPr/>
        </p:nvSpPr>
        <p:spPr bwMode="auto">
          <a:xfrm>
            <a:off x="186431" y="5596890"/>
            <a:ext cx="9561251" cy="442429"/>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periods &amp; Delay activity “G”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717 </a:t>
            </a:r>
          </a:p>
        </p:txBody>
      </p:sp>
      <p:sp>
        <p:nvSpPr>
          <p:cNvPr id="9" name="Rectangle 2"/>
          <p:cNvSpPr>
            <a:spLocks noChangeArrowheads="1"/>
          </p:cNvSpPr>
          <p:nvPr/>
        </p:nvSpPr>
        <p:spPr bwMode="auto">
          <a:xfrm>
            <a:off x="1555433" y="755470"/>
            <a:ext cx="258222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First Trial </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096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xmlns="" val="1178300290"/>
              </p:ext>
            </p:extLst>
          </p:nvPr>
        </p:nvGraphicFramePr>
        <p:xfrm>
          <a:off x="388628" y="1594487"/>
          <a:ext cx="9006836" cy="3452312"/>
        </p:xfrm>
        <a:graphic>
          <a:graphicData uri="http://schemas.openxmlformats.org/drawingml/2006/table">
            <a:tbl>
              <a:tblPr/>
              <a:tblGrid>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gridCol w="474044"/>
              </a:tblGrid>
              <a:tr h="318652">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9327">
                <a:tc>
                  <a:txBody>
                    <a:bodyPr/>
                    <a:lstStyle/>
                    <a:p>
                      <a:pPr algn="r">
                        <a:spcAft>
                          <a:spcPts val="0"/>
                        </a:spcAft>
                      </a:pPr>
                      <a:endParaRPr lang="en-US" sz="10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r">
                        <a:spcAft>
                          <a:spcPts val="0"/>
                        </a:spcAft>
                      </a:pPr>
                      <a:r>
                        <a:rPr lang="en-US" sz="1000" b="1"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9327">
                <a:tc>
                  <a:txBody>
                    <a:bodyPr/>
                    <a:lstStyle/>
                    <a:p>
                      <a:pPr algn="r">
                        <a:spcAft>
                          <a:spcPts val="0"/>
                        </a:spcAft>
                      </a:pPr>
                      <a:r>
                        <a:rPr lang="en-US" sz="1000" b="1"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9327">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816">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dirty="0" smtClean="0">
                          <a:solidFill>
                            <a:srgbClr val="0000FF"/>
                          </a:solidFill>
                          <a:latin typeface="Times New Roman"/>
                          <a:ea typeface="Times New Roman"/>
                        </a:rPr>
                        <a:t>R</a:t>
                      </a:r>
                      <a:r>
                        <a:rPr lang="en-US" sz="1200" b="1" baseline="30000" dirty="0" smtClean="0">
                          <a:solidFill>
                            <a:srgbClr val="0000FF"/>
                          </a:solidFill>
                          <a:latin typeface="Times New Roman"/>
                          <a:ea typeface="Times New Roman"/>
                        </a:rPr>
                        <a:t>2</a:t>
                      </a:r>
                      <a:endParaRPr lang="en-US" sz="1200" b="1" dirty="0">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25</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81</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36</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smtClean="0">
                          <a:solidFill>
                            <a:srgbClr val="0000FF"/>
                          </a:solidFill>
                          <a:latin typeface="Times New Roman"/>
                          <a:ea typeface="Times New Roman"/>
                        </a:rPr>
                        <a:t>49</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1583" name="TextBox 7"/>
          <p:cNvSpPr txBox="1">
            <a:spLocks noChangeArrowheads="1"/>
          </p:cNvSpPr>
          <p:nvPr/>
        </p:nvSpPr>
        <p:spPr bwMode="auto">
          <a:xfrm>
            <a:off x="106532" y="5249778"/>
            <a:ext cx="9729926" cy="1067408"/>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Delay activity “F”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795463" y="755470"/>
            <a:ext cx="303942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Second Trial</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8"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198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xmlns="" val="1475226795"/>
              </p:ext>
            </p:extLst>
          </p:nvPr>
        </p:nvGraphicFramePr>
        <p:xfrm>
          <a:off x="537216" y="1571626"/>
          <a:ext cx="8595353" cy="3397199"/>
        </p:xfrm>
        <a:graphic>
          <a:graphicData uri="http://schemas.openxmlformats.org/drawingml/2006/table">
            <a:tbl>
              <a:tblPr/>
              <a:tblGrid>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gridCol w="452387"/>
              </a:tblGrid>
              <a:tr h="305839">
                <a:tc>
                  <a:txBody>
                    <a:bodyPr/>
                    <a:lstStyle/>
                    <a:p>
                      <a:pPr algn="r">
                        <a:spcAft>
                          <a:spcPts val="0"/>
                        </a:spcAft>
                      </a:pPr>
                      <a:r>
                        <a:rPr lang="en-US" sz="1300" b="1" dirty="0" smtClean="0">
                          <a:latin typeface="Times New Roman"/>
                          <a:ea typeface="Times New Roman"/>
                        </a:rPr>
                        <a:t>Time</a:t>
                      </a:r>
                      <a:endParaRPr lang="en-US" sz="13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solidFill>
                      <a:srgbClr val="FFC9C9"/>
                    </a:solidFill>
                  </a:tcPr>
                </a:tc>
                <a:tc>
                  <a:txBody>
                    <a:bodyPr/>
                    <a:lstStyle/>
                    <a:p>
                      <a:pPr algn="ctr">
                        <a:spcAft>
                          <a:spcPts val="0"/>
                        </a:spcAft>
                      </a:pPr>
                      <a:r>
                        <a:rPr lang="en-US" sz="13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c>
                  <a:txBody>
                    <a:bodyPr/>
                    <a:lstStyle/>
                    <a:p>
                      <a:pPr algn="ctr">
                        <a:spcAft>
                          <a:spcPts val="0"/>
                        </a:spcAft>
                      </a:pPr>
                      <a:r>
                        <a:rPr lang="en-US" sz="1300" b="1"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solidFill>
                      <a:srgbClr val="FFC9C9"/>
                    </a:solidFill>
                  </a:tcPr>
                </a:tc>
              </a:tr>
              <a:tr h="152920">
                <a:tc>
                  <a:txBody>
                    <a:bodyPr/>
                    <a:lstStyle/>
                    <a:p>
                      <a:pPr algn="r">
                        <a:spcAft>
                          <a:spcPts val="0"/>
                        </a:spcAft>
                      </a:pPr>
                      <a:endParaRPr lang="en-US" sz="1000" b="1"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1000" b="1"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r">
                        <a:spcAft>
                          <a:spcPts val="0"/>
                        </a:spcAft>
                      </a:pPr>
                      <a:r>
                        <a:rPr lang="en-US" sz="1000" b="1"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3</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4</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5</a:t>
                      </a: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tcPr>
                </a:tc>
              </a:tr>
              <a:tr h="155920">
                <a:tc>
                  <a:txBody>
                    <a:bodyPr/>
                    <a:lstStyle/>
                    <a:p>
                      <a:pPr algn="r">
                        <a:spcAft>
                          <a:spcPts val="0"/>
                        </a:spcAft>
                      </a:pPr>
                      <a:r>
                        <a:rPr lang="en-US" sz="1000" b="1"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G</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endParaRPr lang="en-US" sz="300"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bg1"/>
                    </a:solidFill>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H</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155920">
                <a:tc>
                  <a:txBody>
                    <a:bodyPr/>
                    <a:lstStyle/>
                    <a:p>
                      <a:pPr algn="ctr">
                        <a:spcAft>
                          <a:spcPts val="0"/>
                        </a:spcAft>
                      </a:pPr>
                      <a:endParaRPr lang="en-US" sz="7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r>
                        <a:rPr lang="en-US" sz="1000" b="1" dirty="0">
                          <a:latin typeface="Times New Roman"/>
                          <a:ea typeface="Times New Roman"/>
                        </a:rPr>
                        <a:t>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c>
                  <a:txBody>
                    <a:bodyPr/>
                    <a:lstStyle/>
                    <a:p>
                      <a:pPr algn="ctr">
                        <a:spcAft>
                          <a:spcPts val="0"/>
                        </a:spcAft>
                      </a:pPr>
                      <a:endParaRPr lang="en-US" sz="7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tcPr>
                </a:tc>
              </a:tr>
              <a:tr h="77960">
                <a:tc>
                  <a:txBody>
                    <a:bodyPr/>
                    <a:lstStyle/>
                    <a:p>
                      <a:pPr algn="ctr">
                        <a:spcAft>
                          <a:spcPts val="0"/>
                        </a:spcAft>
                      </a:pPr>
                      <a:endParaRPr lang="en-US" sz="30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30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tcPr>
                </a:tc>
              </a:tr>
              <a:tr h="181610">
                <a:tc>
                  <a:txBody>
                    <a:bodyPr/>
                    <a:lstStyle/>
                    <a:p>
                      <a:pPr algn="r">
                        <a:spcAft>
                          <a:spcPts val="0"/>
                        </a:spcAft>
                      </a:pPr>
                      <a:r>
                        <a:rPr lang="en-US" sz="1200" b="1" dirty="0">
                          <a:solidFill>
                            <a:srgbClr val="0000FF"/>
                          </a:solidFill>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a:solidFill>
                            <a:srgbClr val="0000FF"/>
                          </a:solidFill>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r h="181610">
                <a:tc>
                  <a:txBody>
                    <a:bodyPr/>
                    <a:lstStyle/>
                    <a:p>
                      <a:pPr algn="r">
                        <a:spcAft>
                          <a:spcPts val="0"/>
                        </a:spcAft>
                      </a:pPr>
                      <a:r>
                        <a:rPr lang="en-US" sz="1200" b="1">
                          <a:solidFill>
                            <a:srgbClr val="0000FF"/>
                          </a:solidFill>
                          <a:latin typeface="Times New Roman"/>
                          <a:ea typeface="Times New Roman"/>
                          <a:sym typeface="Symbol"/>
                        </a:rPr>
                        <a:t></a:t>
                      </a:r>
                      <a:r>
                        <a:rPr lang="en-US" sz="1200" b="1">
                          <a:solidFill>
                            <a:srgbClr val="0000FF"/>
                          </a:solidFill>
                          <a:latin typeface="Times New Roman"/>
                          <a:ea typeface="Times New Roman"/>
                        </a:rPr>
                        <a:t>R</a:t>
                      </a:r>
                      <a:r>
                        <a:rPr lang="en-US" sz="1200" b="1" baseline="30000">
                          <a:solidFill>
                            <a:srgbClr val="0000FF"/>
                          </a:solidFill>
                          <a:latin typeface="Times New Roman"/>
                          <a:ea typeface="Times New Roman"/>
                        </a:rPr>
                        <a:t>2</a:t>
                      </a:r>
                      <a:endParaRPr lang="en-US" sz="1200" b="1">
                        <a:solidFill>
                          <a:srgbClr val="0000FF"/>
                        </a:solidFill>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25</a:t>
                      </a:r>
                    </a:p>
                  </a:txBody>
                  <a:tcPr marL="14962" marR="29925" marT="0" marB="0" anchor="b">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75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100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125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174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223</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248</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273</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337</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386</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435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484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520</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556</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605</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dirty="0">
                          <a:solidFill>
                            <a:srgbClr val="0000FF"/>
                          </a:solidFill>
                          <a:latin typeface="Times New Roman"/>
                          <a:ea typeface="Times New Roman"/>
                        </a:rPr>
                        <a:t>654</a:t>
                      </a: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en-US" sz="1200" b="1" i="1" dirty="0">
                          <a:solidFill>
                            <a:srgbClr val="0000FF"/>
                          </a:solidFill>
                          <a:latin typeface="Times New Roman"/>
                          <a:ea typeface="Times New Roman"/>
                        </a:rPr>
                        <a:t>703</a:t>
                      </a:r>
                      <a:endParaRPr lang="en-US" sz="1200" b="1" dirty="0">
                        <a:solidFill>
                          <a:srgbClr val="0000FF"/>
                        </a:solidFill>
                        <a:latin typeface="Times New Roman"/>
                        <a:ea typeface="Times New Roman"/>
                      </a:endParaRPr>
                    </a:p>
                  </a:txBody>
                  <a:tcPr marL="14962" marR="29925" marT="0" marB="0" anchor="b">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r>
            </a:tbl>
          </a:graphicData>
        </a:graphic>
      </p:graphicFrame>
      <p:sp>
        <p:nvSpPr>
          <p:cNvPr id="42603" name="TextBox 7"/>
          <p:cNvSpPr txBox="1">
            <a:spLocks noChangeArrowheads="1"/>
          </p:cNvSpPr>
          <p:nvPr/>
        </p:nvSpPr>
        <p:spPr bwMode="auto">
          <a:xfrm>
            <a:off x="182880" y="5038725"/>
            <a:ext cx="9555924" cy="1067408"/>
          </a:xfrm>
          <a:prstGeom prst="rect">
            <a:avLst/>
          </a:prstGeom>
          <a:solidFill>
            <a:srgbClr val="0D078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“F” </a:t>
            </a:r>
            <a:r>
              <a:rPr lang="en-US" sz="2112" b="1" i="1" u="sng" dirty="0">
                <a:solidFill>
                  <a:schemeClr val="bg1"/>
                </a:solidFill>
                <a:latin typeface="Times New Roman" panose="02020603050405020304" pitchFamily="18" charset="0"/>
                <a:cs typeface="Times New Roman" panose="02020603050405020304" pitchFamily="18" charset="0"/>
              </a:rPr>
              <a:t>5</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r>
              <a:rPr lang="en-US" sz="2112"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795463" y="906066"/>
            <a:ext cx="341661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Trial</a:t>
            </a: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804347" y="4737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Levelling: Defined</a:t>
            </a:r>
          </a:p>
        </p:txBody>
      </p:sp>
      <p:sp>
        <p:nvSpPr>
          <p:cNvPr id="10" name="Rectangle 7"/>
          <p:cNvSpPr>
            <a:spLocks noChangeArrowheads="1"/>
          </p:cNvSpPr>
          <p:nvPr/>
        </p:nvSpPr>
        <p:spPr bwMode="auto">
          <a:xfrm>
            <a:off x="701337" y="1346934"/>
            <a:ext cx="8309499" cy="5000600"/>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eaLnBrk="0" fontAlgn="base" hangingPunct="0">
              <a:spcBef>
                <a:spcPts val="975"/>
              </a:spcBef>
              <a:spcAft>
                <a:spcPct val="0"/>
              </a:spcAft>
            </a:pPr>
            <a:r>
              <a:rPr lang="en-US" sz="2400" b="1" i="1" kern="0" dirty="0">
                <a:solidFill>
                  <a:prstClr val="black"/>
                </a:solidFill>
                <a:latin typeface="Times New Roman" panose="02020603050405020304" pitchFamily="18" charset="0"/>
                <a:cs typeface="Times New Roman" panose="02020603050405020304" pitchFamily="18" charset="0"/>
              </a:rPr>
              <a:t>Resource leveling </a:t>
            </a:r>
            <a:r>
              <a:rPr lang="en-US" sz="2400" kern="0" dirty="0">
                <a:solidFill>
                  <a:prstClr val="black"/>
                </a:solidFill>
                <a:latin typeface="Times New Roman" panose="02020603050405020304" pitchFamily="18" charset="0"/>
                <a:cs typeface="Times New Roman" panose="02020603050405020304" pitchFamily="18" charset="0"/>
              </a:rPr>
              <a:t>is a technique used to examine unbalanced use of resources (usually people or equipment) over time, and for resolving over-allocations or </a:t>
            </a:r>
            <a:r>
              <a:rPr lang="en-US" sz="2400" b="1" i="1" u="sng" kern="0" dirty="0">
                <a:solidFill>
                  <a:prstClr val="black"/>
                </a:solidFill>
                <a:latin typeface="Times New Roman" panose="02020603050405020304" pitchFamily="18" charset="0"/>
                <a:cs typeface="Times New Roman" panose="02020603050405020304" pitchFamily="18" charset="0"/>
              </a:rPr>
              <a:t>conflicts</a:t>
            </a:r>
            <a:r>
              <a:rPr lang="en-US" sz="2400" kern="0" dirty="0">
                <a:solidFill>
                  <a:prstClr val="black"/>
                </a:solidFill>
                <a:latin typeface="Times New Roman" panose="02020603050405020304" pitchFamily="18" charset="0"/>
                <a:cs typeface="Times New Roman" panose="02020603050405020304" pitchFamily="18" charset="0"/>
              </a:rPr>
              <a:t> resulting from scheduling certain tasks </a:t>
            </a:r>
            <a:r>
              <a:rPr lang="en-US" sz="2400" b="1" i="1" u="sng" kern="0" dirty="0">
                <a:solidFill>
                  <a:prstClr val="black"/>
                </a:solidFill>
                <a:latin typeface="Times New Roman" panose="02020603050405020304" pitchFamily="18" charset="0"/>
                <a:cs typeface="Times New Roman" panose="02020603050405020304" pitchFamily="18" charset="0"/>
              </a:rPr>
              <a:t>simultaneously</a:t>
            </a:r>
            <a:r>
              <a:rPr lang="en-US" sz="2400" u="sng" kern="0" dirty="0">
                <a:solidFill>
                  <a:prstClr val="black"/>
                </a:solidFill>
                <a:latin typeface="Times New Roman" panose="02020603050405020304" pitchFamily="18" charset="0"/>
                <a:cs typeface="Times New Roman" panose="02020603050405020304" pitchFamily="18" charset="0"/>
              </a:rPr>
              <a:t>.</a:t>
            </a:r>
            <a:r>
              <a:rPr lang="en-US" sz="2400" kern="0" dirty="0">
                <a:solidFill>
                  <a:prstClr val="black"/>
                </a:solidFill>
                <a:latin typeface="Times New Roman" panose="02020603050405020304" pitchFamily="18" charset="0"/>
                <a:cs typeface="Times New Roman" panose="02020603050405020304" pitchFamily="18" charset="0"/>
              </a:rPr>
              <a:t> Such conflicts are:</a:t>
            </a:r>
          </a:p>
          <a:p>
            <a:pPr marL="660380" lvl="1" indent="-288916" algn="just" defTabSz="742927" eaLnBrk="0" fontAlgn="base" hangingPunct="0">
              <a:spcBef>
                <a:spcPts val="487"/>
              </a:spcBef>
              <a:spcAft>
                <a:spcPct val="0"/>
              </a:spcAft>
              <a:buFont typeface="Wingdings" pitchFamily="2" charset="2"/>
              <a:buChar char="v"/>
            </a:pPr>
            <a:r>
              <a:rPr lang="en-US" sz="2400" i="1" kern="0" dirty="0">
                <a:solidFill>
                  <a:prstClr val="black"/>
                </a:solidFill>
                <a:latin typeface="Times New Roman" panose="02020603050405020304" pitchFamily="18" charset="0"/>
                <a:cs typeface="Times New Roman" panose="02020603050405020304" pitchFamily="18" charset="0"/>
              </a:rPr>
              <a:t>more resources such as </a:t>
            </a:r>
            <a:r>
              <a:rPr lang="en-US" sz="2400" b="1" i="1" u="sng" kern="0" dirty="0">
                <a:solidFill>
                  <a:srgbClr val="0000CC"/>
                </a:solidFill>
                <a:latin typeface="Times New Roman" panose="02020603050405020304" pitchFamily="18" charset="0"/>
                <a:cs typeface="Times New Roman" panose="02020603050405020304" pitchFamily="18" charset="0"/>
              </a:rPr>
              <a:t>machines or people</a:t>
            </a:r>
            <a:r>
              <a:rPr lang="en-US" sz="2400" i="1" kern="0" dirty="0">
                <a:solidFill>
                  <a:prstClr val="black"/>
                </a:solidFill>
                <a:latin typeface="Times New Roman" panose="02020603050405020304" pitchFamily="18" charset="0"/>
                <a:cs typeface="Times New Roman" panose="02020603050405020304" pitchFamily="18" charset="0"/>
              </a:rPr>
              <a:t> are needed than are available, </a:t>
            </a:r>
            <a:r>
              <a:rPr lang="en-US" sz="2400" b="1" i="1" kern="0" dirty="0">
                <a:solidFill>
                  <a:srgbClr val="FF0000"/>
                </a:solidFill>
                <a:latin typeface="Times New Roman" panose="02020603050405020304" pitchFamily="18" charset="0"/>
                <a:cs typeface="Times New Roman" panose="02020603050405020304" pitchFamily="18" charset="0"/>
              </a:rPr>
              <a:t>or</a:t>
            </a:r>
            <a:r>
              <a:rPr lang="en-US" sz="2400" i="1" kern="0" dirty="0">
                <a:solidFill>
                  <a:prstClr val="black"/>
                </a:solidFill>
                <a:latin typeface="Times New Roman" panose="02020603050405020304" pitchFamily="18" charset="0"/>
                <a:cs typeface="Times New Roman" panose="02020603050405020304" pitchFamily="18" charset="0"/>
              </a:rPr>
              <a:t> </a:t>
            </a:r>
          </a:p>
          <a:p>
            <a:pPr marL="660380" lvl="1" indent="-288916" algn="just" defTabSz="742927" eaLnBrk="0" fontAlgn="base" hangingPunct="0">
              <a:spcBef>
                <a:spcPts val="487"/>
              </a:spcBef>
              <a:spcAft>
                <a:spcPct val="0"/>
              </a:spcAft>
              <a:buFont typeface="Wingdings" pitchFamily="2" charset="2"/>
              <a:buChar char="v"/>
            </a:pPr>
            <a:r>
              <a:rPr lang="en-US" sz="2400" i="1" kern="0" dirty="0">
                <a:solidFill>
                  <a:prstClr val="black"/>
                </a:solidFill>
                <a:latin typeface="Times New Roman" panose="02020603050405020304" pitchFamily="18" charset="0"/>
                <a:cs typeface="Times New Roman" panose="02020603050405020304" pitchFamily="18" charset="0"/>
              </a:rPr>
              <a:t>a specific person is needed in both tasks, the tasks will have to be rescheduled concurrently or even sequentially to manage the constraint. </a:t>
            </a:r>
          </a:p>
          <a:p>
            <a:pPr algn="just" defTabSz="742927" eaLnBrk="0" fontAlgn="base" hangingPunct="0">
              <a:spcBef>
                <a:spcPts val="1950"/>
              </a:spcBef>
              <a:spcAft>
                <a:spcPct val="0"/>
              </a:spcAft>
            </a:pPr>
            <a:r>
              <a:rPr lang="en-US" sz="2400" i="1" kern="0" dirty="0">
                <a:solidFill>
                  <a:srgbClr val="0D078F"/>
                </a:solidFill>
                <a:latin typeface="Times New Roman" panose="02020603050405020304" pitchFamily="18" charset="0"/>
                <a:cs typeface="Times New Roman" panose="02020603050405020304" pitchFamily="18" charset="0"/>
              </a:rPr>
              <a:t>It is used to balance the workload of primary resources over the course of the project[s], usually at the expense of one of the </a:t>
            </a:r>
            <a:r>
              <a:rPr lang="en-US" sz="2400" i="1" u="sng" kern="0" dirty="0">
                <a:solidFill>
                  <a:srgbClr val="0000CC"/>
                </a:solidFill>
                <a:latin typeface="Times New Roman" panose="02020603050405020304" pitchFamily="18" charset="0"/>
                <a:cs typeface="Times New Roman" panose="02020603050405020304" pitchFamily="18" charset="0"/>
              </a:rPr>
              <a:t>traditional triple constraints </a:t>
            </a:r>
            <a:r>
              <a:rPr lang="en-US" sz="2400" b="1" i="1" u="sng" kern="0" dirty="0">
                <a:solidFill>
                  <a:srgbClr val="FF0000"/>
                </a:solidFill>
                <a:latin typeface="Times New Roman" panose="02020603050405020304" pitchFamily="18" charset="0"/>
                <a:cs typeface="Times New Roman" panose="02020603050405020304" pitchFamily="18" charset="0"/>
              </a:rPr>
              <a:t>(time, cost, scope).</a:t>
            </a:r>
          </a:p>
        </p:txBody>
      </p:sp>
    </p:spTree>
    <p:extLst>
      <p:ext uri="{BB962C8B-B14F-4D97-AF65-F5344CB8AC3E}">
        <p14:creationId xmlns:p14="http://schemas.microsoft.com/office/powerpoint/2010/main" xmlns="" val="11508541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wipe(up)">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wipe(up)">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0">
                                            <p:txEl>
                                              <p:pRg st="3" end="3"/>
                                            </p:txEl>
                                          </p:spTgt>
                                        </p:tgtEl>
                                        <p:attrNameLst>
                                          <p:attrName>style.visibility</p:attrName>
                                        </p:attrNameLst>
                                      </p:cBhvr>
                                      <p:to>
                                        <p:strVal val="visible"/>
                                      </p:to>
                                    </p:set>
                                    <p:animEffect transition="in" filter="wipe(up)">
                                      <p:cBhvr>
                                        <p:cTn id="17" dur="500"/>
                                        <p:tgtEl>
                                          <p:spTgt spid="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301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3014" name="TextBox 7"/>
          <p:cNvSpPr txBox="1">
            <a:spLocks noChangeArrowheads="1"/>
          </p:cNvSpPr>
          <p:nvPr/>
        </p:nvSpPr>
        <p:spPr bwMode="auto">
          <a:xfrm>
            <a:off x="3828573" y="781596"/>
            <a:ext cx="5220087" cy="39241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latin typeface="Times New Roman" panose="02020603050405020304" pitchFamily="18" charset="0"/>
                <a:cs typeface="Times New Roman" panose="02020603050405020304" pitchFamily="18" charset="0"/>
              </a:rPr>
              <a:t>Data for small project is listed below:</a:t>
            </a:r>
            <a:endParaRPr lang="en-US" sz="1950" b="1" i="1" dirty="0">
              <a:solidFill>
                <a:schemeClr val="bg1"/>
              </a:solidFill>
              <a:latin typeface="Times New Roman" panose="02020603050405020304" pitchFamily="18" charset="0"/>
              <a:cs typeface="Times New Roman" panose="02020603050405020304" pitchFamily="18" charset="0"/>
            </a:endParaRPr>
          </a:p>
        </p:txBody>
      </p:sp>
      <p:sp>
        <p:nvSpPr>
          <p:cNvPr id="11" name="Rectangle 2"/>
          <p:cNvSpPr>
            <a:spLocks noChangeArrowheads="1"/>
          </p:cNvSpPr>
          <p:nvPr/>
        </p:nvSpPr>
        <p:spPr bwMode="auto">
          <a:xfrm>
            <a:off x="1002030" y="736367"/>
            <a:ext cx="235267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a:t>
            </a:r>
          </a:p>
        </p:txBody>
      </p:sp>
      <p:graphicFrame>
        <p:nvGraphicFramePr>
          <p:cNvPr id="10" name="Table 9"/>
          <p:cNvGraphicFramePr>
            <a:graphicFrameLocks noGrp="1"/>
          </p:cNvGraphicFramePr>
          <p:nvPr>
            <p:extLst>
              <p:ext uri="{D42A27DB-BD31-4B8C-83A1-F6EECF244321}">
                <p14:modId xmlns:p14="http://schemas.microsoft.com/office/powerpoint/2010/main" xmlns="" val="342281695"/>
              </p:ext>
            </p:extLst>
          </p:nvPr>
        </p:nvGraphicFramePr>
        <p:xfrm>
          <a:off x="882730" y="1348141"/>
          <a:ext cx="7938136" cy="1155700"/>
        </p:xfrm>
        <a:graphic>
          <a:graphicData uri="http://schemas.openxmlformats.org/drawingml/2006/table">
            <a:tbl>
              <a:tblPr/>
              <a:tblGrid>
                <a:gridCol w="754380"/>
                <a:gridCol w="982980"/>
                <a:gridCol w="891540"/>
                <a:gridCol w="1280161"/>
                <a:gridCol w="811530"/>
                <a:gridCol w="1120141"/>
                <a:gridCol w="868679"/>
                <a:gridCol w="1228725"/>
              </a:tblGrid>
              <a:tr h="231140">
                <a:tc>
                  <a:txBody>
                    <a:bodyPr/>
                    <a:lstStyle/>
                    <a:p>
                      <a:pPr algn="ctr" rtl="0">
                        <a:spcAft>
                          <a:spcPts val="0"/>
                        </a:spcAft>
                      </a:pPr>
                      <a:r>
                        <a:rPr lang="en-US" sz="1500" dirty="0">
                          <a:latin typeface="Times New Roman"/>
                          <a:ea typeface="Times New Roman"/>
                          <a:cs typeface="Arial"/>
                        </a:rPr>
                        <a:t>Activity</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Activity</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A</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F</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B</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G</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C</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A</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E</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D</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a:latin typeface="Times New Roman"/>
                          <a:ea typeface="Times New Roman"/>
                          <a:cs typeface="Arial"/>
                        </a:rPr>
                        <a:t>B, C</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6</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r>
            </a:tbl>
          </a:graphicData>
        </a:graphic>
      </p:graphicFrame>
      <p:sp>
        <p:nvSpPr>
          <p:cNvPr id="43074" name="TextBox 7"/>
          <p:cNvSpPr txBox="1">
            <a:spLocks noChangeArrowheads="1"/>
          </p:cNvSpPr>
          <p:nvPr/>
        </p:nvSpPr>
        <p:spPr bwMode="auto">
          <a:xfrm>
            <a:off x="182405" y="2528420"/>
            <a:ext cx="9293065" cy="6924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rgbClr val="0000FF"/>
                </a:solidFill>
                <a:latin typeface="Times New Roman" panose="02020603050405020304" pitchFamily="18" charset="0"/>
                <a:cs typeface="Times New Roman" panose="02020603050405020304" pitchFamily="18" charset="0"/>
              </a:rPr>
              <a:t>1. Draw </a:t>
            </a:r>
            <a:r>
              <a:rPr lang="en-US" sz="1950" b="1" i="1" u="sng" dirty="0">
                <a:solidFill>
                  <a:srgbClr val="0000FF"/>
                </a:solidFill>
                <a:latin typeface="Times New Roman" panose="02020603050405020304" pitchFamily="18" charset="0"/>
                <a:cs typeface="Times New Roman" panose="02020603050405020304" pitchFamily="18" charset="0"/>
              </a:rPr>
              <a:t>Early Start Time-scaled </a:t>
            </a:r>
            <a:r>
              <a:rPr lang="en-US" sz="1950" b="1" i="1" dirty="0">
                <a:solidFill>
                  <a:srgbClr val="0000FF"/>
                </a:solidFill>
                <a:latin typeface="Times New Roman" panose="02020603050405020304" pitchFamily="18" charset="0"/>
                <a:cs typeface="Times New Roman" panose="02020603050405020304" pitchFamily="18" charset="0"/>
              </a:rPr>
              <a:t>schedule and calculate the corresponding used resource.</a:t>
            </a:r>
          </a:p>
        </p:txBody>
      </p:sp>
      <p:sp>
        <p:nvSpPr>
          <p:cNvPr id="43231" name="TextBox 7"/>
          <p:cNvSpPr txBox="1">
            <a:spLocks noChangeArrowheads="1"/>
          </p:cNvSpPr>
          <p:nvPr/>
        </p:nvSpPr>
        <p:spPr bwMode="auto">
          <a:xfrm>
            <a:off x="205738" y="5419727"/>
            <a:ext cx="9269733" cy="6924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rgbClr val="0000FF"/>
                </a:solidFill>
                <a:latin typeface="Times New Roman" panose="02020603050405020304" pitchFamily="18" charset="0"/>
                <a:cs typeface="Times New Roman" panose="02020603050405020304" pitchFamily="18" charset="0"/>
              </a:rPr>
              <a:t>2. Perform 2 trials Resource Leveling. Also, specify which one of the two trials Time-scaled schedules is the final schedule and why..</a:t>
            </a:r>
          </a:p>
        </p:txBody>
      </p:sp>
      <p:graphicFrame>
        <p:nvGraphicFramePr>
          <p:cNvPr id="12" name="Object 16"/>
          <p:cNvGraphicFramePr>
            <a:graphicFrameLocks noChangeAspect="1"/>
          </p:cNvGraphicFramePr>
          <p:nvPr>
            <p:extLst>
              <p:ext uri="{D42A27DB-BD31-4B8C-83A1-F6EECF244321}">
                <p14:modId xmlns:p14="http://schemas.microsoft.com/office/powerpoint/2010/main" xmlns="" val="675768663"/>
              </p:ext>
            </p:extLst>
          </p:nvPr>
        </p:nvGraphicFramePr>
        <p:xfrm>
          <a:off x="609213" y="2926783"/>
          <a:ext cx="8439448" cy="2704803"/>
        </p:xfrm>
        <a:graphic>
          <a:graphicData uri="http://schemas.openxmlformats.org/presentationml/2006/ole">
            <p:oleObj spid="_x0000_s8221" name="Document" r:id="rId4" imgW="6310004" imgH="2020969" progId="Word.Document.12">
              <p:embed/>
            </p:oleObj>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3074"/>
                                        </p:tgtEl>
                                        <p:attrNameLst>
                                          <p:attrName>style.visibility</p:attrName>
                                        </p:attrNameLst>
                                      </p:cBhvr>
                                      <p:to>
                                        <p:strVal val="visible"/>
                                      </p:to>
                                    </p:set>
                                    <p:animEffect transition="in" filter="wipe(up)">
                                      <p:cBhvr>
                                        <p:cTn id="7" dur="500"/>
                                        <p:tgtEl>
                                          <p:spTgt spid="430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3231"/>
                                        </p:tgtEl>
                                        <p:attrNameLst>
                                          <p:attrName>style.visibility</p:attrName>
                                        </p:attrNameLst>
                                      </p:cBhvr>
                                      <p:to>
                                        <p:strVal val="visible"/>
                                      </p:to>
                                    </p:set>
                                    <p:animEffect transition="in" filter="wipe(up)">
                                      <p:cBhvr>
                                        <p:cTn id="17" dur="500"/>
                                        <p:tgtEl>
                                          <p:spTgt spid="43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4" grpId="0" animBg="1"/>
      <p:bldP spid="432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506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498283" y="894637"/>
            <a:ext cx="53482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(First Trial)</a:t>
            </a:r>
          </a:p>
        </p:txBody>
      </p:sp>
      <p:graphicFrame>
        <p:nvGraphicFramePr>
          <p:cNvPr id="45066" name="Object 3"/>
          <p:cNvGraphicFramePr>
            <a:graphicFrameLocks noChangeAspect="1"/>
          </p:cNvGraphicFramePr>
          <p:nvPr>
            <p:extLst>
              <p:ext uri="{D42A27DB-BD31-4B8C-83A1-F6EECF244321}">
                <p14:modId xmlns:p14="http://schemas.microsoft.com/office/powerpoint/2010/main" xmlns="" val="1546626300"/>
              </p:ext>
            </p:extLst>
          </p:nvPr>
        </p:nvGraphicFramePr>
        <p:xfrm>
          <a:off x="1915420" y="1815406"/>
          <a:ext cx="6210597" cy="3946922"/>
        </p:xfrm>
        <a:graphic>
          <a:graphicData uri="http://schemas.openxmlformats.org/presentationml/2006/ole">
            <p:oleObj spid="_x0000_s2080" name="Document" r:id="rId4" imgW="6303515" imgH="4003806" progId="Word.Document.12">
              <p:embed/>
            </p:oleObj>
          </a:graphicData>
        </a:graphic>
      </p:graphicFrame>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608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795463" y="906066"/>
            <a:ext cx="556545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(Second Trial)</a:t>
            </a:r>
          </a:p>
        </p:txBody>
      </p:sp>
      <p:graphicFrame>
        <p:nvGraphicFramePr>
          <p:cNvPr id="46090" name="Object 3"/>
          <p:cNvGraphicFramePr>
            <a:graphicFrameLocks noChangeAspect="1"/>
          </p:cNvGraphicFramePr>
          <p:nvPr>
            <p:extLst>
              <p:ext uri="{D42A27DB-BD31-4B8C-83A1-F6EECF244321}">
                <p14:modId xmlns:p14="http://schemas.microsoft.com/office/powerpoint/2010/main" xmlns="" val="235620491"/>
              </p:ext>
            </p:extLst>
          </p:nvPr>
        </p:nvGraphicFramePr>
        <p:xfrm>
          <a:off x="1795463" y="1703069"/>
          <a:ext cx="6210597" cy="3482579"/>
        </p:xfrm>
        <a:graphic>
          <a:graphicData uri="http://schemas.openxmlformats.org/presentationml/2006/ole">
            <p:oleObj spid="_x0000_s3104" name="Document" r:id="rId4" imgW="6303515" imgH="3533278" progId="Word.Document.12">
              <p:embed/>
            </p:oleObj>
          </a:graphicData>
        </a:graphic>
      </p:graphicFrame>
      <p:sp>
        <p:nvSpPr>
          <p:cNvPr id="46091" name="TextBox 7"/>
          <p:cNvSpPr txBox="1">
            <a:spLocks noChangeArrowheads="1"/>
          </p:cNvSpPr>
          <p:nvPr/>
        </p:nvSpPr>
        <p:spPr bwMode="auto">
          <a:xfrm>
            <a:off x="560071" y="4976814"/>
            <a:ext cx="7749539" cy="7925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dirty="0">
                <a:latin typeface="Times New Roman" panose="02020603050405020304" pitchFamily="18" charset="0"/>
                <a:cs typeface="Times New Roman" panose="02020603050405020304" pitchFamily="18" charset="0"/>
              </a:rPr>
              <a:t>The 2</a:t>
            </a:r>
            <a:r>
              <a:rPr lang="en-US" sz="2275" baseline="30000" dirty="0">
                <a:latin typeface="Times New Roman" panose="02020603050405020304" pitchFamily="18" charset="0"/>
                <a:cs typeface="Times New Roman" panose="02020603050405020304" pitchFamily="18" charset="0"/>
              </a:rPr>
              <a:t>nd</a:t>
            </a:r>
            <a:r>
              <a:rPr lang="en-US" sz="2275" dirty="0">
                <a:latin typeface="Times New Roman" panose="02020603050405020304" pitchFamily="18" charset="0"/>
                <a:cs typeface="Times New Roman" panose="02020603050405020304" pitchFamily="18" charset="0"/>
              </a:rPr>
              <a:t> trial schedule is the best Resource Leveling result because it has </a:t>
            </a:r>
            <a:r>
              <a:rPr lang="en-US" sz="2275" b="1" i="1" u="sng" dirty="0">
                <a:solidFill>
                  <a:srgbClr val="0000FF"/>
                </a:solidFill>
                <a:latin typeface="Times New Roman" panose="02020603050405020304" pitchFamily="18" charset="0"/>
                <a:cs typeface="Times New Roman" panose="02020603050405020304" pitchFamily="18" charset="0"/>
              </a:rPr>
              <a:t>lowest </a:t>
            </a:r>
            <a:r>
              <a:rPr lang="en-US" sz="2275" b="1" i="1" u="sng" dirty="0">
                <a:solidFill>
                  <a:srgbClr val="0000FF"/>
                </a:solidFill>
                <a:latin typeface="Times New Roman" panose="02020603050405020304" pitchFamily="18" charset="0"/>
                <a:cs typeface="Times New Roman" panose="02020603050405020304" pitchFamily="18" charset="0"/>
                <a:sym typeface="Symbol" pitchFamily="18" charset="2"/>
              </a:rPr>
              <a:t></a:t>
            </a:r>
            <a:r>
              <a:rPr lang="en-US" sz="2275" b="1" i="1" u="sng" dirty="0">
                <a:solidFill>
                  <a:srgbClr val="0000FF"/>
                </a:solidFill>
                <a:latin typeface="Times New Roman" panose="02020603050405020304" pitchFamily="18" charset="0"/>
                <a:cs typeface="Times New Roman" panose="02020603050405020304" pitchFamily="18" charset="0"/>
              </a:rPr>
              <a:t>R</a:t>
            </a:r>
            <a:r>
              <a:rPr lang="en-US" sz="2275" b="1" i="1" u="sng" baseline="30000" dirty="0">
                <a:solidFill>
                  <a:srgbClr val="0000FF"/>
                </a:solidFill>
                <a:latin typeface="Times New Roman" panose="02020603050405020304" pitchFamily="18" charset="0"/>
                <a:cs typeface="Times New Roman" panose="02020603050405020304" pitchFamily="18" charset="0"/>
              </a:rPr>
              <a:t>2</a:t>
            </a:r>
            <a:r>
              <a:rPr lang="en-US" sz="2275" b="1" i="1" u="sng" dirty="0">
                <a:solidFill>
                  <a:srgbClr val="0000FF"/>
                </a:solidFill>
                <a:latin typeface="Times New Roman" panose="02020603050405020304" pitchFamily="18" charset="0"/>
                <a:cs typeface="Times New Roman" panose="02020603050405020304" pitchFamily="18" charset="0"/>
              </a:rPr>
              <a:t>.</a:t>
            </a: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28677" y="598946"/>
            <a:ext cx="6337093"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 Resource Allocation</a:t>
            </a:r>
          </a:p>
        </p:txBody>
      </p:sp>
      <p:sp>
        <p:nvSpPr>
          <p:cNvPr id="49175" name="AutoShape 23"/>
          <p:cNvSpPr>
            <a:spLocks noChangeAspect="1" noChangeArrowheads="1" noTextEdit="1"/>
          </p:cNvSpPr>
          <p:nvPr/>
        </p:nvSpPr>
        <p:spPr bwMode="auto">
          <a:xfrm>
            <a:off x="514353" y="1180148"/>
            <a:ext cx="8686800" cy="5000624"/>
          </a:xfrm>
          <a:prstGeom prst="rect">
            <a:avLst/>
          </a:prstGeom>
          <a:solidFill>
            <a:srgbClr val="00B0F0"/>
          </a:solidFill>
          <a:ln>
            <a:solidFill>
              <a:schemeClr val="tx1"/>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txBody>
          <a:bodyPr/>
          <a:lstStyle/>
          <a:p>
            <a:pPr algn="just">
              <a:defRPr/>
            </a:pPr>
            <a:endParaRPr lang="en-US" sz="1462" b="1" dirty="0">
              <a:latin typeface="Times New Roman" panose="02020603050405020304" pitchFamily="18" charset="0"/>
              <a:cs typeface="Times New Roman" panose="02020603050405020304" pitchFamily="18" charset="0"/>
            </a:endParaRPr>
          </a:p>
        </p:txBody>
      </p:sp>
      <p:sp>
        <p:nvSpPr>
          <p:cNvPr id="47118" name="Text Box 22"/>
          <p:cNvSpPr txBox="1">
            <a:spLocks noChangeArrowheads="1"/>
          </p:cNvSpPr>
          <p:nvPr/>
        </p:nvSpPr>
        <p:spPr bwMode="auto">
          <a:xfrm>
            <a:off x="4413761" y="1264904"/>
            <a:ext cx="1181405" cy="254269"/>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b="1" dirty="0">
                <a:latin typeface="Times New Roman" panose="02020603050405020304" pitchFamily="18" charset="0"/>
                <a:cs typeface="Times New Roman" panose="02020603050405020304" pitchFamily="18" charset="0"/>
              </a:rPr>
              <a:t>START</a:t>
            </a:r>
          </a:p>
        </p:txBody>
      </p:sp>
      <p:sp>
        <p:nvSpPr>
          <p:cNvPr id="49173" name="Text Box 21"/>
          <p:cNvSpPr txBox="1">
            <a:spLocks noChangeArrowheads="1"/>
          </p:cNvSpPr>
          <p:nvPr/>
        </p:nvSpPr>
        <p:spPr bwMode="auto">
          <a:xfrm>
            <a:off x="1833781" y="1688097"/>
            <a:ext cx="6793078" cy="424959"/>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Set ES of the START activity equals 1, calculate initial early start (ES) and late start (LS) time for each activity in the project, and set time now equal to 1, i.e., </a:t>
            </a:r>
            <a:r>
              <a:rPr lang="en-US" sz="1300" b="1" u="sng"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T = 1</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1300" b="1" dirty="0">
              <a:latin typeface="Times New Roman" panose="02020603050405020304" pitchFamily="18" charset="0"/>
              <a:cs typeface="Times New Roman" panose="02020603050405020304" pitchFamily="18" charset="0"/>
            </a:endParaRPr>
          </a:p>
        </p:txBody>
      </p:sp>
      <p:sp>
        <p:nvSpPr>
          <p:cNvPr id="49172" name="Text Box 20"/>
          <p:cNvSpPr txBox="1">
            <a:spLocks noChangeArrowheads="1"/>
          </p:cNvSpPr>
          <p:nvPr/>
        </p:nvSpPr>
        <p:spPr bwMode="auto">
          <a:xfrm>
            <a:off x="1833781" y="2281980"/>
            <a:ext cx="6793078" cy="423193"/>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Determine the initial </a:t>
            </a:r>
            <a:r>
              <a:rPr lang="en-US" sz="1300" b="1" u="sng"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eligible activity set (EAS)</a:t>
            </a:r>
            <a:r>
              <a:rPr lang="en-US" sz="1300" b="1" dirty="0">
                <a:latin typeface="Times New Roman" panose="02020603050405020304" pitchFamily="18" charset="0"/>
                <a:cs typeface="Times New Roman" panose="02020603050405020304" pitchFamily="18" charset="0"/>
              </a:rPr>
              <a:t>, i.e., those activities with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 ≤ T </a:t>
            </a:r>
            <a:r>
              <a:rPr lang="en-US" sz="1300" b="1" dirty="0">
                <a:latin typeface="Times New Roman" panose="02020603050405020304" pitchFamily="18" charset="0"/>
                <a:cs typeface="Times New Roman" panose="02020603050405020304" pitchFamily="18" charset="0"/>
              </a:rPr>
              <a:t>and with all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predecessor activities completed</a:t>
            </a:r>
            <a:r>
              <a:rPr lang="en-US" sz="1300" b="1" dirty="0">
                <a:latin typeface="Times New Roman" panose="02020603050405020304" pitchFamily="18" charset="0"/>
                <a:cs typeface="Times New Roman" panose="02020603050405020304" pitchFamily="18" charset="0"/>
              </a:rPr>
              <a:t>.</a:t>
            </a:r>
          </a:p>
        </p:txBody>
      </p:sp>
      <p:sp>
        <p:nvSpPr>
          <p:cNvPr id="49171" name="Text Box 19"/>
          <p:cNvSpPr txBox="1">
            <a:spLocks noChangeArrowheads="1"/>
          </p:cNvSpPr>
          <p:nvPr/>
        </p:nvSpPr>
        <p:spPr bwMode="auto">
          <a:xfrm>
            <a:off x="1833781" y="2876452"/>
            <a:ext cx="6793078" cy="719252"/>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From among the members of the current EAS, determine the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ordered scheduling set (OSS)</a:t>
            </a:r>
            <a:r>
              <a:rPr lang="en-US" sz="1300" b="1" dirty="0">
                <a:latin typeface="Times New Roman" panose="02020603050405020304" pitchFamily="18" charset="0"/>
                <a:cs typeface="Times New Roman" panose="02020603050405020304" pitchFamily="18" charset="0"/>
              </a:rPr>
              <a:t> of activities, i.e., activities with   ES ≤ T, ordered according to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LS</a:t>
            </a:r>
            <a:r>
              <a:rPr lang="en-US" sz="1300" b="1" dirty="0">
                <a:latin typeface="Times New Roman" panose="02020603050405020304" pitchFamily="18" charset="0"/>
                <a:cs typeface="Times New Roman" panose="02020603050405020304" pitchFamily="18" charset="0"/>
              </a:rPr>
              <a:t> with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smallest</a:t>
            </a:r>
            <a:r>
              <a:rPr lang="en-US" sz="1300" b="1" dirty="0">
                <a:latin typeface="Times New Roman" panose="02020603050405020304" pitchFamily="18" charset="0"/>
                <a:cs typeface="Times New Roman" panose="02020603050405020304" pitchFamily="18" charset="0"/>
              </a:rPr>
              <a:t> values first and within this characteristic, according to </a:t>
            </a:r>
            <a:r>
              <a:rPr lang="en-US" sz="13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least activity duration </a:t>
            </a:r>
            <a:r>
              <a:rPr lang="en-US" sz="1300" b="1" dirty="0">
                <a:latin typeface="Times New Roman" panose="02020603050405020304" pitchFamily="18" charset="0"/>
                <a:cs typeface="Times New Roman" panose="02020603050405020304" pitchFamily="18" charset="0"/>
              </a:rPr>
              <a:t>first.</a:t>
            </a:r>
          </a:p>
        </p:txBody>
      </p:sp>
      <p:sp>
        <p:nvSpPr>
          <p:cNvPr id="42002" name="Text Box 18"/>
          <p:cNvSpPr txBox="1">
            <a:spLocks noChangeArrowheads="1"/>
          </p:cNvSpPr>
          <p:nvPr/>
        </p:nvSpPr>
        <p:spPr bwMode="auto">
          <a:xfrm>
            <a:off x="1833781" y="3807595"/>
            <a:ext cx="6793078" cy="763396"/>
          </a:xfrm>
          <a:prstGeom prst="rect">
            <a:avLst/>
          </a:prstGeom>
          <a:solidFill>
            <a:srgbClr val="FFFFFF"/>
          </a:solidFill>
          <a:ln w="9525">
            <a:solidFill>
              <a:srgbClr val="000000"/>
            </a:solidFill>
            <a:miter lim="800000"/>
            <a:headEnd/>
            <a:tailEnd/>
          </a:ln>
        </p:spPr>
        <p:txBody>
          <a:bodyPr/>
          <a:lstStyle/>
          <a:p>
            <a:pPr algn="just">
              <a:defRPr/>
            </a:pPr>
            <a:r>
              <a:rPr lang="en-US" sz="1300" b="1" dirty="0">
                <a:latin typeface="Times New Roman" panose="02020603050405020304" pitchFamily="18" charset="0"/>
                <a:cs typeface="Times New Roman" panose="02020603050405020304" pitchFamily="18" charset="0"/>
              </a:rPr>
              <a:t>Consider the activities in OSS in the order listed and schedule those activities for which sufficient resources are available for the duration of the activity. As activities are scheduled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update the level of resources </a:t>
            </a:r>
            <a:r>
              <a:rPr lang="en-US" sz="1300" b="1" dirty="0">
                <a:latin typeface="Times New Roman" panose="02020603050405020304" pitchFamily="18" charset="0"/>
                <a:cs typeface="Times New Roman" panose="02020603050405020304" pitchFamily="18" charset="0"/>
              </a:rPr>
              <a:t>available, and </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update the members of EAS.</a:t>
            </a:r>
          </a:p>
          <a:p>
            <a:pPr algn="just">
              <a:defRPr/>
            </a:pPr>
            <a:endParaRPr lang="en-US" sz="1300" b="1" dirty="0">
              <a:latin typeface="Times New Roman" panose="02020603050405020304" pitchFamily="18" charset="0"/>
              <a:cs typeface="Times New Roman" panose="02020603050405020304" pitchFamily="18" charset="0"/>
            </a:endParaRPr>
          </a:p>
        </p:txBody>
      </p:sp>
      <p:sp>
        <p:nvSpPr>
          <p:cNvPr id="47123" name="Text Box 17"/>
          <p:cNvSpPr txBox="1">
            <a:spLocks noChangeArrowheads="1"/>
          </p:cNvSpPr>
          <p:nvPr/>
        </p:nvSpPr>
        <p:spPr bwMode="auto">
          <a:xfrm>
            <a:off x="3155140" y="4781704"/>
            <a:ext cx="3684168" cy="465571"/>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Have all activities been scheduled, i.e., is EAS an empty set?</a:t>
            </a:r>
          </a:p>
        </p:txBody>
      </p:sp>
      <p:sp>
        <p:nvSpPr>
          <p:cNvPr id="49168" name="Text Box 16"/>
          <p:cNvSpPr txBox="1">
            <a:spLocks noChangeArrowheads="1"/>
          </p:cNvSpPr>
          <p:nvPr/>
        </p:nvSpPr>
        <p:spPr bwMode="auto">
          <a:xfrm>
            <a:off x="1833781" y="5630444"/>
            <a:ext cx="6793078" cy="296059"/>
          </a:xfrm>
          <a:prstGeom prst="rect">
            <a:avLst/>
          </a:prstGeom>
          <a:solidFill>
            <a:srgbClr val="FFFFFF"/>
          </a:solidFill>
          <a:ln w="9525">
            <a:solidFill>
              <a:srgbClr val="000000"/>
            </a:solidFill>
            <a:miter lim="800000"/>
            <a:headEnd/>
            <a:tailEnd/>
          </a:ln>
        </p:spPr>
        <p:txBody>
          <a:bodyPr lIns="37148" rIns="37148"/>
          <a:lstStyle/>
          <a:p>
            <a:pPr algn="just">
              <a:defRPr/>
            </a:pP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Set </a:t>
            </a:r>
            <a:r>
              <a:rPr lang="en-US" sz="1300" b="1" i="1" dirty="0" err="1">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T</a:t>
            </a:r>
            <a:r>
              <a:rPr lang="en-US" sz="1300" b="1" i="1" baseline="-30000" dirty="0" err="1">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new</a:t>
            </a:r>
            <a:r>
              <a:rPr lang="en-US" sz="1300" b="1" i="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T</a:t>
            </a:r>
            <a:r>
              <a:rPr lang="en-US" sz="1300" b="1" i="1" baseline="-30000"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old</a:t>
            </a:r>
            <a:r>
              <a:rPr lang="en-US" sz="1300" b="1" i="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+ 1</a:t>
            </a:r>
            <a:r>
              <a:rPr lang="en-US" sz="1300" b="1" dirty="0">
                <a:solidFill>
                  <a:srgbClr val="FF0000"/>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and compute new </a:t>
            </a:r>
            <a:r>
              <a:rPr lang="en-US" sz="1300" b="1" i="1" dirty="0">
                <a:latin typeface="Times New Roman" panose="02020603050405020304" pitchFamily="18" charset="0"/>
                <a:ea typeface="Times New Roman" panose="02020603050405020304" pitchFamily="18" charset="0"/>
                <a:cs typeface="Times New Roman" panose="02020603050405020304" pitchFamily="18" charset="0"/>
              </a:rPr>
              <a:t>ES</a:t>
            </a:r>
            <a:r>
              <a:rPr lang="en-US" sz="1300" b="1" dirty="0">
                <a:latin typeface="Times New Roman" panose="02020603050405020304" pitchFamily="18" charset="0"/>
                <a:ea typeface="Times New Roman" panose="02020603050405020304" pitchFamily="18" charset="0"/>
                <a:cs typeface="Times New Roman" panose="02020603050405020304" pitchFamily="18" charset="0"/>
              </a:rPr>
              <a:t> times for the updated EAS.</a:t>
            </a:r>
            <a:endParaRPr lang="en-US" sz="1300" b="1" dirty="0">
              <a:latin typeface="Times New Roman" panose="02020603050405020304" pitchFamily="18" charset="0"/>
              <a:cs typeface="Times New Roman" panose="02020603050405020304" pitchFamily="18" charset="0"/>
            </a:endParaRPr>
          </a:p>
          <a:p>
            <a:pPr algn="just">
              <a:defRPr/>
            </a:pPr>
            <a:endParaRPr lang="en-US" sz="1300" b="1" dirty="0">
              <a:latin typeface="Times New Roman" panose="02020603050405020304" pitchFamily="18" charset="0"/>
              <a:cs typeface="Times New Roman" panose="02020603050405020304" pitchFamily="18" charset="0"/>
            </a:endParaRPr>
          </a:p>
        </p:txBody>
      </p:sp>
      <p:sp>
        <p:nvSpPr>
          <p:cNvPr id="47125" name="Text Box 15"/>
          <p:cNvSpPr txBox="1">
            <a:spLocks noChangeArrowheads="1"/>
          </p:cNvSpPr>
          <p:nvPr/>
        </p:nvSpPr>
        <p:spPr bwMode="auto">
          <a:xfrm>
            <a:off x="7811265" y="4852334"/>
            <a:ext cx="898601" cy="310773"/>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STOP</a:t>
            </a:r>
          </a:p>
        </p:txBody>
      </p:sp>
      <p:sp>
        <p:nvSpPr>
          <p:cNvPr id="47126" name="Line 14"/>
          <p:cNvSpPr>
            <a:spLocks noChangeShapeType="1"/>
          </p:cNvSpPr>
          <p:nvPr/>
        </p:nvSpPr>
        <p:spPr bwMode="auto">
          <a:xfrm>
            <a:off x="6839309" y="5035973"/>
            <a:ext cx="971956" cy="589"/>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27" name="Text Box 13"/>
          <p:cNvSpPr txBox="1">
            <a:spLocks noChangeArrowheads="1"/>
          </p:cNvSpPr>
          <p:nvPr/>
        </p:nvSpPr>
        <p:spPr bwMode="auto">
          <a:xfrm>
            <a:off x="7116321" y="4930616"/>
            <a:ext cx="417932" cy="23425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300" b="1">
                <a:latin typeface="Times New Roman" panose="02020603050405020304" pitchFamily="18" charset="0"/>
                <a:cs typeface="Times New Roman" panose="02020603050405020304" pitchFamily="18" charset="0"/>
              </a:rPr>
              <a:t>Yes</a:t>
            </a:r>
          </a:p>
        </p:txBody>
      </p:sp>
      <p:sp>
        <p:nvSpPr>
          <p:cNvPr id="47128" name="Line 12"/>
          <p:cNvSpPr>
            <a:spLocks noChangeShapeType="1"/>
          </p:cNvSpPr>
          <p:nvPr/>
        </p:nvSpPr>
        <p:spPr bwMode="auto">
          <a:xfrm>
            <a:off x="4961995" y="5247275"/>
            <a:ext cx="965" cy="38258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29" name="Text Box 11"/>
          <p:cNvSpPr txBox="1">
            <a:spLocks noChangeArrowheads="1"/>
          </p:cNvSpPr>
          <p:nvPr/>
        </p:nvSpPr>
        <p:spPr bwMode="auto">
          <a:xfrm>
            <a:off x="4823006" y="5321437"/>
            <a:ext cx="280873" cy="18069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975" b="1">
                <a:cs typeface="Times New Roman" pitchFamily="18" charset="0"/>
              </a:rPr>
              <a:t>No</a:t>
            </a:r>
            <a:endParaRPr lang="en-US" sz="975" b="1"/>
          </a:p>
        </p:txBody>
      </p:sp>
      <p:sp>
        <p:nvSpPr>
          <p:cNvPr id="47130" name="Line 10"/>
          <p:cNvSpPr>
            <a:spLocks noChangeShapeType="1"/>
          </p:cNvSpPr>
          <p:nvPr/>
        </p:nvSpPr>
        <p:spPr bwMode="auto">
          <a:xfrm>
            <a:off x="4893465" y="5926503"/>
            <a:ext cx="965" cy="12654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sz="1462"/>
          </a:p>
        </p:txBody>
      </p:sp>
      <p:sp>
        <p:nvSpPr>
          <p:cNvPr id="47131" name="Line 9"/>
          <p:cNvSpPr>
            <a:spLocks noChangeShapeType="1"/>
          </p:cNvSpPr>
          <p:nvPr/>
        </p:nvSpPr>
        <p:spPr bwMode="auto">
          <a:xfrm flipH="1">
            <a:off x="1280722" y="6053049"/>
            <a:ext cx="3612744" cy="58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sz="1462"/>
          </a:p>
        </p:txBody>
      </p:sp>
      <p:sp>
        <p:nvSpPr>
          <p:cNvPr id="47132" name="Line 8"/>
          <p:cNvSpPr>
            <a:spLocks noChangeShapeType="1"/>
          </p:cNvSpPr>
          <p:nvPr/>
        </p:nvSpPr>
        <p:spPr bwMode="auto">
          <a:xfrm flipV="1">
            <a:off x="1279757" y="3172511"/>
            <a:ext cx="965" cy="288053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sz="1462"/>
          </a:p>
        </p:txBody>
      </p:sp>
      <p:sp>
        <p:nvSpPr>
          <p:cNvPr id="47133" name="Line 7"/>
          <p:cNvSpPr>
            <a:spLocks noChangeShapeType="1"/>
          </p:cNvSpPr>
          <p:nvPr/>
        </p:nvSpPr>
        <p:spPr bwMode="auto">
          <a:xfrm>
            <a:off x="1280722" y="3172511"/>
            <a:ext cx="554025" cy="589"/>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34" name="Line 6"/>
          <p:cNvSpPr>
            <a:spLocks noChangeShapeType="1"/>
          </p:cNvSpPr>
          <p:nvPr/>
        </p:nvSpPr>
        <p:spPr bwMode="auto">
          <a:xfrm>
            <a:off x="4961995" y="4570402"/>
            <a:ext cx="965" cy="211302"/>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35" name="Line 5"/>
          <p:cNvSpPr>
            <a:spLocks noChangeShapeType="1"/>
          </p:cNvSpPr>
          <p:nvPr/>
        </p:nvSpPr>
        <p:spPr bwMode="auto">
          <a:xfrm>
            <a:off x="4961995" y="3595704"/>
            <a:ext cx="965" cy="21189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36" name="Line 4"/>
          <p:cNvSpPr>
            <a:spLocks noChangeShapeType="1"/>
          </p:cNvSpPr>
          <p:nvPr/>
        </p:nvSpPr>
        <p:spPr bwMode="auto">
          <a:xfrm>
            <a:off x="4961995" y="2705762"/>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37" name="Line 3"/>
          <p:cNvSpPr>
            <a:spLocks noChangeShapeType="1"/>
          </p:cNvSpPr>
          <p:nvPr/>
        </p:nvSpPr>
        <p:spPr bwMode="auto">
          <a:xfrm>
            <a:off x="4961995" y="2112468"/>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
        <p:nvSpPr>
          <p:cNvPr id="47138" name="Line 2"/>
          <p:cNvSpPr>
            <a:spLocks noChangeShapeType="1"/>
          </p:cNvSpPr>
          <p:nvPr/>
        </p:nvSpPr>
        <p:spPr bwMode="auto">
          <a:xfrm>
            <a:off x="4961995" y="1519173"/>
            <a:ext cx="0" cy="169513"/>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sz="1462"/>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7118"/>
                                        </p:tgtEl>
                                        <p:attrNameLst>
                                          <p:attrName>style.visibility</p:attrName>
                                        </p:attrNameLst>
                                      </p:cBhvr>
                                      <p:to>
                                        <p:strVal val="visible"/>
                                      </p:to>
                                    </p:set>
                                    <p:animEffect transition="in" filter="wipe(up)">
                                      <p:cBhvr>
                                        <p:cTn id="7" dur="1000"/>
                                        <p:tgtEl>
                                          <p:spTgt spid="471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7138"/>
                                        </p:tgtEl>
                                        <p:attrNameLst>
                                          <p:attrName>style.visibility</p:attrName>
                                        </p:attrNameLst>
                                      </p:cBhvr>
                                      <p:to>
                                        <p:strVal val="visible"/>
                                      </p:to>
                                    </p:set>
                                    <p:animEffect transition="in" filter="wipe(up)">
                                      <p:cBhvr>
                                        <p:cTn id="10" dur="1000"/>
                                        <p:tgtEl>
                                          <p:spTgt spid="4713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49173"/>
                                        </p:tgtEl>
                                        <p:attrNameLst>
                                          <p:attrName>style.visibility</p:attrName>
                                        </p:attrNameLst>
                                      </p:cBhvr>
                                      <p:to>
                                        <p:strVal val="visible"/>
                                      </p:to>
                                    </p:set>
                                    <p:animEffect transition="in" filter="wipe(up)">
                                      <p:cBhvr>
                                        <p:cTn id="15" dur="1000"/>
                                        <p:tgtEl>
                                          <p:spTgt spid="49173"/>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7137"/>
                                        </p:tgtEl>
                                        <p:attrNameLst>
                                          <p:attrName>style.visibility</p:attrName>
                                        </p:attrNameLst>
                                      </p:cBhvr>
                                      <p:to>
                                        <p:strVal val="visible"/>
                                      </p:to>
                                    </p:set>
                                    <p:animEffect transition="in" filter="wipe(up)">
                                      <p:cBhvr>
                                        <p:cTn id="18" dur="1000"/>
                                        <p:tgtEl>
                                          <p:spTgt spid="471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49172"/>
                                        </p:tgtEl>
                                        <p:attrNameLst>
                                          <p:attrName>style.visibility</p:attrName>
                                        </p:attrNameLst>
                                      </p:cBhvr>
                                      <p:to>
                                        <p:strVal val="visible"/>
                                      </p:to>
                                    </p:set>
                                    <p:animEffect transition="in" filter="wipe(up)">
                                      <p:cBhvr>
                                        <p:cTn id="23" dur="1000"/>
                                        <p:tgtEl>
                                          <p:spTgt spid="49172"/>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7136"/>
                                        </p:tgtEl>
                                        <p:attrNameLst>
                                          <p:attrName>style.visibility</p:attrName>
                                        </p:attrNameLst>
                                      </p:cBhvr>
                                      <p:to>
                                        <p:strVal val="visible"/>
                                      </p:to>
                                    </p:set>
                                    <p:animEffect transition="in" filter="wipe(up)">
                                      <p:cBhvr>
                                        <p:cTn id="26" dur="1000"/>
                                        <p:tgtEl>
                                          <p:spTgt spid="4713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49171"/>
                                        </p:tgtEl>
                                        <p:attrNameLst>
                                          <p:attrName>style.visibility</p:attrName>
                                        </p:attrNameLst>
                                      </p:cBhvr>
                                      <p:to>
                                        <p:strVal val="visible"/>
                                      </p:to>
                                    </p:set>
                                    <p:animEffect transition="in" filter="wipe(up)">
                                      <p:cBhvr>
                                        <p:cTn id="31" dur="1000"/>
                                        <p:tgtEl>
                                          <p:spTgt spid="49171"/>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47135"/>
                                        </p:tgtEl>
                                        <p:attrNameLst>
                                          <p:attrName>style.visibility</p:attrName>
                                        </p:attrNameLst>
                                      </p:cBhvr>
                                      <p:to>
                                        <p:strVal val="visible"/>
                                      </p:to>
                                    </p:set>
                                    <p:animEffect transition="in" filter="wipe(up)">
                                      <p:cBhvr>
                                        <p:cTn id="34" dur="1000"/>
                                        <p:tgtEl>
                                          <p:spTgt spid="4713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42002"/>
                                        </p:tgtEl>
                                        <p:attrNameLst>
                                          <p:attrName>style.visibility</p:attrName>
                                        </p:attrNameLst>
                                      </p:cBhvr>
                                      <p:to>
                                        <p:strVal val="visible"/>
                                      </p:to>
                                    </p:set>
                                    <p:animEffect transition="in" filter="wipe(up)">
                                      <p:cBhvr>
                                        <p:cTn id="39" dur="1000"/>
                                        <p:tgtEl>
                                          <p:spTgt spid="42002"/>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7134"/>
                                        </p:tgtEl>
                                        <p:attrNameLst>
                                          <p:attrName>style.visibility</p:attrName>
                                        </p:attrNameLst>
                                      </p:cBhvr>
                                      <p:to>
                                        <p:strVal val="visible"/>
                                      </p:to>
                                    </p:set>
                                    <p:animEffect transition="in" filter="wipe(up)">
                                      <p:cBhvr>
                                        <p:cTn id="42" dur="1000"/>
                                        <p:tgtEl>
                                          <p:spTgt spid="4713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47123"/>
                                        </p:tgtEl>
                                        <p:attrNameLst>
                                          <p:attrName>style.visibility</p:attrName>
                                        </p:attrNameLst>
                                      </p:cBhvr>
                                      <p:to>
                                        <p:strVal val="visible"/>
                                      </p:to>
                                    </p:set>
                                    <p:animEffect transition="in" filter="wipe(up)">
                                      <p:cBhvr>
                                        <p:cTn id="47" dur="1000"/>
                                        <p:tgtEl>
                                          <p:spTgt spid="4712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47126"/>
                                        </p:tgtEl>
                                        <p:attrNameLst>
                                          <p:attrName>style.visibility</p:attrName>
                                        </p:attrNameLst>
                                      </p:cBhvr>
                                      <p:to>
                                        <p:strVal val="visible"/>
                                      </p:to>
                                    </p:set>
                                    <p:animEffect transition="in" filter="wipe(up)">
                                      <p:cBhvr>
                                        <p:cTn id="52" dur="1000"/>
                                        <p:tgtEl>
                                          <p:spTgt spid="47126"/>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47125"/>
                                        </p:tgtEl>
                                        <p:attrNameLst>
                                          <p:attrName>style.visibility</p:attrName>
                                        </p:attrNameLst>
                                      </p:cBhvr>
                                      <p:to>
                                        <p:strVal val="visible"/>
                                      </p:to>
                                    </p:set>
                                    <p:animEffect transition="in" filter="wipe(up)">
                                      <p:cBhvr>
                                        <p:cTn id="55" dur="1000"/>
                                        <p:tgtEl>
                                          <p:spTgt spid="4712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7127"/>
                                        </p:tgtEl>
                                        <p:attrNameLst>
                                          <p:attrName>style.visibility</p:attrName>
                                        </p:attrNameLst>
                                      </p:cBhvr>
                                      <p:to>
                                        <p:strVal val="visible"/>
                                      </p:to>
                                    </p:set>
                                    <p:animEffect transition="in" filter="wipe(up)">
                                      <p:cBhvr>
                                        <p:cTn id="58" dur="1000"/>
                                        <p:tgtEl>
                                          <p:spTgt spid="4712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47128"/>
                                        </p:tgtEl>
                                        <p:attrNameLst>
                                          <p:attrName>style.visibility</p:attrName>
                                        </p:attrNameLst>
                                      </p:cBhvr>
                                      <p:to>
                                        <p:strVal val="visible"/>
                                      </p:to>
                                    </p:set>
                                    <p:animEffect transition="in" filter="wipe(up)">
                                      <p:cBhvr>
                                        <p:cTn id="63" dur="1000"/>
                                        <p:tgtEl>
                                          <p:spTgt spid="471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47129"/>
                                        </p:tgtEl>
                                        <p:attrNameLst>
                                          <p:attrName>style.visibility</p:attrName>
                                        </p:attrNameLst>
                                      </p:cBhvr>
                                      <p:to>
                                        <p:strVal val="visible"/>
                                      </p:to>
                                    </p:set>
                                    <p:animEffect transition="in" filter="wipe(up)">
                                      <p:cBhvr>
                                        <p:cTn id="66" dur="1000"/>
                                        <p:tgtEl>
                                          <p:spTgt spid="4712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9168"/>
                                        </p:tgtEl>
                                        <p:attrNameLst>
                                          <p:attrName>style.visibility</p:attrName>
                                        </p:attrNameLst>
                                      </p:cBhvr>
                                      <p:to>
                                        <p:strVal val="visible"/>
                                      </p:to>
                                    </p:set>
                                    <p:animEffect transition="in" filter="wipe(up)">
                                      <p:cBhvr>
                                        <p:cTn id="71" dur="1000"/>
                                        <p:tgtEl>
                                          <p:spTgt spid="49168"/>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47130"/>
                                        </p:tgtEl>
                                        <p:attrNameLst>
                                          <p:attrName>style.visibility</p:attrName>
                                        </p:attrNameLst>
                                      </p:cBhvr>
                                      <p:to>
                                        <p:strVal val="visible"/>
                                      </p:to>
                                    </p:set>
                                    <p:animEffect transition="in" filter="wipe(up)">
                                      <p:cBhvr>
                                        <p:cTn id="74" dur="1000"/>
                                        <p:tgtEl>
                                          <p:spTgt spid="47130"/>
                                        </p:tgtEl>
                                      </p:cBhvr>
                                    </p:animEffect>
                                  </p:childTnLst>
                                </p:cTn>
                              </p:par>
                              <p:par>
                                <p:cTn id="75" presetID="22" presetClass="entr" presetSubtype="1" fill="hold" grpId="0" nodeType="withEffect">
                                  <p:stCondLst>
                                    <p:cond delay="0"/>
                                  </p:stCondLst>
                                  <p:childTnLst>
                                    <p:set>
                                      <p:cBhvr>
                                        <p:cTn id="76" dur="1" fill="hold">
                                          <p:stCondLst>
                                            <p:cond delay="0"/>
                                          </p:stCondLst>
                                        </p:cTn>
                                        <p:tgtEl>
                                          <p:spTgt spid="47131"/>
                                        </p:tgtEl>
                                        <p:attrNameLst>
                                          <p:attrName>style.visibility</p:attrName>
                                        </p:attrNameLst>
                                      </p:cBhvr>
                                      <p:to>
                                        <p:strVal val="visible"/>
                                      </p:to>
                                    </p:set>
                                    <p:animEffect transition="in" filter="wipe(up)">
                                      <p:cBhvr>
                                        <p:cTn id="77" dur="1000"/>
                                        <p:tgtEl>
                                          <p:spTgt spid="47131"/>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47132"/>
                                        </p:tgtEl>
                                        <p:attrNameLst>
                                          <p:attrName>style.visibility</p:attrName>
                                        </p:attrNameLst>
                                      </p:cBhvr>
                                      <p:to>
                                        <p:strVal val="visible"/>
                                      </p:to>
                                    </p:set>
                                    <p:animEffect transition="in" filter="wipe(up)">
                                      <p:cBhvr>
                                        <p:cTn id="80" dur="1000"/>
                                        <p:tgtEl>
                                          <p:spTgt spid="47132"/>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47133"/>
                                        </p:tgtEl>
                                        <p:attrNameLst>
                                          <p:attrName>style.visibility</p:attrName>
                                        </p:attrNameLst>
                                      </p:cBhvr>
                                      <p:to>
                                        <p:strVal val="visible"/>
                                      </p:to>
                                    </p:set>
                                    <p:animEffect transition="in" filter="wipe(up)">
                                      <p:cBhvr>
                                        <p:cTn id="83" dur="1000"/>
                                        <p:tgtEl>
                                          <p:spTgt spid="47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8" grpId="0" animBg="1"/>
      <p:bldP spid="49173" grpId="0" animBg="1"/>
      <p:bldP spid="49172" grpId="0" animBg="1"/>
      <p:bldP spid="49171" grpId="0" animBg="1"/>
      <p:bldP spid="42002" grpId="0" animBg="1"/>
      <p:bldP spid="47123" grpId="0" animBg="1"/>
      <p:bldP spid="49168" grpId="0" animBg="1"/>
      <p:bldP spid="47125" grpId="0" animBg="1"/>
      <p:bldP spid="47126" grpId="0" animBg="1"/>
      <p:bldP spid="47127" grpId="0" animBg="1"/>
      <p:bldP spid="47128" grpId="0" animBg="1"/>
      <p:bldP spid="47129" grpId="0" animBg="1"/>
      <p:bldP spid="47130" grpId="0" animBg="1"/>
      <p:bldP spid="47131" grpId="0" animBg="1"/>
      <p:bldP spid="47132" grpId="0" animBg="1"/>
      <p:bldP spid="47133" grpId="0" animBg="1"/>
      <p:bldP spid="47134" grpId="0" animBg="1"/>
      <p:bldP spid="47135" grpId="0" animBg="1"/>
      <p:bldP spid="47136" grpId="0" animBg="1"/>
      <p:bldP spid="47137" grpId="0" animBg="1"/>
      <p:bldP spid="4713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95208" y="629353"/>
            <a:ext cx="211359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81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813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8137"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9" name="TextBox 8"/>
          <p:cNvSpPr txBox="1"/>
          <p:nvPr/>
        </p:nvSpPr>
        <p:spPr>
          <a:xfrm>
            <a:off x="320039" y="1180601"/>
            <a:ext cx="9224010" cy="1292662"/>
          </a:xfrm>
          <a:prstGeom prst="rect">
            <a:avLst/>
          </a:prstGeom>
          <a:solidFill>
            <a:srgbClr val="F8F9BD"/>
          </a:solidFill>
          <a:ln>
            <a:solidFill>
              <a:schemeClr val="tx1"/>
            </a:solidFill>
          </a:ln>
          <a:scene3d>
            <a:camera prst="orthographicFront"/>
            <a:lightRig rig="threePt" dir="t"/>
          </a:scene3d>
          <a:sp3d>
            <a:bevelT w="165100" prst="coolSlant"/>
          </a:sp3d>
        </p:spPr>
        <p:txBody>
          <a:bodyPr wrap="square">
            <a:spAutoFit/>
          </a:bodyPr>
          <a:lstStyle/>
          <a:p>
            <a:pPr algn="just">
              <a:defRPr/>
            </a:pPr>
            <a:r>
              <a:rPr lang="en-GB" sz="1950" dirty="0">
                <a:latin typeface="Times New Roman" pitchFamily="18" charset="0"/>
                <a:cs typeface="Times New Roman" pitchFamily="18" charset="0"/>
              </a:rPr>
              <a:t>The work of a small engineering project is planned according to the AON shown below. The labour requirement of each activity is shown below each activity box. What will be the minimum contract duration if no more than </a:t>
            </a:r>
            <a:r>
              <a:rPr lang="en-GB" sz="1950" b="1" dirty="0">
                <a:latin typeface="Times New Roman" pitchFamily="18" charset="0"/>
                <a:cs typeface="Times New Roman" pitchFamily="18" charset="0"/>
              </a:rPr>
              <a:t>6</a:t>
            </a:r>
            <a:r>
              <a:rPr lang="en-GB" sz="1950" dirty="0">
                <a:latin typeface="Times New Roman" pitchFamily="18" charset="0"/>
                <a:cs typeface="Times New Roman" pitchFamily="18" charset="0"/>
              </a:rPr>
              <a:t> labours can be made available for the work and if it is assumed that having started an activity it must be completed without a break?</a:t>
            </a:r>
            <a:endParaRPr lang="en-US" sz="1950" dirty="0">
              <a:latin typeface="Times New Roman" pitchFamily="18" charset="0"/>
              <a:cs typeface="Times New Roman" pitchFamily="18" charset="0"/>
            </a:endParaRPr>
          </a:p>
        </p:txBody>
      </p:sp>
      <p:graphicFrame>
        <p:nvGraphicFramePr>
          <p:cNvPr id="48141" name="Object 10"/>
          <p:cNvGraphicFramePr>
            <a:graphicFrameLocks noChangeAspect="1"/>
          </p:cNvGraphicFramePr>
          <p:nvPr>
            <p:extLst>
              <p:ext uri="{D42A27DB-BD31-4B8C-83A1-F6EECF244321}">
                <p14:modId xmlns:p14="http://schemas.microsoft.com/office/powerpoint/2010/main" xmlns="" val="2788074283"/>
              </p:ext>
            </p:extLst>
          </p:nvPr>
        </p:nvGraphicFramePr>
        <p:xfrm>
          <a:off x="115888" y="2886075"/>
          <a:ext cx="9813925" cy="3541713"/>
        </p:xfrm>
        <a:graphic>
          <a:graphicData uri="http://schemas.openxmlformats.org/presentationml/2006/ole">
            <p:oleObj spid="_x0000_s4128" name="Worksheet" r:id="rId4" imgW="9654551" imgH="3627072" progId="Excel.Sheet.8">
              <p:embed/>
            </p:oleObj>
          </a:graphicData>
        </a:graphic>
      </p:graphicFrame>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1" y="755470"/>
            <a:ext cx="2213610"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91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916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49161"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49162" name="Object 10"/>
          <p:cNvGraphicFramePr>
            <a:graphicFrameLocks noChangeAspect="1"/>
          </p:cNvGraphicFramePr>
          <p:nvPr>
            <p:extLst>
              <p:ext uri="{D42A27DB-BD31-4B8C-83A1-F6EECF244321}">
                <p14:modId xmlns:p14="http://schemas.microsoft.com/office/powerpoint/2010/main" xmlns="" val="42689083"/>
              </p:ext>
            </p:extLst>
          </p:nvPr>
        </p:nvGraphicFramePr>
        <p:xfrm>
          <a:off x="714375" y="1562100"/>
          <a:ext cx="8647113" cy="3835400"/>
        </p:xfrm>
        <a:graphic>
          <a:graphicData uri="http://schemas.openxmlformats.org/presentationml/2006/ole">
            <p:oleObj spid="_x0000_s5151" name="Worksheet" r:id="rId4" imgW="9631644" imgH="3627072" progId="Excel.Sheet.8">
              <p:embed/>
            </p:oleObj>
          </a:graphicData>
        </a:graphic>
      </p:graphicFrame>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2" name="Table 1"/>
          <p:cNvGraphicFramePr>
            <a:graphicFrameLocks noGrp="1"/>
          </p:cNvGraphicFramePr>
          <p:nvPr>
            <p:extLst>
              <p:ext uri="{D42A27DB-BD31-4B8C-83A1-F6EECF244321}">
                <p14:modId xmlns:p14="http://schemas.microsoft.com/office/powerpoint/2010/main" xmlns="" val="1557559538"/>
              </p:ext>
            </p:extLst>
          </p:nvPr>
        </p:nvGraphicFramePr>
        <p:xfrm>
          <a:off x="466572" y="388399"/>
          <a:ext cx="7079441" cy="3131820"/>
        </p:xfrm>
        <a:graphic>
          <a:graphicData uri="http://schemas.openxmlformats.org/drawingml/2006/table">
            <a:tbl>
              <a:tblPr/>
              <a:tblGrid>
                <a:gridCol w="304025"/>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212586">
                <a:tc gridSpan="2">
                  <a:txBody>
                    <a:bodyPr/>
                    <a:lstStyle/>
                    <a:p>
                      <a:pPr algn="l" fontAlgn="b"/>
                      <a:r>
                        <a:rPr lang="en-US" sz="1600" b="1" i="1" u="sng" strike="noStrike">
                          <a:solidFill>
                            <a:srgbClr val="FF0000"/>
                          </a:solidFill>
                          <a:effectLst/>
                          <a:latin typeface="Arial" panose="020B0604020202020204" pitchFamily="34" charset="0"/>
                        </a:rPr>
                        <a:t>EST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43883">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55874">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55874">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783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871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905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87501189"/>
              </p:ext>
            </p:extLst>
          </p:nvPr>
        </p:nvGraphicFramePr>
        <p:xfrm>
          <a:off x="431060" y="3580636"/>
          <a:ext cx="7079442" cy="3131820"/>
        </p:xfrm>
        <a:graphic>
          <a:graphicData uri="http://schemas.openxmlformats.org/drawingml/2006/table">
            <a:tbl>
              <a:tblPr/>
              <a:tblGrid>
                <a:gridCol w="304026"/>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0">
                <a:tc gridSpan="2">
                  <a:txBody>
                    <a:bodyPr/>
                    <a:lstStyle/>
                    <a:p>
                      <a:pPr algn="l" fontAlgn="b"/>
                      <a:r>
                        <a:rPr lang="en-US" sz="1600" b="1" i="1" u="sng" strike="noStrike" dirty="0">
                          <a:solidFill>
                            <a:srgbClr val="FF0000"/>
                          </a:solidFill>
                          <a:effectLst/>
                          <a:latin typeface="Arial" panose="020B0604020202020204" pitchFamily="34" charset="0"/>
                        </a:rPr>
                        <a:t>LST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dirty="0">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608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897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sp>
        <p:nvSpPr>
          <p:cNvPr id="4" name="TextBox 3"/>
          <p:cNvSpPr txBox="1"/>
          <p:nvPr/>
        </p:nvSpPr>
        <p:spPr>
          <a:xfrm>
            <a:off x="7643673" y="2787588"/>
            <a:ext cx="2112885" cy="707886"/>
          </a:xfrm>
          <a:prstGeom prst="rect">
            <a:avLst/>
          </a:prstGeom>
          <a:noFill/>
          <a:ln>
            <a:solidFill>
              <a:schemeClr val="bg2"/>
            </a:solidFill>
          </a:ln>
        </p:spPr>
        <p:txBody>
          <a:bodyPr wrap="square" rtlCol="0">
            <a:spAutoFit/>
          </a:bodyPr>
          <a:lstStyle/>
          <a:p>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DR =(R/D) =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127/24 = 5.292</a:t>
            </a:r>
            <a:endParaRPr lang="en-US" sz="2000" dirty="0" smtClean="0">
              <a:latin typeface="Times New Roman" panose="02020603050405020304" pitchFamily="18" charset="0"/>
              <a:cs typeface="Times New Roman" panose="02020603050405020304" pitchFamily="18" charset="0"/>
            </a:endParaRPr>
          </a:p>
        </p:txBody>
      </p:sp>
      <p:sp>
        <p:nvSpPr>
          <p:cNvPr id="9" name="TextBox 8"/>
          <p:cNvSpPr txBox="1"/>
          <p:nvPr/>
        </p:nvSpPr>
        <p:spPr>
          <a:xfrm>
            <a:off x="7643672" y="3925409"/>
            <a:ext cx="2112885" cy="1015663"/>
          </a:xfrm>
          <a:prstGeom prst="rect">
            <a:avLst/>
          </a:prstGeom>
          <a:noFill/>
          <a:ln>
            <a:solidFill>
              <a:schemeClr val="bg2"/>
            </a:solidFill>
          </a:ln>
        </p:spPr>
        <p:txBody>
          <a:bodyPr wrap="square" rtlCol="0">
            <a:spAutoFit/>
          </a:bodyPr>
          <a:lstStyle/>
          <a:p>
            <a:r>
              <a:rPr lang="en-US" sz="2000" b="1" i="1" dirty="0" err="1">
                <a:solidFill>
                  <a:srgbClr val="0000FF"/>
                </a:solidFill>
                <a:latin typeface="Times New Roman" panose="02020603050405020304" pitchFamily="18" charset="0"/>
                <a:cs typeface="Times New Roman" panose="02020603050405020304" pitchFamily="18" charset="0"/>
                <a:sym typeface="Symbol" panose="05050102010706020507" pitchFamily="18" charset="2"/>
              </a:rPr>
              <a:t>E</a:t>
            </a:r>
            <a:r>
              <a:rPr lang="en-US" sz="2000" b="1" i="1" dirty="0" err="1"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ff</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 =DR</a:t>
            </a:r>
            <a:r>
              <a:rPr lang="en-US" sz="2000" b="1" i="1" baseline="30000"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2</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 (5.291)</a:t>
            </a:r>
            <a:r>
              <a:rPr lang="en-US" sz="2000" baseline="30000" dirty="0" smtClean="0">
                <a:latin typeface="Times New Roman" panose="02020603050405020304" pitchFamily="18" charset="0"/>
                <a:cs typeface="Times New Roman" panose="02020603050405020304" pitchFamily="18" charset="0"/>
                <a:sym typeface="Symbol" panose="05050102010706020507" pitchFamily="18" charset="2"/>
              </a:rPr>
              <a:t>2</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*24 = 5.292 =672.042</a:t>
            </a:r>
            <a:endParaRPr lang="en-US" sz="2000" dirty="0" smtClean="0">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xmlns="" val="1781571510"/>
              </p:ext>
            </p:extLst>
          </p:nvPr>
        </p:nvGraphicFramePr>
        <p:xfrm>
          <a:off x="80013" y="828676"/>
          <a:ext cx="9589770" cy="5337810"/>
        </p:xfrm>
        <a:graphic>
          <a:graphicData uri="http://schemas.openxmlformats.org/drawingml/2006/table">
            <a:tbl>
              <a:tblPr/>
              <a:tblGrid>
                <a:gridCol w="717819"/>
                <a:gridCol w="286420"/>
                <a:gridCol w="286420"/>
                <a:gridCol w="286420"/>
                <a:gridCol w="288189"/>
                <a:gridCol w="286420"/>
                <a:gridCol w="286420"/>
                <a:gridCol w="286420"/>
                <a:gridCol w="286420"/>
                <a:gridCol w="286420"/>
                <a:gridCol w="286420"/>
                <a:gridCol w="286420"/>
                <a:gridCol w="284652"/>
                <a:gridCol w="286420"/>
                <a:gridCol w="286420"/>
                <a:gridCol w="286420"/>
                <a:gridCol w="284653"/>
                <a:gridCol w="286420"/>
                <a:gridCol w="286420"/>
                <a:gridCol w="286420"/>
                <a:gridCol w="284652"/>
                <a:gridCol w="286420"/>
                <a:gridCol w="286420"/>
                <a:gridCol w="286420"/>
                <a:gridCol w="286420"/>
                <a:gridCol w="284653"/>
                <a:gridCol w="286420"/>
                <a:gridCol w="286420"/>
                <a:gridCol w="286420"/>
                <a:gridCol w="284652"/>
                <a:gridCol w="286420"/>
                <a:gridCol w="286420"/>
              </a:tblGrid>
              <a:tr h="247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Time</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a:t>
                      </a: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31</a:t>
                      </a: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EAS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OSS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Daily R</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8"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222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2230"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xmlns="" val="2730638936"/>
              </p:ext>
            </p:extLst>
          </p:nvPr>
        </p:nvGraphicFramePr>
        <p:xfrm>
          <a:off x="236141" y="280068"/>
          <a:ext cx="9448815" cy="5590296"/>
        </p:xfrm>
        <a:graphic>
          <a:graphicData uri="http://schemas.openxmlformats.org/drawingml/2006/table">
            <a:tbl>
              <a:tblPr/>
              <a:tblGrid>
                <a:gridCol w="457668"/>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tblGrid>
              <a:tr h="174875">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T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E</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A</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O</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4">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C</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B</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D</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E</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7">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G</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8">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H</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F</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Y</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Z</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X</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R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bl>
          </a:graphicData>
        </a:graphic>
      </p:graphicFrame>
      <p:graphicFrame>
        <p:nvGraphicFramePr>
          <p:cNvPr id="2" name="Table 1"/>
          <p:cNvGraphicFramePr>
            <a:graphicFrameLocks noGrp="1"/>
          </p:cNvGraphicFramePr>
          <p:nvPr>
            <p:extLst>
              <p:ext uri="{D42A27DB-BD31-4B8C-83A1-F6EECF244321}">
                <p14:modId xmlns:p14="http://schemas.microsoft.com/office/powerpoint/2010/main" xmlns="" val="2824484468"/>
              </p:ext>
            </p:extLst>
          </p:nvPr>
        </p:nvGraphicFramePr>
        <p:xfrm>
          <a:off x="193461" y="6004639"/>
          <a:ext cx="9492075" cy="757176"/>
        </p:xfrm>
        <a:graphic>
          <a:graphicData uri="http://schemas.openxmlformats.org/drawingml/2006/table">
            <a:tbl>
              <a:tblPr/>
              <a:tblGrid>
                <a:gridCol w="481242"/>
                <a:gridCol w="275208"/>
                <a:gridCol w="301840"/>
                <a:gridCol w="284086"/>
                <a:gridCol w="310718"/>
                <a:gridCol w="275208"/>
                <a:gridCol w="328474"/>
                <a:gridCol w="310718"/>
                <a:gridCol w="257453"/>
                <a:gridCol w="301841"/>
                <a:gridCol w="292963"/>
                <a:gridCol w="266330"/>
                <a:gridCol w="292963"/>
                <a:gridCol w="319596"/>
                <a:gridCol w="284085"/>
                <a:gridCol w="284086"/>
                <a:gridCol w="284085"/>
                <a:gridCol w="266330"/>
                <a:gridCol w="301841"/>
                <a:gridCol w="266330"/>
                <a:gridCol w="319596"/>
                <a:gridCol w="301841"/>
                <a:gridCol w="292963"/>
                <a:gridCol w="301841"/>
                <a:gridCol w="275208"/>
                <a:gridCol w="275208"/>
                <a:gridCol w="292963"/>
                <a:gridCol w="301840"/>
                <a:gridCol w="257470"/>
                <a:gridCol w="295916"/>
                <a:gridCol w="295916"/>
                <a:gridCol w="295916"/>
              </a:tblGrid>
              <a:tr h="153935">
                <a:tc>
                  <a:txBody>
                    <a:bodyPr/>
                    <a:lstStyle/>
                    <a:p>
                      <a:pPr algn="ctr" rtl="0" fontAlgn="ctr"/>
                      <a:r>
                        <a:rPr lang="en-US" sz="1200" b="1" i="0" u="none" strike="noStrike" dirty="0">
                          <a:solidFill>
                            <a:srgbClr val="000000"/>
                          </a:solidFill>
                          <a:effectLst/>
                          <a:latin typeface="Times New Roman" panose="02020603050405020304" pitchFamily="18" charset="0"/>
                        </a:rPr>
                        <a:t>R </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r>
              <a:tr h="153935">
                <a:tc>
                  <a:txBody>
                    <a:bodyPr/>
                    <a:lstStyle/>
                    <a:p>
                      <a:pPr algn="ctr" rtl="0" fontAlgn="ctr"/>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R</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rtl="0" fontAlgn="ctr"/>
                      <a:r>
                        <a:rPr lang="en-US" sz="1200" b="0" i="0" u="none" strike="noStrike">
                          <a:solidFill>
                            <a:srgbClr val="000000"/>
                          </a:solidFill>
                          <a:effectLst/>
                          <a:latin typeface="Arial" panose="020B0604020202020204" pitchFamily="34" charset="0"/>
                        </a:rPr>
                        <a:t>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Arial" panose="020B0604020202020204" pitchFamily="34" charset="0"/>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fontAlgn="t"/>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 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Symbol" panose="05050102010706020507" pitchFamily="18" charset="2"/>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32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48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73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107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152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188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249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274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310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382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454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490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587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596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605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1" i="1" u="sng" strike="noStrike" dirty="0">
                          <a:solidFill>
                            <a:srgbClr val="FF0000"/>
                          </a:solidFill>
                          <a:effectLst/>
                          <a:latin typeface="Calibri" panose="020F0502020204030204" pitchFamily="34" charset="0"/>
                        </a:rPr>
                        <a:t>627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325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3254"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1" name="Table 30"/>
          <p:cNvGraphicFramePr>
            <a:graphicFrameLocks noGrp="1"/>
          </p:cNvGraphicFramePr>
          <p:nvPr>
            <p:extLst>
              <p:ext uri="{D42A27DB-BD31-4B8C-83A1-F6EECF244321}">
                <p14:modId xmlns:p14="http://schemas.microsoft.com/office/powerpoint/2010/main" xmlns="" val="2401328281"/>
              </p:ext>
            </p:extLst>
          </p:nvPr>
        </p:nvGraphicFramePr>
        <p:xfrm>
          <a:off x="1443992" y="1351336"/>
          <a:ext cx="7094218" cy="4853940"/>
        </p:xfrm>
        <a:graphic>
          <a:graphicData uri="http://schemas.openxmlformats.org/drawingml/2006/table">
            <a:tbl>
              <a:tblPr/>
              <a:tblGrid>
                <a:gridCol w="2487903"/>
                <a:gridCol w="2225154"/>
                <a:gridCol w="2381161"/>
              </a:tblGrid>
              <a:tr h="92456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1: T = 1</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Calibri" pitchFamily="34" charset="0"/>
                        <a:buAutoNum type="arabicPeriod"/>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5: T = 20</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20</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2: T = 4</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4</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{B, C,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6, 4,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D           2, 4, 5</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{C, B, D}</a:t>
                      </a: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6: T = 21</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21</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15570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3: T = 8</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8</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{E,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8,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{D, E}</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7: T = 25</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25</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4: T = 13</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13</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{H, F, G}</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LS        11,13, 11 </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D           8, 5, 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{G, H, F}</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w="9525" cap="flat" cmpd="sng" algn="ctr">
                      <a:solidFill>
                        <a:srgbClr val="000000"/>
                      </a:solid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8:T = 27</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55721" marR="55721" marT="0" marB="0" horzOverflow="overflow">
                    <a:lnL>
                      <a:noFill/>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r>
            </a:tbl>
          </a:graphicData>
        </a:graphic>
      </p:graphicFrame>
      <p:sp>
        <p:nvSpPr>
          <p:cNvPr id="33" name="Rectangle 2"/>
          <p:cNvSpPr>
            <a:spLocks noChangeArrowheads="1"/>
          </p:cNvSpPr>
          <p:nvPr/>
        </p:nvSpPr>
        <p:spPr bwMode="auto">
          <a:xfrm>
            <a:off x="983932" y="755470"/>
            <a:ext cx="530256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80058" y="1112451"/>
            <a:ext cx="904113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u="sng" kern="0" dirty="0">
                <a:solidFill>
                  <a:srgbClr val="C00000"/>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Why Resource Allocations and Leveling is important?</a:t>
            </a:r>
            <a:endParaRPr lang="en-US" sz="2925" b="1" kern="0" dirty="0">
              <a:solidFill>
                <a:srgbClr val="C00000"/>
              </a:solidFill>
              <a:effectLst>
                <a:outerShdw blurRad="38100" dist="38100" dir="2700000" algn="tl">
                  <a:srgbClr val="000000">
                    <a:alpha val="43137"/>
                  </a:srgbClr>
                </a:outerShdw>
              </a:effectLst>
              <a:latin typeface="Arial" charset="0"/>
            </a:endParaRPr>
          </a:p>
        </p:txBody>
      </p:sp>
      <p:sp>
        <p:nvSpPr>
          <p:cNvPr id="7" name="Rectangle 7"/>
          <p:cNvSpPr>
            <a:spLocks noChangeArrowheads="1"/>
          </p:cNvSpPr>
          <p:nvPr/>
        </p:nvSpPr>
        <p:spPr bwMode="auto">
          <a:xfrm>
            <a:off x="381740" y="1770630"/>
            <a:ext cx="9139449" cy="478996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itchFamily="18" charset="0"/>
              </a:rPr>
              <a:t>To complete and finalize project schedule</a:t>
            </a:r>
            <a:r>
              <a:rPr lang="en-US" sz="2000" b="1" i="1" u="sng" kern="0" dirty="0">
                <a:solidFill>
                  <a:srgbClr val="0000FF"/>
                </a:solidFill>
                <a:latin typeface="Times New Roman" panose="02020603050405020304" pitchFamily="18" charset="0"/>
                <a:cs typeface="Times New Roman"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for completion of the project at maximum efficiency of time and cost </a:t>
            </a:r>
            <a:r>
              <a:rPr lang="en-US" sz="2000" i="1" kern="0" dirty="0">
                <a:solidFill>
                  <a:srgbClr val="FF0000"/>
                </a:solidFill>
                <a:latin typeface="Times New Roman" pitchFamily="18" charset="0"/>
                <a:cs typeface="Times New Roman" pitchFamily="18" charset="0"/>
              </a:rPr>
              <a:t>(Project network times are not a schedule  until resources have been assigned because the basic PERT/CPM procedures are limited in the sense that resource availabilities are </a:t>
            </a:r>
            <a:r>
              <a:rPr lang="en-US" sz="2000" b="1" i="1" u="sng" kern="0" dirty="0">
                <a:solidFill>
                  <a:srgbClr val="FF0000"/>
                </a:solidFill>
                <a:latin typeface="Times New Roman" panose="02020603050405020304" pitchFamily="18" charset="0"/>
                <a:cs typeface="Times New Roman" panose="02020603050405020304" pitchFamily="18" charset="0"/>
              </a:rPr>
              <a:t>not</a:t>
            </a:r>
            <a:r>
              <a:rPr lang="en-US" sz="2000" i="1" kern="0" dirty="0">
                <a:solidFill>
                  <a:srgbClr val="FF0000"/>
                </a:solidFill>
                <a:latin typeface="Times New Roman" panose="02020603050405020304" pitchFamily="18" charset="0"/>
                <a:cs typeface="Times New Roman" panose="02020603050405020304" pitchFamily="18" charset="0"/>
              </a:rPr>
              <a:t> considered in the scheduling process. The procedures assume that available resources are </a:t>
            </a:r>
            <a:r>
              <a:rPr lang="en-US" sz="2000" b="1" i="1" u="sng" kern="0" dirty="0">
                <a:solidFill>
                  <a:srgbClr val="FF0000"/>
                </a:solidFill>
                <a:latin typeface="Times New Roman" panose="02020603050405020304" pitchFamily="18" charset="0"/>
                <a:cs typeface="Times New Roman" panose="02020603050405020304" pitchFamily="18" charset="0"/>
              </a:rPr>
              <a:t>unlimited</a:t>
            </a:r>
            <a:r>
              <a:rPr lang="en-US" sz="2000" i="1" kern="0" dirty="0">
                <a:solidFill>
                  <a:srgbClr val="FF0000"/>
                </a:solidFill>
                <a:latin typeface="Times New Roman" pitchFamily="18" charset="0"/>
                <a:cs typeface="Times New Roman" pitchFamily="18" charset="0"/>
              </a:rPr>
              <a:t>). </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anose="02020603050405020304" pitchFamily="18" charset="0"/>
              </a:rPr>
              <a:t>To smooth the use of resources </a:t>
            </a:r>
            <a:r>
              <a:rPr lang="en-US" sz="2000" kern="0" dirty="0">
                <a:solidFill>
                  <a:prstClr val="black"/>
                </a:solidFill>
                <a:latin typeface="Times New Roman" panose="02020603050405020304" pitchFamily="18" charset="0"/>
                <a:cs typeface="Times New Roman" panose="02020603050405020304" pitchFamily="18" charset="0"/>
              </a:rPr>
              <a:t>for better assignment and levelling of </a:t>
            </a:r>
            <a:r>
              <a:rPr lang="en-US" sz="2000" b="1" kern="0" dirty="0">
                <a:solidFill>
                  <a:prstClr val="black"/>
                </a:solidFill>
                <a:latin typeface="Times New Roman" panose="02020603050405020304" pitchFamily="18" charset="0"/>
                <a:cs typeface="Times New Roman" panose="02020603050405020304" pitchFamily="18" charset="0"/>
              </a:rPr>
              <a:t>Manpower, equipment, materials, subcontractors, and information</a:t>
            </a:r>
            <a:r>
              <a:rPr lang="en-US" sz="2000" kern="0" dirty="0">
                <a:solidFill>
                  <a:prstClr val="black"/>
                </a:solidFill>
                <a:latin typeface="Times New Roman" panose="02020603050405020304" pitchFamily="18" charset="0"/>
                <a:cs typeface="Times New Roman" panose="02020603050405020304" pitchFamily="18" charset="0"/>
              </a:rPr>
              <a:t> </a:t>
            </a:r>
            <a:r>
              <a:rPr lang="en-US" sz="2000" i="1" kern="0" dirty="0">
                <a:solidFill>
                  <a:srgbClr val="FF0000"/>
                </a:solidFill>
                <a:latin typeface="Times New Roman" panose="02020603050405020304" pitchFamily="18" charset="0"/>
                <a:cs typeface="Times New Roman" panose="02020603050405020304" pitchFamily="18" charset="0"/>
              </a:rPr>
              <a:t>(better managing of resource utilization over the life of the project)</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estimate cost properly </a:t>
            </a:r>
            <a:r>
              <a:rPr lang="en-US" sz="2000" kern="0" dirty="0">
                <a:solidFill>
                  <a:prstClr val="black"/>
                </a:solidFill>
                <a:latin typeface="Times New Roman" panose="02020603050405020304" pitchFamily="18" charset="0"/>
                <a:cs typeface="Times New Roman" panose="02020603050405020304" pitchFamily="18" charset="0"/>
              </a:rPr>
              <a:t>for finding optimum project budget (money resource) and close management control </a:t>
            </a:r>
            <a:r>
              <a:rPr lang="en-US" sz="2000" i="1" kern="0" dirty="0">
                <a:solidFill>
                  <a:srgbClr val="FF0000"/>
                </a:solidFill>
                <a:latin typeface="Times New Roman" pitchFamily="18" charset="0"/>
                <a:cs typeface="Times New Roman" pitchFamily="18" charset="0"/>
              </a:rPr>
              <a:t>(cost and a budget can not developed until they have been time-phased with resources assigned)</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lvl="1" indent="-291495" algn="just" defTabSz="742927" eaLnBrk="0" fontAlgn="base" hangingPunct="0">
              <a:spcBef>
                <a:spcPts val="975"/>
              </a:spcBef>
              <a:spcAft>
                <a:spcPct val="0"/>
              </a:spcAft>
              <a:buClr>
                <a:srgbClr val="FF0000"/>
              </a:buClr>
              <a:buFont typeface="Wingdings" pitchFamily="2" charset="2"/>
              <a:buChar char="q"/>
              <a:defRPr/>
            </a:pPr>
            <a:r>
              <a:rPr lang="en-US" sz="2000" b="1" i="1" u="sng" kern="0"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schedule resource constraints properly </a:t>
            </a:r>
            <a:r>
              <a:rPr lang="en-US" sz="2000" kern="0" dirty="0">
                <a:solidFill>
                  <a:prstClr val="black"/>
                </a:solidFill>
                <a:latin typeface="Times New Roman" panose="02020603050405020304" pitchFamily="18" charset="0"/>
                <a:cs typeface="Times New Roman" panose="02020603050405020304" pitchFamily="18" charset="0"/>
              </a:rPr>
              <a:t>to take care of shortage of resources </a:t>
            </a:r>
            <a:r>
              <a:rPr lang="en-US" sz="2000" i="1" kern="0" dirty="0">
                <a:solidFill>
                  <a:srgbClr val="FF0000"/>
                </a:solidFill>
                <a:latin typeface="Times New Roman" panose="02020603050405020304" pitchFamily="18" charset="0"/>
                <a:cs typeface="Times New Roman" panose="02020603050405020304" pitchFamily="18" charset="0"/>
              </a:rPr>
              <a:t>(duration of a project may be increased by delaying the late start of some of its activities if resources are not adequate to meet peak demands)</a:t>
            </a:r>
            <a:r>
              <a:rPr lang="en-US" sz="2000" kern="0" dirty="0">
                <a:solidFill>
                  <a:prstClr val="black"/>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xmlns="" val="325200809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427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4278"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2" name="Table 31"/>
          <p:cNvGraphicFramePr>
            <a:graphicFrameLocks noGrp="1"/>
          </p:cNvGraphicFramePr>
          <p:nvPr>
            <p:extLst>
              <p:ext uri="{D42A27DB-BD31-4B8C-83A1-F6EECF244321}">
                <p14:modId xmlns:p14="http://schemas.microsoft.com/office/powerpoint/2010/main" xmlns="" val="3568320934"/>
              </p:ext>
            </p:extLst>
          </p:nvPr>
        </p:nvGraphicFramePr>
        <p:xfrm>
          <a:off x="401010" y="1400173"/>
          <a:ext cx="9165908" cy="4760338"/>
        </p:xfrm>
        <a:graphic>
          <a:graphicData uri="http://schemas.openxmlformats.org/drawingml/2006/table">
            <a:tbl>
              <a:tblPr/>
              <a:tblGrid>
                <a:gridCol w="250272"/>
                <a:gridCol w="253109"/>
                <a:gridCol w="253109"/>
                <a:gridCol w="253109"/>
                <a:gridCol w="253109"/>
                <a:gridCol w="253109"/>
                <a:gridCol w="253109"/>
                <a:gridCol w="253109"/>
                <a:gridCol w="253109"/>
                <a:gridCol w="253109"/>
                <a:gridCol w="302627"/>
                <a:gridCol w="300795"/>
                <a:gridCol w="302627"/>
                <a:gridCol w="300795"/>
                <a:gridCol w="300795"/>
                <a:gridCol w="300795"/>
                <a:gridCol w="300795"/>
                <a:gridCol w="300795"/>
                <a:gridCol w="300795"/>
                <a:gridCol w="308131"/>
                <a:gridCol w="300795"/>
                <a:gridCol w="300795"/>
                <a:gridCol w="300795"/>
                <a:gridCol w="300795"/>
                <a:gridCol w="306296"/>
                <a:gridCol w="300795"/>
                <a:gridCol w="302627"/>
                <a:gridCol w="300795"/>
                <a:gridCol w="300795"/>
                <a:gridCol w="300795"/>
                <a:gridCol w="300795"/>
                <a:gridCol w="302627"/>
              </a:tblGrid>
              <a:tr h="302626">
                <a:tc>
                  <a:txBody>
                    <a:bodyPr/>
                    <a:lstStyle/>
                    <a:p>
                      <a:pPr algn="ctr">
                        <a:spcAft>
                          <a:spcPts val="0"/>
                        </a:spcAft>
                      </a:pPr>
                      <a:r>
                        <a:rPr lang="en-GB" sz="1200" b="1" dirty="0" smtClean="0">
                          <a:latin typeface="Times New Roman" panose="02020603050405020304" pitchFamily="18" charset="0"/>
                          <a:ea typeface="Times New Roman"/>
                          <a:cs typeface="Times New Roman" panose="02020603050405020304" pitchFamily="18" charset="0"/>
                        </a:rPr>
                        <a:t>T</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A</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4">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C</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B</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D</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E</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7">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G</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8">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H</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F</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Y</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Z</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X</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R</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bl>
          </a:graphicData>
        </a:graphic>
      </p:graphicFrame>
      <p:sp>
        <p:nvSpPr>
          <p:cNvPr id="10" name="Rectangle 2"/>
          <p:cNvSpPr>
            <a:spLocks noChangeArrowheads="1"/>
          </p:cNvSpPr>
          <p:nvPr/>
        </p:nvSpPr>
        <p:spPr bwMode="auto">
          <a:xfrm>
            <a:off x="401004" y="755470"/>
            <a:ext cx="445674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530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sp>
        <p:nvSpPr>
          <p:cNvPr id="5530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spAutoFit/>
          </a:bodyPr>
          <a:lstStyle/>
          <a:p>
            <a:endParaRPr lang="en-US" sz="1462"/>
          </a:p>
        </p:txBody>
      </p:sp>
      <p:pic>
        <p:nvPicPr>
          <p:cNvPr id="55303" name="Picture 5" descr="F7-3"/>
          <p:cNvPicPr>
            <a:picLocks noChangeAspect="1" noChangeArrowheads="1"/>
          </p:cNvPicPr>
          <p:nvPr/>
        </p:nvPicPr>
        <p:blipFill>
          <a:blip r:embed="rId3" cstate="print">
            <a:extLst>
              <a:ext uri="{28A0092B-C50C-407E-A947-70E740481C1C}">
                <a14:useLocalDpi xmlns:a14="http://schemas.microsoft.com/office/drawing/2010/main" xmlns="" val="0"/>
              </a:ext>
            </a:extLst>
          </a:blip>
          <a:srcRect l="11958" t="10977" r="10254" b="45433"/>
          <a:stretch>
            <a:fillRect/>
          </a:stretch>
        </p:blipFill>
        <p:spPr bwMode="auto">
          <a:xfrm>
            <a:off x="1238250" y="642938"/>
            <a:ext cx="7429500" cy="557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9"/>
          <p:cNvSpPr/>
          <p:nvPr/>
        </p:nvSpPr>
        <p:spPr>
          <a:xfrm>
            <a:off x="2290763" y="5843587"/>
            <a:ext cx="1114425" cy="3095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62"/>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23231" y="1267222"/>
            <a:ext cx="643890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Objective of Resource Planning</a:t>
            </a:r>
          </a:p>
        </p:txBody>
      </p:sp>
      <p:sp>
        <p:nvSpPr>
          <p:cNvPr id="7" name="Rectangle 7"/>
          <p:cNvSpPr>
            <a:spLocks noChangeArrowheads="1"/>
          </p:cNvSpPr>
          <p:nvPr/>
        </p:nvSpPr>
        <p:spPr bwMode="auto">
          <a:xfrm>
            <a:off x="1065320" y="2170112"/>
            <a:ext cx="7519387" cy="3857825"/>
          </a:xfrm>
          <a:prstGeom prst="rect">
            <a:avLst/>
          </a:prstGeom>
          <a:solidFill>
            <a:srgbClr val="7CCA62">
              <a:lumMod val="20000"/>
              <a:lumOff val="80000"/>
            </a:srgbClr>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algn="just" defTabSz="742927" eaLnBrk="0" fontAlgn="base" hangingPunct="0">
              <a:spcBef>
                <a:spcPts val="1462"/>
              </a:spcBef>
              <a:spcAft>
                <a:spcPct val="0"/>
              </a:spcAft>
            </a:pPr>
            <a:r>
              <a:rPr lang="en-US" sz="2400" b="1" i="1" u="sng" kern="0" dirty="0">
                <a:solidFill>
                  <a:srgbClr val="0000FF"/>
                </a:solidFill>
                <a:latin typeface="Times New Roman" panose="02020603050405020304" pitchFamily="18" charset="0"/>
                <a:cs typeface="Times New Roman" panose="02020603050405020304" pitchFamily="18" charset="0"/>
              </a:rPr>
              <a:t>The basic objective of resource management </a:t>
            </a:r>
            <a:r>
              <a:rPr lang="en-US" sz="2400" kern="0" dirty="0">
                <a:solidFill>
                  <a:prstClr val="black"/>
                </a:solidFill>
                <a:latin typeface="Times New Roman" panose="02020603050405020304" pitchFamily="18" charset="0"/>
                <a:cs typeface="Times New Roman" panose="02020603050405020304" pitchFamily="18" charset="0"/>
              </a:rPr>
              <a:t>is to </a:t>
            </a:r>
            <a:r>
              <a:rPr lang="en-US" sz="2400" b="1" i="1" u="sng" kern="0" dirty="0">
                <a:solidFill>
                  <a:prstClr val="black"/>
                </a:solidFill>
                <a:latin typeface="Times New Roman" panose="02020603050405020304" pitchFamily="18" charset="0"/>
                <a:cs typeface="Times New Roman" panose="02020603050405020304" pitchFamily="18" charset="0"/>
              </a:rPr>
              <a:t>supply and support field operations with the resources required </a:t>
            </a:r>
            <a:r>
              <a:rPr lang="en-US" sz="2400" kern="0" dirty="0">
                <a:solidFill>
                  <a:prstClr val="black"/>
                </a:solidFill>
                <a:latin typeface="Times New Roman" panose="02020603050405020304" pitchFamily="18" charset="0"/>
                <a:cs typeface="Times New Roman" panose="02020603050405020304" pitchFamily="18" charset="0"/>
              </a:rPr>
              <a:t>so that established time objectives can be met and costs can be kept within the budget. </a:t>
            </a:r>
          </a:p>
          <a:p>
            <a:pPr algn="just" defTabSz="742927" eaLnBrk="0" fontAlgn="base" hangingPunct="0">
              <a:spcBef>
                <a:spcPts val="1462"/>
              </a:spcBef>
              <a:spcAft>
                <a:spcPct val="0"/>
              </a:spcAft>
            </a:pPr>
            <a:r>
              <a:rPr lang="en-US" sz="2400" b="1" i="1" u="sng" kern="0" dirty="0">
                <a:solidFill>
                  <a:srgbClr val="FF0000"/>
                </a:solidFill>
                <a:latin typeface="Times New Roman" panose="02020603050405020304" pitchFamily="18" charset="0"/>
                <a:cs typeface="Times New Roman" panose="02020603050405020304" pitchFamily="18" charset="0"/>
              </a:rPr>
              <a:t>Hence, the goal is to optimize use of limited resources</a:t>
            </a:r>
          </a:p>
          <a:p>
            <a:pPr algn="just" defTabSz="742927" eaLnBrk="0" fontAlgn="base" hangingPunct="0">
              <a:spcBef>
                <a:spcPts val="1462"/>
              </a:spcBef>
              <a:spcAft>
                <a:spcPct val="0"/>
              </a:spcAft>
            </a:pPr>
            <a:r>
              <a:rPr lang="en-US" sz="2400" kern="0" dirty="0">
                <a:solidFill>
                  <a:prstClr val="black"/>
                </a:solidFill>
                <a:latin typeface="Times New Roman" pitchFamily="18" charset="0"/>
                <a:cs typeface="Times New Roman" pitchFamily="18" charset="0"/>
              </a:rPr>
              <a:t>This Requires making trade-offs</a:t>
            </a:r>
          </a:p>
          <a:p>
            <a:pPr marL="696495" lvl="1" indent="-319871" algn="just" defTabSz="742927" eaLnBrk="0" fontAlgn="base" hangingPunct="0">
              <a:spcBef>
                <a:spcPts val="487"/>
              </a:spcBef>
              <a:spcAft>
                <a:spcPct val="0"/>
              </a:spcAft>
              <a:buFont typeface="Wingdings" pitchFamily="2" charset="2"/>
              <a:buChar char="Ø"/>
            </a:pPr>
            <a:r>
              <a:rPr lang="en-US" sz="2400" kern="0" dirty="0">
                <a:solidFill>
                  <a:prstClr val="black"/>
                </a:solidFill>
                <a:latin typeface="Times New Roman" pitchFamily="18" charset="0"/>
                <a:cs typeface="Times New Roman" pitchFamily="18" charset="0"/>
              </a:rPr>
              <a:t>time constrained</a:t>
            </a:r>
          </a:p>
          <a:p>
            <a:pPr marL="696495" lvl="1" indent="-319871" algn="just" defTabSz="742927" eaLnBrk="0" fontAlgn="base" hangingPunct="0">
              <a:spcBef>
                <a:spcPts val="487"/>
              </a:spcBef>
              <a:spcAft>
                <a:spcPct val="0"/>
              </a:spcAft>
              <a:buFont typeface="Wingdings" pitchFamily="2" charset="2"/>
              <a:buChar char="Ø"/>
            </a:pPr>
            <a:r>
              <a:rPr lang="en-US" sz="2400" kern="0" dirty="0">
                <a:solidFill>
                  <a:prstClr val="black"/>
                </a:solidFill>
                <a:latin typeface="Times New Roman" pitchFamily="18" charset="0"/>
                <a:cs typeface="Times New Roman" pitchFamily="18" charset="0"/>
              </a:rPr>
              <a:t>resource constrained</a:t>
            </a:r>
          </a:p>
          <a:p>
            <a:pPr algn="just" defTabSz="742927" eaLnBrk="0" fontAlgn="base" hangingPunct="0">
              <a:spcBef>
                <a:spcPts val="1462"/>
              </a:spcBef>
              <a:spcAft>
                <a:spcPct val="0"/>
              </a:spcAft>
            </a:pPr>
            <a:endParaRPr lang="en-US" sz="2400" b="1" i="1" u="sng" kern="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41945383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wipe(up)">
                                      <p:cBhvr>
                                        <p:cTn id="7" dur="500"/>
                                        <p:tgtEl>
                                          <p:spTgt spid="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wipe(up)">
                                      <p:cBhvr>
                                        <p:cTn id="12" dur="500"/>
                                        <p:tgtEl>
                                          <p:spTgt spid="7">
                                            <p:txEl>
                                              <p:pRg st="2" end="2"/>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Effect transition="in" filter="wipe(up)">
                                      <p:cBhvr>
                                        <p:cTn id="15" dur="500"/>
                                        <p:tgtEl>
                                          <p:spTgt spid="7">
                                            <p:txEl>
                                              <p:pRg st="3" end="3"/>
                                            </p:txEl>
                                          </p:spTgt>
                                        </p:tgtEl>
                                      </p:cBhvr>
                                    </p:animEffect>
                                  </p:childTnLst>
                                </p:cTn>
                              </p:par>
                              <p:par>
                                <p:cTn id="16" presetID="22" presetClass="entr" presetSubtype="1" fill="hold" nodeType="withEffect">
                                  <p:stCondLst>
                                    <p:cond delay="0"/>
                                  </p:stCondLst>
                                  <p:childTnLst>
                                    <p:set>
                                      <p:cBhvr>
                                        <p:cTn id="17" dur="1" fill="hold">
                                          <p:stCondLst>
                                            <p:cond delay="0"/>
                                          </p:stCondLst>
                                        </p:cTn>
                                        <p:tgtEl>
                                          <p:spTgt spid="7">
                                            <p:txEl>
                                              <p:pRg st="4" end="4"/>
                                            </p:txEl>
                                          </p:spTgt>
                                        </p:tgtEl>
                                        <p:attrNameLst>
                                          <p:attrName>style.visibility</p:attrName>
                                        </p:attrNameLst>
                                      </p:cBhvr>
                                      <p:to>
                                        <p:strVal val="visible"/>
                                      </p:to>
                                    </p:set>
                                    <p:animEffect transition="in" filter="wipe(up)">
                                      <p:cBhvr>
                                        <p:cTn id="1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1076" y="897125"/>
            <a:ext cx="7548592"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a:t>
            </a:r>
            <a:r>
              <a:rPr lang="en-US" sz="2925"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resources affect schedule slack?</a:t>
            </a:r>
          </a:p>
        </p:txBody>
      </p:sp>
      <p:grpSp>
        <p:nvGrpSpPr>
          <p:cNvPr id="7" name="Group 8"/>
          <p:cNvGrpSpPr>
            <a:grpSpLocks noChangeAspect="1"/>
          </p:cNvGrpSpPr>
          <p:nvPr/>
        </p:nvGrpSpPr>
        <p:grpSpPr bwMode="auto">
          <a:xfrm>
            <a:off x="895580" y="2596992"/>
            <a:ext cx="8043167" cy="4021584"/>
            <a:chOff x="1455" y="2504"/>
            <a:chExt cx="9000" cy="3832"/>
          </a:xfrm>
        </p:grpSpPr>
        <p:sp>
          <p:nvSpPr>
            <p:cNvPr id="8" name="AutoShape 155"/>
            <p:cNvSpPr>
              <a:spLocks noChangeAspect="1" noChangeArrowheads="1" noTextEdit="1"/>
            </p:cNvSpPr>
            <p:nvPr/>
          </p:nvSpPr>
          <p:spPr bwMode="auto">
            <a:xfrm>
              <a:off x="1455" y="2504"/>
              <a:ext cx="9000" cy="37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9" name="Group 147"/>
            <p:cNvGrpSpPr>
              <a:grpSpLocks/>
            </p:cNvGrpSpPr>
            <p:nvPr/>
          </p:nvGrpSpPr>
          <p:grpSpPr bwMode="auto">
            <a:xfrm>
              <a:off x="2894" y="3166"/>
              <a:ext cx="865" cy="649"/>
              <a:chOff x="2031" y="3382"/>
              <a:chExt cx="865" cy="649"/>
            </a:xfrm>
          </p:grpSpPr>
          <p:sp>
            <p:nvSpPr>
              <p:cNvPr id="148" name="Text Box 1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49" name="Text Box 1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50" name="Text Box 1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1" name="Text Box 1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52" name="Text Box 1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3" name="Text Box 1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4" name="Text Box 1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A</a:t>
                </a:r>
                <a:endParaRPr lang="en-US" sz="975" kern="0">
                  <a:solidFill>
                    <a:prstClr val="black"/>
                  </a:solidFill>
                </a:endParaRPr>
              </a:p>
            </p:txBody>
          </p:sp>
        </p:grpSp>
        <p:grpSp>
          <p:nvGrpSpPr>
            <p:cNvPr id="10" name="Group 137"/>
            <p:cNvGrpSpPr>
              <a:grpSpLocks/>
            </p:cNvGrpSpPr>
            <p:nvPr/>
          </p:nvGrpSpPr>
          <p:grpSpPr bwMode="auto">
            <a:xfrm>
              <a:off x="1599" y="4102"/>
              <a:ext cx="865" cy="866"/>
              <a:chOff x="1815" y="4102"/>
              <a:chExt cx="865" cy="866"/>
            </a:xfrm>
          </p:grpSpPr>
          <p:sp>
            <p:nvSpPr>
              <p:cNvPr id="139" name="Text Box 146"/>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40" name="Group 138"/>
              <p:cNvGrpSpPr>
                <a:grpSpLocks/>
              </p:cNvGrpSpPr>
              <p:nvPr/>
            </p:nvGrpSpPr>
            <p:grpSpPr bwMode="auto">
              <a:xfrm>
                <a:off x="1815" y="4102"/>
                <a:ext cx="865" cy="649"/>
                <a:chOff x="2031" y="3382"/>
                <a:chExt cx="865" cy="649"/>
              </a:xfrm>
            </p:grpSpPr>
            <p:sp>
              <p:nvSpPr>
                <p:cNvPr id="141" name="Text Box 1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2" name="Text Box 1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3" name="Text Box 1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4" name="Text Box 1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5" name="Text Box 1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6" name="Text Box 1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7" name="Text Box 1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START</a:t>
                  </a:r>
                  <a:endParaRPr lang="en-US" sz="975" kern="0">
                    <a:solidFill>
                      <a:prstClr val="black"/>
                    </a:solidFill>
                  </a:endParaRPr>
                </a:p>
              </p:txBody>
            </p:sp>
          </p:grpSp>
        </p:grpSp>
        <p:grpSp>
          <p:nvGrpSpPr>
            <p:cNvPr id="11" name="Group 127"/>
            <p:cNvGrpSpPr>
              <a:grpSpLocks/>
            </p:cNvGrpSpPr>
            <p:nvPr/>
          </p:nvGrpSpPr>
          <p:grpSpPr bwMode="auto">
            <a:xfrm>
              <a:off x="2894" y="5470"/>
              <a:ext cx="865" cy="866"/>
              <a:chOff x="3255" y="4968"/>
              <a:chExt cx="865" cy="866"/>
            </a:xfrm>
          </p:grpSpPr>
          <p:sp>
            <p:nvSpPr>
              <p:cNvPr id="130" name="Text Box 136"/>
              <p:cNvSpPr txBox="1">
                <a:spLocks noChangeArrowheads="1"/>
              </p:cNvSpPr>
              <p:nvPr/>
            </p:nvSpPr>
            <p:spPr bwMode="auto">
              <a:xfrm>
                <a:off x="3255" y="5617"/>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31" name="Group 128"/>
              <p:cNvGrpSpPr>
                <a:grpSpLocks/>
              </p:cNvGrpSpPr>
              <p:nvPr/>
            </p:nvGrpSpPr>
            <p:grpSpPr bwMode="auto">
              <a:xfrm>
                <a:off x="3255" y="4968"/>
                <a:ext cx="865" cy="649"/>
                <a:chOff x="2031" y="3382"/>
                <a:chExt cx="865" cy="649"/>
              </a:xfrm>
            </p:grpSpPr>
            <p:sp>
              <p:nvSpPr>
                <p:cNvPr id="132" name="Text Box 1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33" name="Text Box 1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34" name="Text Box 1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35" name="Text Box 1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36" name="Text Box 1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37" name="Text Box 1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38" name="Text Box 1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B</a:t>
                  </a:r>
                  <a:endParaRPr lang="en-US" sz="975" kern="0">
                    <a:solidFill>
                      <a:prstClr val="black"/>
                    </a:solidFill>
                  </a:endParaRPr>
                </a:p>
              </p:txBody>
            </p:sp>
          </p:grpSp>
        </p:grpSp>
        <p:grpSp>
          <p:nvGrpSpPr>
            <p:cNvPr id="12" name="Group 119"/>
            <p:cNvGrpSpPr>
              <a:grpSpLocks/>
            </p:cNvGrpSpPr>
            <p:nvPr/>
          </p:nvGrpSpPr>
          <p:grpSpPr bwMode="auto">
            <a:xfrm>
              <a:off x="4190" y="2660"/>
              <a:ext cx="865" cy="649"/>
              <a:chOff x="2031" y="3382"/>
              <a:chExt cx="865" cy="649"/>
            </a:xfrm>
          </p:grpSpPr>
          <p:sp>
            <p:nvSpPr>
              <p:cNvPr id="123" name="Text Box 126"/>
              <p:cNvSpPr txBox="1">
                <a:spLocks noChangeArrowheads="1"/>
              </p:cNvSpPr>
              <p:nvPr/>
            </p:nvSpPr>
            <p:spPr bwMode="auto">
              <a:xfrm>
                <a:off x="2031"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4" name="Text Box 125"/>
              <p:cNvSpPr txBox="1">
                <a:spLocks noChangeArrowheads="1"/>
              </p:cNvSpPr>
              <p:nvPr/>
            </p:nvSpPr>
            <p:spPr bwMode="auto">
              <a:xfrm>
                <a:off x="2319" y="3382"/>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25" name="Text Box 124"/>
              <p:cNvSpPr txBox="1">
                <a:spLocks noChangeArrowheads="1"/>
              </p:cNvSpPr>
              <p:nvPr/>
            </p:nvSpPr>
            <p:spPr bwMode="auto">
              <a:xfrm>
                <a:off x="2608"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6" name="Text Box 123"/>
              <p:cNvSpPr txBox="1">
                <a:spLocks noChangeArrowheads="1"/>
              </p:cNvSpPr>
              <p:nvPr/>
            </p:nvSpPr>
            <p:spPr bwMode="auto">
              <a:xfrm>
                <a:off x="2031"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7" name="Text Box 122"/>
              <p:cNvSpPr txBox="1">
                <a:spLocks noChangeArrowheads="1"/>
              </p:cNvSpPr>
              <p:nvPr/>
            </p:nvSpPr>
            <p:spPr bwMode="auto">
              <a:xfrm>
                <a:off x="2319" y="3814"/>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6</a:t>
                </a:r>
                <a:endParaRPr lang="en-US" sz="975" kern="0">
                  <a:solidFill>
                    <a:prstClr val="black"/>
                  </a:solidFill>
                </a:endParaRPr>
              </a:p>
            </p:txBody>
          </p:sp>
          <p:sp>
            <p:nvSpPr>
              <p:cNvPr id="128" name="Text Box 121"/>
              <p:cNvSpPr txBox="1">
                <a:spLocks noChangeArrowheads="1"/>
              </p:cNvSpPr>
              <p:nvPr/>
            </p:nvSpPr>
            <p:spPr bwMode="auto">
              <a:xfrm>
                <a:off x="2608"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9" name="Text Box 120"/>
              <p:cNvSpPr txBox="1">
                <a:spLocks noChangeArrowheads="1"/>
              </p:cNvSpPr>
              <p:nvPr/>
            </p:nvSpPr>
            <p:spPr bwMode="auto">
              <a:xfrm>
                <a:off x="2031" y="3599"/>
                <a:ext cx="865"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C</a:t>
                </a:r>
                <a:endParaRPr lang="en-US" sz="975" kern="0">
                  <a:solidFill>
                    <a:prstClr val="black"/>
                  </a:solidFill>
                </a:endParaRPr>
              </a:p>
            </p:txBody>
          </p:sp>
        </p:grpSp>
        <p:grpSp>
          <p:nvGrpSpPr>
            <p:cNvPr id="13" name="Group 109"/>
            <p:cNvGrpSpPr>
              <a:grpSpLocks/>
            </p:cNvGrpSpPr>
            <p:nvPr/>
          </p:nvGrpSpPr>
          <p:grpSpPr bwMode="auto">
            <a:xfrm>
              <a:off x="4190" y="3670"/>
              <a:ext cx="865" cy="866"/>
              <a:chOff x="1815" y="4102"/>
              <a:chExt cx="865" cy="866"/>
            </a:xfrm>
          </p:grpSpPr>
          <p:sp>
            <p:nvSpPr>
              <p:cNvPr id="114" name="Text Box 11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15" name="Group 110"/>
              <p:cNvGrpSpPr>
                <a:grpSpLocks/>
              </p:cNvGrpSpPr>
              <p:nvPr/>
            </p:nvGrpSpPr>
            <p:grpSpPr bwMode="auto">
              <a:xfrm>
                <a:off x="1815" y="4102"/>
                <a:ext cx="865" cy="649"/>
                <a:chOff x="2031" y="3382"/>
                <a:chExt cx="865" cy="649"/>
              </a:xfrm>
            </p:grpSpPr>
            <p:sp>
              <p:nvSpPr>
                <p:cNvPr id="116" name="Text Box 11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117" name="Text Box 11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18" name="Text Box 11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19" name="Text Box 11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20" name="Text Box 11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2</a:t>
                  </a:r>
                  <a:endParaRPr lang="en-US" sz="975" kern="0">
                    <a:solidFill>
                      <a:prstClr val="black"/>
                    </a:solidFill>
                  </a:endParaRPr>
                </a:p>
              </p:txBody>
            </p:sp>
            <p:sp>
              <p:nvSpPr>
                <p:cNvPr id="121" name="Text Box 11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22" name="Text Box 11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D</a:t>
                  </a:r>
                  <a:endParaRPr lang="en-US" sz="975" kern="0">
                    <a:solidFill>
                      <a:prstClr val="black"/>
                    </a:solidFill>
                  </a:endParaRPr>
                </a:p>
              </p:txBody>
            </p:sp>
          </p:grpSp>
        </p:grpSp>
        <p:grpSp>
          <p:nvGrpSpPr>
            <p:cNvPr id="14" name="Group 99"/>
            <p:cNvGrpSpPr>
              <a:grpSpLocks/>
            </p:cNvGrpSpPr>
            <p:nvPr/>
          </p:nvGrpSpPr>
          <p:grpSpPr bwMode="auto">
            <a:xfrm>
              <a:off x="4190" y="5470"/>
              <a:ext cx="865" cy="866"/>
              <a:chOff x="1815" y="4102"/>
              <a:chExt cx="865" cy="866"/>
            </a:xfrm>
          </p:grpSpPr>
          <p:sp>
            <p:nvSpPr>
              <p:cNvPr id="105" name="Text Box 10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06" name="Group 100"/>
              <p:cNvGrpSpPr>
                <a:grpSpLocks/>
              </p:cNvGrpSpPr>
              <p:nvPr/>
            </p:nvGrpSpPr>
            <p:grpSpPr bwMode="auto">
              <a:xfrm>
                <a:off x="1815" y="4102"/>
                <a:ext cx="865" cy="649"/>
                <a:chOff x="2031" y="3382"/>
                <a:chExt cx="865" cy="649"/>
              </a:xfrm>
            </p:grpSpPr>
            <p:sp>
              <p:nvSpPr>
                <p:cNvPr id="107" name="Text Box 107"/>
                <p:cNvSpPr txBox="1">
                  <a:spLocks noChangeArrowheads="1"/>
                </p:cNvSpPr>
                <p:nvPr/>
              </p:nvSpPr>
              <p:spPr bwMode="auto">
                <a:xfrm>
                  <a:off x="2031"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08" name="Text Box 106"/>
                <p:cNvSpPr txBox="1">
                  <a:spLocks noChangeArrowheads="1"/>
                </p:cNvSpPr>
                <p:nvPr/>
              </p:nvSpPr>
              <p:spPr bwMode="auto">
                <a:xfrm>
                  <a:off x="2319" y="3382"/>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09" name="Text Box 105"/>
                <p:cNvSpPr txBox="1">
                  <a:spLocks noChangeArrowheads="1"/>
                </p:cNvSpPr>
                <p:nvPr/>
              </p:nvSpPr>
              <p:spPr bwMode="auto">
                <a:xfrm>
                  <a:off x="2608"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0" name="Text Box 104"/>
                <p:cNvSpPr txBox="1">
                  <a:spLocks noChangeArrowheads="1"/>
                </p:cNvSpPr>
                <p:nvPr/>
              </p:nvSpPr>
              <p:spPr bwMode="auto">
                <a:xfrm>
                  <a:off x="2031"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1" name="Text Box 103"/>
                <p:cNvSpPr txBox="1">
                  <a:spLocks noChangeArrowheads="1"/>
                </p:cNvSpPr>
                <p:nvPr/>
              </p:nvSpPr>
              <p:spPr bwMode="auto">
                <a:xfrm>
                  <a:off x="2319" y="3814"/>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12" name="Text Box 102"/>
                <p:cNvSpPr txBox="1">
                  <a:spLocks noChangeArrowheads="1"/>
                </p:cNvSpPr>
                <p:nvPr/>
              </p:nvSpPr>
              <p:spPr bwMode="auto">
                <a:xfrm>
                  <a:off x="2608"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13" name="Text Box 101"/>
                <p:cNvSpPr txBox="1">
                  <a:spLocks noChangeArrowheads="1"/>
                </p:cNvSpPr>
                <p:nvPr/>
              </p:nvSpPr>
              <p:spPr bwMode="auto">
                <a:xfrm>
                  <a:off x="2031" y="3599"/>
                  <a:ext cx="865"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G</a:t>
                  </a:r>
                  <a:endParaRPr lang="en-US" sz="975" kern="0">
                    <a:solidFill>
                      <a:prstClr val="black"/>
                    </a:solidFill>
                  </a:endParaRPr>
                </a:p>
              </p:txBody>
            </p:sp>
          </p:grpSp>
        </p:grpSp>
        <p:grpSp>
          <p:nvGrpSpPr>
            <p:cNvPr id="15" name="Group 89"/>
            <p:cNvGrpSpPr>
              <a:grpSpLocks/>
            </p:cNvGrpSpPr>
            <p:nvPr/>
          </p:nvGrpSpPr>
          <p:grpSpPr bwMode="auto">
            <a:xfrm>
              <a:off x="5487" y="4676"/>
              <a:ext cx="865" cy="866"/>
              <a:chOff x="1815" y="4102"/>
              <a:chExt cx="865" cy="866"/>
            </a:xfrm>
          </p:grpSpPr>
          <p:sp>
            <p:nvSpPr>
              <p:cNvPr id="96" name="Text Box 9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97" name="Group 90"/>
              <p:cNvGrpSpPr>
                <a:grpSpLocks/>
              </p:cNvGrpSpPr>
              <p:nvPr/>
            </p:nvGrpSpPr>
            <p:grpSpPr bwMode="auto">
              <a:xfrm>
                <a:off x="1815" y="4102"/>
                <a:ext cx="865" cy="649"/>
                <a:chOff x="2031" y="3382"/>
                <a:chExt cx="865" cy="649"/>
              </a:xfrm>
            </p:grpSpPr>
            <p:sp>
              <p:nvSpPr>
                <p:cNvPr id="98" name="Text Box 9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9" name="Text Box 9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00" name="Text Box 9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01" name="Text Box 9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02" name="Text Box 9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103" name="Text Box 9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04" name="Text Box 9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a:t>
                  </a:r>
                  <a:endParaRPr lang="en-US" sz="975" kern="0">
                    <a:solidFill>
                      <a:prstClr val="black"/>
                    </a:solidFill>
                  </a:endParaRPr>
                </a:p>
              </p:txBody>
            </p:sp>
          </p:grpSp>
        </p:grpSp>
        <p:grpSp>
          <p:nvGrpSpPr>
            <p:cNvPr id="16" name="Group 79"/>
            <p:cNvGrpSpPr>
              <a:grpSpLocks/>
            </p:cNvGrpSpPr>
            <p:nvPr/>
          </p:nvGrpSpPr>
          <p:grpSpPr bwMode="auto">
            <a:xfrm>
              <a:off x="5487" y="3672"/>
              <a:ext cx="865" cy="866"/>
              <a:chOff x="1815" y="4102"/>
              <a:chExt cx="865" cy="866"/>
            </a:xfrm>
          </p:grpSpPr>
          <p:sp>
            <p:nvSpPr>
              <p:cNvPr id="87" name="Text Box 8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88" name="Group 80"/>
              <p:cNvGrpSpPr>
                <a:grpSpLocks/>
              </p:cNvGrpSpPr>
              <p:nvPr/>
            </p:nvGrpSpPr>
            <p:grpSpPr bwMode="auto">
              <a:xfrm>
                <a:off x="1815" y="4102"/>
                <a:ext cx="865" cy="649"/>
                <a:chOff x="2031" y="3382"/>
                <a:chExt cx="865" cy="649"/>
              </a:xfrm>
            </p:grpSpPr>
            <p:sp>
              <p:nvSpPr>
                <p:cNvPr id="89" name="Text Box 8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0" name="Text Box 8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1" name="Text Box 8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92" name="Text Box 8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93" name="Text Box 8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94" name="Text Box 8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95" name="Text Box 8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a:t>
                  </a:r>
                  <a:endParaRPr lang="en-US" sz="975" kern="0">
                    <a:solidFill>
                      <a:prstClr val="black"/>
                    </a:solidFill>
                  </a:endParaRPr>
                </a:p>
              </p:txBody>
            </p:sp>
          </p:grpSp>
        </p:grpSp>
        <p:sp>
          <p:nvSpPr>
            <p:cNvPr id="17" name="Text Box 78"/>
            <p:cNvSpPr txBox="1">
              <a:spLocks noChangeArrowheads="1"/>
            </p:cNvSpPr>
            <p:nvPr/>
          </p:nvSpPr>
          <p:spPr bwMode="auto">
            <a:xfrm>
              <a:off x="5487" y="3309"/>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8" name="Group 70"/>
            <p:cNvGrpSpPr>
              <a:grpSpLocks/>
            </p:cNvGrpSpPr>
            <p:nvPr/>
          </p:nvGrpSpPr>
          <p:grpSpPr bwMode="auto">
            <a:xfrm>
              <a:off x="5487" y="2660"/>
              <a:ext cx="865" cy="649"/>
              <a:chOff x="2031" y="3382"/>
              <a:chExt cx="865" cy="649"/>
            </a:xfrm>
          </p:grpSpPr>
          <p:sp>
            <p:nvSpPr>
              <p:cNvPr id="80" name="Text Box 77"/>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1" name="Text Box 76"/>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82" name="Text Box 75"/>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3" name="Text Box 74"/>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4" name="Text Box 73"/>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4</a:t>
                </a:r>
                <a:endParaRPr lang="en-US" sz="975" kern="0">
                  <a:solidFill>
                    <a:prstClr val="black"/>
                  </a:solidFill>
                </a:endParaRPr>
              </a:p>
            </p:txBody>
          </p:sp>
          <p:sp>
            <p:nvSpPr>
              <p:cNvPr id="85" name="Text Box 72"/>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6" name="Text Box 71"/>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I</a:t>
                </a:r>
                <a:endParaRPr lang="en-US" sz="975" kern="0">
                  <a:solidFill>
                    <a:prstClr val="black"/>
                  </a:solidFill>
                </a:endParaRPr>
              </a:p>
            </p:txBody>
          </p:sp>
        </p:grpSp>
        <p:grpSp>
          <p:nvGrpSpPr>
            <p:cNvPr id="19" name="Group 62"/>
            <p:cNvGrpSpPr>
              <a:grpSpLocks/>
            </p:cNvGrpSpPr>
            <p:nvPr/>
          </p:nvGrpSpPr>
          <p:grpSpPr bwMode="auto">
            <a:xfrm>
              <a:off x="6782" y="3672"/>
              <a:ext cx="865" cy="649"/>
              <a:chOff x="2031" y="3382"/>
              <a:chExt cx="865" cy="649"/>
            </a:xfrm>
          </p:grpSpPr>
          <p:sp>
            <p:nvSpPr>
              <p:cNvPr id="73" name="Text Box 69"/>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4" name="Text Box 68"/>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75" name="Text Box 67"/>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6" name="Text Box 66"/>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7" name="Text Box 65"/>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2</a:t>
                </a:r>
                <a:endParaRPr lang="en-US" sz="975" kern="0">
                  <a:solidFill>
                    <a:prstClr val="black"/>
                  </a:solidFill>
                </a:endParaRPr>
              </a:p>
            </p:txBody>
          </p:sp>
          <p:sp>
            <p:nvSpPr>
              <p:cNvPr id="78" name="Text Box 64"/>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9" name="Text Box 63"/>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J</a:t>
                </a:r>
                <a:endParaRPr lang="en-US" sz="975" kern="0">
                  <a:solidFill>
                    <a:prstClr val="black"/>
                  </a:solidFill>
                </a:endParaRPr>
              </a:p>
            </p:txBody>
          </p:sp>
        </p:grpSp>
        <p:grpSp>
          <p:nvGrpSpPr>
            <p:cNvPr id="20" name="Group 54"/>
            <p:cNvGrpSpPr>
              <a:grpSpLocks/>
            </p:cNvGrpSpPr>
            <p:nvPr/>
          </p:nvGrpSpPr>
          <p:grpSpPr bwMode="auto">
            <a:xfrm>
              <a:off x="8079" y="3672"/>
              <a:ext cx="865" cy="649"/>
              <a:chOff x="2031" y="3382"/>
              <a:chExt cx="865" cy="649"/>
            </a:xfrm>
          </p:grpSpPr>
          <p:sp>
            <p:nvSpPr>
              <p:cNvPr id="66" name="Text Box 6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67" name="Text Box 6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68" name="Text Box 5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69" name="Text Box 5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0" name="Text Box 5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71" name="Text Box 5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72" name="Text Box 5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K</a:t>
                </a:r>
                <a:endParaRPr lang="en-US" sz="975" kern="0">
                  <a:solidFill>
                    <a:prstClr val="black"/>
                  </a:solidFill>
                </a:endParaRPr>
              </a:p>
            </p:txBody>
          </p:sp>
        </p:grpSp>
        <p:grpSp>
          <p:nvGrpSpPr>
            <p:cNvPr id="21" name="Group 44"/>
            <p:cNvGrpSpPr>
              <a:grpSpLocks/>
            </p:cNvGrpSpPr>
            <p:nvPr/>
          </p:nvGrpSpPr>
          <p:grpSpPr bwMode="auto">
            <a:xfrm>
              <a:off x="9374" y="3672"/>
              <a:ext cx="865" cy="866"/>
              <a:chOff x="1815" y="4102"/>
              <a:chExt cx="865" cy="866"/>
            </a:xfrm>
          </p:grpSpPr>
          <p:sp>
            <p:nvSpPr>
              <p:cNvPr id="57" name="Text Box 5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58" name="Group 45"/>
              <p:cNvGrpSpPr>
                <a:grpSpLocks/>
              </p:cNvGrpSpPr>
              <p:nvPr/>
            </p:nvGrpSpPr>
            <p:grpSpPr bwMode="auto">
              <a:xfrm>
                <a:off x="1815" y="4102"/>
                <a:ext cx="865" cy="649"/>
                <a:chOff x="2031" y="3382"/>
                <a:chExt cx="865" cy="649"/>
              </a:xfrm>
            </p:grpSpPr>
            <p:sp>
              <p:nvSpPr>
                <p:cNvPr id="59" name="Text Box 5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0" name="Text Box 5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1" name="Text Box 5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2" name="Text Box 4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3" name="Text Box 4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4" name="Text Box 4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5" name="Text Box 4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FINISH</a:t>
                  </a:r>
                  <a:endParaRPr lang="en-US" sz="975" kern="0">
                    <a:solidFill>
                      <a:prstClr val="black"/>
                    </a:solidFill>
                  </a:endParaRPr>
                </a:p>
              </p:txBody>
            </p:sp>
          </p:grpSp>
        </p:grpSp>
        <p:grpSp>
          <p:nvGrpSpPr>
            <p:cNvPr id="22" name="Group 34"/>
            <p:cNvGrpSpPr>
              <a:grpSpLocks/>
            </p:cNvGrpSpPr>
            <p:nvPr/>
          </p:nvGrpSpPr>
          <p:grpSpPr bwMode="auto">
            <a:xfrm>
              <a:off x="6782" y="5470"/>
              <a:ext cx="865" cy="866"/>
              <a:chOff x="1815" y="4102"/>
              <a:chExt cx="865" cy="866"/>
            </a:xfrm>
          </p:grpSpPr>
          <p:sp>
            <p:nvSpPr>
              <p:cNvPr id="48" name="Text Box 4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49" name="Group 35"/>
              <p:cNvGrpSpPr>
                <a:grpSpLocks/>
              </p:cNvGrpSpPr>
              <p:nvPr/>
            </p:nvGrpSpPr>
            <p:grpSpPr bwMode="auto">
              <a:xfrm>
                <a:off x="1815" y="4102"/>
                <a:ext cx="865" cy="649"/>
                <a:chOff x="2031" y="3382"/>
                <a:chExt cx="865" cy="649"/>
              </a:xfrm>
            </p:grpSpPr>
            <p:sp>
              <p:nvSpPr>
                <p:cNvPr id="50" name="Text Box 4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51" name="Text Box 4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52" name="Text Box 4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14</a:t>
                  </a:r>
                  <a:endParaRPr lang="en-US" sz="975" kern="0">
                    <a:solidFill>
                      <a:prstClr val="black"/>
                    </a:solidFill>
                  </a:endParaRPr>
                </a:p>
              </p:txBody>
            </p:sp>
            <p:sp>
              <p:nvSpPr>
                <p:cNvPr id="53" name="Text Box 3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54" name="Text Box 3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55" name="Text Box 3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56" name="Text Box 3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H</a:t>
                  </a:r>
                  <a:endParaRPr lang="en-US" sz="975" kern="0">
                    <a:solidFill>
                      <a:prstClr val="black"/>
                    </a:solidFill>
                  </a:endParaRPr>
                </a:p>
              </p:txBody>
            </p:sp>
          </p:grpSp>
        </p:grpSp>
        <p:sp>
          <p:nvSpPr>
            <p:cNvPr id="23" name="Line 33"/>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32"/>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31"/>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30"/>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9"/>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8"/>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7"/>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26"/>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25"/>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24"/>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23"/>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22"/>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21"/>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20"/>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10"/>
            <p:cNvGrpSpPr>
              <a:grpSpLocks/>
            </p:cNvGrpSpPr>
            <p:nvPr/>
          </p:nvGrpSpPr>
          <p:grpSpPr bwMode="auto">
            <a:xfrm>
              <a:off x="9374" y="5399"/>
              <a:ext cx="865" cy="866"/>
              <a:chOff x="1815" y="4102"/>
              <a:chExt cx="865" cy="866"/>
            </a:xfrm>
          </p:grpSpPr>
          <p:grpSp>
            <p:nvGrpSpPr>
              <p:cNvPr id="39" name="Group 12"/>
              <p:cNvGrpSpPr>
                <a:grpSpLocks/>
              </p:cNvGrpSpPr>
              <p:nvPr/>
            </p:nvGrpSpPr>
            <p:grpSpPr bwMode="auto">
              <a:xfrm>
                <a:off x="1815" y="4102"/>
                <a:ext cx="865" cy="649"/>
                <a:chOff x="2031" y="3382"/>
                <a:chExt cx="865" cy="649"/>
              </a:xfrm>
            </p:grpSpPr>
            <p:sp>
              <p:nvSpPr>
                <p:cNvPr id="41" name="Text Box 19"/>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ES</a:t>
                  </a:r>
                  <a:endParaRPr lang="en-US" sz="975" kern="0">
                    <a:solidFill>
                      <a:prstClr val="black"/>
                    </a:solidFill>
                  </a:endParaRPr>
                </a:p>
              </p:txBody>
            </p:sp>
            <p:sp>
              <p:nvSpPr>
                <p:cNvPr id="42" name="Text Box 18"/>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TF</a:t>
                  </a:r>
                  <a:endParaRPr lang="en-US" sz="975" kern="0">
                    <a:solidFill>
                      <a:prstClr val="black"/>
                    </a:solidFill>
                  </a:endParaRPr>
                </a:p>
              </p:txBody>
            </p:sp>
            <p:sp>
              <p:nvSpPr>
                <p:cNvPr id="43" name="Text Box 17"/>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EF</a:t>
                  </a:r>
                  <a:endParaRPr lang="en-US" sz="975" kern="0">
                    <a:solidFill>
                      <a:prstClr val="black"/>
                    </a:solidFill>
                  </a:endParaRPr>
                </a:p>
              </p:txBody>
            </p:sp>
            <p:sp>
              <p:nvSpPr>
                <p:cNvPr id="44" name="Text Box 16"/>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LS</a:t>
                  </a:r>
                  <a:endParaRPr lang="en-US" sz="975" kern="0">
                    <a:solidFill>
                      <a:prstClr val="black"/>
                    </a:solidFill>
                  </a:endParaRPr>
                </a:p>
              </p:txBody>
            </p:sp>
            <p:sp>
              <p:nvSpPr>
                <p:cNvPr id="45" name="Text Box 15"/>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D</a:t>
                  </a:r>
                  <a:endParaRPr lang="en-US" sz="975" kern="0">
                    <a:solidFill>
                      <a:prstClr val="black"/>
                    </a:solidFill>
                  </a:endParaRPr>
                </a:p>
              </p:txBody>
            </p:sp>
            <p:sp>
              <p:nvSpPr>
                <p:cNvPr id="46" name="Text Box 14"/>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LF</a:t>
                  </a:r>
                  <a:endParaRPr lang="en-US" sz="975" kern="0">
                    <a:solidFill>
                      <a:prstClr val="black"/>
                    </a:solidFill>
                  </a:endParaRPr>
                </a:p>
              </p:txBody>
            </p:sp>
            <p:sp>
              <p:nvSpPr>
                <p:cNvPr id="47" name="Text Box 13"/>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Activity</a:t>
                  </a:r>
                  <a:endParaRPr lang="en-US" sz="975" kern="0">
                    <a:solidFill>
                      <a:prstClr val="black"/>
                    </a:solidFill>
                  </a:endParaRPr>
                </a:p>
              </p:txBody>
            </p:sp>
          </p:grpSp>
          <p:sp>
            <p:nvSpPr>
              <p:cNvPr id="40" name="Text Box 11"/>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Resources</a:t>
                </a:r>
                <a:endParaRPr lang="en-US" sz="975" kern="0">
                  <a:solidFill>
                    <a:prstClr val="black"/>
                  </a:solidFill>
                </a:endParaRPr>
              </a:p>
            </p:txBody>
          </p:sp>
        </p:grpSp>
        <p:sp>
          <p:nvSpPr>
            <p:cNvPr id="38" name="Line 9"/>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xmlns="">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
        <p:nvSpPr>
          <p:cNvPr id="155" name="TextBox 154"/>
          <p:cNvSpPr txBox="1"/>
          <p:nvPr/>
        </p:nvSpPr>
        <p:spPr>
          <a:xfrm>
            <a:off x="443883" y="1602190"/>
            <a:ext cx="8868793"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Assume that activities “</a:t>
            </a:r>
            <a:r>
              <a:rPr lang="en-US" sz="2400" b="1" kern="0" dirty="0">
                <a:solidFill>
                  <a:prstClr val="black"/>
                </a:solidFill>
                <a:latin typeface="Times New Roman" panose="02020603050405020304" pitchFamily="18" charset="0"/>
                <a:cs typeface="Times New Roman" panose="02020603050405020304" pitchFamily="18" charset="0"/>
              </a:rPr>
              <a:t>C</a:t>
            </a:r>
            <a:r>
              <a:rPr lang="en-US" sz="2400" kern="0" dirty="0">
                <a:solidFill>
                  <a:prstClr val="black"/>
                </a:solidFill>
                <a:latin typeface="Times New Roman" panose="02020603050405020304" pitchFamily="18" charset="0"/>
                <a:cs typeface="Times New Roman" panose="02020603050405020304" pitchFamily="18" charset="0"/>
              </a:rPr>
              <a:t>” and “</a:t>
            </a:r>
            <a:r>
              <a:rPr lang="en-US" sz="2400" b="1" kern="0" dirty="0">
                <a:solidFill>
                  <a:prstClr val="black"/>
                </a:solidFill>
                <a:latin typeface="Times New Roman" panose="02020603050405020304" pitchFamily="18" charset="0"/>
                <a:cs typeface="Times New Roman" panose="02020603050405020304" pitchFamily="18" charset="0"/>
              </a:rPr>
              <a:t>G</a:t>
            </a:r>
            <a:r>
              <a:rPr lang="en-US" sz="2400" kern="0" dirty="0">
                <a:solidFill>
                  <a:prstClr val="black"/>
                </a:solidFill>
                <a:latin typeface="Times New Roman" panose="02020603050405020304" pitchFamily="18" charset="0"/>
                <a:cs typeface="Times New Roman" panose="02020603050405020304" pitchFamily="18" charset="0"/>
              </a:rPr>
              <a:t>” each require the use of a special piece of equipment, such a hoist crane. But only one crane is available. </a:t>
            </a:r>
          </a:p>
        </p:txBody>
      </p:sp>
    </p:spTree>
    <p:extLst>
      <p:ext uri="{BB962C8B-B14F-4D97-AF65-F5344CB8AC3E}">
        <p14:creationId xmlns:p14="http://schemas.microsoft.com/office/powerpoint/2010/main" xmlns="" val="205488084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xmlns="" val="816959053"/>
              </p:ext>
            </p:extLst>
          </p:nvPr>
        </p:nvGraphicFramePr>
        <p:xfrm>
          <a:off x="612560" y="1743080"/>
          <a:ext cx="8325713" cy="4544567"/>
        </p:xfrm>
        <a:graphic>
          <a:graphicData uri="http://schemas.openxmlformats.org/drawingml/2006/table">
            <a:tbl>
              <a:tblPr/>
              <a:tblGrid>
                <a:gridCol w="581177"/>
                <a:gridCol w="430252"/>
                <a:gridCol w="430252"/>
                <a:gridCol w="430252"/>
                <a:gridCol w="430252"/>
                <a:gridCol w="430252"/>
                <a:gridCol w="430252"/>
                <a:gridCol w="430252"/>
                <a:gridCol w="430252"/>
                <a:gridCol w="430252"/>
                <a:gridCol w="430252"/>
                <a:gridCol w="430252"/>
                <a:gridCol w="430252"/>
                <a:gridCol w="430252"/>
                <a:gridCol w="430252"/>
                <a:gridCol w="430252"/>
                <a:gridCol w="430252"/>
                <a:gridCol w="430252"/>
                <a:gridCol w="430252"/>
              </a:tblGrid>
              <a:tr h="37406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smtClean="0">
                          <a:latin typeface="Times New Roman"/>
                          <a:ea typeface="Times New Roman"/>
                        </a:rPr>
                        <a:t>Time</a:t>
                      </a:r>
                      <a:endParaRPr lang="en-US" sz="14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4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C</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I</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J</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5696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K</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23114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23114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no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endParaRPr lang="en-US" sz="1000" b="1" dirty="0">
                        <a:latin typeface="Times New Roman" pitchFamily="18" charset="0"/>
                        <a:cs typeface="Times New Roman" pitchFamily="18" charset="0"/>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noFill/>
                  </a:tcPr>
                </a:tc>
              </a:tr>
              <a:tr h="120454">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dash"/>
                      <a:round/>
                      <a:headEnd type="none" w="med" len="med"/>
                      <a:tailEnd type="none" w="med" len="med"/>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D</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E</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9050" cap="flat" cmpd="sng" algn="ctr">
                      <a:solidFill>
                        <a:srgbClr val="0070C0">
                          <a:lumMod val="75000"/>
                        </a:srgbClr>
                      </a:solidFill>
                      <a:prstDash val="solid"/>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0070C0">
                          <a:lumMod val="75000"/>
                        </a:srgbClr>
                      </a:solidFill>
                      <a:prstDash val="solid"/>
                      <a:round/>
                      <a:headEnd type="none" w="med" len="med"/>
                      <a:tailEnd type="none" w="med" len="med"/>
                    </a:lnR>
                    <a:lnT w="12700" cap="flat" cmpd="sng" algn="ctr">
                      <a:solidFill>
                        <a:srgbClr val="000000"/>
                      </a:solidFill>
                      <a:prstDash val="dash"/>
                      <a:round/>
                      <a:headEnd type="none" w="med" len="med"/>
                      <a:tailEnd type="none" w="med" len="med"/>
                    </a:lnT>
                    <a:lnB w="19050" cap="flat" cmpd="sng" algn="ctr">
                      <a:solidFill>
                        <a:srgbClr val="0070C0">
                          <a:lumMod val="75000"/>
                        </a:srgbClr>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0070C0">
                          <a:lumMod val="75000"/>
                        </a:srgbClr>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87030">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F</a:t>
                      </a: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9050" cap="flat" cmpd="sng" algn="ctr">
                      <a:solidFill>
                        <a:srgbClr val="0070C0">
                          <a:lumMod val="75000"/>
                        </a:srgbClr>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493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5696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2</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Rectangle 2"/>
          <p:cNvSpPr>
            <a:spLocks noChangeArrowheads="1"/>
          </p:cNvSpPr>
          <p:nvPr/>
        </p:nvSpPr>
        <p:spPr bwMode="auto">
          <a:xfrm>
            <a:off x="980126" y="1066086"/>
            <a:ext cx="7535225"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xmlns="" val="112606551"/>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xmlns="" val="1021808781"/>
              </p:ext>
            </p:extLst>
          </p:nvPr>
        </p:nvGraphicFramePr>
        <p:xfrm>
          <a:off x="594804" y="1830611"/>
          <a:ext cx="8504813" cy="4117428"/>
        </p:xfrm>
        <a:graphic>
          <a:graphicData uri="http://schemas.openxmlformats.org/drawingml/2006/table">
            <a:tbl>
              <a:tblPr/>
              <a:tblGrid>
                <a:gridCol w="757109"/>
                <a:gridCol w="430428"/>
                <a:gridCol w="430428"/>
                <a:gridCol w="430428"/>
                <a:gridCol w="430428"/>
                <a:gridCol w="430428"/>
                <a:gridCol w="430428"/>
                <a:gridCol w="430428"/>
                <a:gridCol w="430428"/>
                <a:gridCol w="430428"/>
                <a:gridCol w="430428"/>
                <a:gridCol w="430428"/>
                <a:gridCol w="430428"/>
                <a:gridCol w="430428"/>
                <a:gridCol w="430428"/>
                <a:gridCol w="430428"/>
                <a:gridCol w="430428"/>
                <a:gridCol w="430428"/>
                <a:gridCol w="430428"/>
              </a:tblGrid>
              <a:tr h="385861">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600" b="1" i="0" u="none" dirty="0" smtClean="0">
                          <a:latin typeface="Times New Roman"/>
                          <a:ea typeface="Times New Roman"/>
                        </a:rPr>
                        <a:t>Time</a:t>
                      </a:r>
                      <a:endParaRPr lang="en-US" sz="16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a:t>
                      </a: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9</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10</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11</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12</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13</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14</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15</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16</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17</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600" b="1" i="0" u="none" dirty="0">
                          <a:latin typeface="Times New Roman"/>
                          <a:ea typeface="Times New Roman"/>
                        </a:rPr>
                        <a:t>18</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solidFill>
                      <a:srgbClr val="FFC9C9"/>
                    </a:solid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endParaRPr lang="en-US" sz="1000" b="1" i="0" u="none" dirty="0">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no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A</a:t>
                      </a:r>
                    </a:p>
                  </a:txBody>
                  <a:tcPr marL="14962" marR="29925" marT="0" marB="0" anchor="ctr">
                    <a:lnL>
                      <a:noFill/>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C</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I</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J</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K</a:t>
                      </a: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B</a:t>
                      </a: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no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noFill/>
                      <a:prstDash val="dash"/>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no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25184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G</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lgDash"/>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lg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dash"/>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ysClr val="windowText" lastClr="000000"/>
                      </a:solidFill>
                      <a:prstDash val="dash"/>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9050" cap="flat" cmpd="sng" algn="ctr">
                      <a:solidFill>
                        <a:srgbClr val="FF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9050" cap="flat" cmpd="sng" algn="ctr">
                      <a:solidFill>
                        <a:srgbClr val="FF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251843">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i="0" u="none" dirty="0" smtClean="0">
                          <a:latin typeface="Times New Roman"/>
                          <a:ea typeface="Times New Roman"/>
                        </a:rPr>
                        <a:t>H</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lgDash"/>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lgDash"/>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endParaRPr lang="en-US" sz="1000" b="1" dirty="0">
                        <a:latin typeface="Times New Roman" pitchFamily="18" charset="0"/>
                        <a:cs typeface="Times New Roman" pitchFamily="18" charset="0"/>
                      </a:endParaRPr>
                    </a:p>
                  </a:txBody>
                  <a:tcPr marL="14962" marR="29925" marT="0" marB="0" anchor="ctr">
                    <a:lnL w="6350" cap="flat" cmpd="sng" algn="ctr">
                      <a:solidFill>
                        <a:sysClr val="windowText" lastClr="000000"/>
                      </a:solidFill>
                      <a:prstDash val="dot"/>
                      <a:round/>
                      <a:headEnd type="none" w="med" len="med"/>
                      <a:tailEnd type="none" w="med" len="med"/>
                    </a:lnL>
                    <a:lnR w="12700" cap="flat" cmpd="sng" algn="ctr">
                      <a:solidFill>
                        <a:sysClr val="windowText" lastClr="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ysClr val="windowText" lastClr="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endParaRPr lang="en-US" sz="1500" dirty="0"/>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r>
              <a:tr h="124252">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smtClean="0">
                        <a:latin typeface="Times New Roman"/>
                        <a:ea typeface="Times New Roman"/>
                      </a:endParaRPr>
                    </a:p>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ysClr val="windowText" lastClr="000000"/>
                      </a:solidFill>
                      <a:prstDash val="lg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lg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D</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ysClr val="windowText" lastClr="000000"/>
                      </a:solidFill>
                      <a:prstDash val="lg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noFill/>
                      <a:prstDash val="dash"/>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E</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a:latin typeface="Times New Roman"/>
                          <a:ea typeface="Times New Roman"/>
                        </a:rPr>
                        <a:t>F</a:t>
                      </a: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7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a:noFill/>
                    </a:lnB>
                    <a:lnTlToBr w="12700" cmpd="sng">
                      <a:noFill/>
                      <a:prstDash val="solid"/>
                    </a:lnTlToBr>
                    <a:lnBlToTr w="12700" cmpd="sng">
                      <a:noFill/>
                      <a:prstDash val="solid"/>
                    </a:lnBlToTr>
                    <a:noFill/>
                  </a:tcPr>
                </a:tc>
              </a:tr>
              <a:tr h="8760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300" b="1" i="0" u="none">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2929">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r">
                        <a:spcAft>
                          <a:spcPts val="0"/>
                        </a:spcAft>
                      </a:pPr>
                      <a:r>
                        <a:rPr lang="en-US" sz="1000" b="1" i="0" u="none" dirty="0">
                          <a:latin typeface="Times New Roman"/>
                          <a:ea typeface="Times New Roman"/>
                        </a:rPr>
                        <a:t>R</a:t>
                      </a:r>
                    </a:p>
                  </a:txBody>
                  <a:tcPr marL="14962" marR="29925"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r>
                        <a:rPr lang="en-US" sz="1000" b="1" i="0" u="none" dirty="0" smtClean="0">
                          <a:latin typeface="Times New Roman"/>
                          <a:ea typeface="Times New Roman"/>
                        </a:rPr>
                        <a:t>1</a:t>
                      </a: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BD0D9">
                        <a:lumMod val="60000"/>
                        <a:lumOff val="40000"/>
                      </a:srgbClr>
                    </a:solid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onstantia"/>
                          <a:ea typeface=""/>
                          <a:cs typeface=""/>
                        </a:defRPr>
                      </a:lvl1pPr>
                      <a:lvl2pPr marL="457200" algn="l" rtl="0" eaLnBrk="1" latinLnBrk="0" hangingPunct="1">
                        <a:defRPr kumimoji="0" kern="1200">
                          <a:solidFill>
                            <a:schemeClr val="tx1"/>
                          </a:solidFill>
                          <a:latin typeface="Constantia"/>
                          <a:ea typeface=""/>
                          <a:cs typeface=""/>
                        </a:defRPr>
                      </a:lvl2pPr>
                      <a:lvl3pPr marL="914400" algn="l" rtl="0" eaLnBrk="1" latinLnBrk="0" hangingPunct="1">
                        <a:defRPr kumimoji="0" kern="1200">
                          <a:solidFill>
                            <a:schemeClr val="tx1"/>
                          </a:solidFill>
                          <a:latin typeface="Constantia"/>
                          <a:ea typeface=""/>
                          <a:cs typeface=""/>
                        </a:defRPr>
                      </a:lvl3pPr>
                      <a:lvl4pPr marL="1371600" algn="l" rtl="0" eaLnBrk="1" latinLnBrk="0" hangingPunct="1">
                        <a:defRPr kumimoji="0" kern="1200">
                          <a:solidFill>
                            <a:schemeClr val="tx1"/>
                          </a:solidFill>
                          <a:latin typeface="Constantia"/>
                          <a:ea typeface=""/>
                          <a:cs typeface=""/>
                        </a:defRPr>
                      </a:lvl4pPr>
                      <a:lvl5pPr marL="1828800" algn="l" rtl="0" eaLnBrk="1" latinLnBrk="0" hangingPunct="1">
                        <a:defRPr kumimoji="0" kern="1200">
                          <a:solidFill>
                            <a:schemeClr val="tx1"/>
                          </a:solidFill>
                          <a:latin typeface="Constantia"/>
                          <a:ea typeface=""/>
                          <a:cs typeface=""/>
                        </a:defRPr>
                      </a:lvl5pPr>
                      <a:lvl6pPr marL="2286000" algn="l" rtl="0" eaLnBrk="1" latinLnBrk="0" hangingPunct="1">
                        <a:defRPr kumimoji="0" kern="1200">
                          <a:solidFill>
                            <a:schemeClr val="tx1"/>
                          </a:solidFill>
                          <a:latin typeface="Constantia"/>
                          <a:ea typeface=""/>
                          <a:cs typeface=""/>
                        </a:defRPr>
                      </a:lvl6pPr>
                      <a:lvl7pPr marL="2743200" algn="l" rtl="0" eaLnBrk="1" latinLnBrk="0" hangingPunct="1">
                        <a:defRPr kumimoji="0" kern="1200">
                          <a:solidFill>
                            <a:schemeClr val="tx1"/>
                          </a:solidFill>
                          <a:latin typeface="Constantia"/>
                          <a:ea typeface=""/>
                          <a:cs typeface=""/>
                        </a:defRPr>
                      </a:lvl7pPr>
                      <a:lvl8pPr marL="3200400" algn="l" rtl="0" eaLnBrk="1" latinLnBrk="0" hangingPunct="1">
                        <a:defRPr kumimoji="0" kern="1200">
                          <a:solidFill>
                            <a:schemeClr val="tx1"/>
                          </a:solidFill>
                          <a:latin typeface="Constantia"/>
                          <a:ea typeface=""/>
                          <a:cs typeface=""/>
                        </a:defRPr>
                      </a:lvl8pPr>
                      <a:lvl9pPr marL="3657600" algn="l" rtl="0" eaLnBrk="1" latinLnBrk="0" hangingPunct="1">
                        <a:defRPr kumimoji="0" kern="1200">
                          <a:solidFill>
                            <a:schemeClr val="tx1"/>
                          </a:solidFill>
                          <a:latin typeface="Constantia"/>
                          <a:ea typeface=""/>
                          <a:cs typeface=""/>
                        </a:defRPr>
                      </a:lvl9pPr>
                    </a:lstStyle>
                    <a:p>
                      <a:pPr algn="ctr">
                        <a:spcAft>
                          <a:spcPts val="0"/>
                        </a:spcAft>
                      </a:pPr>
                      <a:endParaRPr lang="en-US" sz="1000" b="1" i="0" u="none" dirty="0">
                        <a:latin typeface="Times New Roman"/>
                        <a:ea typeface="Times New Roman"/>
                      </a:endParaRPr>
                    </a:p>
                  </a:txBody>
                  <a:tcPr marL="14962" marR="29925" marT="0" marB="0" anchor="ctr">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 name="Rectangle 2"/>
          <p:cNvSpPr>
            <a:spLocks noChangeArrowheads="1"/>
          </p:cNvSpPr>
          <p:nvPr/>
        </p:nvSpPr>
        <p:spPr bwMode="auto">
          <a:xfrm>
            <a:off x="1231587" y="997508"/>
            <a:ext cx="754665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xmlns="" val="388825637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resentation on brainstorming">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Century Gothic-Palatino Linotype">
      <a:majorFont>
        <a:latin typeface="Century Gothic"/>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alatino Linotype"/>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spDef>
      <a:spPr/>
      <a:bodyPr rtlCol="0" anchor="ctr"/>
      <a:lstStyle>
        <a:defPPr algn="ctr">
          <a:defRPr/>
        </a:defPPr>
      </a:lstStyle>
      <a:style>
        <a:lnRef idx="1">
          <a:schemeClr val="accent3"/>
        </a:lnRef>
        <a:fillRef idx="2">
          <a:schemeClr val="accent3"/>
        </a:fillRef>
        <a:effectRef idx="1">
          <a:schemeClr val="accent3"/>
        </a:effectRef>
        <a:fontRef idx="minor">
          <a:schemeClr val="dk1"/>
        </a:fontRef>
      </a:style>
    </a:spDef>
    <a:lnDef>
      <a:spPr/>
      <a:bodyPr/>
      <a:lstStyle/>
      <a:style>
        <a:lnRef idx="1">
          <a:schemeClr val="accent1"/>
        </a:lnRef>
        <a:fillRef idx="0">
          <a:schemeClr val="accent1"/>
        </a:fillRef>
        <a:effectRef idx="0">
          <a:schemeClr val="accent1"/>
        </a:effectRef>
        <a:fontRef idx="minor">
          <a:schemeClr val="tx1"/>
        </a:fontRef>
      </a:style>
    </a:lnDef>
    <a:txDef>
      <a:spPr>
        <a:noFill/>
        <a:ln>
          <a:solidFill>
            <a:schemeClr val="bg2"/>
          </a:solidFill>
        </a:ln>
      </a:spPr>
      <a:bodyPr wrap="none" rtlCol="0">
        <a:spAutoFit/>
      </a:bodyPr>
      <a:lstStyle>
        <a:defPPr>
          <a:defRPr dirty="0" err="1" smtClean="0"/>
        </a:defPPr>
      </a:lstStyle>
    </a:txDef>
  </a:objectDefaults>
  <a:extraClrSchemeLst/>
  <a:extLst>
    <a:ext uri="{05A4C25C-085E-4340-85A3-A5531E510DB2}">
      <thm15:themeFamily xmlns:thm15="http://schemas.microsoft.com/office/thememl/2012/main" xmlns="" name="Presentation on brainstorming" id="{C229246F-E851-40FB-8E1D-535DCA6AFD71}" vid="{8D346C02-FE09-4A8E-BC58-EB73E373F09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F86085EB6EF8A468533B5E264E46EF1" ma:contentTypeVersion="0" ma:contentTypeDescription="Create a new document." ma:contentTypeScope="" ma:versionID="0ff94189cd42df72cdfb57eaf031f651">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92987C2-BDFA-40E3-92ED-D3FE74738F7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22E54425-CB52-4220-B6A7-8F3974C12001}">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EECD54F7-2783-4B49-84D1-5200366743A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Business brainstorming presentation</Template>
  <TotalTime>0</TotalTime>
  <Words>6144</Words>
  <Application>Microsoft Office PowerPoint</Application>
  <PresentationFormat>A4 Paper (210x297 mm)</PresentationFormat>
  <Paragraphs>5099</Paragraphs>
  <Slides>51</Slides>
  <Notes>51</Notes>
  <HiddenSlides>0</HiddenSlides>
  <MMClips>0</MMClips>
  <ScaleCrop>false</ScaleCrop>
  <HeadingPairs>
    <vt:vector size="6" baseType="variant">
      <vt:variant>
        <vt:lpstr>Theme</vt:lpstr>
      </vt:variant>
      <vt:variant>
        <vt:i4>1</vt:i4>
      </vt:variant>
      <vt:variant>
        <vt:lpstr>Embedded OLE Servers</vt:lpstr>
      </vt:variant>
      <vt:variant>
        <vt:i4>3</vt:i4>
      </vt:variant>
      <vt:variant>
        <vt:lpstr>Slide Titles</vt:lpstr>
      </vt:variant>
      <vt:variant>
        <vt:i4>51</vt:i4>
      </vt:variant>
    </vt:vector>
  </HeadingPairs>
  <TitlesOfParts>
    <vt:vector size="55" baseType="lpstr">
      <vt:lpstr>Presentation on brainstorming</vt:lpstr>
      <vt:lpstr>Equation</vt:lpstr>
      <vt:lpstr>Document</vt:lpstr>
      <vt:lpstr>Worksheet</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
  <cp:lastModifiedBy/>
  <cp:revision>1</cp:revision>
  <dcterms:created xsi:type="dcterms:W3CDTF">2013-06-13T04:11:18Z</dcterms:created>
  <dcterms:modified xsi:type="dcterms:W3CDTF">2014-11-20T10:29:42Z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TC034606379991</vt:lpwstr>
  </property>
  <property fmtid="{D5CDD505-2E9C-101B-9397-08002B2CF9AE}" pid="3" name="ContentTypeId">
    <vt:lpwstr>0x010100BF86085EB6EF8A468533B5E264E46EF1</vt:lpwstr>
  </property>
</Properties>
</file>