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81" r:id="rId5"/>
    <p:sldId id="282" r:id="rId6"/>
    <p:sldId id="283" r:id="rId7"/>
    <p:sldId id="288" r:id="rId8"/>
    <p:sldId id="293" r:id="rId9"/>
    <p:sldId id="284" r:id="rId10"/>
    <p:sldId id="285" r:id="rId11"/>
    <p:sldId id="286" r:id="rId12"/>
    <p:sldId id="287" r:id="rId13"/>
    <p:sldId id="291" r:id="rId14"/>
    <p:sldId id="292" r:id="rId15"/>
  </p:sldIdLst>
  <p:sldSz cx="9144000" cy="6858000" type="screen4x3"/>
  <p:notesSz cx="9601200" cy="731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FF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03" autoAdjust="0"/>
    <p:restoredTop sz="94660"/>
  </p:normalViewPr>
  <p:slideViewPr>
    <p:cSldViewPr>
      <p:cViewPr>
        <p:scale>
          <a:sx n="46" d="100"/>
          <a:sy n="46" d="100"/>
        </p:scale>
        <p:origin x="-2136" y="-14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160520" cy="36703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r>
              <a:rPr lang="en-US" smtClean="0"/>
              <a:t>TOBIC 42 - TIME SCALED NETWORK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458" y="1"/>
            <a:ext cx="4160520" cy="36703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r>
              <a:rPr lang="en-US" smtClean="0"/>
              <a:t>12 June 3013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171"/>
            <a:ext cx="4160520" cy="367029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en-US" smtClean="0"/>
              <a:t>GE404- ENGINEERING MANAGEMENT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051330FF-F507-4064-8C71-EED7DF906B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92523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r>
              <a:rPr lang="en-US" smtClean="0"/>
              <a:t>TOBIC 42 - TIME SCALED NETWORK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r>
              <a:rPr lang="en-US" smtClean="0"/>
              <a:t>12 June 3013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474720"/>
            <a:ext cx="7680960" cy="32918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en-US" smtClean="0"/>
              <a:t>GE404- ENGINEERING MANAGEMENT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AFFF5DF1-8547-4AD4-9097-43085CA844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6878997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FF5DF1-8547-4AD4-9097-43085CA84482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12 June 3013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GE404- ENGINEERING MANAGEMENT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TOBIC 42 - TIME SCALED NETWORK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92258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0A7D-5737-4565-AFD4-975D8D665583}" type="datetime8">
              <a:rPr lang="en-US" smtClean="0"/>
              <a:pPr/>
              <a:t>11/20/2014 1:29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FEA8D-164C-466C-98A8-880CDDD36D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49800-3894-47E9-B2DA-1CBBD4E14496}" type="datetime8">
              <a:rPr lang="en-US" smtClean="0"/>
              <a:pPr/>
              <a:t>11/20/2014 1:29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FEA8D-164C-466C-98A8-880CDDD36D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3FD87-1926-4DD9-B90E-93AC48F1F0AF}" type="datetime8">
              <a:rPr lang="en-US" smtClean="0"/>
              <a:pPr/>
              <a:t>11/20/2014 1:29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FEA8D-164C-466C-98A8-880CDDD36D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43018-72E5-4848-A8BB-24F20F786298}" type="datetime8">
              <a:rPr lang="en-US" smtClean="0"/>
              <a:pPr/>
              <a:t>11/20/2014 1:29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FEA8D-164C-466C-98A8-880CDDD36D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46805-60DB-463A-B8D4-67128FD4562A}" type="datetime8">
              <a:rPr lang="en-US" smtClean="0"/>
              <a:pPr/>
              <a:t>11/20/2014 1:29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FEA8D-164C-466C-98A8-880CDDD36D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EB2AF-24A6-410F-A273-A33E2F35C63C}" type="datetime8">
              <a:rPr lang="en-US" smtClean="0"/>
              <a:pPr/>
              <a:t>11/20/2014 1:29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FEA8D-164C-466C-98A8-880CDDD36D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790CD-73B6-450F-AECF-6F6A905E166D}" type="datetime8">
              <a:rPr lang="en-US" smtClean="0"/>
              <a:pPr/>
              <a:t>11/20/2014 1:29 PM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FEA8D-164C-466C-98A8-880CDDD36D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305C5-048E-4CD7-8455-578F30A36982}" type="datetime8">
              <a:rPr lang="en-US" smtClean="0"/>
              <a:pPr/>
              <a:t>11/20/2014 1:29 PM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FEA8D-164C-466C-98A8-880CDDD36D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B954-61E6-498C-95DD-7645AF70A532}" type="datetime8">
              <a:rPr lang="en-US" smtClean="0"/>
              <a:pPr/>
              <a:t>11/20/2014 1:29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FEA8D-164C-466C-98A8-880CDDD36D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28613-78CE-43CA-ABD5-387D5CB77A9C}" type="datetime8">
              <a:rPr lang="en-US" smtClean="0"/>
              <a:pPr/>
              <a:t>11/20/2014 1:29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FEA8D-164C-466C-98A8-880CDDD36D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F97D-AA51-440E-875C-B0C3061853DE}" type="datetime8">
              <a:rPr lang="en-US" smtClean="0"/>
              <a:pPr/>
              <a:t>11/20/2014 1:29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FEA8D-164C-466C-98A8-880CDDD36D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35840-DC45-4FE5-BF2A-1D618C7F2418}" type="datetime8">
              <a:rPr lang="en-US" smtClean="0"/>
              <a:pPr/>
              <a:t>11/20/2014 1:29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FEA8D-164C-466C-98A8-880CDDD36D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AutoShape 2"/>
          <p:cNvSpPr>
            <a:spLocks noChangeArrowheads="1"/>
          </p:cNvSpPr>
          <p:nvPr/>
        </p:nvSpPr>
        <p:spPr bwMode="auto">
          <a:xfrm>
            <a:off x="2209800" y="2057400"/>
            <a:ext cx="6248400" cy="22098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ar-SA"/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title"/>
          </p:nvPr>
        </p:nvSpPr>
        <p:spPr>
          <a:xfrm>
            <a:off x="1905000" y="2209800"/>
            <a:ext cx="6400800" cy="2133600"/>
          </a:xfrm>
          <a:noFill/>
        </p:spPr>
        <p:txBody>
          <a:bodyPr/>
          <a:lstStyle/>
          <a:p>
            <a:pPr algn="ctr">
              <a:buFont typeface="Webdings" pitchFamily="18" charset="2"/>
              <a:buNone/>
            </a:pPr>
            <a:r>
              <a:rPr lang="de-DE" sz="1200" smtClean="0">
                <a:solidFill>
                  <a:schemeClr val="bg1"/>
                </a:solidFill>
              </a:rPr>
              <a:t/>
            </a:r>
            <a:br>
              <a:rPr lang="de-DE" sz="1200" smtClean="0">
                <a:solidFill>
                  <a:schemeClr val="bg1"/>
                </a:solidFill>
              </a:rPr>
            </a:br>
            <a:r>
              <a:rPr lang="de-DE" sz="3600" smtClean="0">
                <a:solidFill>
                  <a:schemeClr val="bg1"/>
                </a:solidFill>
                <a:latin typeface="Albertus Extra Bold" pitchFamily="34" charset="0"/>
              </a:rPr>
              <a:t>Time Planning and Con</a:t>
            </a:r>
            <a:r>
              <a:rPr lang="de-DE" sz="3600" smtClean="0">
                <a:solidFill>
                  <a:schemeClr val="bg1"/>
                </a:solidFill>
              </a:rPr>
              <a:t>trol</a:t>
            </a:r>
            <a:br>
              <a:rPr lang="de-DE" sz="3600" smtClean="0">
                <a:solidFill>
                  <a:schemeClr val="bg1"/>
                </a:solidFill>
              </a:rPr>
            </a:br>
            <a:r>
              <a:rPr lang="de-DE" sz="3600" smtClean="0">
                <a:solidFill>
                  <a:schemeClr val="bg1"/>
                </a:solidFill>
              </a:rPr>
              <a:t/>
            </a:r>
            <a:br>
              <a:rPr lang="de-DE" sz="3600" smtClean="0">
                <a:solidFill>
                  <a:schemeClr val="bg1"/>
                </a:solidFill>
              </a:rPr>
            </a:br>
            <a:r>
              <a:rPr lang="en-US" sz="3200" smtClean="0">
                <a:solidFill>
                  <a:schemeClr val="bg1"/>
                </a:solidFill>
                <a:latin typeface="Arial Black" pitchFamily="34" charset="0"/>
              </a:rPr>
              <a:t>Time-Scaled Network</a:t>
            </a:r>
            <a:endParaRPr lang="de-DE" sz="3200" smtClean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342" name="Line 4"/>
          <p:cNvSpPr>
            <a:spLocks noChangeShapeType="1"/>
          </p:cNvSpPr>
          <p:nvPr/>
        </p:nvSpPr>
        <p:spPr bwMode="auto">
          <a:xfrm>
            <a:off x="6934200" y="990600"/>
            <a:ext cx="0" cy="1066800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5457612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0" y="0"/>
            <a:ext cx="9144000" cy="533400"/>
          </a:xfrm>
          <a:prstGeom prst="roundRect">
            <a:avLst>
              <a:gd name="adj" fmla="val 500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3600" b="1" i="1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Example2: </a:t>
            </a:r>
            <a:r>
              <a:rPr lang="en-US" sz="3600" b="1" i="1" u="sng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TSN</a:t>
            </a:r>
            <a:r>
              <a:rPr lang="en-US" sz="3600" b="1" i="1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 market survey </a:t>
            </a:r>
            <a:endParaRPr lang="en-US" sz="3600" b="1" i="1" dirty="0" smtClean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Group 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645333046"/>
              </p:ext>
            </p:extLst>
          </p:nvPr>
        </p:nvGraphicFramePr>
        <p:xfrm>
          <a:off x="762000" y="2743200"/>
          <a:ext cx="7620000" cy="3177098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1003435"/>
                <a:gridCol w="2919084"/>
                <a:gridCol w="1944881"/>
                <a:gridCol w="1752600"/>
              </a:tblGrid>
              <a:tr h="379082">
                <a:tc>
                  <a:txBody>
                    <a:bodyPr/>
                    <a:lstStyle/>
                    <a:p>
                      <a:pPr marL="0" marR="0" lvl="0" indent="0" algn="ctr" defTabSz="836613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Activity</a:t>
                      </a:r>
                    </a:p>
                  </a:txBody>
                  <a:tcPr marL="100800" marR="100800" marT="50400" marB="5040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6613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Description</a:t>
                      </a:r>
                    </a:p>
                  </a:txBody>
                  <a:tcPr marL="100800" marR="100800" marT="50400" marB="504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6613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predecessors</a:t>
                      </a:r>
                    </a:p>
                  </a:txBody>
                  <a:tcPr marL="100800" marR="100800" marT="50400" marB="504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6613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Duration, week</a:t>
                      </a:r>
                    </a:p>
                  </a:txBody>
                  <a:tcPr marL="100800" marR="100800" marT="50400" marB="504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276">
                <a:tc>
                  <a:txBody>
                    <a:bodyPr/>
                    <a:lstStyle/>
                    <a:p>
                      <a:pPr marL="0" marR="0" lvl="0" indent="0" algn="ctr" defTabSz="836613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100008" marR="100008" marT="50004" marB="500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36613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Plan survey</a:t>
                      </a:r>
                    </a:p>
                  </a:txBody>
                  <a:tcPr marL="100008" marR="100008" marT="50004" marB="50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6613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</a:t>
                      </a:r>
                    </a:p>
                  </a:txBody>
                  <a:tcPr marL="100008" marR="100008" marT="50004" marB="50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6613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100008" marR="100008" marT="50004" marB="50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276">
                <a:tc>
                  <a:txBody>
                    <a:bodyPr/>
                    <a:lstStyle/>
                    <a:p>
                      <a:pPr marL="0" marR="0" lvl="0" indent="0" algn="ctr" defTabSz="836613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100008" marR="100008" marT="50004" marB="500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36613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Hire personnel </a:t>
                      </a:r>
                    </a:p>
                  </a:txBody>
                  <a:tcPr marL="100008" marR="100008" marT="50004" marB="50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6613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100008" marR="100008" marT="50004" marB="50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6613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100008" marR="100008" marT="50004" marB="50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744">
                <a:tc>
                  <a:txBody>
                    <a:bodyPr/>
                    <a:lstStyle/>
                    <a:p>
                      <a:pPr marL="0" marR="0" lvl="0" indent="0" algn="ctr" defTabSz="836613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100008" marR="100008" marT="50004" marB="500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36613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Design questionnaire</a:t>
                      </a:r>
                    </a:p>
                  </a:txBody>
                  <a:tcPr marL="100008" marR="100008" marT="50004" marB="50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6613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100008" marR="100008" marT="50004" marB="50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6613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100008" marR="100008" marT="50004" marB="50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276">
                <a:tc>
                  <a:txBody>
                    <a:bodyPr/>
                    <a:lstStyle/>
                    <a:p>
                      <a:pPr marL="0" marR="0" lvl="0" indent="0" algn="ctr" defTabSz="836613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 marL="100008" marR="100008" marT="50004" marB="500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36613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Train personnel</a:t>
                      </a:r>
                    </a:p>
                  </a:txBody>
                  <a:tcPr marL="100008" marR="100008" marT="50004" marB="50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6613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B, C</a:t>
                      </a:r>
                    </a:p>
                  </a:txBody>
                  <a:tcPr marL="100008" marR="100008" marT="50004" marB="50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6613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100008" marR="100008" marT="50004" marB="50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16">
                <a:tc>
                  <a:txBody>
                    <a:bodyPr/>
                    <a:lstStyle/>
                    <a:p>
                      <a:pPr marL="0" marR="0" lvl="0" indent="0" algn="ctr" defTabSz="836613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</a:p>
                  </a:txBody>
                  <a:tcPr marL="100008" marR="100008" marT="50004" marB="500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36613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Select samples of customers</a:t>
                      </a:r>
                    </a:p>
                  </a:txBody>
                  <a:tcPr marL="100008" marR="100008" marT="50004" marB="50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6613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100008" marR="100008" marT="50004" marB="50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6613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100008" marR="100008" marT="50004" marB="50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548">
                <a:tc>
                  <a:txBody>
                    <a:bodyPr/>
                    <a:lstStyle/>
                    <a:p>
                      <a:pPr marL="0" marR="0" lvl="0" indent="0" algn="ctr" defTabSz="836613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</a:p>
                  </a:txBody>
                  <a:tcPr marL="100008" marR="100008" marT="50004" marB="500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36613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Print questionnaire</a:t>
                      </a:r>
                    </a:p>
                  </a:txBody>
                  <a:tcPr marL="100008" marR="100008" marT="50004" marB="50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6613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100008" marR="100008" marT="50004" marB="50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6613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100008" marR="100008" marT="50004" marB="50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276">
                <a:tc>
                  <a:txBody>
                    <a:bodyPr/>
                    <a:lstStyle/>
                    <a:p>
                      <a:pPr marL="0" marR="0" lvl="0" indent="0" algn="ctr" defTabSz="836613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</a:p>
                  </a:txBody>
                  <a:tcPr marL="100008" marR="100008" marT="50004" marB="500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36613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Conduct survey</a:t>
                      </a:r>
                    </a:p>
                  </a:txBody>
                  <a:tcPr marL="100008" marR="100008" marT="50004" marB="50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6613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D,E,F</a:t>
                      </a:r>
                    </a:p>
                  </a:txBody>
                  <a:tcPr marL="100008" marR="100008" marT="50004" marB="50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6613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100008" marR="100008" marT="50004" marB="50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276">
                <a:tc>
                  <a:txBody>
                    <a:bodyPr/>
                    <a:lstStyle/>
                    <a:p>
                      <a:pPr marL="0" marR="0" lvl="0" indent="0" algn="ctr" defTabSz="836613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</a:p>
                  </a:txBody>
                  <a:tcPr marL="100008" marR="100008" marT="50004" marB="500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36613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Analyze results</a:t>
                      </a:r>
                    </a:p>
                  </a:txBody>
                  <a:tcPr marL="100008" marR="100008" marT="50004" marB="50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6613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</a:p>
                  </a:txBody>
                  <a:tcPr marL="100008" marR="100008" marT="50004" marB="50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6613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100008" marR="100008" marT="50004" marB="50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42900" y="838200"/>
            <a:ext cx="8458200" cy="1524000"/>
          </a:xfrm>
          <a:prstGeom prst="rect">
            <a:avLst/>
          </a:prstGeom>
          <a:solidFill>
            <a:srgbClr val="F8F9BD"/>
          </a:solidFill>
          <a:ln>
            <a:solidFill>
              <a:schemeClr val="tx2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ct val="0"/>
              </a:spcBef>
              <a:buFontTx/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 activity list represents the job logic and the durations of activities for a market survey project. Draw a time- scaled network for the project,  determine project time and calculate the activities float times.</a:t>
            </a:r>
          </a:p>
        </p:txBody>
      </p:sp>
    </p:spTree>
    <p:extLst>
      <p:ext uri="{BB962C8B-B14F-4D97-AF65-F5344CB8AC3E}">
        <p14:creationId xmlns:p14="http://schemas.microsoft.com/office/powerpoint/2010/main" xmlns="" val="12636170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7421" y="332222"/>
            <a:ext cx="2398712" cy="5159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381000" indent="-381000" algn="l">
              <a:spcBef>
                <a:spcPct val="20000"/>
              </a:spcBef>
              <a:buClr>
                <a:srgbClr val="CC3300"/>
              </a:buClr>
              <a:buSzPct val="120000"/>
              <a:buFont typeface="Webdings" pitchFamily="18" charset="2"/>
              <a:buChar char="&lt;"/>
              <a:defRPr/>
            </a:pPr>
            <a:r>
              <a:rPr lang="en-US" sz="3200" b="1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Example 2</a:t>
            </a:r>
            <a:endParaRPr lang="de-DE" sz="3200" b="1" i="1" dirty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82827343"/>
              </p:ext>
            </p:extLst>
          </p:nvPr>
        </p:nvGraphicFramePr>
        <p:xfrm>
          <a:off x="152406" y="2276856"/>
          <a:ext cx="8534400" cy="2523744"/>
        </p:xfrm>
        <a:graphic>
          <a:graphicData uri="http://schemas.openxmlformats.org/drawingml/2006/table">
            <a:tbl>
              <a:tblPr/>
              <a:tblGrid>
                <a:gridCol w="711200"/>
                <a:gridCol w="711200"/>
                <a:gridCol w="711200"/>
                <a:gridCol w="711200"/>
                <a:gridCol w="711200"/>
                <a:gridCol w="711200"/>
                <a:gridCol w="711200"/>
                <a:gridCol w="711200"/>
                <a:gridCol w="711200"/>
                <a:gridCol w="711200"/>
                <a:gridCol w="711200"/>
                <a:gridCol w="711200"/>
              </a:tblGrid>
              <a:tr h="2400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</a:tr>
              <a:tr h="2400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</a:tr>
              <a:tr h="2400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</a:tr>
              <a:tr h="2400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</a:tr>
              <a:tr h="2400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9BD"/>
                    </a:solidFill>
                  </a:tcPr>
                </a:tc>
              </a:tr>
              <a:tr h="2400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</a:tr>
              <a:tr h="2400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</a:tr>
              <a:tr h="2400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</a:tr>
              <a:tr h="2400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Arial"/>
                        </a:rPr>
                        <a:t>2</a:t>
                      </a: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Arial"/>
                        </a:rPr>
                        <a:t>6</a:t>
                      </a: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Arial"/>
                        </a:rPr>
                        <a:t>7</a:t>
                      </a: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Arial"/>
                        </a:rPr>
                        <a:t>8</a:t>
                      </a: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Arial"/>
                        </a:rPr>
                        <a:t>9</a:t>
                      </a: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Arial"/>
                        </a:rPr>
                        <a:t>10</a:t>
                      </a: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Arial"/>
                        </a:rPr>
                        <a:t>11</a:t>
                      </a: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</a:tr>
            </a:tbl>
          </a:graphicData>
        </a:graphic>
      </p:graphicFrame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304800" y="4900136"/>
            <a:ext cx="5943600" cy="738664"/>
          </a:xfrm>
          <a:prstGeom prst="rect">
            <a:avLst/>
          </a:prstGeom>
          <a:solidFill>
            <a:srgbClr val="F8F9BD"/>
          </a:solidFill>
          <a:ln w="9525" cap="flat" cmpd="sng">
            <a:solidFill>
              <a:schemeClr val="accent6"/>
            </a:solidFill>
            <a:prstDash val="solid"/>
            <a:miter lim="800000"/>
            <a:headEnd/>
            <a:tailEnd/>
          </a:ln>
          <a:effectLst/>
        </p:spPr>
        <p:txBody>
          <a:bodyPr wrap="square" lIns="0" tIns="0" rIns="0" bIns="0" anchor="ctr">
            <a:spAutoFit/>
          </a:bodyPr>
          <a:lstStyle/>
          <a:p>
            <a:pPr marL="363538" indent="-363538" algn="l"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en-US" sz="2400" b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Project completion time =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sz="2400" b="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working days</a:t>
            </a:r>
          </a:p>
          <a:p>
            <a:pPr marL="363538" indent="-363538" algn="l"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Critical Path: 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A,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C, D, G, H</a:t>
            </a:r>
            <a:r>
              <a:rPr lang="en-US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51007778"/>
              </p:ext>
            </p:extLst>
          </p:nvPr>
        </p:nvGraphicFramePr>
        <p:xfrm>
          <a:off x="325966" y="5730240"/>
          <a:ext cx="6026150" cy="822960"/>
        </p:xfrm>
        <a:graphic>
          <a:graphicData uri="http://schemas.openxmlformats.org/drawingml/2006/table">
            <a:tbl>
              <a:tblPr/>
              <a:tblGrid>
                <a:gridCol w="1460500"/>
                <a:gridCol w="581025"/>
                <a:gridCol w="568325"/>
                <a:gridCol w="569913"/>
                <a:gridCol w="581025"/>
                <a:gridCol w="557212"/>
                <a:gridCol w="546100"/>
                <a:gridCol w="581025"/>
                <a:gridCol w="581025"/>
              </a:tblGrid>
              <a:tr h="2741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Activity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A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B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C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D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F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G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</a:tr>
              <a:tr h="2741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Total float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</a:tr>
              <a:tr h="2741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Free float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</a:tr>
            </a:tbl>
          </a:graphicData>
        </a:graphic>
      </p:graphicFrame>
      <p:sp>
        <p:nvSpPr>
          <p:cNvPr id="54" name="Rectangle 1"/>
          <p:cNvSpPr>
            <a:spLocks noChangeArrowheads="1"/>
          </p:cNvSpPr>
          <p:nvPr/>
        </p:nvSpPr>
        <p:spPr bwMode="auto">
          <a:xfrm>
            <a:off x="100263" y="1062750"/>
            <a:ext cx="3352800" cy="430887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accent6"/>
            </a:solidFill>
            <a:prstDash val="solid"/>
            <a:miter lim="800000"/>
            <a:headEnd/>
            <a:tailEnd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l">
              <a:defRPr/>
            </a:pP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Time-scaled Diagram</a:t>
            </a:r>
            <a:endParaRPr lang="en-US" sz="2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5" name="Group 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416056318"/>
              </p:ext>
            </p:extLst>
          </p:nvPr>
        </p:nvGraphicFramePr>
        <p:xfrm>
          <a:off x="4724400" y="74496"/>
          <a:ext cx="4309864" cy="2272464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652264"/>
                <a:gridCol w="1676400"/>
                <a:gridCol w="914400"/>
                <a:gridCol w="1066800"/>
              </a:tblGrid>
              <a:tr h="177904">
                <a:tc>
                  <a:txBody>
                    <a:bodyPr/>
                    <a:lstStyle/>
                    <a:p>
                      <a:pPr marL="0" marR="0" lvl="0" indent="0" algn="ctr" defTabSz="836613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Activity</a:t>
                      </a:r>
                    </a:p>
                  </a:txBody>
                  <a:tcPr marL="100800" marR="100800" marT="50400" marB="5040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6613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Description</a:t>
                      </a:r>
                    </a:p>
                  </a:txBody>
                  <a:tcPr marL="100800" marR="100800" marT="50400" marB="504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6613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predecessors</a:t>
                      </a:r>
                    </a:p>
                  </a:txBody>
                  <a:tcPr marL="100800" marR="100800" marT="50400" marB="504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6613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Duration, week</a:t>
                      </a:r>
                    </a:p>
                  </a:txBody>
                  <a:tcPr marL="100800" marR="100800" marT="50400" marB="504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312">
                <a:tc>
                  <a:txBody>
                    <a:bodyPr/>
                    <a:lstStyle/>
                    <a:p>
                      <a:pPr marL="0" marR="0" lvl="0" indent="0" algn="ctr" defTabSz="836613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100008" marR="100008" marT="50004" marB="500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36613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Plan survey</a:t>
                      </a:r>
                    </a:p>
                  </a:txBody>
                  <a:tcPr marL="100008" marR="100008" marT="50004" marB="50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6613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</a:t>
                      </a:r>
                    </a:p>
                  </a:txBody>
                  <a:tcPr marL="100008" marR="100008" marT="50004" marB="50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6613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100008" marR="100008" marT="50004" marB="50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312">
                <a:tc>
                  <a:txBody>
                    <a:bodyPr/>
                    <a:lstStyle/>
                    <a:p>
                      <a:pPr marL="0" marR="0" lvl="0" indent="0" algn="ctr" defTabSz="836613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100008" marR="100008" marT="50004" marB="500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36613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Hire personnel </a:t>
                      </a:r>
                    </a:p>
                  </a:txBody>
                  <a:tcPr marL="100008" marR="100008" marT="50004" marB="50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6613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100008" marR="100008" marT="50004" marB="50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6613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100008" marR="100008" marT="50004" marB="50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312">
                <a:tc>
                  <a:txBody>
                    <a:bodyPr/>
                    <a:lstStyle/>
                    <a:p>
                      <a:pPr marL="0" marR="0" lvl="0" indent="0" algn="ctr" defTabSz="836613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100008" marR="100008" marT="50004" marB="500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36613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Design questionnaire</a:t>
                      </a:r>
                    </a:p>
                  </a:txBody>
                  <a:tcPr marL="100008" marR="100008" marT="50004" marB="50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6613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100008" marR="100008" marT="50004" marB="50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6613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100008" marR="100008" marT="50004" marB="50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312">
                <a:tc>
                  <a:txBody>
                    <a:bodyPr/>
                    <a:lstStyle/>
                    <a:p>
                      <a:pPr marL="0" marR="0" lvl="0" indent="0" algn="ctr" defTabSz="836613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 marL="100008" marR="100008" marT="50004" marB="500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36613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Train personnel</a:t>
                      </a:r>
                    </a:p>
                  </a:txBody>
                  <a:tcPr marL="100008" marR="100008" marT="50004" marB="50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6613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B, C</a:t>
                      </a:r>
                    </a:p>
                  </a:txBody>
                  <a:tcPr marL="100008" marR="100008" marT="50004" marB="50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6613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100008" marR="100008" marT="50004" marB="50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312">
                <a:tc>
                  <a:txBody>
                    <a:bodyPr/>
                    <a:lstStyle/>
                    <a:p>
                      <a:pPr marL="0" marR="0" lvl="0" indent="0" algn="ctr" defTabSz="836613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</a:p>
                  </a:txBody>
                  <a:tcPr marL="100008" marR="100008" marT="50004" marB="500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36613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Select samples of customers</a:t>
                      </a:r>
                    </a:p>
                  </a:txBody>
                  <a:tcPr marL="100008" marR="100008" marT="50004" marB="50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6613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100008" marR="100008" marT="50004" marB="50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6613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100008" marR="100008" marT="50004" marB="50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312">
                <a:tc>
                  <a:txBody>
                    <a:bodyPr/>
                    <a:lstStyle/>
                    <a:p>
                      <a:pPr marL="0" marR="0" lvl="0" indent="0" algn="ctr" defTabSz="836613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</a:p>
                  </a:txBody>
                  <a:tcPr marL="100008" marR="100008" marT="50004" marB="500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36613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Print questionnaire</a:t>
                      </a:r>
                    </a:p>
                  </a:txBody>
                  <a:tcPr marL="100008" marR="100008" marT="50004" marB="50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6613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100008" marR="100008" marT="50004" marB="50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6613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100008" marR="100008" marT="50004" marB="50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312">
                <a:tc>
                  <a:txBody>
                    <a:bodyPr/>
                    <a:lstStyle/>
                    <a:p>
                      <a:pPr marL="0" marR="0" lvl="0" indent="0" algn="ctr" defTabSz="836613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</a:p>
                  </a:txBody>
                  <a:tcPr marL="100008" marR="100008" marT="50004" marB="500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36613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Conduct survey</a:t>
                      </a:r>
                    </a:p>
                  </a:txBody>
                  <a:tcPr marL="100008" marR="100008" marT="50004" marB="50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6613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D,E,F</a:t>
                      </a:r>
                    </a:p>
                  </a:txBody>
                  <a:tcPr marL="100008" marR="100008" marT="50004" marB="50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6613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100008" marR="100008" marT="50004" marB="50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312">
                <a:tc>
                  <a:txBody>
                    <a:bodyPr/>
                    <a:lstStyle/>
                    <a:p>
                      <a:pPr marL="0" marR="0" lvl="0" indent="0" algn="ctr" defTabSz="836613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</a:p>
                  </a:txBody>
                  <a:tcPr marL="100008" marR="100008" marT="50004" marB="500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36613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Analyze results</a:t>
                      </a:r>
                    </a:p>
                  </a:txBody>
                  <a:tcPr marL="100008" marR="100008" marT="50004" marB="50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6613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</a:p>
                  </a:txBody>
                  <a:tcPr marL="100008" marR="100008" marT="50004" marB="50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6613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100008" marR="100008" marT="50004" marB="500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09" name="Group 108"/>
          <p:cNvGrpSpPr/>
          <p:nvPr/>
        </p:nvGrpSpPr>
        <p:grpSpPr>
          <a:xfrm>
            <a:off x="152400" y="3198187"/>
            <a:ext cx="713874" cy="476736"/>
            <a:chOff x="152400" y="3198187"/>
            <a:chExt cx="713874" cy="476736"/>
          </a:xfrm>
        </p:grpSpPr>
        <p:sp>
          <p:nvSpPr>
            <p:cNvPr id="15" name="TextBox 14"/>
            <p:cNvSpPr txBox="1"/>
            <p:nvPr/>
          </p:nvSpPr>
          <p:spPr>
            <a:xfrm>
              <a:off x="304800" y="3198187"/>
              <a:ext cx="279553" cy="33208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i="1" dirty="0" smtClean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sz="16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152400" y="3544403"/>
              <a:ext cx="713874" cy="13052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838200" y="3609664"/>
            <a:ext cx="725905" cy="624199"/>
            <a:chOff x="838200" y="3609664"/>
            <a:chExt cx="725905" cy="624199"/>
          </a:xfrm>
        </p:grpSpPr>
        <p:cxnSp>
          <p:nvCxnSpPr>
            <p:cNvPr id="23" name="Straight Connector 22"/>
            <p:cNvCxnSpPr>
              <a:stCxn id="70" idx="1"/>
              <a:endCxn id="69" idx="1"/>
            </p:cNvCxnSpPr>
            <p:nvPr/>
          </p:nvCxnSpPr>
          <p:spPr>
            <a:xfrm>
              <a:off x="838200" y="3609664"/>
              <a:ext cx="0" cy="56356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923758" y="3807787"/>
              <a:ext cx="530704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i="1" dirty="0" smtClean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sz="16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838200" y="4112587"/>
              <a:ext cx="725905" cy="121276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838200" y="3238569"/>
            <a:ext cx="2158628" cy="436355"/>
            <a:chOff x="838200" y="3238569"/>
            <a:chExt cx="2158628" cy="436355"/>
          </a:xfrm>
        </p:grpSpPr>
        <p:sp>
          <p:nvSpPr>
            <p:cNvPr id="50" name="TextBox 49"/>
            <p:cNvSpPr txBox="1"/>
            <p:nvPr/>
          </p:nvSpPr>
          <p:spPr>
            <a:xfrm>
              <a:off x="1723854" y="3238569"/>
              <a:ext cx="367266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i="1" dirty="0" smtClean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en-US" sz="16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838200" y="3544404"/>
              <a:ext cx="2158628" cy="13052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1564106" y="3241805"/>
            <a:ext cx="2855494" cy="931420"/>
            <a:chOff x="1564106" y="3241805"/>
            <a:chExt cx="2855494" cy="931420"/>
          </a:xfrm>
        </p:grpSpPr>
        <p:sp>
          <p:nvSpPr>
            <p:cNvPr id="18" name="TextBox 17"/>
            <p:cNvSpPr txBox="1"/>
            <p:nvPr/>
          </p:nvSpPr>
          <p:spPr>
            <a:xfrm>
              <a:off x="3412510" y="3241805"/>
              <a:ext cx="469972" cy="33208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i="1" dirty="0" smtClean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endParaRPr lang="en-US" sz="16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6" name="Elbow Connector 45"/>
            <p:cNvCxnSpPr>
              <a:stCxn id="79" idx="1"/>
              <a:endCxn id="69" idx="3"/>
            </p:cNvCxnSpPr>
            <p:nvPr/>
          </p:nvCxnSpPr>
          <p:spPr>
            <a:xfrm rot="10800000" flipV="1">
              <a:off x="1564106" y="3608667"/>
              <a:ext cx="1432723" cy="564558"/>
            </a:xfrm>
            <a:prstGeom prst="bentConnector3">
              <a:avLst>
                <a:gd name="adj1" fmla="val -386"/>
              </a:avLst>
            </a:prstGeom>
            <a:ln w="190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Rectangle 78"/>
            <p:cNvSpPr/>
            <p:nvPr/>
          </p:nvSpPr>
          <p:spPr>
            <a:xfrm>
              <a:off x="2996828" y="3544404"/>
              <a:ext cx="1422772" cy="128526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6553200" y="3271137"/>
            <a:ext cx="1422772" cy="401792"/>
            <a:chOff x="6553200" y="3271137"/>
            <a:chExt cx="1422772" cy="401792"/>
          </a:xfrm>
        </p:grpSpPr>
        <p:sp>
          <p:nvSpPr>
            <p:cNvPr id="48" name="TextBox 47"/>
            <p:cNvSpPr txBox="1"/>
            <p:nvPr/>
          </p:nvSpPr>
          <p:spPr>
            <a:xfrm>
              <a:off x="6870480" y="3271137"/>
              <a:ext cx="634695" cy="33727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i="1" dirty="0" smtClean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  <a:endParaRPr lang="en-US" sz="16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6553200" y="3543891"/>
              <a:ext cx="1422772" cy="129038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3733800" y="2573018"/>
            <a:ext cx="2844428" cy="1101905"/>
            <a:chOff x="3733800" y="2573018"/>
            <a:chExt cx="2844428" cy="1101905"/>
          </a:xfrm>
        </p:grpSpPr>
        <p:sp>
          <p:nvSpPr>
            <p:cNvPr id="40" name="TextBox 39"/>
            <p:cNvSpPr txBox="1"/>
            <p:nvPr/>
          </p:nvSpPr>
          <p:spPr>
            <a:xfrm>
              <a:off x="5217740" y="3251239"/>
              <a:ext cx="420203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i="1" dirty="0" smtClean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  <a:endParaRPr lang="en-US" sz="16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4419600" y="3544403"/>
              <a:ext cx="2158628" cy="13052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3" name="Elbow Connector 92"/>
            <p:cNvCxnSpPr/>
            <p:nvPr/>
          </p:nvCxnSpPr>
          <p:spPr>
            <a:xfrm rot="16200000" flipH="1">
              <a:off x="3613535" y="2693283"/>
              <a:ext cx="926330" cy="685800"/>
            </a:xfrm>
            <a:prstGeom prst="bentConnector3">
              <a:avLst>
                <a:gd name="adj1" fmla="val -1954"/>
              </a:avLst>
            </a:prstGeom>
            <a:ln w="190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Elbow Connector 95"/>
            <p:cNvCxnSpPr>
              <a:stCxn id="90" idx="3"/>
              <a:endCxn id="88" idx="1"/>
            </p:cNvCxnSpPr>
            <p:nvPr/>
          </p:nvCxnSpPr>
          <p:spPr>
            <a:xfrm>
              <a:off x="3733800" y="2987362"/>
              <a:ext cx="685800" cy="622301"/>
            </a:xfrm>
            <a:prstGeom prst="bentConnector3">
              <a:avLst>
                <a:gd name="adj1" fmla="val 99383"/>
              </a:avLst>
            </a:prstGeom>
            <a:ln w="190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7" name="Group 126"/>
          <p:cNvGrpSpPr/>
          <p:nvPr/>
        </p:nvGrpSpPr>
        <p:grpSpPr>
          <a:xfrm>
            <a:off x="2996828" y="2631635"/>
            <a:ext cx="736972" cy="977032"/>
            <a:chOff x="2996828" y="2631635"/>
            <a:chExt cx="736972" cy="977032"/>
          </a:xfrm>
        </p:grpSpPr>
        <p:sp>
          <p:nvSpPr>
            <p:cNvPr id="28" name="TextBox 27"/>
            <p:cNvSpPr txBox="1"/>
            <p:nvPr/>
          </p:nvSpPr>
          <p:spPr>
            <a:xfrm>
              <a:off x="3019926" y="2631635"/>
              <a:ext cx="646699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i="1" dirty="0" smtClean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endParaRPr lang="en-US" sz="16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3007895" y="2926724"/>
              <a:ext cx="725905" cy="121276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2" name="Straight Connector 101"/>
            <p:cNvCxnSpPr>
              <a:stCxn id="79" idx="1"/>
              <a:endCxn id="90" idx="1"/>
            </p:cNvCxnSpPr>
            <p:nvPr/>
          </p:nvCxnSpPr>
          <p:spPr>
            <a:xfrm flipV="1">
              <a:off x="2996828" y="2987362"/>
              <a:ext cx="11067" cy="62130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Group 118"/>
          <p:cNvGrpSpPr/>
          <p:nvPr/>
        </p:nvGrpSpPr>
        <p:grpSpPr>
          <a:xfrm>
            <a:off x="2996828" y="2224358"/>
            <a:ext cx="736972" cy="1384309"/>
            <a:chOff x="2996828" y="2224358"/>
            <a:chExt cx="736972" cy="1384309"/>
          </a:xfrm>
        </p:grpSpPr>
        <p:sp>
          <p:nvSpPr>
            <p:cNvPr id="37" name="TextBox 36"/>
            <p:cNvSpPr txBox="1"/>
            <p:nvPr/>
          </p:nvSpPr>
          <p:spPr>
            <a:xfrm>
              <a:off x="3171653" y="2224358"/>
              <a:ext cx="398388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i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3007895" y="2514600"/>
              <a:ext cx="725905" cy="121276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5" name="Straight Connector 104"/>
            <p:cNvCxnSpPr>
              <a:stCxn id="91" idx="1"/>
              <a:endCxn id="79" idx="1"/>
            </p:cNvCxnSpPr>
            <p:nvPr/>
          </p:nvCxnSpPr>
          <p:spPr>
            <a:xfrm flipH="1">
              <a:off x="2996828" y="2575238"/>
              <a:ext cx="11067" cy="103342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33669321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23888" y="322263"/>
            <a:ext cx="7529512" cy="515937"/>
          </a:xfrm>
          <a:solidFill>
            <a:srgbClr val="FFFFCC"/>
          </a:solidFill>
          <a:ln>
            <a:solidFill>
              <a:schemeClr val="tx2"/>
            </a:solidFill>
          </a:ln>
        </p:spPr>
        <p:txBody>
          <a:bodyPr>
            <a:noAutofit/>
          </a:bodyPr>
          <a:lstStyle/>
          <a:p>
            <a:pPr>
              <a:buClr>
                <a:srgbClr val="CC3300"/>
              </a:buClr>
              <a:defRPr/>
            </a:pPr>
            <a:r>
              <a:rPr lang="en-US" sz="32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Processes of Time Planning and Control</a:t>
            </a:r>
            <a:r>
              <a:rPr lang="en-US" sz="3200" dirty="0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de-DE" sz="3200" smtClean="0">
              <a:solidFill>
                <a:srgbClr val="CC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4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295400"/>
            <a:ext cx="7912100" cy="4219575"/>
          </a:xfrm>
          <a:solidFill>
            <a:schemeClr val="bg1"/>
          </a:solidFill>
          <a:ln>
            <a:solidFill>
              <a:schemeClr val="tx2"/>
            </a:solidFill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noAutofit/>
          </a:bodyPr>
          <a:lstStyle/>
          <a:p>
            <a:pPr marL="304800" indent="-304800" algn="just">
              <a:buClr>
                <a:srgbClr val="CC3300"/>
              </a:buClr>
              <a:buFontTx/>
              <a:buAutoNum type="arabicPeriod"/>
              <a:defRPr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Visualize and define the </a:t>
            </a:r>
            <a:r>
              <a:rPr lang="en-US" sz="28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activities</a:t>
            </a:r>
            <a:r>
              <a:rPr lang="en-US" sz="28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04800" indent="-304800" algn="just">
              <a:buClr>
                <a:srgbClr val="CC3300"/>
              </a:buClr>
              <a:buFontTx/>
              <a:buAutoNum type="arabicPeriod"/>
              <a:defRPr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Sequence the activities </a:t>
            </a:r>
            <a:r>
              <a:rPr lang="en-US" sz="28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Job Logic</a:t>
            </a:r>
            <a:r>
              <a:rPr lang="en-US" sz="28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304800" indent="-304800" algn="just">
              <a:buClr>
                <a:srgbClr val="CC3300"/>
              </a:buClr>
              <a:buFontTx/>
              <a:buAutoNum type="arabicPeriod"/>
              <a:defRPr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Estimate the </a:t>
            </a:r>
            <a:r>
              <a:rPr lang="en-US" sz="28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activity duration</a:t>
            </a:r>
            <a:r>
              <a:rPr lang="en-US" sz="2800" i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04800" indent="-304800" algn="just">
              <a:buClr>
                <a:srgbClr val="CC3300"/>
              </a:buClr>
              <a:buFontTx/>
              <a:buAutoNum type="arabicPeriod"/>
              <a:defRPr/>
            </a:pPr>
            <a:r>
              <a:rPr lang="en-US" sz="28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Schedule</a:t>
            </a:r>
            <a:r>
              <a:rPr lang="en-US" sz="28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the project or phase.</a:t>
            </a:r>
          </a:p>
          <a:p>
            <a:pPr marL="304800" indent="-304800" algn="just">
              <a:buClr>
                <a:srgbClr val="CC3300"/>
              </a:buClr>
              <a:buFontTx/>
              <a:buAutoNum type="arabicPeriod"/>
              <a:defRPr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Allocate and balance </a:t>
            </a:r>
            <a:r>
              <a:rPr lang="en-US" sz="2800" b="1" i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resources</a:t>
            </a:r>
            <a:r>
              <a:rPr lang="en-US" sz="28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04800" indent="-304800" algn="just">
              <a:buClr>
                <a:srgbClr val="CC3300"/>
              </a:buClr>
              <a:buFontTx/>
              <a:buAutoNum type="arabicPeriod"/>
              <a:defRPr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Compare target, planned and actual dates and </a:t>
            </a:r>
            <a:r>
              <a:rPr lang="en-US" sz="28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update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as necessary.</a:t>
            </a:r>
          </a:p>
          <a:p>
            <a:pPr marL="304800" indent="-304800" algn="just">
              <a:buClr>
                <a:srgbClr val="CC3300"/>
              </a:buClr>
              <a:buFontTx/>
              <a:buAutoNum type="arabicPeriod"/>
              <a:defRPr/>
            </a:pPr>
            <a:r>
              <a:rPr lang="en-US" sz="28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Control</a:t>
            </a:r>
            <a:r>
              <a:rPr lang="en-US" sz="28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time schedule with respect to </a:t>
            </a:r>
            <a:r>
              <a:rPr lang="en-US" sz="28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changes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de-DE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63493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171575"/>
            <a:ext cx="7162800" cy="4848225"/>
          </a:xfrm>
          <a:solidFill>
            <a:schemeClr val="bg1"/>
          </a:solidFill>
          <a:ln>
            <a:solidFill>
              <a:schemeClr val="tx2"/>
            </a:solidFill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normAutofit lnSpcReduction="10000"/>
          </a:bodyPr>
          <a:lstStyle/>
          <a:p>
            <a:pPr marL="454025" indent="-454025" algn="just">
              <a:spcBef>
                <a:spcPts val="2400"/>
              </a:spcBef>
              <a:buClr>
                <a:srgbClr val="CC3300"/>
              </a:buClr>
              <a:buSzPct val="100000"/>
              <a:buFont typeface="Wingdings" pitchFamily="2" charset="2"/>
              <a:buChar char="q"/>
              <a:defRPr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original project network is </a:t>
            </a:r>
            <a:r>
              <a:rPr lang="en-US" sz="28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plotted to a time scale.</a:t>
            </a:r>
          </a:p>
          <a:p>
            <a:pPr marL="454025" indent="-454025" algn="just">
              <a:spcBef>
                <a:spcPts val="2400"/>
              </a:spcBef>
              <a:buClr>
                <a:srgbClr val="CC3300"/>
              </a:buClr>
              <a:buSzPct val="100000"/>
              <a:buFont typeface="Wingdings" pitchFamily="2" charset="2"/>
              <a:buChar char="q"/>
              <a:defRPr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drawing a time-scaled diagram, two time scales can be used: one in terms of working days and the other as calendar dates.</a:t>
            </a:r>
          </a:p>
          <a:p>
            <a:pPr marL="454025" indent="-454025" algn="just">
              <a:spcBef>
                <a:spcPts val="2400"/>
              </a:spcBef>
              <a:buClr>
                <a:srgbClr val="CC3300"/>
              </a:buClr>
              <a:buSzPct val="100000"/>
              <a:buFont typeface="Wingdings" pitchFamily="2" charset="2"/>
              <a:buChar char="q"/>
              <a:defRPr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Each activity is shown as a </a:t>
            </a:r>
            <a:r>
              <a:rPr lang="en-US" sz="28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one dimensional line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rather than as a two dimensional box.</a:t>
            </a:r>
          </a:p>
          <a:p>
            <a:pPr marL="454025" indent="-454025" algn="just">
              <a:spcBef>
                <a:spcPts val="2400"/>
              </a:spcBef>
              <a:buClr>
                <a:srgbClr val="CC3300"/>
              </a:buClr>
              <a:buSzPct val="100000"/>
              <a:buFont typeface="Wingdings" pitchFamily="2" charset="2"/>
              <a:buChar char="q"/>
              <a:defRPr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horizontal length is equal to its estimated time </a:t>
            </a:r>
            <a:r>
              <a:rPr lang="en-US" sz="28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duration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(beginning at its ES and ending with its EF values).</a:t>
            </a:r>
          </a:p>
        </p:txBody>
      </p:sp>
      <p:sp>
        <p:nvSpPr>
          <p:cNvPr id="537603" name="Rectangle 3"/>
          <p:cNvSpPr>
            <a:spLocks noChangeArrowheads="1"/>
          </p:cNvSpPr>
          <p:nvPr/>
        </p:nvSpPr>
        <p:spPr bwMode="auto">
          <a:xfrm>
            <a:off x="685800" y="381000"/>
            <a:ext cx="5776912" cy="515937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381000" indent="-381000" algn="l">
              <a:spcBef>
                <a:spcPct val="20000"/>
              </a:spcBef>
              <a:buClr>
                <a:srgbClr val="CC3300"/>
              </a:buClr>
              <a:buSzPct val="120000"/>
              <a:buFont typeface="Webdings" pitchFamily="18" charset="2"/>
              <a:buChar char="&lt;"/>
              <a:defRPr/>
            </a:pPr>
            <a:r>
              <a:rPr lang="en-US" sz="3200" b="1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TIME-SCALED DIAGRAM</a:t>
            </a:r>
            <a:endParaRPr lang="de-DE" sz="3200" b="1" i="1" dirty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70450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458200" cy="1524000"/>
          </a:xfrm>
          <a:solidFill>
            <a:srgbClr val="F8F9BD"/>
          </a:solidFill>
          <a:ln>
            <a:solidFill>
              <a:schemeClr val="tx2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 activity list represents the job logic and the durations of activities for a small engineering project. Draw a time- scaled network for the project,  determine project time and calculate the activities float times.</a:t>
            </a:r>
          </a:p>
        </p:txBody>
      </p:sp>
      <p:sp>
        <p:nvSpPr>
          <p:cNvPr id="538627" name="Rectangle 3"/>
          <p:cNvSpPr>
            <a:spLocks noChangeArrowheads="1"/>
          </p:cNvSpPr>
          <p:nvPr/>
        </p:nvSpPr>
        <p:spPr bwMode="auto">
          <a:xfrm>
            <a:off x="623888" y="322263"/>
            <a:ext cx="2424112" cy="5159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381000" indent="-381000" algn="l">
              <a:spcBef>
                <a:spcPct val="20000"/>
              </a:spcBef>
              <a:buClr>
                <a:srgbClr val="CC3300"/>
              </a:buClr>
              <a:buSzPct val="120000"/>
              <a:buFont typeface="Webdings" pitchFamily="18" charset="2"/>
              <a:buChar char="&lt;"/>
              <a:defRPr/>
            </a:pPr>
            <a:r>
              <a:rPr lang="en-US" sz="3200" b="1" i="1" u="sng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Example 1</a:t>
            </a:r>
            <a:endParaRPr lang="de-DE" sz="3200" b="1" i="1" u="sng" dirty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68797003"/>
              </p:ext>
            </p:extLst>
          </p:nvPr>
        </p:nvGraphicFramePr>
        <p:xfrm>
          <a:off x="1676400" y="2590800"/>
          <a:ext cx="6553200" cy="4023360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1602734"/>
                <a:gridCol w="2348783"/>
                <a:gridCol w="2601683"/>
              </a:tblGrid>
              <a:tr h="270933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Activity</a:t>
                      </a:r>
                      <a:endParaRPr lang="en-US" sz="2400" b="1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Depends on</a:t>
                      </a:r>
                      <a:endParaRPr lang="en-US" sz="2400" b="1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Duration (day)</a:t>
                      </a:r>
                      <a:endParaRPr lang="en-US" sz="2400" b="1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8F9BD"/>
                    </a:solidFill>
                  </a:tcPr>
                </a:tc>
              </a:tr>
              <a:tr h="2167467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endParaRPr lang="en-US" sz="2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B, C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C, D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None</a:t>
                      </a: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E, F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G, H, I</a:t>
                      </a:r>
                      <a:endParaRPr lang="en-US" sz="2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8F9BD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30372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7" name="Rectangle 3"/>
          <p:cNvSpPr>
            <a:spLocks noChangeArrowheads="1"/>
          </p:cNvSpPr>
          <p:nvPr/>
        </p:nvSpPr>
        <p:spPr bwMode="auto">
          <a:xfrm>
            <a:off x="107421" y="332222"/>
            <a:ext cx="2398712" cy="5159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381000" indent="-381000" algn="l">
              <a:spcBef>
                <a:spcPct val="20000"/>
              </a:spcBef>
              <a:buClr>
                <a:srgbClr val="CC3300"/>
              </a:buClr>
              <a:buSzPct val="120000"/>
              <a:buFont typeface="Webdings" pitchFamily="18" charset="2"/>
              <a:buChar char="&lt;"/>
              <a:defRPr/>
            </a:pPr>
            <a:r>
              <a:rPr lang="en-US" sz="3200" b="1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Example 1</a:t>
            </a:r>
            <a:endParaRPr lang="de-DE" sz="3200" b="1" i="1" dirty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5294010"/>
              </p:ext>
            </p:extLst>
          </p:nvPr>
        </p:nvGraphicFramePr>
        <p:xfrm>
          <a:off x="152406" y="1676400"/>
          <a:ext cx="8762988" cy="3084576"/>
        </p:xfrm>
        <a:graphic>
          <a:graphicData uri="http://schemas.openxmlformats.org/drawingml/2006/table">
            <a:tbl>
              <a:tblPr/>
              <a:tblGrid>
                <a:gridCol w="486833"/>
                <a:gridCol w="486833"/>
                <a:gridCol w="486833"/>
                <a:gridCol w="486833"/>
                <a:gridCol w="486833"/>
                <a:gridCol w="486833"/>
                <a:gridCol w="486833"/>
                <a:gridCol w="486833"/>
                <a:gridCol w="486833"/>
                <a:gridCol w="486833"/>
                <a:gridCol w="486833"/>
                <a:gridCol w="486833"/>
                <a:gridCol w="486833"/>
                <a:gridCol w="486833"/>
                <a:gridCol w="486833"/>
                <a:gridCol w="486833"/>
                <a:gridCol w="486833"/>
                <a:gridCol w="486827"/>
              </a:tblGrid>
              <a:tr h="2380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</a:tr>
              <a:tr h="2380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</a:tr>
              <a:tr h="2380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</a:tr>
              <a:tr h="2380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</a:tr>
              <a:tr h="2380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</a:tr>
              <a:tr h="2380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</a:tr>
              <a:tr h="2380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</a:tr>
              <a:tr h="2380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</a:tr>
              <a:tr h="2380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</a:tr>
              <a:tr h="2380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</a:tr>
              <a:tr h="2240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Calibri"/>
                          <a:cs typeface="Arial"/>
                        </a:rPr>
                        <a:t>2</a:t>
                      </a: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Arial"/>
                        </a:rPr>
                        <a:t>6</a:t>
                      </a: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Arial"/>
                        </a:rPr>
                        <a:t>7</a:t>
                      </a: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Arial"/>
                        </a:rPr>
                        <a:t>8</a:t>
                      </a: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Arial"/>
                        </a:rPr>
                        <a:t>9</a:t>
                      </a: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Arial"/>
                        </a:rPr>
                        <a:t>10</a:t>
                      </a: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Arial"/>
                        </a:rPr>
                        <a:t>11</a:t>
                      </a: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Arial"/>
                        </a:rPr>
                        <a:t>12</a:t>
                      </a: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Arial"/>
                        </a:rPr>
                        <a:t>13</a:t>
                      </a: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Arial"/>
                        </a:rPr>
                        <a:t>14</a:t>
                      </a: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Arial"/>
                        </a:rPr>
                        <a:t>15</a:t>
                      </a: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Calibri"/>
                          <a:cs typeface="Arial"/>
                        </a:rPr>
                        <a:t>16</a:t>
                      </a: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Arial"/>
                        </a:rPr>
                        <a:t>17</a:t>
                      </a: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Arial"/>
                        </a:rPr>
                        <a:t>18</a:t>
                      </a: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8F9BD"/>
                    </a:solidFill>
                  </a:tcPr>
                </a:tc>
              </a:tr>
            </a:tbl>
          </a:graphicData>
        </a:graphic>
      </p:graphicFrame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304800" y="4876800"/>
            <a:ext cx="5943600" cy="677108"/>
          </a:xfrm>
          <a:prstGeom prst="rect">
            <a:avLst/>
          </a:prstGeom>
          <a:solidFill>
            <a:srgbClr val="F8F9BD"/>
          </a:solidFill>
          <a:ln w="9525" cap="flat" cmpd="sng">
            <a:solidFill>
              <a:schemeClr val="accent6"/>
            </a:solidFill>
            <a:prstDash val="solid"/>
            <a:miter lim="800000"/>
            <a:headEnd/>
            <a:tailEnd/>
          </a:ln>
          <a:effectLst/>
        </p:spPr>
        <p:txBody>
          <a:bodyPr wrap="square" lIns="0" tIns="0" rIns="0" bIns="0" anchor="ctr">
            <a:spAutoFit/>
          </a:bodyPr>
          <a:lstStyle/>
          <a:p>
            <a:pPr marL="363538" indent="-363538" algn="l"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en-US" sz="2200" b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Project completion time = </a:t>
            </a:r>
            <a:r>
              <a:rPr lang="en-US" sz="22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en-US" sz="2200" b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working days</a:t>
            </a:r>
          </a:p>
          <a:p>
            <a:pPr marL="363538" indent="-363538" algn="l"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Critical Path: </a:t>
            </a:r>
            <a:r>
              <a:rPr lang="en-US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A, D, F, </a:t>
            </a:r>
            <a:r>
              <a:rPr lang="en-US" sz="2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I, </a:t>
            </a:r>
            <a:r>
              <a:rPr lang="en-US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11696478"/>
              </p:ext>
            </p:extLst>
          </p:nvPr>
        </p:nvGraphicFramePr>
        <p:xfrm>
          <a:off x="228600" y="5669280"/>
          <a:ext cx="7010400" cy="731520"/>
        </p:xfrm>
        <a:graphic>
          <a:graphicData uri="http://schemas.openxmlformats.org/drawingml/2006/table">
            <a:tbl>
              <a:tblPr/>
              <a:tblGrid>
                <a:gridCol w="1460500"/>
                <a:gridCol w="581025"/>
                <a:gridCol w="568325"/>
                <a:gridCol w="569913"/>
                <a:gridCol w="581025"/>
                <a:gridCol w="557212"/>
                <a:gridCol w="546100"/>
                <a:gridCol w="581025"/>
                <a:gridCol w="581025"/>
                <a:gridCol w="498475"/>
                <a:gridCol w="485775"/>
              </a:tblGrid>
              <a:tr h="990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Activity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A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B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C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D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F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G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I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J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</a:tr>
              <a:tr h="990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Total float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</a:tr>
              <a:tr h="990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Free float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B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71811398"/>
              </p:ext>
            </p:extLst>
          </p:nvPr>
        </p:nvGraphicFramePr>
        <p:xfrm>
          <a:off x="6477000" y="76200"/>
          <a:ext cx="2590800" cy="1676400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685800"/>
                <a:gridCol w="914400"/>
                <a:gridCol w="990600"/>
              </a:tblGrid>
              <a:tr h="142914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Activity</a:t>
                      </a:r>
                      <a:endParaRPr lang="en-US" sz="1000" b="1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Depends on</a:t>
                      </a:r>
                      <a:endParaRPr lang="en-US" sz="1000" b="1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Duration (day)</a:t>
                      </a:r>
                      <a:endParaRPr lang="en-US" sz="1000" b="1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8F9BD"/>
                    </a:solidFill>
                  </a:tcPr>
                </a:tc>
              </a:tr>
              <a:tr h="923885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endParaRPr lang="en-US" sz="10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B, C</a:t>
                      </a:r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C, D</a:t>
                      </a:r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None</a:t>
                      </a: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E, F</a:t>
                      </a:r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G, H, I</a:t>
                      </a:r>
                      <a:endParaRPr lang="en-US" sz="10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8F9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0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8F9BD"/>
                    </a:solidFill>
                  </a:tcPr>
                </a:tc>
              </a:tr>
            </a:tbl>
          </a:graphicData>
        </a:graphic>
      </p:graphicFrame>
      <p:sp>
        <p:nvSpPr>
          <p:cNvPr id="103" name="Rectangle 1"/>
          <p:cNvSpPr>
            <a:spLocks noChangeArrowheads="1"/>
          </p:cNvSpPr>
          <p:nvPr/>
        </p:nvSpPr>
        <p:spPr bwMode="auto">
          <a:xfrm>
            <a:off x="2895600" y="341769"/>
            <a:ext cx="3352800" cy="430887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accent6"/>
            </a:solidFill>
            <a:prstDash val="solid"/>
            <a:miter lim="800000"/>
            <a:headEnd/>
            <a:tailEnd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l">
              <a:defRPr/>
            </a:pP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Time-scaled Diagram</a:t>
            </a:r>
            <a:endParaRPr lang="en-US" sz="2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8" name="Group 77"/>
          <p:cNvGrpSpPr/>
          <p:nvPr/>
        </p:nvGrpSpPr>
        <p:grpSpPr>
          <a:xfrm>
            <a:off x="152400" y="3744481"/>
            <a:ext cx="990600" cy="428726"/>
            <a:chOff x="152400" y="3744481"/>
            <a:chExt cx="990600" cy="428726"/>
          </a:xfrm>
        </p:grpSpPr>
        <p:sp>
          <p:nvSpPr>
            <p:cNvPr id="49" name="TextBox 48"/>
            <p:cNvSpPr txBox="1"/>
            <p:nvPr/>
          </p:nvSpPr>
          <p:spPr>
            <a:xfrm>
              <a:off x="507923" y="3744481"/>
              <a:ext cx="279553" cy="33208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i="1" dirty="0" smtClean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sz="16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152400" y="4038600"/>
              <a:ext cx="990600" cy="134607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1142999" y="3738449"/>
            <a:ext cx="2427041" cy="433616"/>
            <a:chOff x="1142999" y="3738449"/>
            <a:chExt cx="2427041" cy="433616"/>
          </a:xfrm>
        </p:grpSpPr>
        <p:sp>
          <p:nvSpPr>
            <p:cNvPr id="50" name="TextBox 49"/>
            <p:cNvSpPr txBox="1"/>
            <p:nvPr/>
          </p:nvSpPr>
          <p:spPr>
            <a:xfrm>
              <a:off x="2036161" y="3738449"/>
              <a:ext cx="469972" cy="33208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i="1" dirty="0" smtClean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endParaRPr lang="en-US" sz="16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1142999" y="4041394"/>
              <a:ext cx="2427041" cy="130671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1142999" y="2992566"/>
            <a:ext cx="1905001" cy="1114164"/>
            <a:chOff x="1142999" y="2992566"/>
            <a:chExt cx="1905001" cy="1114164"/>
          </a:xfrm>
        </p:grpSpPr>
        <p:sp>
          <p:nvSpPr>
            <p:cNvPr id="58" name="TextBox 57"/>
            <p:cNvSpPr txBox="1"/>
            <p:nvPr/>
          </p:nvSpPr>
          <p:spPr>
            <a:xfrm>
              <a:off x="1785715" y="2992566"/>
              <a:ext cx="367266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i="1" dirty="0" smtClean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en-US" sz="16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89" name="Group 88"/>
            <p:cNvGrpSpPr/>
            <p:nvPr/>
          </p:nvGrpSpPr>
          <p:grpSpPr>
            <a:xfrm>
              <a:off x="1142999" y="3276482"/>
              <a:ext cx="1905001" cy="830248"/>
              <a:chOff x="1142999" y="3276482"/>
              <a:chExt cx="1905001" cy="830248"/>
            </a:xfrm>
          </p:grpSpPr>
          <p:cxnSp>
            <p:nvCxnSpPr>
              <p:cNvPr id="51" name="Straight Connector 50"/>
              <p:cNvCxnSpPr>
                <a:stCxn id="61" idx="1"/>
                <a:endCxn id="62" idx="1"/>
              </p:cNvCxnSpPr>
              <p:nvPr/>
            </p:nvCxnSpPr>
            <p:spPr>
              <a:xfrm flipV="1">
                <a:off x="1142999" y="3331282"/>
                <a:ext cx="1" cy="77544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" name="Rectangle 61"/>
              <p:cNvSpPr/>
              <p:nvPr/>
            </p:nvSpPr>
            <p:spPr>
              <a:xfrm>
                <a:off x="1143000" y="3276482"/>
                <a:ext cx="1905000" cy="109599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08" name="Group 107"/>
          <p:cNvGrpSpPr/>
          <p:nvPr/>
        </p:nvGrpSpPr>
        <p:grpSpPr>
          <a:xfrm>
            <a:off x="1142999" y="1922058"/>
            <a:ext cx="1447801" cy="2183846"/>
            <a:chOff x="1142998" y="1922058"/>
            <a:chExt cx="1447801" cy="2183846"/>
          </a:xfrm>
        </p:grpSpPr>
        <p:sp>
          <p:nvSpPr>
            <p:cNvPr id="52" name="TextBox 51"/>
            <p:cNvSpPr txBox="1"/>
            <p:nvPr/>
          </p:nvSpPr>
          <p:spPr>
            <a:xfrm>
              <a:off x="1396864" y="1922058"/>
              <a:ext cx="530704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i="1" dirty="0" smtClean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sz="16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91" name="Group 90"/>
            <p:cNvGrpSpPr/>
            <p:nvPr/>
          </p:nvGrpSpPr>
          <p:grpSpPr>
            <a:xfrm>
              <a:off x="1142998" y="2217510"/>
              <a:ext cx="1447801" cy="1888394"/>
              <a:chOff x="1142998" y="2217510"/>
              <a:chExt cx="1447801" cy="1888394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1142998" y="2217510"/>
                <a:ext cx="1447801" cy="128526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0" name="Straight Connector 69"/>
              <p:cNvCxnSpPr>
                <a:stCxn id="60" idx="1"/>
                <a:endCxn id="59" idx="3"/>
              </p:cNvCxnSpPr>
              <p:nvPr/>
            </p:nvCxnSpPr>
            <p:spPr>
              <a:xfrm>
                <a:off x="1142998" y="2281773"/>
                <a:ext cx="2" cy="182413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3" name="Group 92"/>
          <p:cNvGrpSpPr/>
          <p:nvPr/>
        </p:nvGrpSpPr>
        <p:grpSpPr>
          <a:xfrm>
            <a:off x="3048000" y="3331283"/>
            <a:ext cx="2960441" cy="840782"/>
            <a:chOff x="3048000" y="3331283"/>
            <a:chExt cx="2960441" cy="840782"/>
          </a:xfrm>
        </p:grpSpPr>
        <p:sp>
          <p:nvSpPr>
            <p:cNvPr id="54" name="TextBox 53"/>
            <p:cNvSpPr txBox="1"/>
            <p:nvPr/>
          </p:nvSpPr>
          <p:spPr>
            <a:xfrm>
              <a:off x="4555067" y="3744547"/>
              <a:ext cx="398388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i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</a:p>
          </p:txBody>
        </p:sp>
        <p:cxnSp>
          <p:nvCxnSpPr>
            <p:cNvPr id="56" name="Elbow Connector 55"/>
            <p:cNvCxnSpPr>
              <a:stCxn id="73" idx="1"/>
              <a:endCxn id="62" idx="3"/>
            </p:cNvCxnSpPr>
            <p:nvPr/>
          </p:nvCxnSpPr>
          <p:spPr>
            <a:xfrm rot="10800000">
              <a:off x="3048000" y="3331283"/>
              <a:ext cx="533400" cy="774051"/>
            </a:xfrm>
            <a:prstGeom prst="bentConnector3">
              <a:avLst>
                <a:gd name="adj1" fmla="val 794"/>
              </a:avLst>
            </a:prstGeom>
            <a:ln w="190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Rectangle 72"/>
            <p:cNvSpPr/>
            <p:nvPr/>
          </p:nvSpPr>
          <p:spPr>
            <a:xfrm>
              <a:off x="3581400" y="4038600"/>
              <a:ext cx="2427041" cy="133465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6019801" y="3766446"/>
            <a:ext cx="1904999" cy="405619"/>
            <a:chOff x="6019801" y="3766446"/>
            <a:chExt cx="1904999" cy="405619"/>
          </a:xfrm>
        </p:grpSpPr>
        <p:sp>
          <p:nvSpPr>
            <p:cNvPr id="63" name="Rectangle 62"/>
            <p:cNvSpPr/>
            <p:nvPr/>
          </p:nvSpPr>
          <p:spPr>
            <a:xfrm>
              <a:off x="6019801" y="4037935"/>
              <a:ext cx="1904999" cy="13413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6814562" y="3766446"/>
              <a:ext cx="398388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i="1" dirty="0" smtClean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endParaRPr lang="en-US" sz="16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2590800" y="1905000"/>
            <a:ext cx="1454635" cy="1426282"/>
            <a:chOff x="2590800" y="1905000"/>
            <a:chExt cx="1454635" cy="1426282"/>
          </a:xfrm>
        </p:grpSpPr>
        <p:sp>
          <p:nvSpPr>
            <p:cNvPr id="53" name="TextBox 52"/>
            <p:cNvSpPr txBox="1"/>
            <p:nvPr/>
          </p:nvSpPr>
          <p:spPr>
            <a:xfrm>
              <a:off x="3222251" y="1905000"/>
              <a:ext cx="646699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i="1" dirty="0" smtClean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endParaRPr lang="en-US" sz="16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3048000" y="2217510"/>
              <a:ext cx="997435" cy="128526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9" name="Straight Connector 68"/>
            <p:cNvCxnSpPr>
              <a:stCxn id="62" idx="3"/>
              <a:endCxn id="65" idx="1"/>
            </p:cNvCxnSpPr>
            <p:nvPr/>
          </p:nvCxnSpPr>
          <p:spPr>
            <a:xfrm flipV="1">
              <a:off x="3048000" y="2281773"/>
              <a:ext cx="0" cy="104950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54" name="Straight Connector 23553"/>
            <p:cNvCxnSpPr>
              <a:stCxn id="60" idx="3"/>
              <a:endCxn id="65" idx="1"/>
            </p:cNvCxnSpPr>
            <p:nvPr/>
          </p:nvCxnSpPr>
          <p:spPr>
            <a:xfrm>
              <a:off x="2590800" y="2281773"/>
              <a:ext cx="457200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6" name="Group 95"/>
          <p:cNvGrpSpPr/>
          <p:nvPr/>
        </p:nvGrpSpPr>
        <p:grpSpPr>
          <a:xfrm>
            <a:off x="4063628" y="1912710"/>
            <a:ext cx="1422772" cy="433326"/>
            <a:chOff x="4063628" y="1912710"/>
            <a:chExt cx="1422772" cy="433326"/>
          </a:xfrm>
        </p:grpSpPr>
        <p:sp>
          <p:nvSpPr>
            <p:cNvPr id="55" name="TextBox 54"/>
            <p:cNvSpPr txBox="1"/>
            <p:nvPr/>
          </p:nvSpPr>
          <p:spPr>
            <a:xfrm>
              <a:off x="4537101" y="1912710"/>
              <a:ext cx="420203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i="1" dirty="0" smtClean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  <a:endParaRPr lang="en-US" sz="16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4063628" y="2217510"/>
              <a:ext cx="1422772" cy="128526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4063627" y="2281772"/>
            <a:ext cx="2946773" cy="1823228"/>
            <a:chOff x="4063627" y="2281772"/>
            <a:chExt cx="2946773" cy="1823228"/>
          </a:xfrm>
        </p:grpSpPr>
        <p:sp>
          <p:nvSpPr>
            <p:cNvPr id="57" name="TextBox 56"/>
            <p:cNvSpPr txBox="1"/>
            <p:nvPr/>
          </p:nvSpPr>
          <p:spPr>
            <a:xfrm>
              <a:off x="6199214" y="2514600"/>
              <a:ext cx="634695" cy="33727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i="1" dirty="0" smtClean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  <a:endParaRPr lang="en-US" sz="16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7" name="Elbow Connector 66"/>
            <p:cNvCxnSpPr>
              <a:stCxn id="92" idx="1"/>
              <a:endCxn id="102" idx="1"/>
            </p:cNvCxnSpPr>
            <p:nvPr/>
          </p:nvCxnSpPr>
          <p:spPr>
            <a:xfrm rot="10800000" flipH="1" flipV="1">
              <a:off x="4063627" y="2281772"/>
              <a:ext cx="1956173" cy="613827"/>
            </a:xfrm>
            <a:prstGeom prst="bentConnector3">
              <a:avLst>
                <a:gd name="adj1" fmla="val 0"/>
              </a:avLst>
            </a:prstGeom>
            <a:ln w="190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Rectangle 101"/>
            <p:cNvSpPr/>
            <p:nvPr/>
          </p:nvSpPr>
          <p:spPr>
            <a:xfrm>
              <a:off x="6019801" y="2819400"/>
              <a:ext cx="990599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569" name="Straight Connector 23568"/>
            <p:cNvCxnSpPr>
              <a:stCxn id="63" idx="1"/>
              <a:endCxn id="102" idx="1"/>
            </p:cNvCxnSpPr>
            <p:nvPr/>
          </p:nvCxnSpPr>
          <p:spPr>
            <a:xfrm flipV="1">
              <a:off x="6019801" y="2895600"/>
              <a:ext cx="0" cy="1209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7" name="Group 106"/>
          <p:cNvGrpSpPr/>
          <p:nvPr/>
        </p:nvGrpSpPr>
        <p:grpSpPr>
          <a:xfrm>
            <a:off x="5486400" y="2281773"/>
            <a:ext cx="3429000" cy="1890292"/>
            <a:chOff x="5486400" y="2281773"/>
            <a:chExt cx="3429000" cy="1890292"/>
          </a:xfrm>
        </p:grpSpPr>
        <p:sp>
          <p:nvSpPr>
            <p:cNvPr id="64" name="Rectangle 63"/>
            <p:cNvSpPr/>
            <p:nvPr/>
          </p:nvSpPr>
          <p:spPr>
            <a:xfrm>
              <a:off x="7936160" y="4037935"/>
              <a:ext cx="979240" cy="13413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8" name="Elbow Connector 67"/>
            <p:cNvCxnSpPr>
              <a:stCxn id="92" idx="3"/>
              <a:endCxn id="63" idx="3"/>
            </p:cNvCxnSpPr>
            <p:nvPr/>
          </p:nvCxnSpPr>
          <p:spPr>
            <a:xfrm>
              <a:off x="5486400" y="2281773"/>
              <a:ext cx="2438400" cy="1823227"/>
            </a:xfrm>
            <a:prstGeom prst="bentConnector3">
              <a:avLst>
                <a:gd name="adj1" fmla="val 100000"/>
              </a:avLst>
            </a:prstGeom>
            <a:ln w="190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Box 76"/>
            <p:cNvSpPr txBox="1"/>
            <p:nvPr/>
          </p:nvSpPr>
          <p:spPr>
            <a:xfrm>
              <a:off x="8265255" y="3735213"/>
              <a:ext cx="398388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i="1" dirty="0" smtClean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J</a:t>
              </a:r>
              <a:endParaRPr lang="en-US" sz="16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3578" name="Elbow Connector 23577"/>
            <p:cNvCxnSpPr>
              <a:stCxn id="102" idx="3"/>
              <a:endCxn id="64" idx="1"/>
            </p:cNvCxnSpPr>
            <p:nvPr/>
          </p:nvCxnSpPr>
          <p:spPr>
            <a:xfrm>
              <a:off x="7010400" y="2895600"/>
              <a:ext cx="925760" cy="1209400"/>
            </a:xfrm>
            <a:prstGeom prst="bentConnector3">
              <a:avLst>
                <a:gd name="adj1" fmla="val 98472"/>
              </a:avLst>
            </a:prstGeom>
            <a:ln w="190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34248194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077200" cy="4778375"/>
          </a:xfrm>
          <a:solidFill>
            <a:schemeClr val="bg1"/>
          </a:solidFill>
          <a:ln>
            <a:solidFill>
              <a:schemeClr val="tx2"/>
            </a:solidFill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noAutofit/>
          </a:bodyPr>
          <a:lstStyle/>
          <a:p>
            <a:pPr marL="454025" indent="-454025" algn="just">
              <a:spcBef>
                <a:spcPts val="1800"/>
              </a:spcBef>
              <a:buClr>
                <a:srgbClr val="CC3300"/>
              </a:buClr>
              <a:buSzPct val="100000"/>
              <a:buFont typeface="Wingdings" pitchFamily="2" charset="2"/>
              <a:buChar char="q"/>
              <a:defRPr/>
            </a:pPr>
            <a:r>
              <a:rPr lang="en-US" sz="28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Vertical</a:t>
            </a:r>
            <a:r>
              <a:rPr lang="en-US" sz="2800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solid (dashed) lines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indicate sequential </a:t>
            </a:r>
            <a:r>
              <a:rPr lang="en-US" sz="28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dependence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one activity on another.</a:t>
            </a:r>
          </a:p>
          <a:p>
            <a:pPr marL="454025" indent="-454025" algn="just">
              <a:spcBef>
                <a:spcPts val="1800"/>
              </a:spcBef>
              <a:buClr>
                <a:srgbClr val="CC3300"/>
              </a:buClr>
              <a:buSzPct val="100000"/>
              <a:buFont typeface="Wingdings" pitchFamily="2" charset="2"/>
              <a:buChar char="q"/>
              <a:defRPr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effect, time-scaled networks are merely extensions of bar charts.</a:t>
            </a:r>
          </a:p>
          <a:p>
            <a:pPr marL="454025" indent="-454025" algn="just">
              <a:spcBef>
                <a:spcPts val="1800"/>
              </a:spcBef>
              <a:buClr>
                <a:srgbClr val="CC3300"/>
              </a:buClr>
              <a:buSzPct val="100000"/>
              <a:buFont typeface="Wingdings" pitchFamily="2" charset="2"/>
              <a:buChar char="q"/>
              <a:defRPr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an activity has an early finish time that precedes the earliest start of activities following, the time interval between the two is the </a:t>
            </a:r>
            <a:r>
              <a:rPr lang="en-US" sz="28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free float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the activity.</a:t>
            </a:r>
          </a:p>
          <a:p>
            <a:pPr marL="454025" indent="-454025" algn="just">
              <a:spcBef>
                <a:spcPts val="1800"/>
              </a:spcBef>
              <a:buClr>
                <a:srgbClr val="CC3300"/>
              </a:buClr>
              <a:buSzPct val="100000"/>
              <a:buFont typeface="Wingdings" pitchFamily="2" charset="2"/>
              <a:buChar char="q"/>
              <a:defRPr/>
            </a:pPr>
            <a:r>
              <a:rPr lang="en-US" sz="2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Float times</a:t>
            </a:r>
            <a:r>
              <a:rPr lang="en-US" sz="28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shown as </a:t>
            </a:r>
            <a:r>
              <a:rPr lang="en-US" sz="2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horizontal dashed lines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23888" y="322263"/>
            <a:ext cx="7605712" cy="515937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381000" indent="-381000" algn="l">
              <a:spcBef>
                <a:spcPct val="20000"/>
              </a:spcBef>
              <a:buClr>
                <a:srgbClr val="CC3300"/>
              </a:buClr>
              <a:buSzPct val="120000"/>
              <a:buFont typeface="Webdings" pitchFamily="18" charset="2"/>
              <a:buChar char="&lt;"/>
              <a:defRPr/>
            </a:pPr>
            <a:r>
              <a:rPr lang="en-US" sz="3200" b="1" i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TIME-SCALED </a:t>
            </a:r>
            <a:r>
              <a:rPr lang="en-US" sz="3200" b="1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DIAGRAM: Explained</a:t>
            </a:r>
            <a:endParaRPr lang="de-DE" sz="3200" b="1" i="1" dirty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96377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382000" cy="5562600"/>
          </a:xfrm>
          <a:solidFill>
            <a:schemeClr val="bg1"/>
          </a:solidFill>
          <a:ln>
            <a:solidFill>
              <a:schemeClr val="tx2"/>
            </a:solidFill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noAutofit/>
          </a:bodyPr>
          <a:lstStyle/>
          <a:p>
            <a:pPr marL="539750" lvl="1" indent="-446088" algn="just">
              <a:spcBef>
                <a:spcPts val="2400"/>
              </a:spcBef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en-US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Free float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activity float is the amount of time that an activity’s completion time may be delayed </a:t>
            </a:r>
            <a:r>
              <a:rPr lang="en-US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without affecting the earliest start of succeeding activity</a:t>
            </a:r>
            <a:r>
              <a:rPr lang="en-US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39750" indent="-446088" algn="just">
              <a:spcBef>
                <a:spcPts val="2400"/>
              </a:spcBef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en-US" sz="28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Total float</a:t>
            </a:r>
            <a:r>
              <a:rPr lang="en-US" sz="2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path float is the amount of time that an activity’s completion may be delayed </a:t>
            </a:r>
            <a:r>
              <a:rPr lang="en-US" sz="2800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without extending project completion time</a:t>
            </a:r>
            <a:r>
              <a:rPr lang="en-US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39750" indent="-446088" algn="just">
              <a:spcBef>
                <a:spcPts val="2400"/>
              </a:spcBef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en-US" sz="28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Total float</a:t>
            </a:r>
            <a:r>
              <a:rPr lang="en-US" sz="28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path float is the amount of time that an activity’s completion may be delayed </a:t>
            </a:r>
            <a:r>
              <a:rPr lang="en-US" sz="28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without affecting the earliest start of any activity on the network critical path.</a:t>
            </a:r>
            <a:endParaRPr lang="en-US" sz="28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7603" name="Rectangle 3"/>
          <p:cNvSpPr>
            <a:spLocks noChangeArrowheads="1"/>
          </p:cNvSpPr>
          <p:nvPr/>
        </p:nvSpPr>
        <p:spPr bwMode="auto">
          <a:xfrm>
            <a:off x="623888" y="322263"/>
            <a:ext cx="7605712" cy="515937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381000" indent="-381000" algn="l">
              <a:spcBef>
                <a:spcPct val="20000"/>
              </a:spcBef>
              <a:buClr>
                <a:srgbClr val="CC3300"/>
              </a:buClr>
              <a:buSzPct val="120000"/>
              <a:buFont typeface="Webdings" pitchFamily="18" charset="2"/>
              <a:buChar char="&lt;"/>
              <a:defRPr/>
            </a:pPr>
            <a:r>
              <a:rPr lang="en-US" sz="3200" b="1" i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TIME-SCALED </a:t>
            </a:r>
            <a:r>
              <a:rPr lang="en-US" sz="3200" b="1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DIAGRAM: Explained</a:t>
            </a:r>
            <a:endParaRPr lang="de-DE" sz="3200" b="1" i="1" dirty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42697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38200" y="1236663"/>
            <a:ext cx="8001000" cy="2954337"/>
          </a:xfrm>
          <a:solidFill>
            <a:schemeClr val="bg1"/>
          </a:solidFill>
          <a:ln>
            <a:solidFill>
              <a:schemeClr val="tx2"/>
            </a:solidFill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normAutofit/>
          </a:bodyPr>
          <a:lstStyle/>
          <a:p>
            <a:pPr marL="363538" lvl="1" indent="-363538" algn="just">
              <a:spcBef>
                <a:spcPts val="2400"/>
              </a:spcBef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Activity float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“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owned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by an individual activity, whereas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path or total float is shared by all activities along a slack path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63538" indent="-363538" algn="just">
              <a:spcBef>
                <a:spcPts val="2400"/>
              </a:spcBef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Total path float time for activity (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-j) is the total float associated with a path.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98488" y="457200"/>
            <a:ext cx="7605712" cy="515937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381000" indent="-381000" algn="l">
              <a:spcBef>
                <a:spcPct val="20000"/>
              </a:spcBef>
              <a:buClr>
                <a:srgbClr val="CC3300"/>
              </a:buClr>
              <a:buSzPct val="120000"/>
              <a:buFont typeface="Webdings" pitchFamily="18" charset="2"/>
              <a:buChar char="&lt;"/>
              <a:defRPr/>
            </a:pPr>
            <a:r>
              <a:rPr lang="en-US" sz="3200" b="1" i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TIME-SCALED </a:t>
            </a:r>
            <a:r>
              <a:rPr lang="en-US" sz="3200" b="1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DIAGRAM: Explained</a:t>
            </a:r>
            <a:endParaRPr lang="de-DE" sz="3200" b="1" i="1" dirty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58537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133475"/>
            <a:ext cx="8001000" cy="4810125"/>
          </a:xfrm>
          <a:solidFill>
            <a:schemeClr val="bg1"/>
          </a:solidFill>
          <a:ln>
            <a:solidFill>
              <a:schemeClr val="tx2"/>
            </a:solidFill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noAutofit/>
          </a:bodyPr>
          <a:lstStyle/>
          <a:p>
            <a:pPr marL="454025" indent="-454025" algn="just">
              <a:buClr>
                <a:srgbClr val="CC3300"/>
              </a:buClr>
              <a:buFont typeface="Wingdings" pitchFamily="2" charset="2"/>
              <a:buChar char="Ø"/>
              <a:defRPr/>
            </a:pPr>
            <a:r>
              <a:rPr lang="en-US" sz="2800" b="1" u="sng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Advantages of Time-scaled Diagram</a:t>
            </a: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4025" indent="-454025" algn="just">
              <a:buClr>
                <a:schemeClr val="accent2"/>
              </a:buClr>
              <a:buSzTx/>
              <a:buFont typeface="Wingdings" pitchFamily="2" charset="2"/>
              <a:buChar char="q"/>
              <a:defRPr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Very suitable device for 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checking daily project needs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different resources, and for the advance detection of conflicting demands among activities for the same resource.</a:t>
            </a:r>
          </a:p>
          <a:p>
            <a:pPr marL="454025" indent="-454025" algn="just">
              <a:buClr>
                <a:schemeClr val="accent2"/>
              </a:buClr>
              <a:buSzTx/>
              <a:buFont typeface="Wingdings" pitchFamily="2" charset="2"/>
              <a:buChar char="q"/>
              <a:defRPr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Useful for project 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financial management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applications.</a:t>
            </a:r>
          </a:p>
          <a:p>
            <a:pPr marL="454025" indent="-454025" algn="just">
              <a:buClr>
                <a:schemeClr val="accent2"/>
              </a:buClr>
              <a:buSzTx/>
              <a:buFont typeface="Wingdings" pitchFamily="2" charset="2"/>
              <a:buNone/>
              <a:defRPr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4025" indent="-454025" algn="just">
              <a:buClr>
                <a:srgbClr val="CC3300"/>
              </a:buClr>
              <a:buFont typeface="Wingdings" pitchFamily="2" charset="2"/>
              <a:buChar char="Ø"/>
              <a:defRPr/>
            </a:pPr>
            <a:r>
              <a:rPr lang="en-US" sz="2800" b="1" u="sng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Disadvantages of Time-scaled Diagram</a:t>
            </a:r>
          </a:p>
          <a:p>
            <a:pPr marL="454025" indent="-454025" algn="just">
              <a:buClr>
                <a:schemeClr val="accent2"/>
              </a:buClr>
              <a:buSzTx/>
              <a:buFont typeface="Wingdings" pitchFamily="2" charset="2"/>
              <a:buChar char="q"/>
              <a:defRPr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Because it is drawn by manual drafting methods, the level of effort needed to modify and update them is very large. </a:t>
            </a:r>
          </a:p>
          <a:p>
            <a:pPr marL="454025" indent="-454025" algn="just">
              <a:buClr>
                <a:schemeClr val="accent2"/>
              </a:buClr>
              <a:buSzTx/>
              <a:buFont typeface="Wingdings" pitchFamily="2" charset="2"/>
              <a:buChar char="q"/>
              <a:defRPr/>
            </a:pPr>
            <a:r>
              <a:rPr 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Dependencies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among activities are not always so obvious as they are on the activity on node network.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23888" y="322263"/>
            <a:ext cx="7605712" cy="515937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381000" indent="-381000" algn="l">
              <a:spcBef>
                <a:spcPct val="20000"/>
              </a:spcBef>
              <a:buClr>
                <a:srgbClr val="CC3300"/>
              </a:buClr>
              <a:buSzPct val="120000"/>
              <a:buFont typeface="Webdings" pitchFamily="18" charset="2"/>
              <a:buChar char="&lt;"/>
              <a:defRPr/>
            </a:pPr>
            <a:r>
              <a:rPr lang="en-US" sz="3200" b="1" i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TIME-SCALED </a:t>
            </a:r>
            <a:r>
              <a:rPr lang="en-US" sz="3200" b="1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DIAGRAM: Explained</a:t>
            </a:r>
            <a:endParaRPr lang="de-DE" sz="3200" b="1" i="1" dirty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53837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86085EB6EF8A468533B5E264E46EF1" ma:contentTypeVersion="0" ma:contentTypeDescription="Create a new document." ma:contentTypeScope="" ma:versionID="0ff94189cd42df72cdfb57eaf031f65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AB96C09-A949-43DF-A694-AEDE733D1E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171B7D2-D511-491E-9212-F5719F951AA3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DDC6856-B350-4251-B676-06C21BC14B7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1419</TotalTime>
  <Words>878</Words>
  <Application>Microsoft Office PowerPoint</Application>
  <PresentationFormat>On-screen Show (4:3)</PresentationFormat>
  <Paragraphs>295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 Time Planning and Control  Time-Scaled Network</vt:lpstr>
      <vt:lpstr>Processes of Time Planning and Control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Dr-Emad</dc:creator>
  <cp:lastModifiedBy>user</cp:lastModifiedBy>
  <cp:revision>128</cp:revision>
  <dcterms:created xsi:type="dcterms:W3CDTF">2013-02-16T09:02:42Z</dcterms:created>
  <dcterms:modified xsi:type="dcterms:W3CDTF">2014-11-20T10:30:01Z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0x010100BF86085EB6EF8A468533B5E264E46EF1</vt:lpwstr>
  </property>
</Properties>
</file>