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91" r:id="rId5"/>
    <p:sldId id="268" r:id="rId6"/>
    <p:sldId id="269" r:id="rId7"/>
    <p:sldId id="270" r:id="rId8"/>
    <p:sldId id="292" r:id="rId9"/>
    <p:sldId id="271" r:id="rId10"/>
    <p:sldId id="272" r:id="rId11"/>
    <p:sldId id="273" r:id="rId12"/>
    <p:sldId id="260" r:id="rId13"/>
    <p:sldId id="261" r:id="rId14"/>
    <p:sldId id="293" r:id="rId15"/>
    <p:sldId id="294" r:id="rId16"/>
    <p:sldId id="295" r:id="rId17"/>
    <p:sldId id="296" r:id="rId18"/>
    <p:sldId id="265" r:id="rId19"/>
    <p:sldId id="274" r:id="rId20"/>
    <p:sldId id="275" r:id="rId21"/>
    <p:sldId id="276" r:id="rId22"/>
    <p:sldId id="277" r:id="rId23"/>
    <p:sldId id="278" r:id="rId24"/>
    <p:sldId id="279" r:id="rId25"/>
    <p:sldId id="280" r:id="rId26"/>
    <p:sldId id="297" r:id="rId27"/>
    <p:sldId id="298" r:id="rId28"/>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4660"/>
  </p:normalViewPr>
  <p:slideViewPr>
    <p:cSldViewPr>
      <p:cViewPr varScale="1">
        <p:scale>
          <a:sx n="110" d="100"/>
          <a:sy n="110" d="100"/>
        </p:scale>
        <p:origin x="-24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2.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7030"/>
          </a:xfrm>
          <a:prstGeom prst="rect">
            <a:avLst/>
          </a:prstGeom>
        </p:spPr>
        <p:txBody>
          <a:bodyPr vert="horz" lIns="96661" tIns="48331" rIns="96661" bIns="48331" rtlCol="0"/>
          <a:lstStyle>
            <a:lvl1pPr algn="l">
              <a:defRPr sz="1300"/>
            </a:lvl1pPr>
          </a:lstStyle>
          <a:p>
            <a:r>
              <a:rPr lang="en-US" smtClean="0"/>
              <a:t>TOBIC 4A -PRECEDENCE DIAGRAMMING</a:t>
            </a:r>
            <a:endParaRPr lang="en-US"/>
          </a:p>
        </p:txBody>
      </p:sp>
      <p:sp>
        <p:nvSpPr>
          <p:cNvPr id="3" name="Date Placeholder 2"/>
          <p:cNvSpPr>
            <a:spLocks noGrp="1"/>
          </p:cNvSpPr>
          <p:nvPr>
            <p:ph type="dt" sz="quarter" idx="1"/>
          </p:nvPr>
        </p:nvSpPr>
        <p:spPr>
          <a:xfrm>
            <a:off x="5438458" y="1"/>
            <a:ext cx="4160520" cy="367030"/>
          </a:xfrm>
          <a:prstGeom prst="rect">
            <a:avLst/>
          </a:prstGeom>
        </p:spPr>
        <p:txBody>
          <a:bodyPr vert="horz" lIns="96661" tIns="48331" rIns="96661" bIns="48331" rtlCol="0"/>
          <a:lstStyle>
            <a:lvl1pPr algn="r">
              <a:defRPr sz="1300"/>
            </a:lvl1pPr>
          </a:lstStyle>
          <a:p>
            <a:fld id="{5BCF8ED2-2DF1-40FA-9AC0-B830F7AE9667}" type="datetime3">
              <a:rPr lang="en-US" smtClean="0"/>
              <a:pPr/>
              <a:t>20 November 2014</a:t>
            </a:fld>
            <a:endParaRPr lang="en-US"/>
          </a:p>
        </p:txBody>
      </p:sp>
      <p:sp>
        <p:nvSpPr>
          <p:cNvPr id="4" name="Footer Placeholder 3"/>
          <p:cNvSpPr>
            <a:spLocks noGrp="1"/>
          </p:cNvSpPr>
          <p:nvPr>
            <p:ph type="ftr" sz="quarter" idx="2"/>
          </p:nvPr>
        </p:nvSpPr>
        <p:spPr>
          <a:xfrm>
            <a:off x="0" y="6948171"/>
            <a:ext cx="4160520" cy="367029"/>
          </a:xfrm>
          <a:prstGeom prst="rect">
            <a:avLst/>
          </a:prstGeom>
        </p:spPr>
        <p:txBody>
          <a:bodyPr vert="horz" lIns="96661" tIns="48331" rIns="96661" bIns="48331" rtlCol="0" anchor="b"/>
          <a:lstStyle>
            <a:lvl1pPr algn="l">
              <a:defRPr sz="1300"/>
            </a:lvl1pPr>
          </a:lstStyle>
          <a:p>
            <a:r>
              <a:rPr lang="en-US" smtClean="0"/>
              <a:t>GE404 - ENGINEERING MANAGEMENT</a:t>
            </a:r>
            <a:endParaRPr lang="en-US"/>
          </a:p>
        </p:txBody>
      </p:sp>
      <p:sp>
        <p:nvSpPr>
          <p:cNvPr id="5" name="Slide Number Placeholder 4"/>
          <p:cNvSpPr>
            <a:spLocks noGrp="1"/>
          </p:cNvSpPr>
          <p:nvPr>
            <p:ph type="sldNum" sz="quarter" idx="3"/>
          </p:nvPr>
        </p:nvSpPr>
        <p:spPr>
          <a:xfrm>
            <a:off x="5438458" y="6948171"/>
            <a:ext cx="4160520" cy="367029"/>
          </a:xfrm>
          <a:prstGeom prst="rect">
            <a:avLst/>
          </a:prstGeom>
        </p:spPr>
        <p:txBody>
          <a:bodyPr vert="horz" lIns="96661" tIns="48331" rIns="96661" bIns="48331" rtlCol="0" anchor="b"/>
          <a:lstStyle>
            <a:lvl1pPr algn="r">
              <a:defRPr sz="1300"/>
            </a:lvl1pPr>
          </a:lstStyle>
          <a:p>
            <a:fld id="{E94225A8-1425-4092-A176-6468F06378FC}" type="slidenum">
              <a:rPr lang="en-US" smtClean="0"/>
              <a:pPr/>
              <a:t>‹#›</a:t>
            </a:fld>
            <a:endParaRPr lang="en-US"/>
          </a:p>
        </p:txBody>
      </p:sp>
    </p:spTree>
    <p:extLst>
      <p:ext uri="{BB962C8B-B14F-4D97-AF65-F5344CB8AC3E}">
        <p14:creationId xmlns:p14="http://schemas.microsoft.com/office/powerpoint/2010/main" xmlns="" val="145050874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r>
              <a:rPr lang="en-US" smtClean="0"/>
              <a:t>TOBIC 4A -PRECEDENCE DIAGRAMMING</a:t>
            </a:r>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43AD29B4-7B27-4998-86FA-105B6646E316}" type="datetime3">
              <a:rPr lang="en-US" smtClean="0"/>
              <a:pPr/>
              <a:t>20 November 2014</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r>
              <a:rPr lang="en-US" smtClean="0"/>
              <a:t>GE404 - ENGINEERING MANAGEMENT</a:t>
            </a:r>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AFFF5DF1-8547-4AD4-9097-43085CA84482}" type="slidenum">
              <a:rPr lang="en-US" smtClean="0"/>
              <a:pPr/>
              <a:t>‹#›</a:t>
            </a:fld>
            <a:endParaRPr lang="en-US"/>
          </a:p>
        </p:txBody>
      </p:sp>
    </p:spTree>
    <p:extLst>
      <p:ext uri="{BB962C8B-B14F-4D97-AF65-F5344CB8AC3E}">
        <p14:creationId xmlns:p14="http://schemas.microsoft.com/office/powerpoint/2010/main" xmlns="" val="356878997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TOBIC 4A -PRECEDENCE DIAGRAMMING</a:t>
            </a:r>
            <a:endParaRPr lang="en-US"/>
          </a:p>
        </p:txBody>
      </p:sp>
      <p:sp>
        <p:nvSpPr>
          <p:cNvPr id="5" name="Date Placeholder 4"/>
          <p:cNvSpPr>
            <a:spLocks noGrp="1"/>
          </p:cNvSpPr>
          <p:nvPr>
            <p:ph type="dt" idx="11"/>
          </p:nvPr>
        </p:nvSpPr>
        <p:spPr/>
        <p:txBody>
          <a:bodyPr/>
          <a:lstStyle/>
          <a:p>
            <a:fld id="{4C9E634E-DED3-4846-821C-6E77019F1CCE}" type="datetime3">
              <a:rPr lang="en-US" smtClean="0"/>
              <a:pPr/>
              <a:t>20 November 2014</a:t>
            </a:fld>
            <a:endParaRPr lang="en-US"/>
          </a:p>
        </p:txBody>
      </p:sp>
      <p:sp>
        <p:nvSpPr>
          <p:cNvPr id="6" name="Footer Placeholder 5"/>
          <p:cNvSpPr>
            <a:spLocks noGrp="1"/>
          </p:cNvSpPr>
          <p:nvPr>
            <p:ph type="ftr" sz="quarter" idx="12"/>
          </p:nvPr>
        </p:nvSpPr>
        <p:spPr/>
        <p:txBody>
          <a:bodyPr/>
          <a:lstStyle/>
          <a:p>
            <a:r>
              <a:rPr lang="en-US" smtClean="0"/>
              <a:t>GE404 - ENGINEERING MANAGEMENT</a:t>
            </a:r>
            <a:endParaRPr lang="en-US"/>
          </a:p>
        </p:txBody>
      </p:sp>
      <p:sp>
        <p:nvSpPr>
          <p:cNvPr id="7" name="Slide Number Placeholder 6"/>
          <p:cNvSpPr>
            <a:spLocks noGrp="1"/>
          </p:cNvSpPr>
          <p:nvPr>
            <p:ph type="sldNum" sz="quarter" idx="13"/>
          </p:nvPr>
        </p:nvSpPr>
        <p:spPr/>
        <p:txBody>
          <a:bodyPr/>
          <a:lstStyle/>
          <a:p>
            <a:fld id="{AFFF5DF1-8547-4AD4-9097-43085CA84482}" type="slidenum">
              <a:rPr lang="en-US" smtClean="0"/>
              <a:pPr/>
              <a:t>1</a:t>
            </a:fld>
            <a:endParaRPr lang="en-US"/>
          </a:p>
        </p:txBody>
      </p:sp>
    </p:spTree>
    <p:extLst>
      <p:ext uri="{BB962C8B-B14F-4D97-AF65-F5344CB8AC3E}">
        <p14:creationId xmlns:p14="http://schemas.microsoft.com/office/powerpoint/2010/main" xmlns="" val="322732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FF5DF1-8547-4AD4-9097-43085CA84482}" type="slidenum">
              <a:rPr lang="en-US" smtClean="0"/>
              <a:pPr/>
              <a:t>2</a:t>
            </a:fld>
            <a:endParaRPr lang="en-US"/>
          </a:p>
        </p:txBody>
      </p:sp>
      <p:sp>
        <p:nvSpPr>
          <p:cNvPr id="5" name="Date Placeholder 4"/>
          <p:cNvSpPr>
            <a:spLocks noGrp="1"/>
          </p:cNvSpPr>
          <p:nvPr>
            <p:ph type="dt" idx="11"/>
          </p:nvPr>
        </p:nvSpPr>
        <p:spPr/>
        <p:txBody>
          <a:bodyPr/>
          <a:lstStyle/>
          <a:p>
            <a:fld id="{E0868001-5B6C-4713-89C7-93DA25D188EA}" type="datetime3">
              <a:rPr lang="en-US" smtClean="0"/>
              <a:pPr/>
              <a:t>20 November 2014</a:t>
            </a:fld>
            <a:endParaRPr lang="en-US"/>
          </a:p>
        </p:txBody>
      </p:sp>
      <p:sp>
        <p:nvSpPr>
          <p:cNvPr id="6" name="Footer Placeholder 5"/>
          <p:cNvSpPr>
            <a:spLocks noGrp="1"/>
          </p:cNvSpPr>
          <p:nvPr>
            <p:ph type="ftr" sz="quarter" idx="12"/>
          </p:nvPr>
        </p:nvSpPr>
        <p:spPr/>
        <p:txBody>
          <a:bodyPr/>
          <a:lstStyle/>
          <a:p>
            <a:r>
              <a:rPr lang="en-US" smtClean="0"/>
              <a:t>GE404 - ENGINEERING MANAGEMENT</a:t>
            </a:r>
            <a:endParaRPr lang="en-US"/>
          </a:p>
        </p:txBody>
      </p:sp>
      <p:sp>
        <p:nvSpPr>
          <p:cNvPr id="7" name="Header Placeholder 6"/>
          <p:cNvSpPr>
            <a:spLocks noGrp="1"/>
          </p:cNvSpPr>
          <p:nvPr>
            <p:ph type="hdr" sz="quarter" idx="13"/>
          </p:nvPr>
        </p:nvSpPr>
        <p:spPr/>
        <p:txBody>
          <a:bodyPr/>
          <a:lstStyle/>
          <a:p>
            <a:r>
              <a:rPr lang="en-US" smtClean="0"/>
              <a:t>TOBIC 4A -PRECEDENCE DIAGRAMMING</a:t>
            </a:r>
            <a:endParaRPr lang="en-US"/>
          </a:p>
        </p:txBody>
      </p:sp>
    </p:spTree>
    <p:extLst>
      <p:ext uri="{BB962C8B-B14F-4D97-AF65-F5344CB8AC3E}">
        <p14:creationId xmlns:p14="http://schemas.microsoft.com/office/powerpoint/2010/main" xmlns="" val="23304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FF5DF1-8547-4AD4-9097-43085CA84482}" type="slidenum">
              <a:rPr lang="en-US" smtClean="0"/>
              <a:pPr/>
              <a:t>10</a:t>
            </a:fld>
            <a:endParaRPr lang="en-US"/>
          </a:p>
        </p:txBody>
      </p:sp>
      <p:sp>
        <p:nvSpPr>
          <p:cNvPr id="5" name="Date Placeholder 4"/>
          <p:cNvSpPr>
            <a:spLocks noGrp="1"/>
          </p:cNvSpPr>
          <p:nvPr>
            <p:ph type="dt" idx="11"/>
          </p:nvPr>
        </p:nvSpPr>
        <p:spPr/>
        <p:txBody>
          <a:bodyPr/>
          <a:lstStyle/>
          <a:p>
            <a:fld id="{D1221C53-DFD9-4330-A563-71B2AD7E5900}" type="datetime3">
              <a:rPr lang="en-US" smtClean="0"/>
              <a:pPr/>
              <a:t>20 November 2014</a:t>
            </a:fld>
            <a:endParaRPr lang="en-US"/>
          </a:p>
        </p:txBody>
      </p:sp>
      <p:sp>
        <p:nvSpPr>
          <p:cNvPr id="6" name="Footer Placeholder 5"/>
          <p:cNvSpPr>
            <a:spLocks noGrp="1"/>
          </p:cNvSpPr>
          <p:nvPr>
            <p:ph type="ftr" sz="quarter" idx="12"/>
          </p:nvPr>
        </p:nvSpPr>
        <p:spPr/>
        <p:txBody>
          <a:bodyPr/>
          <a:lstStyle/>
          <a:p>
            <a:r>
              <a:rPr lang="en-US" smtClean="0"/>
              <a:t>GE404 - ENGINEERING MANAGEMENT</a:t>
            </a:r>
            <a:endParaRPr lang="en-US"/>
          </a:p>
        </p:txBody>
      </p:sp>
      <p:sp>
        <p:nvSpPr>
          <p:cNvPr id="7" name="Header Placeholder 6"/>
          <p:cNvSpPr>
            <a:spLocks noGrp="1"/>
          </p:cNvSpPr>
          <p:nvPr>
            <p:ph type="hdr" sz="quarter" idx="13"/>
          </p:nvPr>
        </p:nvSpPr>
        <p:spPr/>
        <p:txBody>
          <a:bodyPr/>
          <a:lstStyle/>
          <a:p>
            <a:r>
              <a:rPr lang="en-US" smtClean="0"/>
              <a:t>TOBIC 4A -PRECEDENCE DIAGRAMMING</a:t>
            </a:r>
            <a:endParaRPr lang="en-US"/>
          </a:p>
        </p:txBody>
      </p:sp>
    </p:spTree>
    <p:extLst>
      <p:ext uri="{BB962C8B-B14F-4D97-AF65-F5344CB8AC3E}">
        <p14:creationId xmlns:p14="http://schemas.microsoft.com/office/powerpoint/2010/main" xmlns="" val="93034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6/12/2013 1:52 PM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6/12/2013 1:52 PM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6/12/2013 1:52 PM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6/12/2013 1:52 PM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6/12/2013 1:52 PM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6/12/2013 1:52 PM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6/12/2013 1:52 PM</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FEA8D-164C-466C-98A8-880CDDD36D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Excel_97-2003_Worksheet5.xl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2"/>
          <p:cNvSpPr>
            <a:spLocks noChangeArrowheads="1"/>
          </p:cNvSpPr>
          <p:nvPr/>
        </p:nvSpPr>
        <p:spPr bwMode="auto">
          <a:xfrm>
            <a:off x="2209800" y="2057400"/>
            <a:ext cx="6248400" cy="2209800"/>
          </a:xfrm>
          <a:prstGeom prst="roundRect">
            <a:avLst>
              <a:gd name="adj" fmla="val 16667"/>
            </a:avLst>
          </a:prstGeom>
          <a:solidFill>
            <a:schemeClr val="accent2"/>
          </a:solidFill>
          <a:ln>
            <a:noFill/>
          </a:ln>
          <a:effectLst>
            <a:outerShdw dist="107763" dir="2700000" algn="ctr" rotWithShape="0">
              <a:schemeClr val="bg2"/>
            </a:outerShdw>
          </a:effectLst>
          <a:extLst>
            <a:ext uri="{91240B29-F687-4F45-9708-019B960494DF}">
              <a14:hiddenLine xmlns:a14="http://schemas.microsoft.com/office/drawing/2010/main" xmlns="" w="9525">
                <a:solidFill>
                  <a:srgbClr val="000000"/>
                </a:solidFill>
                <a:round/>
                <a:headEnd/>
                <a:tailEnd/>
              </a14:hiddenLine>
            </a:ext>
          </a:extLst>
        </p:spPr>
        <p:txBody>
          <a:bodyPr wrap="none" lIns="0" tIns="0" rIns="0" bIns="0" anchor="ctr"/>
          <a:lstStyle/>
          <a:p>
            <a:endParaRPr lang="ar-SA"/>
          </a:p>
        </p:txBody>
      </p:sp>
      <p:sp>
        <p:nvSpPr>
          <p:cNvPr id="14341" name="Rectangle 3"/>
          <p:cNvSpPr>
            <a:spLocks noGrp="1" noChangeArrowheads="1"/>
          </p:cNvSpPr>
          <p:nvPr>
            <p:ph type="title"/>
          </p:nvPr>
        </p:nvSpPr>
        <p:spPr>
          <a:xfrm>
            <a:off x="1905000" y="2209800"/>
            <a:ext cx="6400800" cy="2133600"/>
          </a:xfrm>
          <a:noFill/>
        </p:spPr>
        <p:txBody>
          <a:bodyPr/>
          <a:lstStyle/>
          <a:p>
            <a:pPr algn="ctr">
              <a:buFont typeface="Webdings" pitchFamily="18" charset="2"/>
              <a:buNone/>
            </a:pPr>
            <a:r>
              <a:rPr lang="de-DE" sz="1200" dirty="0" smtClean="0">
                <a:solidFill>
                  <a:schemeClr val="bg1"/>
                </a:solidFill>
              </a:rPr>
              <a:t/>
            </a:r>
            <a:br>
              <a:rPr lang="de-DE" sz="1200" dirty="0" smtClean="0">
                <a:solidFill>
                  <a:schemeClr val="bg1"/>
                </a:solidFill>
              </a:rPr>
            </a:br>
            <a:r>
              <a:rPr lang="de-DE" sz="3600" dirty="0" smtClean="0">
                <a:solidFill>
                  <a:schemeClr val="bg1"/>
                </a:solidFill>
                <a:latin typeface="Albertus Extra Bold" pitchFamily="34" charset="0"/>
              </a:rPr>
              <a:t>Time Planning and Con</a:t>
            </a:r>
            <a:r>
              <a:rPr lang="de-DE" sz="3600" dirty="0" smtClean="0">
                <a:solidFill>
                  <a:schemeClr val="bg1"/>
                </a:solidFill>
              </a:rPr>
              <a:t>trol</a:t>
            </a:r>
            <a:br>
              <a:rPr lang="de-DE" sz="3600" dirty="0" smtClean="0">
                <a:solidFill>
                  <a:schemeClr val="bg1"/>
                </a:solidFill>
              </a:rPr>
            </a:br>
            <a:r>
              <a:rPr lang="de-DE" sz="3600" dirty="0" smtClean="0">
                <a:solidFill>
                  <a:schemeClr val="bg1"/>
                </a:solidFill>
              </a:rPr>
              <a:t/>
            </a:r>
            <a:br>
              <a:rPr lang="de-DE" sz="3600" dirty="0" smtClean="0">
                <a:solidFill>
                  <a:schemeClr val="bg1"/>
                </a:solidFill>
              </a:rPr>
            </a:br>
            <a:r>
              <a:rPr lang="en-US" sz="3200" dirty="0" smtClean="0">
                <a:solidFill>
                  <a:schemeClr val="bg1"/>
                </a:solidFill>
                <a:latin typeface="Arial Black" pitchFamily="34" charset="0"/>
              </a:rPr>
              <a:t>Precedence Diagram</a:t>
            </a:r>
            <a:endParaRPr lang="de-DE" sz="3200" dirty="0" smtClean="0">
              <a:solidFill>
                <a:schemeClr val="bg1"/>
              </a:solidFill>
              <a:latin typeface="Arial Black" pitchFamily="34" charset="0"/>
            </a:endParaRPr>
          </a:p>
        </p:txBody>
      </p:sp>
      <p:sp>
        <p:nvSpPr>
          <p:cNvPr id="14342" name="Line 4"/>
          <p:cNvSpPr>
            <a:spLocks noChangeShapeType="1"/>
          </p:cNvSpPr>
          <p:nvPr/>
        </p:nvSpPr>
        <p:spPr bwMode="auto">
          <a:xfrm>
            <a:off x="6934200" y="990600"/>
            <a:ext cx="0" cy="1066800"/>
          </a:xfrm>
          <a:prstGeom prst="line">
            <a:avLst/>
          </a:prstGeom>
          <a:noFill/>
          <a:ln w="38100">
            <a:solidFill>
              <a:srgbClr val="990000"/>
            </a:solidFill>
            <a:round/>
            <a:headEnd/>
            <a:tailEnd/>
          </a:ln>
          <a:extLst>
            <a:ext uri="{909E8E84-426E-40DD-AFC4-6F175D3DCCD1}">
              <a14:hiddenFill xmlns:a14="http://schemas.microsoft.com/office/drawing/2010/main" xmlns="">
                <a:noFill/>
              </a14:hiddenFill>
            </a:ext>
          </a:extLst>
        </p:spPr>
        <p:txBody>
          <a:bodyPr lIns="0" tIns="0" rIns="0" bIns="0"/>
          <a:lstStyle/>
          <a:p>
            <a:endParaRPr lang="ar-SA"/>
          </a:p>
        </p:txBody>
      </p:sp>
    </p:spTree>
    <p:extLst>
      <p:ext uri="{BB962C8B-B14F-4D97-AF65-F5344CB8AC3E}">
        <p14:creationId xmlns:p14="http://schemas.microsoft.com/office/powerpoint/2010/main" xmlns="" val="15457612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
            <a:ext cx="9144000" cy="5730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600" b="1" i="1" dirty="0" smtClean="0">
                <a:solidFill>
                  <a:schemeClr val="bg1"/>
                </a:solidFill>
                <a:latin typeface="Times New Roman" pitchFamily="18" charset="0"/>
                <a:cs typeface="Times New Roman" pitchFamily="18" charset="0"/>
              </a:rPr>
              <a:t>Precedence Diagramming</a:t>
            </a:r>
            <a:r>
              <a:rPr lang="de-DE" sz="3600" b="1" i="1" dirty="0" smtClean="0">
                <a:solidFill>
                  <a:schemeClr val="bg1"/>
                </a:solidFill>
                <a:latin typeface="Times New Roman" pitchFamily="18" charset="0"/>
                <a:cs typeface="Times New Roman" pitchFamily="18" charset="0"/>
              </a:rPr>
              <a:t> </a:t>
            </a:r>
            <a:r>
              <a:rPr lang="en-US" sz="36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300200" y="693768"/>
            <a:ext cx="3636404" cy="386854"/>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400" b="1" i="1" dirty="0" smtClean="0">
                <a:solidFill>
                  <a:srgbClr val="CC3300"/>
                </a:solidFill>
                <a:latin typeface="Times New Roman" pitchFamily="18" charset="0"/>
                <a:cs typeface="Times New Roman" pitchFamily="18" charset="0"/>
              </a:rPr>
              <a:t>AON diagram</a:t>
            </a:r>
            <a:endParaRPr lang="de-DE" sz="2400" b="1" i="1" dirty="0">
              <a:solidFill>
                <a:srgbClr val="CC3300"/>
              </a:solidFill>
              <a:latin typeface="Times New Roman" pitchFamily="18" charset="0"/>
              <a:cs typeface="Times New Roman" pitchFamily="18" charset="0"/>
            </a:endParaRPr>
          </a:p>
        </p:txBody>
      </p:sp>
      <p:cxnSp>
        <p:nvCxnSpPr>
          <p:cNvPr id="27" name="Straight Connector 26"/>
          <p:cNvCxnSpPr/>
          <p:nvPr/>
        </p:nvCxnSpPr>
        <p:spPr bwMode="auto">
          <a:xfrm>
            <a:off x="1600200" y="4409528"/>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3990428"/>
            <a:ext cx="704850" cy="1333500"/>
          </a:xfrm>
          <a:prstGeom prst="line">
            <a:avLst/>
          </a:prstGeom>
          <a:noFill/>
          <a:ln w="9525" cap="flat" cmpd="sng" algn="ctr">
            <a:noFill/>
            <a:prstDash val="solid"/>
            <a:round/>
            <a:headEnd type="none" w="med" len="med"/>
            <a:tailEnd type="none" w="med" len="med"/>
          </a:ln>
          <a:effectLst/>
        </p:spPr>
      </p:cxnSp>
      <p:grpSp>
        <p:nvGrpSpPr>
          <p:cNvPr id="16" name="Group 15"/>
          <p:cNvGrpSpPr/>
          <p:nvPr/>
        </p:nvGrpSpPr>
        <p:grpSpPr>
          <a:xfrm>
            <a:off x="227712" y="3955445"/>
            <a:ext cx="1114905" cy="1073755"/>
            <a:chOff x="227712" y="3193445"/>
            <a:chExt cx="1114905" cy="1073755"/>
          </a:xfrm>
        </p:grpSpPr>
        <p:sp>
          <p:nvSpPr>
            <p:cNvPr id="30" name="Rectangle 239"/>
            <p:cNvSpPr>
              <a:spLocks noChangeArrowheads="1"/>
            </p:cNvSpPr>
            <p:nvPr/>
          </p:nvSpPr>
          <p:spPr bwMode="auto">
            <a:xfrm>
              <a:off x="227712" y="3193445"/>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194" name="Group 3193"/>
          <p:cNvGrpSpPr/>
          <p:nvPr/>
        </p:nvGrpSpPr>
        <p:grpSpPr>
          <a:xfrm>
            <a:off x="1342617" y="3926754"/>
            <a:ext cx="1523078" cy="1102446"/>
            <a:chOff x="1342617" y="4079154"/>
            <a:chExt cx="1523078" cy="1102446"/>
          </a:xfrm>
        </p:grpSpPr>
        <p:grpSp>
          <p:nvGrpSpPr>
            <p:cNvPr id="38" name="Group 37"/>
            <p:cNvGrpSpPr/>
            <p:nvPr/>
          </p:nvGrpSpPr>
          <p:grpSpPr>
            <a:xfrm>
              <a:off x="1676400" y="4079154"/>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5" name="Straight Arrow Connector 14"/>
            <p:cNvCxnSpPr>
              <a:stCxn id="30" idx="3"/>
              <a:endCxn id="40" idx="1"/>
            </p:cNvCxnSpPr>
            <p:nvPr/>
          </p:nvCxnSpPr>
          <p:spPr>
            <a:xfrm flipV="1">
              <a:off x="1342617" y="4638079"/>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89" name="Group 3188"/>
          <p:cNvGrpSpPr/>
          <p:nvPr/>
        </p:nvGrpSpPr>
        <p:grpSpPr>
          <a:xfrm>
            <a:off x="2865695" y="3060648"/>
            <a:ext cx="1668241" cy="1425031"/>
            <a:chOff x="2865695" y="2308720"/>
            <a:chExt cx="1668241" cy="1425031"/>
          </a:xfrm>
        </p:grpSpPr>
        <p:grpSp>
          <p:nvGrpSpPr>
            <p:cNvPr id="65" name="Group 176"/>
            <p:cNvGrpSpPr>
              <a:grpSpLocks/>
            </p:cNvGrpSpPr>
            <p:nvPr/>
          </p:nvGrpSpPr>
          <p:grpSpPr bwMode="auto">
            <a:xfrm>
              <a:off x="3419031" y="2308720"/>
              <a:ext cx="1114905" cy="1072871"/>
              <a:chOff x="1740" y="6855"/>
              <a:chExt cx="2745" cy="2115"/>
            </a:xfrm>
          </p:grpSpPr>
          <p:sp>
            <p:nvSpPr>
              <p:cNvPr id="68"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9"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0" name="Straight Arrow Connector 19"/>
            <p:cNvCxnSpPr>
              <a:stCxn id="40" idx="3"/>
              <a:endCxn id="68" idx="1"/>
            </p:cNvCxnSpPr>
            <p:nvPr/>
          </p:nvCxnSpPr>
          <p:spPr>
            <a:xfrm flipV="1">
              <a:off x="2865695" y="2837800"/>
              <a:ext cx="553336" cy="8959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90" name="Group 3189"/>
          <p:cNvGrpSpPr/>
          <p:nvPr/>
        </p:nvGrpSpPr>
        <p:grpSpPr>
          <a:xfrm>
            <a:off x="2865695" y="4485679"/>
            <a:ext cx="1750672" cy="1381721"/>
            <a:chOff x="2865695" y="3733751"/>
            <a:chExt cx="1750672" cy="1381721"/>
          </a:xfrm>
        </p:grpSpPr>
        <p:grpSp>
          <p:nvGrpSpPr>
            <p:cNvPr id="55" name="Group 224"/>
            <p:cNvGrpSpPr>
              <a:grpSpLocks/>
            </p:cNvGrpSpPr>
            <p:nvPr/>
          </p:nvGrpSpPr>
          <p:grpSpPr bwMode="auto">
            <a:xfrm>
              <a:off x="3502722" y="4038600"/>
              <a:ext cx="1113645" cy="1076872"/>
              <a:chOff x="1740" y="6848"/>
              <a:chExt cx="2745" cy="2122"/>
            </a:xfrm>
          </p:grpSpPr>
          <p:sp>
            <p:nvSpPr>
              <p:cNvPr id="5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3" name="Straight Arrow Connector 22"/>
            <p:cNvCxnSpPr>
              <a:stCxn id="40" idx="3"/>
              <a:endCxn id="57" idx="1"/>
            </p:cNvCxnSpPr>
            <p:nvPr/>
          </p:nvCxnSpPr>
          <p:spPr>
            <a:xfrm>
              <a:off x="2865695" y="3733751"/>
              <a:ext cx="637027" cy="8412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93" name="Group 3192"/>
          <p:cNvGrpSpPr/>
          <p:nvPr/>
        </p:nvGrpSpPr>
        <p:grpSpPr>
          <a:xfrm>
            <a:off x="6705600" y="3596294"/>
            <a:ext cx="1974029" cy="1740948"/>
            <a:chOff x="6705600" y="2844366"/>
            <a:chExt cx="1974029" cy="1740948"/>
          </a:xfrm>
        </p:grpSpPr>
        <p:grpSp>
          <p:nvGrpSpPr>
            <p:cNvPr id="96" name="Group 168"/>
            <p:cNvGrpSpPr>
              <a:grpSpLocks/>
            </p:cNvGrpSpPr>
            <p:nvPr/>
          </p:nvGrpSpPr>
          <p:grpSpPr bwMode="auto">
            <a:xfrm>
              <a:off x="7564724" y="3257167"/>
              <a:ext cx="1114905" cy="1072871"/>
              <a:chOff x="1740" y="6855"/>
              <a:chExt cx="2745" cy="2115"/>
            </a:xfrm>
          </p:grpSpPr>
          <p:sp>
            <p:nvSpPr>
              <p:cNvPr id="99"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0"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71" name="Straight Arrow Connector 3170"/>
            <p:cNvCxnSpPr>
              <a:stCxn id="78" idx="3"/>
              <a:endCxn id="99" idx="1"/>
            </p:cNvCxnSpPr>
            <p:nvPr/>
          </p:nvCxnSpPr>
          <p:spPr>
            <a:xfrm>
              <a:off x="6705600" y="2844366"/>
              <a:ext cx="859124" cy="958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3" name="Straight Arrow Connector 3172"/>
            <p:cNvCxnSpPr>
              <a:stCxn id="88" idx="3"/>
              <a:endCxn id="99" idx="1"/>
            </p:cNvCxnSpPr>
            <p:nvPr/>
          </p:nvCxnSpPr>
          <p:spPr>
            <a:xfrm flipV="1">
              <a:off x="6716873" y="3803241"/>
              <a:ext cx="847851" cy="7820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99" name="Group 3198"/>
          <p:cNvGrpSpPr/>
          <p:nvPr/>
        </p:nvGrpSpPr>
        <p:grpSpPr>
          <a:xfrm>
            <a:off x="4533936" y="3589728"/>
            <a:ext cx="2182937" cy="2286185"/>
            <a:chOff x="4533936" y="3742128"/>
            <a:chExt cx="2182937" cy="2286185"/>
          </a:xfrm>
        </p:grpSpPr>
        <p:grpSp>
          <p:nvGrpSpPr>
            <p:cNvPr id="86" name="Group 184"/>
            <p:cNvGrpSpPr>
              <a:grpSpLocks/>
            </p:cNvGrpSpPr>
            <p:nvPr/>
          </p:nvGrpSpPr>
          <p:grpSpPr bwMode="auto">
            <a:xfrm>
              <a:off x="5603228" y="4953000"/>
              <a:ext cx="1113645" cy="1075313"/>
              <a:chOff x="1740" y="6851"/>
              <a:chExt cx="2745" cy="2119"/>
            </a:xfrm>
          </p:grpSpPr>
          <p:sp>
            <p:nvSpPr>
              <p:cNvPr id="88"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89"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1"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69" name="Straight Arrow Connector 3168"/>
            <p:cNvCxnSpPr>
              <a:stCxn id="57" idx="3"/>
              <a:endCxn id="88" idx="1"/>
            </p:cNvCxnSpPr>
            <p:nvPr/>
          </p:nvCxnSpPr>
          <p:spPr>
            <a:xfrm>
              <a:off x="4616367" y="5479334"/>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5" name="Straight Arrow Connector 3174"/>
            <p:cNvCxnSpPr>
              <a:stCxn id="68" idx="3"/>
              <a:endCxn id="88" idx="1"/>
            </p:cNvCxnSpPr>
            <p:nvPr/>
          </p:nvCxnSpPr>
          <p:spPr>
            <a:xfrm>
              <a:off x="4533936" y="3742128"/>
              <a:ext cx="1069292" cy="17475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98" name="Group 3197"/>
          <p:cNvGrpSpPr/>
          <p:nvPr/>
        </p:nvGrpSpPr>
        <p:grpSpPr>
          <a:xfrm>
            <a:off x="4533936" y="3048000"/>
            <a:ext cx="2171664" cy="2278934"/>
            <a:chOff x="4533936" y="3200400"/>
            <a:chExt cx="2171664" cy="2278934"/>
          </a:xfrm>
        </p:grpSpPr>
        <p:grpSp>
          <p:nvGrpSpPr>
            <p:cNvPr id="76" name="Group 192"/>
            <p:cNvGrpSpPr>
              <a:grpSpLocks/>
            </p:cNvGrpSpPr>
            <p:nvPr/>
          </p:nvGrpSpPr>
          <p:grpSpPr bwMode="auto">
            <a:xfrm>
              <a:off x="5534326" y="3200400"/>
              <a:ext cx="1171274" cy="1074738"/>
              <a:chOff x="1740" y="6855"/>
              <a:chExt cx="2745" cy="2115"/>
            </a:xfrm>
          </p:grpSpPr>
          <p:sp>
            <p:nvSpPr>
              <p:cNvPr id="78"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79"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 name="Straight Arrow Connector 25"/>
            <p:cNvCxnSpPr>
              <a:stCxn id="68" idx="3"/>
              <a:endCxn id="78" idx="1"/>
            </p:cNvCxnSpPr>
            <p:nvPr/>
          </p:nvCxnSpPr>
          <p:spPr>
            <a:xfrm>
              <a:off x="4533936" y="37421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76" name="Arc 3175"/>
            <p:cNvSpPr/>
            <p:nvPr/>
          </p:nvSpPr>
          <p:spPr>
            <a:xfrm rot="15026458">
              <a:off x="5029360" y="4457887"/>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184" name="Straight Arrow Connector 3183"/>
            <p:cNvCxnSpPr>
              <a:stCxn id="3176" idx="2"/>
              <a:endCxn id="78" idx="1"/>
            </p:cNvCxnSpPr>
            <p:nvPr/>
          </p:nvCxnSpPr>
          <p:spPr>
            <a:xfrm flipV="1">
              <a:off x="5138836" y="3748694"/>
              <a:ext cx="395490" cy="7251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6" name="Straight Connector 3185"/>
            <p:cNvCxnSpPr>
              <a:stCxn id="3176" idx="0"/>
              <a:endCxn id="57" idx="3"/>
            </p:cNvCxnSpPr>
            <p:nvPr/>
          </p:nvCxnSpPr>
          <p:spPr>
            <a:xfrm flipH="1">
              <a:off x="4616367" y="4686193"/>
              <a:ext cx="416390" cy="7931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8" name="Group 147"/>
          <p:cNvGrpSpPr/>
          <p:nvPr/>
        </p:nvGrpSpPr>
        <p:grpSpPr>
          <a:xfrm>
            <a:off x="2690567" y="960040"/>
            <a:ext cx="5854530" cy="1734053"/>
            <a:chOff x="354453" y="2585666"/>
            <a:chExt cx="8640960" cy="3672408"/>
          </a:xfrm>
        </p:grpSpPr>
        <p:grpSp>
          <p:nvGrpSpPr>
            <p:cNvPr id="183" name="Group 182"/>
            <p:cNvGrpSpPr/>
            <p:nvPr/>
          </p:nvGrpSpPr>
          <p:grpSpPr>
            <a:xfrm>
              <a:off x="1802828" y="2707426"/>
              <a:ext cx="5893372" cy="3083774"/>
              <a:chOff x="1810977" y="2636912"/>
              <a:chExt cx="5893372" cy="3083774"/>
            </a:xfrm>
          </p:grpSpPr>
          <p:grpSp>
            <p:nvGrpSpPr>
              <p:cNvPr id="184" name="Group 46"/>
              <p:cNvGrpSpPr/>
              <p:nvPr/>
            </p:nvGrpSpPr>
            <p:grpSpPr>
              <a:xfrm>
                <a:off x="1810977" y="2636912"/>
                <a:ext cx="5893372" cy="3083774"/>
                <a:chOff x="974532" y="185628"/>
                <a:chExt cx="3936600" cy="1774851"/>
              </a:xfrm>
            </p:grpSpPr>
            <p:sp>
              <p:nvSpPr>
                <p:cNvPr id="186" name="TextBox 26"/>
                <p:cNvSpPr txBox="1"/>
                <p:nvPr/>
              </p:nvSpPr>
              <p:spPr>
                <a:xfrm>
                  <a:off x="4339334" y="1649650"/>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FS</a:t>
                  </a:r>
                  <a:r>
                    <a:rPr lang="en-US" sz="1000" baseline="0" dirty="0">
                      <a:solidFill>
                        <a:srgbClr val="C00000"/>
                      </a:solidFill>
                      <a:latin typeface="Times New Roman" pitchFamily="18" charset="0"/>
                      <a:cs typeface="Times New Roman" pitchFamily="18" charset="0"/>
                    </a:rPr>
                    <a:t> 0</a:t>
                  </a:r>
                </a:p>
              </p:txBody>
            </p:sp>
            <p:sp>
              <p:nvSpPr>
                <p:cNvPr id="187" name="TextBox 186"/>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SS</a:t>
                  </a:r>
                  <a:r>
                    <a:rPr lang="en-US" sz="1000" baseline="0" dirty="0">
                      <a:solidFill>
                        <a:srgbClr val="C00000"/>
                      </a:solidFill>
                      <a:latin typeface="Times New Roman" pitchFamily="18" charset="0"/>
                      <a:cs typeface="Times New Roman" pitchFamily="18" charset="0"/>
                    </a:rPr>
                    <a:t> 3</a:t>
                  </a:r>
                </a:p>
                <a:p>
                  <a:pPr algn="ctr"/>
                  <a:r>
                    <a:rPr lang="en-US" sz="1000" baseline="0" dirty="0">
                      <a:solidFill>
                        <a:srgbClr val="C00000"/>
                      </a:solidFill>
                      <a:latin typeface="Times New Roman" pitchFamily="18" charset="0"/>
                      <a:cs typeface="Times New Roman" pitchFamily="18" charset="0"/>
                    </a:rPr>
                    <a:t>FF 4</a:t>
                  </a:r>
                  <a:endParaRPr lang="en-US" sz="1000" dirty="0">
                    <a:solidFill>
                      <a:srgbClr val="C00000"/>
                    </a:solidFill>
                    <a:latin typeface="Times New Roman" pitchFamily="18" charset="0"/>
                    <a:cs typeface="Times New Roman" pitchFamily="18" charset="0"/>
                  </a:endParaRPr>
                </a:p>
              </p:txBody>
            </p:sp>
            <p:sp>
              <p:nvSpPr>
                <p:cNvPr id="188" name="TextBox 28"/>
                <p:cNvSpPr txBox="1"/>
                <p:nvPr/>
              </p:nvSpPr>
              <p:spPr>
                <a:xfrm>
                  <a:off x="2666116" y="1211645"/>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SS</a:t>
                  </a:r>
                  <a:r>
                    <a:rPr lang="en-US" sz="1000" baseline="0" dirty="0">
                      <a:solidFill>
                        <a:srgbClr val="C00000"/>
                      </a:solidFill>
                      <a:latin typeface="Times New Roman" pitchFamily="18" charset="0"/>
                      <a:cs typeface="Times New Roman" pitchFamily="18" charset="0"/>
                    </a:rPr>
                    <a:t> 6</a:t>
                  </a:r>
                </a:p>
              </p:txBody>
            </p:sp>
            <p:sp>
              <p:nvSpPr>
                <p:cNvPr id="189" name="TextBox 29"/>
                <p:cNvSpPr txBox="1"/>
                <p:nvPr/>
              </p:nvSpPr>
              <p:spPr>
                <a:xfrm>
                  <a:off x="4400309" y="185628"/>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SF</a:t>
                  </a:r>
                  <a:r>
                    <a:rPr lang="en-US" sz="1000" baseline="0" dirty="0">
                      <a:solidFill>
                        <a:srgbClr val="C00000"/>
                      </a:solidFill>
                      <a:latin typeface="Times New Roman" pitchFamily="18" charset="0"/>
                      <a:cs typeface="Times New Roman" pitchFamily="18" charset="0"/>
                    </a:rPr>
                    <a:t> 12</a:t>
                  </a:r>
                </a:p>
              </p:txBody>
            </p:sp>
          </p:grpSp>
          <p:sp>
            <p:nvSpPr>
              <p:cNvPr id="185" name="TextBox 184"/>
              <p:cNvSpPr txBox="1"/>
              <p:nvPr/>
            </p:nvSpPr>
            <p:spPr>
              <a:xfrm>
                <a:off x="4333726" y="3733800"/>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FS</a:t>
                </a:r>
                <a:r>
                  <a:rPr lang="en-US" sz="1000" baseline="0" dirty="0">
                    <a:solidFill>
                      <a:srgbClr val="C00000"/>
                    </a:solidFill>
                    <a:latin typeface="Times New Roman" pitchFamily="18" charset="0"/>
                    <a:cs typeface="Times New Roman" pitchFamily="18" charset="0"/>
                  </a:rPr>
                  <a:t> 0</a:t>
                </a:r>
              </a:p>
            </p:txBody>
          </p:sp>
        </p:grpSp>
        <p:grpSp>
          <p:nvGrpSpPr>
            <p:cNvPr id="190" name="Group 189"/>
            <p:cNvGrpSpPr/>
            <p:nvPr/>
          </p:nvGrpSpPr>
          <p:grpSpPr>
            <a:xfrm>
              <a:off x="354453" y="2585666"/>
              <a:ext cx="8640960" cy="3672408"/>
              <a:chOff x="354453" y="2585666"/>
              <a:chExt cx="8640960" cy="3672408"/>
            </a:xfrm>
          </p:grpSpPr>
          <p:grpSp>
            <p:nvGrpSpPr>
              <p:cNvPr id="191" name="Group 190"/>
              <p:cNvGrpSpPr/>
              <p:nvPr/>
            </p:nvGrpSpPr>
            <p:grpSpPr>
              <a:xfrm>
                <a:off x="354453" y="2585666"/>
                <a:ext cx="8640960" cy="3672408"/>
                <a:chOff x="354453" y="2585666"/>
                <a:chExt cx="8640960" cy="3672408"/>
              </a:xfrm>
            </p:grpSpPr>
            <p:sp>
              <p:nvSpPr>
                <p:cNvPr id="198" name="TextBox 6"/>
                <p:cNvSpPr txBox="1"/>
                <p:nvPr/>
              </p:nvSpPr>
              <p:spPr>
                <a:xfrm>
                  <a:off x="354453" y="3659908"/>
                  <a:ext cx="1351450"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a:solidFill>
                        <a:srgbClr val="FF0000"/>
                      </a:solidFill>
                      <a:latin typeface="Times New Roman" pitchFamily="18" charset="0"/>
                      <a:cs typeface="Times New Roman" pitchFamily="18" charset="0"/>
                    </a:rPr>
                    <a:t>A</a:t>
                  </a:r>
                </a:p>
                <a:p>
                  <a:pPr algn="ctr"/>
                  <a:r>
                    <a:rPr lang="en-US" sz="1000">
                      <a:latin typeface="Times New Roman" pitchFamily="18" charset="0"/>
                      <a:cs typeface="Times New Roman" pitchFamily="18" charset="0"/>
                    </a:rPr>
                    <a:t>Develop</a:t>
                  </a:r>
                  <a:r>
                    <a:rPr lang="en-US" sz="1000" baseline="0">
                      <a:latin typeface="Times New Roman" pitchFamily="18" charset="0"/>
                      <a:cs typeface="Times New Roman" pitchFamily="18" charset="0"/>
                    </a:rPr>
                    <a:t> system spec. </a:t>
                  </a:r>
                </a:p>
                <a:p>
                  <a:pPr algn="ctr"/>
                  <a:r>
                    <a:rPr lang="en-US" sz="1000" baseline="0">
                      <a:latin typeface="Times New Roman" pitchFamily="18" charset="0"/>
                      <a:cs typeface="Times New Roman" pitchFamily="18" charset="0"/>
                    </a:rPr>
                    <a:t>(</a:t>
                  </a:r>
                  <a:r>
                    <a:rPr lang="en-US" sz="1000" b="1" baseline="0">
                      <a:solidFill>
                        <a:srgbClr val="0000CC"/>
                      </a:solidFill>
                      <a:latin typeface="Times New Roman" pitchFamily="18" charset="0"/>
                      <a:cs typeface="Times New Roman" pitchFamily="18" charset="0"/>
                    </a:rPr>
                    <a:t>D=8</a:t>
                  </a:r>
                  <a:r>
                    <a:rPr lang="en-US" sz="1000" baseline="0">
                      <a:latin typeface="Times New Roman" pitchFamily="18" charset="0"/>
                      <a:cs typeface="Times New Roman" pitchFamily="18" charset="0"/>
                    </a:rPr>
                    <a:t>)</a:t>
                  </a:r>
                  <a:endParaRPr lang="en-US" sz="1000">
                    <a:latin typeface="Times New Roman" pitchFamily="18" charset="0"/>
                    <a:cs typeface="Times New Roman" pitchFamily="18" charset="0"/>
                  </a:endParaRPr>
                </a:p>
              </p:txBody>
            </p:sp>
            <p:sp>
              <p:nvSpPr>
                <p:cNvPr id="199" name="TextBox 8"/>
                <p:cNvSpPr txBox="1"/>
                <p:nvPr/>
              </p:nvSpPr>
              <p:spPr>
                <a:xfrm>
                  <a:off x="5025539" y="4996464"/>
                  <a:ext cx="1485598"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a:solidFill>
                        <a:srgbClr val="FF0000"/>
                      </a:solidFill>
                      <a:latin typeface="Times New Roman" pitchFamily="18" charset="0"/>
                      <a:cs typeface="Times New Roman" pitchFamily="18" charset="0"/>
                    </a:rPr>
                    <a:t>C</a:t>
                  </a:r>
                </a:p>
                <a:p>
                  <a:pPr algn="ctr"/>
                  <a:r>
                    <a:rPr lang="en-US" sz="1000">
                      <a:latin typeface="Times New Roman" pitchFamily="18" charset="0"/>
                      <a:cs typeface="Times New Roman" pitchFamily="18" charset="0"/>
                    </a:rPr>
                    <a:t>Collect system data </a:t>
                  </a:r>
                </a:p>
                <a:p>
                  <a:pPr algn="ctr"/>
                  <a:r>
                    <a:rPr lang="en-US" sz="1000" baseline="0">
                      <a:latin typeface="Times New Roman" pitchFamily="18" charset="0"/>
                      <a:cs typeface="Times New Roman" pitchFamily="18" charset="0"/>
                    </a:rPr>
                    <a:t>(</a:t>
                  </a:r>
                  <a:r>
                    <a:rPr lang="en-US" sz="1000" b="1" baseline="0">
                      <a:solidFill>
                        <a:srgbClr val="0000CC"/>
                      </a:solidFill>
                      <a:latin typeface="Times New Roman" pitchFamily="18" charset="0"/>
                      <a:cs typeface="Times New Roman" pitchFamily="18" charset="0"/>
                    </a:rPr>
                    <a:t>D=4</a:t>
                  </a:r>
                  <a:r>
                    <a:rPr lang="en-US" sz="1000" baseline="0">
                      <a:latin typeface="Times New Roman" pitchFamily="18" charset="0"/>
                      <a:cs typeface="Times New Roman" pitchFamily="18" charset="0"/>
                    </a:rPr>
                    <a:t>)</a:t>
                  </a:r>
                  <a:endParaRPr lang="en-US" sz="1000">
                    <a:latin typeface="Times New Roman" pitchFamily="18" charset="0"/>
                    <a:cs typeface="Times New Roman" pitchFamily="18" charset="0"/>
                  </a:endParaRPr>
                </a:p>
              </p:txBody>
            </p:sp>
            <p:sp>
              <p:nvSpPr>
                <p:cNvPr id="200" name="TextBox 9"/>
                <p:cNvSpPr txBox="1"/>
                <p:nvPr/>
              </p:nvSpPr>
              <p:spPr>
                <a:xfrm>
                  <a:off x="5036947" y="2585666"/>
                  <a:ext cx="1546199" cy="1274101"/>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dirty="0">
                      <a:solidFill>
                        <a:srgbClr val="FF0000"/>
                      </a:solidFill>
                      <a:latin typeface="Times New Roman" pitchFamily="18" charset="0"/>
                      <a:cs typeface="Times New Roman" pitchFamily="18" charset="0"/>
                    </a:rPr>
                    <a:t>D</a:t>
                  </a:r>
                </a:p>
                <a:p>
                  <a:pPr algn="ctr"/>
                  <a:r>
                    <a:rPr lang="en-US" sz="1000" dirty="0">
                      <a:latin typeface="Times New Roman" pitchFamily="18" charset="0"/>
                      <a:cs typeface="Times New Roman" pitchFamily="18" charset="0"/>
                    </a:rPr>
                    <a:t>Test &amp; debug program</a:t>
                  </a:r>
                  <a:r>
                    <a:rPr lang="en-US" sz="1000" baseline="0" dirty="0">
                      <a:latin typeface="Times New Roman" pitchFamily="18" charset="0"/>
                      <a:cs typeface="Times New Roman" pitchFamily="18" charset="0"/>
                    </a:rPr>
                    <a:t> </a:t>
                  </a:r>
                </a:p>
                <a:p>
                  <a:pPr algn="ctr"/>
                  <a:r>
                    <a:rPr lang="en-US" sz="1000" baseline="0" dirty="0">
                      <a:latin typeface="Times New Roman" pitchFamily="18" charset="0"/>
                      <a:cs typeface="Times New Roman" pitchFamily="18" charset="0"/>
                    </a:rPr>
                    <a:t>(</a:t>
                  </a:r>
                  <a:r>
                    <a:rPr lang="en-US" sz="1000" b="1" baseline="0" dirty="0">
                      <a:solidFill>
                        <a:srgbClr val="0000CC"/>
                      </a:solidFill>
                      <a:latin typeface="Times New Roman" pitchFamily="18" charset="0"/>
                      <a:cs typeface="Times New Roman" pitchFamily="18" charset="0"/>
                    </a:rPr>
                    <a:t>D=6</a:t>
                  </a:r>
                  <a:r>
                    <a:rPr lang="en-US" sz="1000" baseline="0" dirty="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sp>
              <p:nvSpPr>
                <p:cNvPr id="201" name="TextBox 10"/>
                <p:cNvSpPr txBox="1"/>
                <p:nvPr/>
              </p:nvSpPr>
              <p:spPr>
                <a:xfrm>
                  <a:off x="7729160" y="4996464"/>
                  <a:ext cx="1266253"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dirty="0">
                      <a:solidFill>
                        <a:srgbClr val="FF0000"/>
                      </a:solidFill>
                      <a:latin typeface="Times New Roman" pitchFamily="18" charset="0"/>
                      <a:cs typeface="Times New Roman" pitchFamily="18" charset="0"/>
                    </a:rPr>
                    <a:t>E</a:t>
                  </a:r>
                </a:p>
                <a:p>
                  <a:pPr algn="ctr"/>
                  <a:r>
                    <a:rPr lang="en-US" sz="1000" dirty="0">
                      <a:latin typeface="Times New Roman" pitchFamily="18" charset="0"/>
                      <a:cs typeface="Times New Roman" pitchFamily="18" charset="0"/>
                    </a:rPr>
                    <a:t>Run program</a:t>
                  </a:r>
                </a:p>
                <a:p>
                  <a:pPr algn="ctr"/>
                  <a:r>
                    <a:rPr lang="en-US" sz="1000" baseline="0" dirty="0">
                      <a:latin typeface="Times New Roman" pitchFamily="18" charset="0"/>
                      <a:cs typeface="Times New Roman" pitchFamily="18" charset="0"/>
                    </a:rPr>
                    <a:t>(</a:t>
                  </a:r>
                  <a:r>
                    <a:rPr lang="en-US" sz="1000" b="1" baseline="0" dirty="0">
                      <a:solidFill>
                        <a:srgbClr val="0000CC"/>
                      </a:solidFill>
                      <a:latin typeface="Times New Roman" pitchFamily="18" charset="0"/>
                      <a:cs typeface="Times New Roman" pitchFamily="18" charset="0"/>
                    </a:rPr>
                    <a:t>D=6</a:t>
                  </a:r>
                  <a:r>
                    <a:rPr lang="en-US" sz="1000" baseline="0" dirty="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sp>
              <p:nvSpPr>
                <p:cNvPr id="202" name="TextBox 11"/>
                <p:cNvSpPr txBox="1"/>
                <p:nvPr/>
              </p:nvSpPr>
              <p:spPr>
                <a:xfrm>
                  <a:off x="7717752" y="2585666"/>
                  <a:ext cx="1254845" cy="1249118"/>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a:solidFill>
                        <a:srgbClr val="FF0000"/>
                      </a:solidFill>
                      <a:latin typeface="Times New Roman" pitchFamily="18" charset="0"/>
                      <a:cs typeface="Times New Roman" pitchFamily="18" charset="0"/>
                    </a:rPr>
                    <a:t>F</a:t>
                  </a:r>
                </a:p>
                <a:p>
                  <a:pPr algn="ctr"/>
                  <a:r>
                    <a:rPr lang="en-US" sz="1000">
                      <a:latin typeface="Times New Roman" pitchFamily="18" charset="0"/>
                      <a:cs typeface="Times New Roman" pitchFamily="18" charset="0"/>
                    </a:rPr>
                    <a:t>Decument program</a:t>
                  </a:r>
                  <a:r>
                    <a:rPr lang="en-US" sz="1000" baseline="0">
                      <a:latin typeface="Times New Roman" pitchFamily="18" charset="0"/>
                      <a:cs typeface="Times New Roman" pitchFamily="18" charset="0"/>
                    </a:rPr>
                    <a:t> </a:t>
                  </a:r>
                </a:p>
                <a:p>
                  <a:pPr algn="ctr"/>
                  <a:r>
                    <a:rPr lang="en-US" sz="1000" baseline="0">
                      <a:latin typeface="Times New Roman" pitchFamily="18" charset="0"/>
                      <a:cs typeface="Times New Roman" pitchFamily="18" charset="0"/>
                    </a:rPr>
                    <a:t>(</a:t>
                  </a:r>
                  <a:r>
                    <a:rPr lang="en-US" sz="1000" b="1" baseline="0">
                      <a:solidFill>
                        <a:srgbClr val="0000CC"/>
                      </a:solidFill>
                      <a:latin typeface="Times New Roman" pitchFamily="18" charset="0"/>
                      <a:cs typeface="Times New Roman" pitchFamily="18" charset="0"/>
                    </a:rPr>
                    <a:t>D=12</a:t>
                  </a:r>
                  <a:r>
                    <a:rPr lang="en-US" sz="1000" baseline="0">
                      <a:latin typeface="Times New Roman" pitchFamily="18" charset="0"/>
                      <a:cs typeface="Times New Roman" pitchFamily="18" charset="0"/>
                    </a:rPr>
                    <a:t>)</a:t>
                  </a:r>
                  <a:endParaRPr lang="en-US" sz="1000">
                    <a:latin typeface="Times New Roman" pitchFamily="18" charset="0"/>
                    <a:cs typeface="Times New Roman" pitchFamily="18" charset="0"/>
                  </a:endParaRPr>
                </a:p>
              </p:txBody>
            </p:sp>
            <p:cxnSp>
              <p:nvCxnSpPr>
                <p:cNvPr id="203" name="Straight Arrow Connector 202"/>
                <p:cNvCxnSpPr>
                  <a:stCxn id="200" idx="3"/>
                  <a:endCxn id="202" idx="1"/>
                </p:cNvCxnSpPr>
                <p:nvPr/>
              </p:nvCxnSpPr>
              <p:spPr>
                <a:xfrm flipV="1">
                  <a:off x="6583144" y="3210225"/>
                  <a:ext cx="1134606"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a:stCxn id="199" idx="3"/>
                  <a:endCxn id="201" idx="1"/>
                </p:cNvCxnSpPr>
                <p:nvPr/>
              </p:nvCxnSpPr>
              <p:spPr>
                <a:xfrm>
                  <a:off x="6511137" y="5627269"/>
                  <a:ext cx="1218023" cy="14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 name="TextBox 7"/>
                <p:cNvSpPr txBox="1"/>
                <p:nvPr/>
              </p:nvSpPr>
              <p:spPr>
                <a:xfrm>
                  <a:off x="2504441" y="3672399"/>
                  <a:ext cx="1450412"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dirty="0">
                      <a:solidFill>
                        <a:srgbClr val="FF0000"/>
                      </a:solidFill>
                      <a:latin typeface="Times New Roman" pitchFamily="18" charset="0"/>
                      <a:cs typeface="Times New Roman" pitchFamily="18" charset="0"/>
                    </a:rPr>
                    <a:t>B</a:t>
                  </a:r>
                </a:p>
                <a:p>
                  <a:pPr algn="ctr"/>
                  <a:r>
                    <a:rPr lang="en-US" sz="1000" dirty="0">
                      <a:latin typeface="Times New Roman" pitchFamily="18" charset="0"/>
                      <a:cs typeface="Times New Roman" pitchFamily="18" charset="0"/>
                    </a:rPr>
                    <a:t>Write </a:t>
                  </a:r>
                  <a:r>
                    <a:rPr lang="en-US" sz="1000" baseline="0" dirty="0">
                      <a:latin typeface="Times New Roman" pitchFamily="18" charset="0"/>
                      <a:cs typeface="Times New Roman" pitchFamily="18" charset="0"/>
                    </a:rPr>
                    <a:t>comp. program </a:t>
                  </a:r>
                </a:p>
                <a:p>
                  <a:pPr algn="ctr"/>
                  <a:r>
                    <a:rPr lang="en-US" sz="1000" baseline="0" dirty="0">
                      <a:latin typeface="Times New Roman" pitchFamily="18" charset="0"/>
                      <a:cs typeface="Times New Roman" pitchFamily="18" charset="0"/>
                    </a:rPr>
                    <a:t>(</a:t>
                  </a:r>
                  <a:r>
                    <a:rPr lang="en-US" sz="1000" b="1" baseline="0" dirty="0">
                      <a:solidFill>
                        <a:srgbClr val="0000CC"/>
                      </a:solidFill>
                      <a:latin typeface="Times New Roman" pitchFamily="18" charset="0"/>
                      <a:cs typeface="Times New Roman" pitchFamily="18" charset="0"/>
                    </a:rPr>
                    <a:t>D=12</a:t>
                  </a:r>
                  <a:r>
                    <a:rPr lang="en-US" sz="1000" baseline="0" dirty="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cxnSp>
              <p:nvCxnSpPr>
                <p:cNvPr id="206" name="Straight Arrow Connector 205"/>
                <p:cNvCxnSpPr>
                  <a:stCxn id="198" idx="3"/>
                  <a:endCxn id="205" idx="1"/>
                </p:cNvCxnSpPr>
                <p:nvPr/>
              </p:nvCxnSpPr>
              <p:spPr>
                <a:xfrm>
                  <a:off x="1705903" y="4290713"/>
                  <a:ext cx="798538"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92" name="Straight Arrow Connector 191"/>
              <p:cNvCxnSpPr>
                <a:stCxn id="205" idx="3"/>
                <a:endCxn id="200" idx="1"/>
              </p:cNvCxnSpPr>
              <p:nvPr/>
            </p:nvCxnSpPr>
            <p:spPr>
              <a:xfrm flipV="1">
                <a:off x="3954853" y="3222717"/>
                <a:ext cx="1082094" cy="1080487"/>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205" idx="3"/>
                <a:endCxn id="199" idx="1"/>
              </p:cNvCxnSpPr>
              <p:nvPr/>
            </p:nvCxnSpPr>
            <p:spPr>
              <a:xfrm>
                <a:off x="3954853" y="4303204"/>
                <a:ext cx="1070686" cy="1324065"/>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200" idx="3"/>
                <a:endCxn id="201" idx="1"/>
              </p:cNvCxnSpPr>
              <p:nvPr/>
            </p:nvCxnSpPr>
            <p:spPr>
              <a:xfrm>
                <a:off x="6583146" y="3222717"/>
                <a:ext cx="1146014" cy="2404552"/>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a:stCxn id="199" idx="3"/>
                <a:endCxn id="196" idx="0"/>
              </p:cNvCxnSpPr>
              <p:nvPr/>
            </p:nvCxnSpPr>
            <p:spPr>
              <a:xfrm flipV="1">
                <a:off x="6511137" y="4481895"/>
                <a:ext cx="583934" cy="11453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Arc 195"/>
              <p:cNvSpPr/>
              <p:nvPr/>
            </p:nvSpPr>
            <p:spPr>
              <a:xfrm rot="14817132">
                <a:off x="7024384" y="4172406"/>
                <a:ext cx="398823" cy="360224"/>
              </a:xfrm>
              <a:prstGeom prst="arc">
                <a:avLst>
                  <a:gd name="adj1" fmla="val 14874170"/>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p>
            </p:txBody>
          </p:sp>
          <p:cxnSp>
            <p:nvCxnSpPr>
              <p:cNvPr id="197" name="Straight Arrow Connector 196"/>
              <p:cNvCxnSpPr>
                <a:stCxn id="196" idx="2"/>
                <a:endCxn id="202" idx="1"/>
              </p:cNvCxnSpPr>
              <p:nvPr/>
            </p:nvCxnSpPr>
            <p:spPr>
              <a:xfrm flipV="1">
                <a:off x="7145726" y="3210225"/>
                <a:ext cx="572026" cy="958799"/>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94"/>
                                        </p:tgtEl>
                                        <p:attrNameLst>
                                          <p:attrName>style.visibility</p:attrName>
                                        </p:attrNameLst>
                                      </p:cBhvr>
                                      <p:to>
                                        <p:strVal val="visible"/>
                                      </p:to>
                                    </p:set>
                                    <p:animEffect transition="in" filter="wipe(left)">
                                      <p:cBhvr>
                                        <p:cTn id="12" dur="500"/>
                                        <p:tgtEl>
                                          <p:spTgt spid="319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89"/>
                                        </p:tgtEl>
                                        <p:attrNameLst>
                                          <p:attrName>style.visibility</p:attrName>
                                        </p:attrNameLst>
                                      </p:cBhvr>
                                      <p:to>
                                        <p:strVal val="visible"/>
                                      </p:to>
                                    </p:set>
                                    <p:animEffect transition="in" filter="wipe(left)">
                                      <p:cBhvr>
                                        <p:cTn id="17" dur="500"/>
                                        <p:tgtEl>
                                          <p:spTgt spid="318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190"/>
                                        </p:tgtEl>
                                        <p:attrNameLst>
                                          <p:attrName>style.visibility</p:attrName>
                                        </p:attrNameLst>
                                      </p:cBhvr>
                                      <p:to>
                                        <p:strVal val="visible"/>
                                      </p:to>
                                    </p:set>
                                    <p:animEffect transition="in" filter="wipe(left)">
                                      <p:cBhvr>
                                        <p:cTn id="22" dur="500"/>
                                        <p:tgtEl>
                                          <p:spTgt spid="319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199"/>
                                        </p:tgtEl>
                                        <p:attrNameLst>
                                          <p:attrName>style.visibility</p:attrName>
                                        </p:attrNameLst>
                                      </p:cBhvr>
                                      <p:to>
                                        <p:strVal val="visible"/>
                                      </p:to>
                                    </p:set>
                                    <p:animEffect transition="in" filter="wipe(left)">
                                      <p:cBhvr>
                                        <p:cTn id="27" dur="500"/>
                                        <p:tgtEl>
                                          <p:spTgt spid="319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198"/>
                                        </p:tgtEl>
                                        <p:attrNameLst>
                                          <p:attrName>style.visibility</p:attrName>
                                        </p:attrNameLst>
                                      </p:cBhvr>
                                      <p:to>
                                        <p:strVal val="visible"/>
                                      </p:to>
                                    </p:set>
                                    <p:animEffect transition="in" filter="wipe(left)">
                                      <p:cBhvr>
                                        <p:cTn id="32" dur="500"/>
                                        <p:tgtEl>
                                          <p:spTgt spid="319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193"/>
                                        </p:tgtEl>
                                        <p:attrNameLst>
                                          <p:attrName>style.visibility</p:attrName>
                                        </p:attrNameLst>
                                      </p:cBhvr>
                                      <p:to>
                                        <p:strVal val="visible"/>
                                      </p:to>
                                    </p:set>
                                    <p:animEffect transition="in" filter="wipe(left)">
                                      <p:cBhvr>
                                        <p:cTn id="37" dur="500"/>
                                        <p:tgtEl>
                                          <p:spTgt spid="3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580226"/>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609600"/>
            <a:ext cx="3636404" cy="322786"/>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000" b="1" i="1" dirty="0" smtClean="0">
                <a:solidFill>
                  <a:srgbClr val="CC3300"/>
                </a:solidFill>
                <a:latin typeface="Times New Roman" pitchFamily="18" charset="0"/>
                <a:cs typeface="Times New Roman" pitchFamily="18" charset="0"/>
              </a:rPr>
              <a:t>Example Computation</a:t>
            </a:r>
            <a:endParaRPr lang="de-DE" sz="2000" b="1" i="1" dirty="0">
              <a:solidFill>
                <a:srgbClr val="CC3300"/>
              </a:solidFill>
              <a:latin typeface="Times New Roman" pitchFamily="18" charset="0"/>
              <a:cs typeface="Times New Roman" pitchFamily="18" charset="0"/>
            </a:endParaRPr>
          </a:p>
        </p:txBody>
      </p:sp>
      <p:grpSp>
        <p:nvGrpSpPr>
          <p:cNvPr id="2" name="Group 29"/>
          <p:cNvGrpSpPr/>
          <p:nvPr/>
        </p:nvGrpSpPr>
        <p:grpSpPr>
          <a:xfrm>
            <a:off x="6095999" y="685800"/>
            <a:ext cx="3048001" cy="1926953"/>
            <a:chOff x="5382202" y="383235"/>
            <a:chExt cx="3668198" cy="1543955"/>
          </a:xfrm>
        </p:grpSpPr>
        <p:graphicFrame>
          <p:nvGraphicFramePr>
            <p:cNvPr id="17" name="Object 16"/>
            <p:cNvGraphicFramePr>
              <a:graphicFrameLocks noChangeAspect="1"/>
            </p:cNvGraphicFramePr>
            <p:nvPr>
              <p:extLst>
                <p:ext uri="{D42A27DB-BD31-4B8C-83A1-F6EECF244321}">
                  <p14:modId xmlns:p14="http://schemas.microsoft.com/office/powerpoint/2010/main" xmlns="" val="2459079973"/>
                </p:ext>
              </p:extLst>
            </p:nvPr>
          </p:nvGraphicFramePr>
          <p:xfrm>
            <a:off x="5840727" y="688508"/>
            <a:ext cx="3026261" cy="1238682"/>
          </p:xfrm>
          <a:graphic>
            <a:graphicData uri="http://schemas.openxmlformats.org/presentationml/2006/ole">
              <p:oleObj spid="_x0000_s15466" name="Equation" r:id="rId3" imgW="2247900" imgH="1422400" progId="Equation.3">
                <p:embed/>
              </p:oleObj>
            </a:graphicData>
          </a:graphic>
        </p:graphicFrame>
        <p:sp>
          <p:nvSpPr>
            <p:cNvPr id="18" name="Rectangle 17"/>
            <p:cNvSpPr/>
            <p:nvPr/>
          </p:nvSpPr>
          <p:spPr>
            <a:xfrm>
              <a:off x="5382202" y="383235"/>
              <a:ext cx="3668198" cy="295924"/>
            </a:xfrm>
            <a:prstGeom prst="rect">
              <a:avLst/>
            </a:prstGeom>
            <a:solidFill>
              <a:srgbClr val="FFFF00"/>
            </a:solidFill>
          </p:spPr>
          <p:txBody>
            <a:bodyPr wrap="square">
              <a:spAutoFit/>
            </a:bodyPr>
            <a:lstStyle/>
            <a:p>
              <a:r>
                <a:rPr lang="en-US" b="1" i="1" dirty="0" smtClean="0">
                  <a:solidFill>
                    <a:srgbClr val="FF0000"/>
                  </a:solidFill>
                  <a:latin typeface="Times New Roman" pitchFamily="18" charset="0"/>
                  <a:cs typeface="Times New Roman" pitchFamily="18" charset="0"/>
                </a:rPr>
                <a:t>Forward Pass Computations</a:t>
              </a:r>
              <a:endParaRPr lang="en-US" b="1" i="1" dirty="0">
                <a:solidFill>
                  <a:srgbClr val="FF0000"/>
                </a:solidFill>
                <a:latin typeface="Times New Roman" pitchFamily="18" charset="0"/>
                <a:ea typeface="Times New Roman"/>
                <a:cs typeface="Times New Roman" pitchFamily="18" charset="0"/>
              </a:endParaRPr>
            </a:p>
          </p:txBody>
        </p:sp>
      </p:grpSp>
      <p:grpSp>
        <p:nvGrpSpPr>
          <p:cNvPr id="3" name="Group 30"/>
          <p:cNvGrpSpPr/>
          <p:nvPr/>
        </p:nvGrpSpPr>
        <p:grpSpPr>
          <a:xfrm>
            <a:off x="304800" y="990600"/>
            <a:ext cx="4359305" cy="735610"/>
            <a:chOff x="235058" y="1880828"/>
            <a:chExt cx="4621979" cy="591669"/>
          </a:xfrm>
        </p:grpSpPr>
        <p:sp>
          <p:nvSpPr>
            <p:cNvPr id="10" name="TextBox 9"/>
            <p:cNvSpPr txBox="1"/>
            <p:nvPr/>
          </p:nvSpPr>
          <p:spPr>
            <a:xfrm>
              <a:off x="235058" y="1880828"/>
              <a:ext cx="1456622" cy="475544"/>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A</a:t>
              </a:r>
            </a:p>
          </p:txBody>
        </p:sp>
        <p:graphicFrame>
          <p:nvGraphicFramePr>
            <p:cNvPr id="134148" name="Object 2"/>
            <p:cNvGraphicFramePr>
              <a:graphicFrameLocks noChangeAspect="1"/>
            </p:cNvGraphicFramePr>
            <p:nvPr>
              <p:extLst>
                <p:ext uri="{D42A27DB-BD31-4B8C-83A1-F6EECF244321}">
                  <p14:modId xmlns:p14="http://schemas.microsoft.com/office/powerpoint/2010/main" xmlns="" val="2850405847"/>
                </p:ext>
              </p:extLst>
            </p:nvPr>
          </p:nvGraphicFramePr>
          <p:xfrm>
            <a:off x="2247637" y="1892458"/>
            <a:ext cx="2609400" cy="580039"/>
          </p:xfrm>
          <a:graphic>
            <a:graphicData uri="http://schemas.openxmlformats.org/presentationml/2006/ole">
              <p:oleObj spid="_x0000_s15467" name="Equation" r:id="rId4" imgW="1981200" imgH="596900" progId="Equation.3">
                <p:embed/>
              </p:oleObj>
            </a:graphicData>
          </a:graphic>
        </p:graphicFrame>
      </p:grpSp>
      <p:grpSp>
        <p:nvGrpSpPr>
          <p:cNvPr id="7" name="Group 31"/>
          <p:cNvGrpSpPr/>
          <p:nvPr/>
        </p:nvGrpSpPr>
        <p:grpSpPr>
          <a:xfrm>
            <a:off x="359840" y="1777829"/>
            <a:ext cx="5988571" cy="1193971"/>
            <a:chOff x="356427" y="3520024"/>
            <a:chExt cx="5789439" cy="829819"/>
          </a:xfrm>
        </p:grpSpPr>
        <p:sp>
          <p:nvSpPr>
            <p:cNvPr id="12" name="TextBox 11"/>
            <p:cNvSpPr txBox="1"/>
            <p:nvPr/>
          </p:nvSpPr>
          <p:spPr>
            <a:xfrm>
              <a:off x="356427" y="3664476"/>
              <a:ext cx="1199116" cy="256688"/>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B</a:t>
              </a:r>
            </a:p>
          </p:txBody>
        </p:sp>
        <p:graphicFrame>
          <p:nvGraphicFramePr>
            <p:cNvPr id="134150" name="Object 6"/>
            <p:cNvGraphicFramePr>
              <a:graphicFrameLocks noChangeAspect="1"/>
            </p:cNvGraphicFramePr>
            <p:nvPr>
              <p:extLst>
                <p:ext uri="{D42A27DB-BD31-4B8C-83A1-F6EECF244321}">
                  <p14:modId xmlns:p14="http://schemas.microsoft.com/office/powerpoint/2010/main" xmlns="" val="2329995049"/>
                </p:ext>
              </p:extLst>
            </p:nvPr>
          </p:nvGraphicFramePr>
          <p:xfrm>
            <a:off x="2138299" y="3520024"/>
            <a:ext cx="4007567" cy="829819"/>
          </p:xfrm>
          <a:graphic>
            <a:graphicData uri="http://schemas.openxmlformats.org/presentationml/2006/ole">
              <p:oleObj spid="_x0000_s15468" name="Equation" r:id="rId5" imgW="3378200" imgH="1003300" progId="Equation.3">
                <p:embed/>
              </p:oleObj>
            </a:graphicData>
          </a:graphic>
        </p:graphicFrame>
      </p:grpSp>
      <p:grpSp>
        <p:nvGrpSpPr>
          <p:cNvPr id="9" name="Group 32"/>
          <p:cNvGrpSpPr/>
          <p:nvPr/>
        </p:nvGrpSpPr>
        <p:grpSpPr>
          <a:xfrm>
            <a:off x="304800" y="3032125"/>
            <a:ext cx="6096000" cy="927180"/>
            <a:chOff x="-265956" y="4984004"/>
            <a:chExt cx="5764671" cy="1064736"/>
          </a:xfrm>
        </p:grpSpPr>
        <p:sp>
          <p:nvSpPr>
            <p:cNvPr id="14" name="TextBox 13"/>
            <p:cNvSpPr txBox="1"/>
            <p:nvPr/>
          </p:nvSpPr>
          <p:spPr>
            <a:xfrm>
              <a:off x="-265956" y="5157193"/>
              <a:ext cx="1332148" cy="523701"/>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C</a:t>
              </a:r>
            </a:p>
          </p:txBody>
        </p:sp>
        <p:graphicFrame>
          <p:nvGraphicFramePr>
            <p:cNvPr id="134151" name="Object 7"/>
            <p:cNvGraphicFramePr>
              <a:graphicFrameLocks noChangeAspect="1"/>
            </p:cNvGraphicFramePr>
            <p:nvPr>
              <p:extLst>
                <p:ext uri="{D42A27DB-BD31-4B8C-83A1-F6EECF244321}">
                  <p14:modId xmlns:p14="http://schemas.microsoft.com/office/powerpoint/2010/main" xmlns="" val="514913292"/>
                </p:ext>
              </p:extLst>
            </p:nvPr>
          </p:nvGraphicFramePr>
          <p:xfrm>
            <a:off x="1499224" y="4984004"/>
            <a:ext cx="3999491" cy="1064736"/>
          </p:xfrm>
          <a:graphic>
            <a:graphicData uri="http://schemas.openxmlformats.org/presentationml/2006/ole">
              <p:oleObj spid="_x0000_s15469" name="Equation" r:id="rId6" imgW="2844800" imgH="876300" progId="Equation.3">
                <p:embed/>
              </p:oleObj>
            </a:graphicData>
          </a:graphic>
        </p:graphicFrame>
      </p:grpSp>
      <p:grpSp>
        <p:nvGrpSpPr>
          <p:cNvPr id="19" name="Group 18"/>
          <p:cNvGrpSpPr/>
          <p:nvPr/>
        </p:nvGrpSpPr>
        <p:grpSpPr>
          <a:xfrm>
            <a:off x="227712" y="4038600"/>
            <a:ext cx="8451917" cy="2492656"/>
            <a:chOff x="227712" y="4038600"/>
            <a:chExt cx="8451917" cy="2492656"/>
          </a:xfrm>
        </p:grpSpPr>
        <p:cxnSp>
          <p:nvCxnSpPr>
            <p:cNvPr id="27" name="Straight Connector 26"/>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0"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8" name="Group 37"/>
            <p:cNvGrpSpPr/>
            <p:nvPr/>
          </p:nvGrpSpPr>
          <p:grpSpPr>
            <a:xfrm>
              <a:off x="1676400" y="4734497"/>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 name="Straight Arrow Connector 38"/>
            <p:cNvCxnSpPr>
              <a:stCxn id="30" idx="3"/>
              <a:endCxn id="40"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76"/>
            <p:cNvGrpSpPr>
              <a:grpSpLocks/>
            </p:cNvGrpSpPr>
            <p:nvPr/>
          </p:nvGrpSpPr>
          <p:grpSpPr bwMode="auto">
            <a:xfrm>
              <a:off x="3419031" y="4051248"/>
              <a:ext cx="1114905" cy="1072871"/>
              <a:chOff x="1740" y="6855"/>
              <a:chExt cx="2745" cy="2115"/>
            </a:xfrm>
          </p:grpSpPr>
          <p:sp>
            <p:nvSpPr>
              <p:cNvPr id="57"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0" idx="3"/>
              <a:endCxn id="57"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Group 224"/>
            <p:cNvGrpSpPr>
              <a:grpSpLocks/>
            </p:cNvGrpSpPr>
            <p:nvPr/>
          </p:nvGrpSpPr>
          <p:grpSpPr bwMode="auto">
            <a:xfrm>
              <a:off x="3502722" y="5445871"/>
              <a:ext cx="1113645" cy="1076872"/>
              <a:chOff x="1740" y="6848"/>
              <a:chExt cx="2745" cy="2122"/>
            </a:xfrm>
          </p:grpSpPr>
          <p:sp>
            <p:nvSpPr>
              <p:cNvPr id="6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6" name="Straight Arrow Connector 65"/>
            <p:cNvCxnSpPr>
              <a:stCxn id="40" idx="3"/>
              <a:endCxn id="67"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168"/>
            <p:cNvGrpSpPr>
              <a:grpSpLocks/>
            </p:cNvGrpSpPr>
            <p:nvPr/>
          </p:nvGrpSpPr>
          <p:grpSpPr bwMode="auto">
            <a:xfrm>
              <a:off x="7564724" y="4816838"/>
              <a:ext cx="1114905" cy="1072871"/>
              <a:chOff x="1740" y="6855"/>
              <a:chExt cx="2745" cy="2115"/>
            </a:xfrm>
          </p:grpSpPr>
          <p:sp>
            <p:nvSpPr>
              <p:cNvPr id="78"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6" name="Straight Arrow Connector 75"/>
            <p:cNvCxnSpPr>
              <a:stCxn id="102" idx="3"/>
              <a:endCxn id="78"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89" idx="3"/>
              <a:endCxn id="78"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184"/>
            <p:cNvGrpSpPr>
              <a:grpSpLocks/>
            </p:cNvGrpSpPr>
            <p:nvPr/>
          </p:nvGrpSpPr>
          <p:grpSpPr bwMode="auto">
            <a:xfrm>
              <a:off x="5603228" y="5455943"/>
              <a:ext cx="1113645" cy="1075313"/>
              <a:chOff x="1740" y="6851"/>
              <a:chExt cx="2745" cy="2119"/>
            </a:xfrm>
          </p:grpSpPr>
          <p:sp>
            <p:nvSpPr>
              <p:cNvPr id="8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87" name="Straight Arrow Connector 86"/>
            <p:cNvCxnSpPr>
              <a:stCxn id="67" idx="3"/>
              <a:endCxn id="8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7" idx="3"/>
              <a:endCxn id="8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192"/>
            <p:cNvGrpSpPr>
              <a:grpSpLocks/>
            </p:cNvGrpSpPr>
            <p:nvPr/>
          </p:nvGrpSpPr>
          <p:grpSpPr bwMode="auto">
            <a:xfrm>
              <a:off x="5534326" y="4038600"/>
              <a:ext cx="1171274" cy="1074738"/>
              <a:chOff x="1740" y="6855"/>
              <a:chExt cx="2745" cy="2115"/>
            </a:xfrm>
          </p:grpSpPr>
          <p:sp>
            <p:nvSpPr>
              <p:cNvPr id="10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98" name="Straight Arrow Connector 97"/>
            <p:cNvCxnSpPr>
              <a:stCxn id="57" idx="3"/>
              <a:endCxn id="10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0" name="Straight Arrow Connector 99"/>
            <p:cNvCxnSpPr>
              <a:stCxn id="99" idx="2"/>
              <a:endCxn id="10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0"/>
              <a:endCxn id="67"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4" name="TextBox 113"/>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nvGrpSpPr>
          <p:cNvPr id="115" name="Group 114"/>
          <p:cNvGrpSpPr/>
          <p:nvPr/>
        </p:nvGrpSpPr>
        <p:grpSpPr>
          <a:xfrm>
            <a:off x="1219200" y="4165098"/>
            <a:ext cx="4269941" cy="2166162"/>
            <a:chOff x="1810977" y="3103984"/>
            <a:chExt cx="4269941" cy="2166162"/>
          </a:xfrm>
        </p:grpSpPr>
        <p:grpSp>
          <p:nvGrpSpPr>
            <p:cNvPr id="116" name="Group 46"/>
            <p:cNvGrpSpPr/>
            <p:nvPr/>
          </p:nvGrpSpPr>
          <p:grpSpPr>
            <a:xfrm>
              <a:off x="1810977" y="3103984"/>
              <a:ext cx="4269941" cy="2166162"/>
              <a:chOff x="974532" y="454449"/>
              <a:chExt cx="2852194" cy="1246724"/>
            </a:xfrm>
          </p:grpSpPr>
          <p:sp>
            <p:nvSpPr>
              <p:cNvPr id="118"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19" name="TextBox 118"/>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20" name="TextBox 28"/>
              <p:cNvSpPr txBox="1"/>
              <p:nvPr/>
            </p:nvSpPr>
            <p:spPr>
              <a:xfrm>
                <a:off x="2094318" y="1014937"/>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21"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17" name="TextBox 116"/>
            <p:cNvSpPr txBox="1"/>
            <p:nvPr/>
          </p:nvSpPr>
          <p:spPr>
            <a:xfrm>
              <a:off x="3487377" y="3815686"/>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grpSp>
    </p:spTree>
    <p:extLst>
      <p:ext uri="{BB962C8B-B14F-4D97-AF65-F5344CB8AC3E}">
        <p14:creationId xmlns:p14="http://schemas.microsoft.com/office/powerpoint/2010/main" xmlns="" val="324337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15"/>
                                        </p:tgtEl>
                                        <p:attrNameLst>
                                          <p:attrName>style.visibility</p:attrName>
                                        </p:attrNameLst>
                                      </p:cBhvr>
                                      <p:to>
                                        <p:strVal val="visible"/>
                                      </p:to>
                                    </p:set>
                                    <p:animEffect transition="in" filter="wipe(up)">
                                      <p:cBhvr>
                                        <p:cTn id="12" dur="500"/>
                                        <p:tgtEl>
                                          <p:spTgt spid="11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0" grpId="0"/>
      <p:bldP spid="111" grpId="0"/>
      <p:bldP spid="112" grpId="0"/>
      <p:bldP spid="113" grpId="0"/>
      <p:bldP spid="1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580226"/>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609600"/>
            <a:ext cx="3636404" cy="322786"/>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000" b="1" i="1" dirty="0" smtClean="0">
                <a:solidFill>
                  <a:srgbClr val="CC3300"/>
                </a:solidFill>
                <a:latin typeface="Times New Roman" pitchFamily="18" charset="0"/>
                <a:cs typeface="Times New Roman" pitchFamily="18" charset="0"/>
              </a:rPr>
              <a:t>Example Computation</a:t>
            </a:r>
            <a:endParaRPr lang="de-DE" sz="2000" b="1" i="1" dirty="0">
              <a:solidFill>
                <a:srgbClr val="CC3300"/>
              </a:solidFill>
              <a:latin typeface="Times New Roman" pitchFamily="18" charset="0"/>
              <a:cs typeface="Times New Roman" pitchFamily="18" charset="0"/>
            </a:endParaRPr>
          </a:p>
        </p:txBody>
      </p:sp>
      <p:grpSp>
        <p:nvGrpSpPr>
          <p:cNvPr id="2" name="Group 29"/>
          <p:cNvGrpSpPr/>
          <p:nvPr/>
        </p:nvGrpSpPr>
        <p:grpSpPr>
          <a:xfrm>
            <a:off x="6095999" y="685800"/>
            <a:ext cx="3048001" cy="1926953"/>
            <a:chOff x="5382202" y="383235"/>
            <a:chExt cx="3668198" cy="1543955"/>
          </a:xfrm>
        </p:grpSpPr>
        <p:graphicFrame>
          <p:nvGraphicFramePr>
            <p:cNvPr id="17" name="Object 16"/>
            <p:cNvGraphicFramePr>
              <a:graphicFrameLocks noChangeAspect="1"/>
            </p:cNvGraphicFramePr>
            <p:nvPr>
              <p:extLst>
                <p:ext uri="{D42A27DB-BD31-4B8C-83A1-F6EECF244321}">
                  <p14:modId xmlns:p14="http://schemas.microsoft.com/office/powerpoint/2010/main" xmlns="" val="2459079973"/>
                </p:ext>
              </p:extLst>
            </p:nvPr>
          </p:nvGraphicFramePr>
          <p:xfrm>
            <a:off x="5840727" y="688508"/>
            <a:ext cx="3026261" cy="1238682"/>
          </p:xfrm>
          <a:graphic>
            <a:graphicData uri="http://schemas.openxmlformats.org/presentationml/2006/ole">
              <p:oleObj spid="_x0000_s17506" name="Equation" r:id="rId3" imgW="2247900" imgH="1422400" progId="Equation.3">
                <p:embed/>
              </p:oleObj>
            </a:graphicData>
          </a:graphic>
        </p:graphicFrame>
        <p:sp>
          <p:nvSpPr>
            <p:cNvPr id="18" name="Rectangle 17"/>
            <p:cNvSpPr/>
            <p:nvPr/>
          </p:nvSpPr>
          <p:spPr>
            <a:xfrm>
              <a:off x="5382202" y="383235"/>
              <a:ext cx="3668198" cy="295924"/>
            </a:xfrm>
            <a:prstGeom prst="rect">
              <a:avLst/>
            </a:prstGeom>
            <a:solidFill>
              <a:srgbClr val="FFFF00"/>
            </a:solidFill>
          </p:spPr>
          <p:txBody>
            <a:bodyPr wrap="square">
              <a:spAutoFit/>
            </a:bodyPr>
            <a:lstStyle/>
            <a:p>
              <a:r>
                <a:rPr lang="en-US" b="1" i="1" dirty="0" smtClean="0">
                  <a:solidFill>
                    <a:srgbClr val="FF0000"/>
                  </a:solidFill>
                  <a:latin typeface="Times New Roman" pitchFamily="18" charset="0"/>
                  <a:cs typeface="Times New Roman" pitchFamily="18" charset="0"/>
                </a:rPr>
                <a:t>Forward Pass Computations</a:t>
              </a:r>
              <a:endParaRPr lang="en-US" b="1" i="1" dirty="0">
                <a:solidFill>
                  <a:srgbClr val="FF0000"/>
                </a:solidFill>
                <a:latin typeface="Times New Roman" pitchFamily="18" charset="0"/>
                <a:ea typeface="Times New Roman"/>
                <a:cs typeface="Times New Roman" pitchFamily="18" charset="0"/>
              </a:endParaRPr>
            </a:p>
          </p:txBody>
        </p:sp>
      </p:grpSp>
      <p:grpSp>
        <p:nvGrpSpPr>
          <p:cNvPr id="11" name="Group 10"/>
          <p:cNvGrpSpPr/>
          <p:nvPr/>
        </p:nvGrpSpPr>
        <p:grpSpPr>
          <a:xfrm>
            <a:off x="227712" y="4038600"/>
            <a:ext cx="8451917" cy="2492656"/>
            <a:chOff x="227712" y="4038600"/>
            <a:chExt cx="8451917" cy="2492656"/>
          </a:xfrm>
        </p:grpSpPr>
        <p:grpSp>
          <p:nvGrpSpPr>
            <p:cNvPr id="19" name="Group 18"/>
            <p:cNvGrpSpPr/>
            <p:nvPr/>
          </p:nvGrpSpPr>
          <p:grpSpPr>
            <a:xfrm>
              <a:off x="227712" y="4038600"/>
              <a:ext cx="8451917" cy="2492656"/>
              <a:chOff x="227712" y="4038600"/>
              <a:chExt cx="8451917" cy="2492656"/>
            </a:xfrm>
          </p:grpSpPr>
          <p:cxnSp>
            <p:nvCxnSpPr>
              <p:cNvPr id="27" name="Straight Connector 26"/>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0"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8" name="Group 37"/>
              <p:cNvGrpSpPr/>
              <p:nvPr/>
            </p:nvGrpSpPr>
            <p:grpSpPr>
              <a:xfrm>
                <a:off x="1676400" y="4734497"/>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 name="Straight Arrow Connector 38"/>
              <p:cNvCxnSpPr>
                <a:stCxn id="30" idx="3"/>
                <a:endCxn id="40"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76"/>
              <p:cNvGrpSpPr>
                <a:grpSpLocks/>
              </p:cNvGrpSpPr>
              <p:nvPr/>
            </p:nvGrpSpPr>
            <p:grpSpPr bwMode="auto">
              <a:xfrm>
                <a:off x="3419031" y="4051248"/>
                <a:ext cx="1114905" cy="1072871"/>
                <a:chOff x="1740" y="6855"/>
                <a:chExt cx="2745" cy="2115"/>
              </a:xfrm>
            </p:grpSpPr>
            <p:sp>
              <p:nvSpPr>
                <p:cNvPr id="57"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0" idx="3"/>
                <a:endCxn id="57"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Group 224"/>
              <p:cNvGrpSpPr>
                <a:grpSpLocks/>
              </p:cNvGrpSpPr>
              <p:nvPr/>
            </p:nvGrpSpPr>
            <p:grpSpPr bwMode="auto">
              <a:xfrm>
                <a:off x="3502722" y="5445871"/>
                <a:ext cx="1113645" cy="1076872"/>
                <a:chOff x="1740" y="6848"/>
                <a:chExt cx="2745" cy="2122"/>
              </a:xfrm>
            </p:grpSpPr>
            <p:sp>
              <p:nvSpPr>
                <p:cNvPr id="6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6" name="Straight Arrow Connector 65"/>
              <p:cNvCxnSpPr>
                <a:stCxn id="40" idx="3"/>
                <a:endCxn id="67"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168"/>
              <p:cNvGrpSpPr>
                <a:grpSpLocks/>
              </p:cNvGrpSpPr>
              <p:nvPr/>
            </p:nvGrpSpPr>
            <p:grpSpPr bwMode="auto">
              <a:xfrm>
                <a:off x="7564724" y="4816838"/>
                <a:ext cx="1114905" cy="1072871"/>
                <a:chOff x="1740" y="6855"/>
                <a:chExt cx="2745" cy="2115"/>
              </a:xfrm>
            </p:grpSpPr>
            <p:sp>
              <p:nvSpPr>
                <p:cNvPr id="78"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6" name="Straight Arrow Connector 75"/>
              <p:cNvCxnSpPr>
                <a:stCxn id="102" idx="3"/>
                <a:endCxn id="78"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89" idx="3"/>
                <a:endCxn id="78"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184"/>
              <p:cNvGrpSpPr>
                <a:grpSpLocks/>
              </p:cNvGrpSpPr>
              <p:nvPr/>
            </p:nvGrpSpPr>
            <p:grpSpPr bwMode="auto">
              <a:xfrm>
                <a:off x="5603228" y="5455943"/>
                <a:ext cx="1113645" cy="1075313"/>
                <a:chOff x="1740" y="6851"/>
                <a:chExt cx="2745" cy="2119"/>
              </a:xfrm>
            </p:grpSpPr>
            <p:sp>
              <p:nvSpPr>
                <p:cNvPr id="8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87" name="Straight Arrow Connector 86"/>
              <p:cNvCxnSpPr>
                <a:stCxn id="67" idx="3"/>
                <a:endCxn id="8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7" idx="3"/>
                <a:endCxn id="8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192"/>
              <p:cNvGrpSpPr>
                <a:grpSpLocks/>
              </p:cNvGrpSpPr>
              <p:nvPr/>
            </p:nvGrpSpPr>
            <p:grpSpPr bwMode="auto">
              <a:xfrm>
                <a:off x="5534326" y="4038600"/>
                <a:ext cx="1171274" cy="1074738"/>
                <a:chOff x="1740" y="6855"/>
                <a:chExt cx="2745" cy="2115"/>
              </a:xfrm>
            </p:grpSpPr>
            <p:sp>
              <p:nvSpPr>
                <p:cNvPr id="10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98" name="Straight Arrow Connector 97"/>
              <p:cNvCxnSpPr>
                <a:stCxn id="57" idx="3"/>
                <a:endCxn id="10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0" name="Straight Arrow Connector 99"/>
              <p:cNvCxnSpPr>
                <a:stCxn id="99" idx="2"/>
                <a:endCxn id="10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0"/>
                <a:endCxn id="67"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4" name="TextBox 113"/>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grpSp>
        <p:nvGrpSpPr>
          <p:cNvPr id="96" name="Group 32"/>
          <p:cNvGrpSpPr/>
          <p:nvPr/>
        </p:nvGrpSpPr>
        <p:grpSpPr>
          <a:xfrm>
            <a:off x="250947" y="990600"/>
            <a:ext cx="5089965" cy="878729"/>
            <a:chOff x="228058" y="1276652"/>
            <a:chExt cx="4803701" cy="889888"/>
          </a:xfrm>
        </p:grpSpPr>
        <p:sp>
          <p:nvSpPr>
            <p:cNvPr id="115" name="TextBox 114"/>
            <p:cNvSpPr txBox="1"/>
            <p:nvPr/>
          </p:nvSpPr>
          <p:spPr>
            <a:xfrm>
              <a:off x="228058" y="1590147"/>
              <a:ext cx="1273370" cy="374022"/>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D</a:t>
              </a:r>
            </a:p>
          </p:txBody>
        </p:sp>
        <p:graphicFrame>
          <p:nvGraphicFramePr>
            <p:cNvPr id="116" name="Object 2"/>
            <p:cNvGraphicFramePr>
              <a:graphicFrameLocks noChangeAspect="1"/>
            </p:cNvGraphicFramePr>
            <p:nvPr>
              <p:extLst>
                <p:ext uri="{D42A27DB-BD31-4B8C-83A1-F6EECF244321}">
                  <p14:modId xmlns:p14="http://schemas.microsoft.com/office/powerpoint/2010/main" xmlns="" val="322140598"/>
                </p:ext>
              </p:extLst>
            </p:nvPr>
          </p:nvGraphicFramePr>
          <p:xfrm>
            <a:off x="1932914" y="1276652"/>
            <a:ext cx="3098845" cy="889888"/>
          </p:xfrm>
          <a:graphic>
            <a:graphicData uri="http://schemas.openxmlformats.org/presentationml/2006/ole">
              <p:oleObj spid="_x0000_s17507" name="Equation" r:id="rId4" imgW="3009900" imgH="876300" progId="Equation.3">
                <p:embed/>
              </p:oleObj>
            </a:graphicData>
          </a:graphic>
        </p:graphicFrame>
      </p:grpSp>
      <p:grpSp>
        <p:nvGrpSpPr>
          <p:cNvPr id="117" name="Group 28"/>
          <p:cNvGrpSpPr/>
          <p:nvPr/>
        </p:nvGrpSpPr>
        <p:grpSpPr>
          <a:xfrm>
            <a:off x="228600" y="1905000"/>
            <a:ext cx="5943600" cy="1113975"/>
            <a:chOff x="149785" y="2963569"/>
            <a:chExt cx="6649095" cy="1231507"/>
          </a:xfrm>
        </p:grpSpPr>
        <p:sp>
          <p:nvSpPr>
            <p:cNvPr id="118" name="TextBox 117"/>
            <p:cNvSpPr txBox="1"/>
            <p:nvPr/>
          </p:nvSpPr>
          <p:spPr>
            <a:xfrm>
              <a:off x="149785" y="3500438"/>
              <a:ext cx="1404156" cy="434641"/>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E</a:t>
              </a:r>
            </a:p>
          </p:txBody>
        </p:sp>
        <p:graphicFrame>
          <p:nvGraphicFramePr>
            <p:cNvPr id="119" name="Object 2"/>
            <p:cNvGraphicFramePr>
              <a:graphicFrameLocks noChangeAspect="1"/>
            </p:cNvGraphicFramePr>
            <p:nvPr>
              <p:extLst>
                <p:ext uri="{D42A27DB-BD31-4B8C-83A1-F6EECF244321}">
                  <p14:modId xmlns:p14="http://schemas.microsoft.com/office/powerpoint/2010/main" xmlns="" val="4024143237"/>
                </p:ext>
              </p:extLst>
            </p:nvPr>
          </p:nvGraphicFramePr>
          <p:xfrm>
            <a:off x="2220086" y="2963569"/>
            <a:ext cx="4578794" cy="1231507"/>
          </p:xfrm>
          <a:graphic>
            <a:graphicData uri="http://schemas.openxmlformats.org/presentationml/2006/ole">
              <p:oleObj spid="_x0000_s17508" name="Equation" r:id="rId5" imgW="3479800" imgH="1092200" progId="Equation.3">
                <p:embed/>
              </p:oleObj>
            </a:graphicData>
          </a:graphic>
        </p:graphicFrame>
      </p:grpSp>
      <p:grpSp>
        <p:nvGrpSpPr>
          <p:cNvPr id="120" name="Group 29"/>
          <p:cNvGrpSpPr/>
          <p:nvPr/>
        </p:nvGrpSpPr>
        <p:grpSpPr>
          <a:xfrm>
            <a:off x="249142" y="3054648"/>
            <a:ext cx="5923058" cy="910928"/>
            <a:chOff x="-361275" y="4559876"/>
            <a:chExt cx="6607709" cy="939412"/>
          </a:xfrm>
        </p:grpSpPr>
        <p:sp>
          <p:nvSpPr>
            <p:cNvPr id="121" name="TextBox 120"/>
            <p:cNvSpPr txBox="1"/>
            <p:nvPr/>
          </p:nvSpPr>
          <p:spPr>
            <a:xfrm>
              <a:off x="-361275" y="4905164"/>
              <a:ext cx="1404155" cy="380880"/>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F</a:t>
              </a:r>
            </a:p>
          </p:txBody>
        </p:sp>
        <p:graphicFrame>
          <p:nvGraphicFramePr>
            <p:cNvPr id="122" name="Object 2"/>
            <p:cNvGraphicFramePr>
              <a:graphicFrameLocks noChangeAspect="1"/>
            </p:cNvGraphicFramePr>
            <p:nvPr>
              <p:extLst>
                <p:ext uri="{D42A27DB-BD31-4B8C-83A1-F6EECF244321}">
                  <p14:modId xmlns:p14="http://schemas.microsoft.com/office/powerpoint/2010/main" xmlns="" val="160961394"/>
                </p:ext>
              </p:extLst>
            </p:nvPr>
          </p:nvGraphicFramePr>
          <p:xfrm>
            <a:off x="1694743" y="4559876"/>
            <a:ext cx="4551691" cy="939412"/>
          </p:xfrm>
          <a:graphic>
            <a:graphicData uri="http://schemas.openxmlformats.org/presentationml/2006/ole">
              <p:oleObj spid="_x0000_s17509" name="Equation" r:id="rId6" imgW="3429000" imgH="838080" progId="Equation.3">
                <p:embed/>
              </p:oleObj>
            </a:graphicData>
          </a:graphic>
        </p:graphicFrame>
      </p:grpSp>
      <p:sp>
        <p:nvSpPr>
          <p:cNvPr id="125" name="TextBox 124"/>
          <p:cNvSpPr txBox="1"/>
          <p:nvPr/>
        </p:nvSpPr>
        <p:spPr>
          <a:xfrm>
            <a:off x="33528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6" name="TextBox 125"/>
          <p:cNvSpPr txBox="1"/>
          <p:nvPr/>
        </p:nvSpPr>
        <p:spPr>
          <a:xfrm>
            <a:off x="41202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7" name="TextBox 126"/>
          <p:cNvSpPr txBox="1"/>
          <p:nvPr/>
        </p:nvSpPr>
        <p:spPr>
          <a:xfrm>
            <a:off x="5568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8" name="TextBox 127"/>
          <p:cNvSpPr txBox="1"/>
          <p:nvPr/>
        </p:nvSpPr>
        <p:spPr>
          <a:xfrm>
            <a:off x="6330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9" name="TextBox 128"/>
          <p:cNvSpPr txBox="1"/>
          <p:nvPr/>
        </p:nvSpPr>
        <p:spPr>
          <a:xfrm>
            <a:off x="54864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0" name="TextBox 129"/>
          <p:cNvSpPr txBox="1"/>
          <p:nvPr/>
        </p:nvSpPr>
        <p:spPr>
          <a:xfrm>
            <a:off x="62538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1" name="TextBox 130"/>
          <p:cNvSpPr txBox="1"/>
          <p:nvPr/>
        </p:nvSpPr>
        <p:spPr>
          <a:xfrm>
            <a:off x="7549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2" name="TextBox 131"/>
          <p:cNvSpPr txBox="1"/>
          <p:nvPr/>
        </p:nvSpPr>
        <p:spPr>
          <a:xfrm>
            <a:off x="8311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nvGrpSpPr>
          <p:cNvPr id="133" name="Group 132"/>
          <p:cNvGrpSpPr/>
          <p:nvPr/>
        </p:nvGrpSpPr>
        <p:grpSpPr>
          <a:xfrm>
            <a:off x="1219200" y="4165098"/>
            <a:ext cx="4269941" cy="2166162"/>
            <a:chOff x="1810977" y="3103984"/>
            <a:chExt cx="4269941" cy="2166162"/>
          </a:xfrm>
        </p:grpSpPr>
        <p:grpSp>
          <p:nvGrpSpPr>
            <p:cNvPr id="134" name="Group 46"/>
            <p:cNvGrpSpPr/>
            <p:nvPr/>
          </p:nvGrpSpPr>
          <p:grpSpPr>
            <a:xfrm>
              <a:off x="1810977" y="3103984"/>
              <a:ext cx="4269941" cy="2166162"/>
              <a:chOff x="974532" y="454449"/>
              <a:chExt cx="2852194" cy="1246724"/>
            </a:xfrm>
          </p:grpSpPr>
          <p:sp>
            <p:nvSpPr>
              <p:cNvPr id="136"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37" name="TextBox 136"/>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38" name="TextBox 28"/>
              <p:cNvSpPr txBox="1"/>
              <p:nvPr/>
            </p:nvSpPr>
            <p:spPr>
              <a:xfrm>
                <a:off x="2094318" y="1014937"/>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39"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35" name="TextBox 134"/>
            <p:cNvSpPr txBox="1"/>
            <p:nvPr/>
          </p:nvSpPr>
          <p:spPr>
            <a:xfrm>
              <a:off x="3487377" y="3815686"/>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grpSp>
    </p:spTree>
    <p:extLst>
      <p:ext uri="{BB962C8B-B14F-4D97-AF65-F5344CB8AC3E}">
        <p14:creationId xmlns:p14="http://schemas.microsoft.com/office/powerpoint/2010/main" xmlns="" val="226816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wipe(up)">
                                      <p:cBhvr>
                                        <p:cTn id="7" dur="5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3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p:bldP spid="126" grpId="0"/>
      <p:bldP spid="127" grpId="0"/>
      <p:bldP spid="128" grpId="0"/>
      <p:bldP spid="129" grpId="0"/>
      <p:bldP spid="130" grpId="0"/>
      <p:bldP spid="131" grpId="0"/>
      <p:bldP spid="1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54451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609600"/>
            <a:ext cx="3636404" cy="322786"/>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000" b="1" i="1" dirty="0" smtClean="0">
                <a:solidFill>
                  <a:srgbClr val="CC3300"/>
                </a:solidFill>
                <a:latin typeface="Times New Roman" pitchFamily="18" charset="0"/>
                <a:cs typeface="Times New Roman" pitchFamily="18" charset="0"/>
              </a:rPr>
              <a:t>Example Computation</a:t>
            </a:r>
            <a:endParaRPr lang="de-DE" sz="2000" b="1" i="1" dirty="0">
              <a:solidFill>
                <a:srgbClr val="CC3300"/>
              </a:solidFill>
              <a:latin typeface="Times New Roman" pitchFamily="18" charset="0"/>
              <a:cs typeface="Times New Roman" pitchFamily="18" charset="0"/>
            </a:endParaRPr>
          </a:p>
        </p:txBody>
      </p:sp>
      <p:grpSp>
        <p:nvGrpSpPr>
          <p:cNvPr id="3" name="Group 2"/>
          <p:cNvGrpSpPr/>
          <p:nvPr/>
        </p:nvGrpSpPr>
        <p:grpSpPr>
          <a:xfrm>
            <a:off x="227712" y="4022467"/>
            <a:ext cx="8535288" cy="2508789"/>
            <a:chOff x="227712" y="4022467"/>
            <a:chExt cx="8535288" cy="2508789"/>
          </a:xfrm>
        </p:grpSpPr>
        <p:grpSp>
          <p:nvGrpSpPr>
            <p:cNvPr id="11" name="Group 10"/>
            <p:cNvGrpSpPr/>
            <p:nvPr/>
          </p:nvGrpSpPr>
          <p:grpSpPr>
            <a:xfrm>
              <a:off x="227712" y="4038600"/>
              <a:ext cx="8451917" cy="2492656"/>
              <a:chOff x="227712" y="4038600"/>
              <a:chExt cx="8451917" cy="2492656"/>
            </a:xfrm>
          </p:grpSpPr>
          <p:grpSp>
            <p:nvGrpSpPr>
              <p:cNvPr id="19" name="Group 18"/>
              <p:cNvGrpSpPr/>
              <p:nvPr/>
            </p:nvGrpSpPr>
            <p:grpSpPr>
              <a:xfrm>
                <a:off x="227712" y="4038600"/>
                <a:ext cx="8451917" cy="2492656"/>
                <a:chOff x="227712" y="4038600"/>
                <a:chExt cx="8451917" cy="2492656"/>
              </a:xfrm>
            </p:grpSpPr>
            <p:cxnSp>
              <p:nvCxnSpPr>
                <p:cNvPr id="27" name="Straight Connector 26"/>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0"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8" name="Group 37"/>
                <p:cNvGrpSpPr/>
                <p:nvPr/>
              </p:nvGrpSpPr>
              <p:grpSpPr>
                <a:xfrm>
                  <a:off x="1676400" y="4734497"/>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 name="Straight Arrow Connector 38"/>
                <p:cNvCxnSpPr>
                  <a:stCxn id="30" idx="3"/>
                  <a:endCxn id="40"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76"/>
                <p:cNvGrpSpPr>
                  <a:grpSpLocks/>
                </p:cNvGrpSpPr>
                <p:nvPr/>
              </p:nvGrpSpPr>
              <p:grpSpPr bwMode="auto">
                <a:xfrm>
                  <a:off x="3419031" y="4051248"/>
                  <a:ext cx="1114905" cy="1072871"/>
                  <a:chOff x="1740" y="6855"/>
                  <a:chExt cx="2745" cy="2115"/>
                </a:xfrm>
              </p:grpSpPr>
              <p:sp>
                <p:nvSpPr>
                  <p:cNvPr id="57"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0" idx="3"/>
                  <a:endCxn id="57"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Group 224"/>
                <p:cNvGrpSpPr>
                  <a:grpSpLocks/>
                </p:cNvGrpSpPr>
                <p:nvPr/>
              </p:nvGrpSpPr>
              <p:grpSpPr bwMode="auto">
                <a:xfrm>
                  <a:off x="3502722" y="5445871"/>
                  <a:ext cx="1113645" cy="1076872"/>
                  <a:chOff x="1740" y="6848"/>
                  <a:chExt cx="2745" cy="2122"/>
                </a:xfrm>
              </p:grpSpPr>
              <p:sp>
                <p:nvSpPr>
                  <p:cNvPr id="6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6" name="Straight Arrow Connector 65"/>
                <p:cNvCxnSpPr>
                  <a:stCxn id="40" idx="3"/>
                  <a:endCxn id="67"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168"/>
                <p:cNvGrpSpPr>
                  <a:grpSpLocks/>
                </p:cNvGrpSpPr>
                <p:nvPr/>
              </p:nvGrpSpPr>
              <p:grpSpPr bwMode="auto">
                <a:xfrm>
                  <a:off x="7564724" y="4816838"/>
                  <a:ext cx="1114905" cy="1072871"/>
                  <a:chOff x="1740" y="6855"/>
                  <a:chExt cx="2745" cy="2115"/>
                </a:xfrm>
              </p:grpSpPr>
              <p:sp>
                <p:nvSpPr>
                  <p:cNvPr id="78"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6" name="Straight Arrow Connector 75"/>
                <p:cNvCxnSpPr>
                  <a:stCxn id="102" idx="3"/>
                  <a:endCxn id="78"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89" idx="3"/>
                  <a:endCxn id="78"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184"/>
                <p:cNvGrpSpPr>
                  <a:grpSpLocks/>
                </p:cNvGrpSpPr>
                <p:nvPr/>
              </p:nvGrpSpPr>
              <p:grpSpPr bwMode="auto">
                <a:xfrm>
                  <a:off x="5603228" y="5455943"/>
                  <a:ext cx="1113645" cy="1075313"/>
                  <a:chOff x="1740" y="6851"/>
                  <a:chExt cx="2745" cy="2119"/>
                </a:xfrm>
              </p:grpSpPr>
              <p:sp>
                <p:nvSpPr>
                  <p:cNvPr id="8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87" name="Straight Arrow Connector 86"/>
                <p:cNvCxnSpPr>
                  <a:stCxn id="67" idx="3"/>
                  <a:endCxn id="8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7" idx="3"/>
                  <a:endCxn id="8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192"/>
                <p:cNvGrpSpPr>
                  <a:grpSpLocks/>
                </p:cNvGrpSpPr>
                <p:nvPr/>
              </p:nvGrpSpPr>
              <p:grpSpPr bwMode="auto">
                <a:xfrm>
                  <a:off x="5534326" y="4038600"/>
                  <a:ext cx="1171274" cy="1074738"/>
                  <a:chOff x="1740" y="6855"/>
                  <a:chExt cx="2745" cy="2115"/>
                </a:xfrm>
              </p:grpSpPr>
              <p:sp>
                <p:nvSpPr>
                  <p:cNvPr id="10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98" name="Straight Arrow Connector 97"/>
                <p:cNvCxnSpPr>
                  <a:stCxn id="57" idx="3"/>
                  <a:endCxn id="10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0" name="Straight Arrow Connector 99"/>
                <p:cNvCxnSpPr>
                  <a:stCxn id="99" idx="2"/>
                  <a:endCxn id="10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0"/>
                  <a:endCxn id="67"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4" name="TextBox 113"/>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25" name="TextBox 124"/>
            <p:cNvSpPr txBox="1"/>
            <p:nvPr/>
          </p:nvSpPr>
          <p:spPr>
            <a:xfrm>
              <a:off x="33528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6" name="TextBox 125"/>
            <p:cNvSpPr txBox="1"/>
            <p:nvPr/>
          </p:nvSpPr>
          <p:spPr>
            <a:xfrm>
              <a:off x="41202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7" name="TextBox 126"/>
            <p:cNvSpPr txBox="1"/>
            <p:nvPr/>
          </p:nvSpPr>
          <p:spPr>
            <a:xfrm>
              <a:off x="5568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8" name="TextBox 127"/>
            <p:cNvSpPr txBox="1"/>
            <p:nvPr/>
          </p:nvSpPr>
          <p:spPr>
            <a:xfrm>
              <a:off x="6330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9" name="TextBox 128"/>
            <p:cNvSpPr txBox="1"/>
            <p:nvPr/>
          </p:nvSpPr>
          <p:spPr>
            <a:xfrm>
              <a:off x="54864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0" name="TextBox 129"/>
            <p:cNvSpPr txBox="1"/>
            <p:nvPr/>
          </p:nvSpPr>
          <p:spPr>
            <a:xfrm>
              <a:off x="62538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1" name="TextBox 130"/>
            <p:cNvSpPr txBox="1"/>
            <p:nvPr/>
          </p:nvSpPr>
          <p:spPr>
            <a:xfrm>
              <a:off x="7549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2" name="TextBox 131"/>
            <p:cNvSpPr txBox="1"/>
            <p:nvPr/>
          </p:nvSpPr>
          <p:spPr>
            <a:xfrm>
              <a:off x="8311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grpSp>
        <p:nvGrpSpPr>
          <p:cNvPr id="124" name="Group 37"/>
          <p:cNvGrpSpPr/>
          <p:nvPr/>
        </p:nvGrpSpPr>
        <p:grpSpPr>
          <a:xfrm>
            <a:off x="179512" y="1144855"/>
            <a:ext cx="4297240" cy="683945"/>
            <a:chOff x="251520" y="1502586"/>
            <a:chExt cx="4585625" cy="819657"/>
          </a:xfrm>
        </p:grpSpPr>
        <p:sp>
          <p:nvSpPr>
            <p:cNvPr id="133" name="TextBox 132"/>
            <p:cNvSpPr txBox="1"/>
            <p:nvPr/>
          </p:nvSpPr>
          <p:spPr>
            <a:xfrm>
              <a:off x="251520" y="1808820"/>
              <a:ext cx="1296144"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F</a:t>
              </a:r>
            </a:p>
          </p:txBody>
        </p:sp>
        <p:graphicFrame>
          <p:nvGraphicFramePr>
            <p:cNvPr id="134" name="Object 3"/>
            <p:cNvGraphicFramePr>
              <a:graphicFrameLocks noChangeAspect="1"/>
            </p:cNvGraphicFramePr>
            <p:nvPr>
              <p:extLst>
                <p:ext uri="{D42A27DB-BD31-4B8C-83A1-F6EECF244321}">
                  <p14:modId xmlns:p14="http://schemas.microsoft.com/office/powerpoint/2010/main" xmlns="" val="2953903383"/>
                </p:ext>
              </p:extLst>
            </p:nvPr>
          </p:nvGraphicFramePr>
          <p:xfrm>
            <a:off x="2092805" y="1502586"/>
            <a:ext cx="2744340" cy="819657"/>
          </p:xfrm>
          <a:graphic>
            <a:graphicData uri="http://schemas.openxmlformats.org/presentationml/2006/ole">
              <p:oleObj spid="_x0000_s18530" name="Equation" r:id="rId3" imgW="2222500" imgH="596900" progId="Equation.3">
                <p:embed/>
              </p:oleObj>
            </a:graphicData>
          </a:graphic>
        </p:graphicFrame>
      </p:grpSp>
      <p:grpSp>
        <p:nvGrpSpPr>
          <p:cNvPr id="135" name="Group 38"/>
          <p:cNvGrpSpPr/>
          <p:nvPr/>
        </p:nvGrpSpPr>
        <p:grpSpPr>
          <a:xfrm>
            <a:off x="152400" y="1905000"/>
            <a:ext cx="4825262" cy="638385"/>
            <a:chOff x="306730" y="2290136"/>
            <a:chExt cx="4861145" cy="500219"/>
          </a:xfrm>
        </p:grpSpPr>
        <p:sp>
          <p:nvSpPr>
            <p:cNvPr id="136" name="TextBox 135"/>
            <p:cNvSpPr txBox="1"/>
            <p:nvPr/>
          </p:nvSpPr>
          <p:spPr>
            <a:xfrm>
              <a:off x="306730" y="2307518"/>
              <a:ext cx="1224136"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E</a:t>
              </a:r>
            </a:p>
          </p:txBody>
        </p:sp>
        <p:graphicFrame>
          <p:nvGraphicFramePr>
            <p:cNvPr id="137" name="Object 3"/>
            <p:cNvGraphicFramePr>
              <a:graphicFrameLocks noChangeAspect="1"/>
            </p:cNvGraphicFramePr>
            <p:nvPr>
              <p:extLst>
                <p:ext uri="{D42A27DB-BD31-4B8C-83A1-F6EECF244321}">
                  <p14:modId xmlns:p14="http://schemas.microsoft.com/office/powerpoint/2010/main" xmlns="" val="2571310754"/>
                </p:ext>
              </p:extLst>
            </p:nvPr>
          </p:nvGraphicFramePr>
          <p:xfrm>
            <a:off x="2062221" y="2290136"/>
            <a:ext cx="3105654" cy="500219"/>
          </p:xfrm>
          <a:graphic>
            <a:graphicData uri="http://schemas.openxmlformats.org/presentationml/2006/ole">
              <p:oleObj spid="_x0000_s18531" name="Equation" r:id="rId4" imgW="2019300" imgH="482600" progId="Equation.3">
                <p:embed/>
              </p:oleObj>
            </a:graphicData>
          </a:graphic>
        </p:graphicFrame>
      </p:grpSp>
      <p:grpSp>
        <p:nvGrpSpPr>
          <p:cNvPr id="138" name="Group 39"/>
          <p:cNvGrpSpPr/>
          <p:nvPr/>
        </p:nvGrpSpPr>
        <p:grpSpPr>
          <a:xfrm>
            <a:off x="251520" y="2590800"/>
            <a:ext cx="5539682" cy="1284776"/>
            <a:chOff x="251520" y="4100132"/>
            <a:chExt cx="5589306" cy="1284234"/>
          </a:xfrm>
        </p:grpSpPr>
        <p:sp>
          <p:nvSpPr>
            <p:cNvPr id="139" name="TextBox 138"/>
            <p:cNvSpPr txBox="1"/>
            <p:nvPr/>
          </p:nvSpPr>
          <p:spPr>
            <a:xfrm>
              <a:off x="251520" y="4449111"/>
              <a:ext cx="1332148"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D</a:t>
              </a:r>
            </a:p>
          </p:txBody>
        </p:sp>
        <p:graphicFrame>
          <p:nvGraphicFramePr>
            <p:cNvPr id="140" name="Object 3"/>
            <p:cNvGraphicFramePr>
              <a:graphicFrameLocks noChangeAspect="1"/>
            </p:cNvGraphicFramePr>
            <p:nvPr>
              <p:extLst>
                <p:ext uri="{D42A27DB-BD31-4B8C-83A1-F6EECF244321}">
                  <p14:modId xmlns:p14="http://schemas.microsoft.com/office/powerpoint/2010/main" xmlns="" val="264817020"/>
                </p:ext>
              </p:extLst>
            </p:nvPr>
          </p:nvGraphicFramePr>
          <p:xfrm>
            <a:off x="1919812" y="4100132"/>
            <a:ext cx="3921014" cy="1284234"/>
          </p:xfrm>
          <a:graphic>
            <a:graphicData uri="http://schemas.openxmlformats.org/presentationml/2006/ole">
              <p:oleObj spid="_x0000_s18532" name="Equation" r:id="rId5" imgW="3556000" imgH="1143000" progId="Equation.3">
                <p:embed/>
              </p:oleObj>
            </a:graphicData>
          </a:graphic>
        </p:graphicFrame>
      </p:grpSp>
      <p:grpSp>
        <p:nvGrpSpPr>
          <p:cNvPr id="141" name="Group 36"/>
          <p:cNvGrpSpPr/>
          <p:nvPr/>
        </p:nvGrpSpPr>
        <p:grpSpPr>
          <a:xfrm>
            <a:off x="5924750" y="764704"/>
            <a:ext cx="3219249" cy="2132309"/>
            <a:chOff x="5647337" y="764704"/>
            <a:chExt cx="3649785" cy="2371465"/>
          </a:xfrm>
        </p:grpSpPr>
        <p:sp>
          <p:nvSpPr>
            <p:cNvPr id="142" name="Rectangle 141"/>
            <p:cNvSpPr/>
            <p:nvPr/>
          </p:nvSpPr>
          <p:spPr>
            <a:xfrm>
              <a:off x="5647337" y="764704"/>
              <a:ext cx="3649785" cy="410755"/>
            </a:xfrm>
            <a:prstGeom prst="rect">
              <a:avLst/>
            </a:prstGeom>
            <a:solidFill>
              <a:srgbClr val="CCFFFF"/>
            </a:solidFill>
          </p:spPr>
          <p:txBody>
            <a:bodyPr wrap="square">
              <a:spAutoFit/>
            </a:bodyPr>
            <a:lstStyle/>
            <a:p>
              <a:r>
                <a:rPr lang="en-US" b="1" i="1" dirty="0" smtClean="0">
                  <a:solidFill>
                    <a:srgbClr val="FF0000"/>
                  </a:solidFill>
                  <a:latin typeface="Times New Roman" pitchFamily="18" charset="0"/>
                  <a:cs typeface="Times New Roman" pitchFamily="18" charset="0"/>
                </a:rPr>
                <a:t>Backward Pass Computations</a:t>
              </a:r>
              <a:endParaRPr lang="en-US" b="1" i="1" dirty="0">
                <a:solidFill>
                  <a:srgbClr val="FF0000"/>
                </a:solidFill>
                <a:latin typeface="Times New Roman" pitchFamily="18" charset="0"/>
                <a:ea typeface="Times New Roman"/>
                <a:cs typeface="Times New Roman" pitchFamily="18" charset="0"/>
              </a:endParaRPr>
            </a:p>
          </p:txBody>
        </p:sp>
        <p:graphicFrame>
          <p:nvGraphicFramePr>
            <p:cNvPr id="143" name="Object 3"/>
            <p:cNvGraphicFramePr>
              <a:graphicFrameLocks noChangeAspect="1"/>
            </p:cNvGraphicFramePr>
            <p:nvPr>
              <p:extLst>
                <p:ext uri="{D42A27DB-BD31-4B8C-83A1-F6EECF244321}">
                  <p14:modId xmlns:p14="http://schemas.microsoft.com/office/powerpoint/2010/main" xmlns="" val="2069487272"/>
                </p:ext>
              </p:extLst>
            </p:nvPr>
          </p:nvGraphicFramePr>
          <p:xfrm>
            <a:off x="5790510" y="1185429"/>
            <a:ext cx="3333830" cy="1950740"/>
          </p:xfrm>
          <a:graphic>
            <a:graphicData uri="http://schemas.openxmlformats.org/presentationml/2006/ole">
              <p:oleObj spid="_x0000_s18533" name="Equation" r:id="rId6" imgW="4787900" imgH="2832100" progId="Equation.3">
                <p:embed/>
              </p:oleObj>
            </a:graphicData>
          </a:graphic>
        </p:graphicFrame>
      </p:grpSp>
      <p:sp>
        <p:nvSpPr>
          <p:cNvPr id="154" name="TextBox 153"/>
          <p:cNvSpPr txBox="1"/>
          <p:nvPr/>
        </p:nvSpPr>
        <p:spPr>
          <a:xfrm>
            <a:off x="82296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5" name="TextBox 154"/>
          <p:cNvSpPr txBox="1"/>
          <p:nvPr/>
        </p:nvSpPr>
        <p:spPr>
          <a:xfrm>
            <a:off x="75438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6" name="TextBox 155"/>
          <p:cNvSpPr txBox="1"/>
          <p:nvPr/>
        </p:nvSpPr>
        <p:spPr>
          <a:xfrm>
            <a:off x="79248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7" name="TextBox 156"/>
          <p:cNvSpPr txBox="1"/>
          <p:nvPr/>
        </p:nvSpPr>
        <p:spPr>
          <a:xfrm>
            <a:off x="6319186" y="4736068"/>
            <a:ext cx="462614"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8" name="TextBox 157"/>
          <p:cNvSpPr txBox="1"/>
          <p:nvPr/>
        </p:nvSpPr>
        <p:spPr>
          <a:xfrm>
            <a:off x="6330015"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9" name="TextBox 158"/>
          <p:cNvSpPr txBox="1"/>
          <p:nvPr/>
        </p:nvSpPr>
        <p:spPr>
          <a:xfrm>
            <a:off x="5486400" y="4736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0" name="TextBox 159"/>
          <p:cNvSpPr txBox="1"/>
          <p:nvPr/>
        </p:nvSpPr>
        <p:spPr>
          <a:xfrm>
            <a:off x="6022508" y="4736068"/>
            <a:ext cx="225892"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1" name="TextBox 160"/>
          <p:cNvSpPr txBox="1"/>
          <p:nvPr/>
        </p:nvSpPr>
        <p:spPr>
          <a:xfrm>
            <a:off x="5562600"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2" name="TextBox 161"/>
          <p:cNvSpPr txBox="1"/>
          <p:nvPr/>
        </p:nvSpPr>
        <p:spPr>
          <a:xfrm>
            <a:off x="5943600" y="6172200"/>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3" name="TextBox 162"/>
          <p:cNvSpPr txBox="1"/>
          <p:nvPr/>
        </p:nvSpPr>
        <p:spPr>
          <a:xfrm>
            <a:off x="4120215" y="4736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4" name="TextBox 163"/>
          <p:cNvSpPr txBox="1"/>
          <p:nvPr/>
        </p:nvSpPr>
        <p:spPr>
          <a:xfrm>
            <a:off x="3352800" y="4736068"/>
            <a:ext cx="427640"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5" name="TextBox 164"/>
          <p:cNvSpPr txBox="1"/>
          <p:nvPr/>
        </p:nvSpPr>
        <p:spPr>
          <a:xfrm>
            <a:off x="3733800" y="4736068"/>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grpSp>
        <p:nvGrpSpPr>
          <p:cNvPr id="166" name="Group 165"/>
          <p:cNvGrpSpPr/>
          <p:nvPr/>
        </p:nvGrpSpPr>
        <p:grpSpPr>
          <a:xfrm>
            <a:off x="1219200" y="4165098"/>
            <a:ext cx="4269941" cy="2166162"/>
            <a:chOff x="1810977" y="3103984"/>
            <a:chExt cx="4269941" cy="2166162"/>
          </a:xfrm>
        </p:grpSpPr>
        <p:grpSp>
          <p:nvGrpSpPr>
            <p:cNvPr id="167" name="Group 46"/>
            <p:cNvGrpSpPr/>
            <p:nvPr/>
          </p:nvGrpSpPr>
          <p:grpSpPr>
            <a:xfrm>
              <a:off x="1810977" y="3103984"/>
              <a:ext cx="4269941" cy="2166162"/>
              <a:chOff x="974532" y="454449"/>
              <a:chExt cx="2852194" cy="1246724"/>
            </a:xfrm>
          </p:grpSpPr>
          <p:sp>
            <p:nvSpPr>
              <p:cNvPr id="169"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70" name="TextBox 169"/>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71" name="TextBox 28"/>
              <p:cNvSpPr txBox="1"/>
              <p:nvPr/>
            </p:nvSpPr>
            <p:spPr>
              <a:xfrm>
                <a:off x="2094318" y="1014937"/>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72"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68" name="TextBox 167"/>
            <p:cNvSpPr txBox="1"/>
            <p:nvPr/>
          </p:nvSpPr>
          <p:spPr>
            <a:xfrm>
              <a:off x="3487377" y="3815686"/>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grpSp>
    </p:spTree>
    <p:extLst>
      <p:ext uri="{BB962C8B-B14F-4D97-AF65-F5344CB8AC3E}">
        <p14:creationId xmlns:p14="http://schemas.microsoft.com/office/powerpoint/2010/main" xmlns="" val="238311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up)">
                                      <p:cBhvr>
                                        <p:cTn id="7" dur="500"/>
                                        <p:tgtEl>
                                          <p:spTgt spid="16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3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3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5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6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5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6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6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6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6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p:bldP spid="155" grpId="0"/>
      <p:bldP spid="156" grpId="0"/>
      <p:bldP spid="157" grpId="0"/>
      <p:bldP spid="158" grpId="0"/>
      <p:bldP spid="159" grpId="0"/>
      <p:bldP spid="160" grpId="0"/>
      <p:bldP spid="161" grpId="0"/>
      <p:bldP spid="162" grpId="0"/>
      <p:bldP spid="163" grpId="0"/>
      <p:bldP spid="164" grpId="0"/>
      <p:bldP spid="1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41098"/>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515414"/>
            <a:ext cx="3636404" cy="272673"/>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000" b="1" i="1" dirty="0" smtClean="0">
                <a:solidFill>
                  <a:srgbClr val="CC3300"/>
                </a:solidFill>
                <a:latin typeface="Times New Roman" pitchFamily="18" charset="0"/>
                <a:cs typeface="Times New Roman" pitchFamily="18" charset="0"/>
              </a:rPr>
              <a:t>Example Computation</a:t>
            </a:r>
            <a:endParaRPr lang="de-DE" sz="2000" b="1" i="1" dirty="0">
              <a:solidFill>
                <a:srgbClr val="CC3300"/>
              </a:solidFill>
              <a:latin typeface="Times New Roman" pitchFamily="18" charset="0"/>
              <a:cs typeface="Times New Roman" pitchFamily="18" charset="0"/>
            </a:endParaRPr>
          </a:p>
        </p:txBody>
      </p:sp>
      <p:grpSp>
        <p:nvGrpSpPr>
          <p:cNvPr id="141" name="Group 36"/>
          <p:cNvGrpSpPr/>
          <p:nvPr/>
        </p:nvGrpSpPr>
        <p:grpSpPr>
          <a:xfrm>
            <a:off x="5924751" y="764704"/>
            <a:ext cx="3143049" cy="2132309"/>
            <a:chOff x="5647337" y="764704"/>
            <a:chExt cx="3563394" cy="2371465"/>
          </a:xfrm>
        </p:grpSpPr>
        <p:sp>
          <p:nvSpPr>
            <p:cNvPr id="142" name="Rectangle 141"/>
            <p:cNvSpPr/>
            <p:nvPr/>
          </p:nvSpPr>
          <p:spPr>
            <a:xfrm>
              <a:off x="5647337" y="764704"/>
              <a:ext cx="3563394" cy="410755"/>
            </a:xfrm>
            <a:prstGeom prst="rect">
              <a:avLst/>
            </a:prstGeom>
            <a:solidFill>
              <a:srgbClr val="CCFFFF"/>
            </a:solidFill>
          </p:spPr>
          <p:txBody>
            <a:bodyPr wrap="square">
              <a:spAutoFit/>
            </a:bodyPr>
            <a:lstStyle/>
            <a:p>
              <a:r>
                <a:rPr lang="en-US" b="1" i="1" dirty="0" smtClean="0">
                  <a:solidFill>
                    <a:srgbClr val="FF0000"/>
                  </a:solidFill>
                  <a:latin typeface="Times New Roman" pitchFamily="18" charset="0"/>
                  <a:cs typeface="Times New Roman" pitchFamily="18" charset="0"/>
                </a:rPr>
                <a:t>Backward Pass Computations</a:t>
              </a:r>
              <a:endParaRPr lang="en-US" b="1" i="1" dirty="0">
                <a:solidFill>
                  <a:srgbClr val="FF0000"/>
                </a:solidFill>
                <a:latin typeface="Times New Roman" pitchFamily="18" charset="0"/>
                <a:ea typeface="Times New Roman"/>
                <a:cs typeface="Times New Roman" pitchFamily="18" charset="0"/>
              </a:endParaRPr>
            </a:p>
          </p:txBody>
        </p:sp>
        <p:graphicFrame>
          <p:nvGraphicFramePr>
            <p:cNvPr id="143" name="Object 3"/>
            <p:cNvGraphicFramePr>
              <a:graphicFrameLocks noChangeAspect="1"/>
            </p:cNvGraphicFramePr>
            <p:nvPr>
              <p:extLst>
                <p:ext uri="{D42A27DB-BD31-4B8C-83A1-F6EECF244321}">
                  <p14:modId xmlns:p14="http://schemas.microsoft.com/office/powerpoint/2010/main" xmlns="" val="2069487272"/>
                </p:ext>
              </p:extLst>
            </p:nvPr>
          </p:nvGraphicFramePr>
          <p:xfrm>
            <a:off x="5790510" y="1185429"/>
            <a:ext cx="3333830" cy="1950740"/>
          </p:xfrm>
          <a:graphic>
            <a:graphicData uri="http://schemas.openxmlformats.org/presentationml/2006/ole">
              <p:oleObj spid="_x0000_s19554" name="Equation" r:id="rId3" imgW="4787900" imgH="2832100" progId="Equation.3">
                <p:embed/>
              </p:oleObj>
            </a:graphicData>
          </a:graphic>
        </p:graphicFrame>
      </p:grpSp>
      <p:grpSp>
        <p:nvGrpSpPr>
          <p:cNvPr id="2" name="Group 1"/>
          <p:cNvGrpSpPr/>
          <p:nvPr/>
        </p:nvGrpSpPr>
        <p:grpSpPr>
          <a:xfrm>
            <a:off x="227712" y="4022467"/>
            <a:ext cx="8535288" cy="2519065"/>
            <a:chOff x="227712" y="4022467"/>
            <a:chExt cx="8535288" cy="2519065"/>
          </a:xfrm>
        </p:grpSpPr>
        <p:grpSp>
          <p:nvGrpSpPr>
            <p:cNvPr id="3" name="Group 2"/>
            <p:cNvGrpSpPr/>
            <p:nvPr/>
          </p:nvGrpSpPr>
          <p:grpSpPr>
            <a:xfrm>
              <a:off x="227712" y="4022467"/>
              <a:ext cx="8535288" cy="2508789"/>
              <a:chOff x="227712" y="4022467"/>
              <a:chExt cx="8535288" cy="2508789"/>
            </a:xfrm>
          </p:grpSpPr>
          <p:grpSp>
            <p:nvGrpSpPr>
              <p:cNvPr id="11" name="Group 10"/>
              <p:cNvGrpSpPr/>
              <p:nvPr/>
            </p:nvGrpSpPr>
            <p:grpSpPr>
              <a:xfrm>
                <a:off x="227712" y="4038600"/>
                <a:ext cx="8451917" cy="2492656"/>
                <a:chOff x="227712" y="4038600"/>
                <a:chExt cx="8451917" cy="2492656"/>
              </a:xfrm>
            </p:grpSpPr>
            <p:grpSp>
              <p:nvGrpSpPr>
                <p:cNvPr id="19" name="Group 18"/>
                <p:cNvGrpSpPr/>
                <p:nvPr/>
              </p:nvGrpSpPr>
              <p:grpSpPr>
                <a:xfrm>
                  <a:off x="227712" y="4038600"/>
                  <a:ext cx="8451917" cy="2492656"/>
                  <a:chOff x="227712" y="4038600"/>
                  <a:chExt cx="8451917" cy="2492656"/>
                </a:xfrm>
              </p:grpSpPr>
              <p:cxnSp>
                <p:nvCxnSpPr>
                  <p:cNvPr id="27" name="Straight Connector 26"/>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0"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8" name="Group 37"/>
                  <p:cNvGrpSpPr/>
                  <p:nvPr/>
                </p:nvGrpSpPr>
                <p:grpSpPr>
                  <a:xfrm>
                    <a:off x="1676400" y="4734497"/>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 name="Straight Arrow Connector 38"/>
                  <p:cNvCxnSpPr>
                    <a:stCxn id="30" idx="3"/>
                    <a:endCxn id="40"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76"/>
                  <p:cNvGrpSpPr>
                    <a:grpSpLocks/>
                  </p:cNvGrpSpPr>
                  <p:nvPr/>
                </p:nvGrpSpPr>
                <p:grpSpPr bwMode="auto">
                  <a:xfrm>
                    <a:off x="3419031" y="4051248"/>
                    <a:ext cx="1114905" cy="1072871"/>
                    <a:chOff x="1740" y="6855"/>
                    <a:chExt cx="2745" cy="2115"/>
                  </a:xfrm>
                </p:grpSpPr>
                <p:sp>
                  <p:nvSpPr>
                    <p:cNvPr id="57"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0" idx="3"/>
                    <a:endCxn id="57"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Group 224"/>
                  <p:cNvGrpSpPr>
                    <a:grpSpLocks/>
                  </p:cNvGrpSpPr>
                  <p:nvPr/>
                </p:nvGrpSpPr>
                <p:grpSpPr bwMode="auto">
                  <a:xfrm>
                    <a:off x="3502722" y="5445871"/>
                    <a:ext cx="1113645" cy="1076872"/>
                    <a:chOff x="1740" y="6848"/>
                    <a:chExt cx="2745" cy="2122"/>
                  </a:xfrm>
                </p:grpSpPr>
                <p:sp>
                  <p:nvSpPr>
                    <p:cNvPr id="6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6" name="Straight Arrow Connector 65"/>
                  <p:cNvCxnSpPr>
                    <a:stCxn id="40" idx="3"/>
                    <a:endCxn id="67"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168"/>
                  <p:cNvGrpSpPr>
                    <a:grpSpLocks/>
                  </p:cNvGrpSpPr>
                  <p:nvPr/>
                </p:nvGrpSpPr>
                <p:grpSpPr bwMode="auto">
                  <a:xfrm>
                    <a:off x="7564724" y="4816838"/>
                    <a:ext cx="1114905" cy="1072871"/>
                    <a:chOff x="1740" y="6855"/>
                    <a:chExt cx="2745" cy="2115"/>
                  </a:xfrm>
                </p:grpSpPr>
                <p:sp>
                  <p:nvSpPr>
                    <p:cNvPr id="78"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6" name="Straight Arrow Connector 75"/>
                  <p:cNvCxnSpPr>
                    <a:stCxn id="102" idx="3"/>
                    <a:endCxn id="78"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89" idx="3"/>
                    <a:endCxn id="78"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184"/>
                  <p:cNvGrpSpPr>
                    <a:grpSpLocks/>
                  </p:cNvGrpSpPr>
                  <p:nvPr/>
                </p:nvGrpSpPr>
                <p:grpSpPr bwMode="auto">
                  <a:xfrm>
                    <a:off x="5603228" y="5455943"/>
                    <a:ext cx="1113645" cy="1075313"/>
                    <a:chOff x="1740" y="6851"/>
                    <a:chExt cx="2745" cy="2119"/>
                  </a:xfrm>
                </p:grpSpPr>
                <p:sp>
                  <p:nvSpPr>
                    <p:cNvPr id="8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87" name="Straight Arrow Connector 86"/>
                  <p:cNvCxnSpPr>
                    <a:stCxn id="67" idx="3"/>
                    <a:endCxn id="8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7" idx="3"/>
                    <a:endCxn id="8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192"/>
                  <p:cNvGrpSpPr>
                    <a:grpSpLocks/>
                  </p:cNvGrpSpPr>
                  <p:nvPr/>
                </p:nvGrpSpPr>
                <p:grpSpPr bwMode="auto">
                  <a:xfrm>
                    <a:off x="5534326" y="4038600"/>
                    <a:ext cx="1171274" cy="1074738"/>
                    <a:chOff x="1740" y="6855"/>
                    <a:chExt cx="2745" cy="2115"/>
                  </a:xfrm>
                </p:grpSpPr>
                <p:sp>
                  <p:nvSpPr>
                    <p:cNvPr id="10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98" name="Straight Arrow Connector 97"/>
                  <p:cNvCxnSpPr>
                    <a:stCxn id="57" idx="3"/>
                    <a:endCxn id="10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0" name="Straight Arrow Connector 99"/>
                  <p:cNvCxnSpPr>
                    <a:stCxn id="99" idx="2"/>
                    <a:endCxn id="10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0"/>
                    <a:endCxn id="67"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4" name="TextBox 113"/>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25" name="TextBox 124"/>
              <p:cNvSpPr txBox="1"/>
              <p:nvPr/>
            </p:nvSpPr>
            <p:spPr>
              <a:xfrm>
                <a:off x="33528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6" name="TextBox 125"/>
              <p:cNvSpPr txBox="1"/>
              <p:nvPr/>
            </p:nvSpPr>
            <p:spPr>
              <a:xfrm>
                <a:off x="41202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7" name="TextBox 126"/>
              <p:cNvSpPr txBox="1"/>
              <p:nvPr/>
            </p:nvSpPr>
            <p:spPr>
              <a:xfrm>
                <a:off x="5568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8" name="TextBox 127"/>
              <p:cNvSpPr txBox="1"/>
              <p:nvPr/>
            </p:nvSpPr>
            <p:spPr>
              <a:xfrm>
                <a:off x="6330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9" name="TextBox 128"/>
              <p:cNvSpPr txBox="1"/>
              <p:nvPr/>
            </p:nvSpPr>
            <p:spPr>
              <a:xfrm>
                <a:off x="54864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0" name="TextBox 129"/>
              <p:cNvSpPr txBox="1"/>
              <p:nvPr/>
            </p:nvSpPr>
            <p:spPr>
              <a:xfrm>
                <a:off x="62538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1" name="TextBox 130"/>
              <p:cNvSpPr txBox="1"/>
              <p:nvPr/>
            </p:nvSpPr>
            <p:spPr>
              <a:xfrm>
                <a:off x="7549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2" name="TextBox 131"/>
              <p:cNvSpPr txBox="1"/>
              <p:nvPr/>
            </p:nvSpPr>
            <p:spPr>
              <a:xfrm>
                <a:off x="8311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54" name="TextBox 153"/>
            <p:cNvSpPr txBox="1"/>
            <p:nvPr/>
          </p:nvSpPr>
          <p:spPr>
            <a:xfrm>
              <a:off x="82296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5" name="TextBox 154"/>
            <p:cNvSpPr txBox="1"/>
            <p:nvPr/>
          </p:nvSpPr>
          <p:spPr>
            <a:xfrm>
              <a:off x="75438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6" name="TextBox 155"/>
            <p:cNvSpPr txBox="1"/>
            <p:nvPr/>
          </p:nvSpPr>
          <p:spPr>
            <a:xfrm>
              <a:off x="7924800" y="5498068"/>
              <a:ext cx="451785"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57" name="TextBox 156"/>
            <p:cNvSpPr txBox="1"/>
            <p:nvPr/>
          </p:nvSpPr>
          <p:spPr>
            <a:xfrm>
              <a:off x="6319186" y="4736068"/>
              <a:ext cx="462614"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8" name="TextBox 157"/>
            <p:cNvSpPr txBox="1"/>
            <p:nvPr/>
          </p:nvSpPr>
          <p:spPr>
            <a:xfrm>
              <a:off x="6330015"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9" name="TextBox 158"/>
            <p:cNvSpPr txBox="1"/>
            <p:nvPr/>
          </p:nvSpPr>
          <p:spPr>
            <a:xfrm>
              <a:off x="5486400" y="4736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0" name="TextBox 159"/>
            <p:cNvSpPr txBox="1"/>
            <p:nvPr/>
          </p:nvSpPr>
          <p:spPr>
            <a:xfrm>
              <a:off x="6022508" y="4736068"/>
              <a:ext cx="225892"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61" name="TextBox 160"/>
            <p:cNvSpPr txBox="1"/>
            <p:nvPr/>
          </p:nvSpPr>
          <p:spPr>
            <a:xfrm>
              <a:off x="5562600"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2" name="TextBox 161"/>
            <p:cNvSpPr txBox="1"/>
            <p:nvPr/>
          </p:nvSpPr>
          <p:spPr>
            <a:xfrm>
              <a:off x="5943600" y="6172200"/>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63" name="TextBox 162"/>
            <p:cNvSpPr txBox="1"/>
            <p:nvPr/>
          </p:nvSpPr>
          <p:spPr>
            <a:xfrm>
              <a:off x="4120215" y="4736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4" name="TextBox 163"/>
            <p:cNvSpPr txBox="1"/>
            <p:nvPr/>
          </p:nvSpPr>
          <p:spPr>
            <a:xfrm>
              <a:off x="3352800" y="4736068"/>
              <a:ext cx="427640"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5" name="TextBox 164"/>
            <p:cNvSpPr txBox="1"/>
            <p:nvPr/>
          </p:nvSpPr>
          <p:spPr>
            <a:xfrm>
              <a:off x="3733800" y="4736068"/>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grpSp>
      <p:sp>
        <p:nvSpPr>
          <p:cNvPr id="122" name="TextBox 121"/>
          <p:cNvSpPr txBox="1"/>
          <p:nvPr/>
        </p:nvSpPr>
        <p:spPr>
          <a:xfrm>
            <a:off x="4196415"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23" name="TextBox 122"/>
          <p:cNvSpPr txBox="1"/>
          <p:nvPr/>
        </p:nvSpPr>
        <p:spPr>
          <a:xfrm>
            <a:off x="3510615"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44" name="TextBox 143"/>
          <p:cNvSpPr txBox="1"/>
          <p:nvPr/>
        </p:nvSpPr>
        <p:spPr>
          <a:xfrm>
            <a:off x="3891615" y="6172200"/>
            <a:ext cx="411157"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5</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45" name="TextBox 144"/>
          <p:cNvSpPr txBox="1"/>
          <p:nvPr/>
        </p:nvSpPr>
        <p:spPr>
          <a:xfrm>
            <a:off x="2443815" y="54864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46" name="TextBox 145"/>
          <p:cNvSpPr txBox="1"/>
          <p:nvPr/>
        </p:nvSpPr>
        <p:spPr>
          <a:xfrm>
            <a:off x="1681815" y="5486400"/>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6</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47" name="TextBox 146"/>
          <p:cNvSpPr txBox="1"/>
          <p:nvPr/>
        </p:nvSpPr>
        <p:spPr>
          <a:xfrm>
            <a:off x="2062815" y="5486400"/>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48" name="TextBox 147"/>
          <p:cNvSpPr txBox="1"/>
          <p:nvPr/>
        </p:nvSpPr>
        <p:spPr>
          <a:xfrm>
            <a:off x="919815" y="54864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11</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49" name="TextBox 148"/>
          <p:cNvSpPr txBox="1"/>
          <p:nvPr/>
        </p:nvSpPr>
        <p:spPr>
          <a:xfrm>
            <a:off x="228600" y="5486400"/>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0" name="TextBox 149"/>
          <p:cNvSpPr txBox="1"/>
          <p:nvPr/>
        </p:nvSpPr>
        <p:spPr>
          <a:xfrm>
            <a:off x="533400" y="5486400"/>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grpSp>
        <p:nvGrpSpPr>
          <p:cNvPr id="151" name="Group 32"/>
          <p:cNvGrpSpPr/>
          <p:nvPr/>
        </p:nvGrpSpPr>
        <p:grpSpPr>
          <a:xfrm>
            <a:off x="255712" y="838200"/>
            <a:ext cx="4163888" cy="1025441"/>
            <a:chOff x="107504" y="1960025"/>
            <a:chExt cx="3654771" cy="841083"/>
          </a:xfrm>
        </p:grpSpPr>
        <p:sp>
          <p:nvSpPr>
            <p:cNvPr id="152" name="TextBox 151"/>
            <p:cNvSpPr txBox="1"/>
            <p:nvPr/>
          </p:nvSpPr>
          <p:spPr>
            <a:xfrm>
              <a:off x="107504" y="2195572"/>
              <a:ext cx="1332148"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C</a:t>
              </a:r>
            </a:p>
          </p:txBody>
        </p:sp>
        <p:graphicFrame>
          <p:nvGraphicFramePr>
            <p:cNvPr id="153" name="Object 3"/>
            <p:cNvGraphicFramePr>
              <a:graphicFrameLocks noChangeAspect="1"/>
            </p:cNvGraphicFramePr>
            <p:nvPr>
              <p:extLst>
                <p:ext uri="{D42A27DB-BD31-4B8C-83A1-F6EECF244321}">
                  <p14:modId xmlns:p14="http://schemas.microsoft.com/office/powerpoint/2010/main" xmlns="" val="1517863087"/>
                </p:ext>
              </p:extLst>
            </p:nvPr>
          </p:nvGraphicFramePr>
          <p:xfrm>
            <a:off x="1555134" y="1960025"/>
            <a:ext cx="2207141" cy="841083"/>
          </p:xfrm>
          <a:graphic>
            <a:graphicData uri="http://schemas.openxmlformats.org/presentationml/2006/ole">
              <p:oleObj spid="_x0000_s19555" name="Equation" r:id="rId4" imgW="2819400" imgH="1168400" progId="Equation.3">
                <p:embed/>
              </p:oleObj>
            </a:graphicData>
          </a:graphic>
        </p:graphicFrame>
      </p:grpSp>
      <p:grpSp>
        <p:nvGrpSpPr>
          <p:cNvPr id="166" name="Group 33"/>
          <p:cNvGrpSpPr/>
          <p:nvPr/>
        </p:nvGrpSpPr>
        <p:grpSpPr>
          <a:xfrm>
            <a:off x="252368" y="1911912"/>
            <a:ext cx="4522832" cy="1066548"/>
            <a:chOff x="143508" y="3571623"/>
            <a:chExt cx="4270754" cy="853560"/>
          </a:xfrm>
        </p:grpSpPr>
        <p:sp>
          <p:nvSpPr>
            <p:cNvPr id="167" name="TextBox 166"/>
            <p:cNvSpPr txBox="1"/>
            <p:nvPr/>
          </p:nvSpPr>
          <p:spPr>
            <a:xfrm>
              <a:off x="143508" y="3897052"/>
              <a:ext cx="1404156"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B</a:t>
              </a:r>
            </a:p>
          </p:txBody>
        </p:sp>
        <p:graphicFrame>
          <p:nvGraphicFramePr>
            <p:cNvPr id="168" name="Object 3"/>
            <p:cNvGraphicFramePr>
              <a:graphicFrameLocks noChangeAspect="1"/>
            </p:cNvGraphicFramePr>
            <p:nvPr>
              <p:extLst>
                <p:ext uri="{D42A27DB-BD31-4B8C-83A1-F6EECF244321}">
                  <p14:modId xmlns:p14="http://schemas.microsoft.com/office/powerpoint/2010/main" xmlns="" val="2329056998"/>
                </p:ext>
              </p:extLst>
            </p:nvPr>
          </p:nvGraphicFramePr>
          <p:xfrm>
            <a:off x="1704031" y="3571623"/>
            <a:ext cx="2710231" cy="853560"/>
          </p:xfrm>
          <a:graphic>
            <a:graphicData uri="http://schemas.openxmlformats.org/presentationml/2006/ole">
              <p:oleObj spid="_x0000_s19556" name="Equation" r:id="rId5" imgW="3657600" imgH="1269720" progId="Equation.3">
                <p:embed/>
              </p:oleObj>
            </a:graphicData>
          </a:graphic>
        </p:graphicFrame>
      </p:grpSp>
      <p:grpSp>
        <p:nvGrpSpPr>
          <p:cNvPr id="169" name="Group 34"/>
          <p:cNvGrpSpPr/>
          <p:nvPr/>
        </p:nvGrpSpPr>
        <p:grpSpPr>
          <a:xfrm>
            <a:off x="291715" y="3008889"/>
            <a:ext cx="4966085" cy="983865"/>
            <a:chOff x="107504" y="5137118"/>
            <a:chExt cx="4857431" cy="843233"/>
          </a:xfrm>
        </p:grpSpPr>
        <p:sp>
          <p:nvSpPr>
            <p:cNvPr id="170" name="TextBox 169"/>
            <p:cNvSpPr txBox="1"/>
            <p:nvPr/>
          </p:nvSpPr>
          <p:spPr>
            <a:xfrm>
              <a:off x="107504" y="5337212"/>
              <a:ext cx="1404156" cy="369331"/>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A</a:t>
              </a:r>
            </a:p>
          </p:txBody>
        </p:sp>
        <p:graphicFrame>
          <p:nvGraphicFramePr>
            <p:cNvPr id="171" name="Object 3"/>
            <p:cNvGraphicFramePr>
              <a:graphicFrameLocks noChangeAspect="1"/>
            </p:cNvGraphicFramePr>
            <p:nvPr>
              <p:extLst>
                <p:ext uri="{D42A27DB-BD31-4B8C-83A1-F6EECF244321}">
                  <p14:modId xmlns:p14="http://schemas.microsoft.com/office/powerpoint/2010/main" xmlns="" val="463711229"/>
                </p:ext>
              </p:extLst>
            </p:nvPr>
          </p:nvGraphicFramePr>
          <p:xfrm>
            <a:off x="1672693" y="5137118"/>
            <a:ext cx="3292242" cy="843233"/>
          </p:xfrm>
          <a:graphic>
            <a:graphicData uri="http://schemas.openxmlformats.org/presentationml/2006/ole">
              <p:oleObj spid="_x0000_s19557" name="Equation" r:id="rId6" imgW="3505200" imgH="1181100" progId="Equation.3">
                <p:embed/>
              </p:oleObj>
            </a:graphicData>
          </a:graphic>
        </p:graphicFrame>
      </p:grpSp>
      <p:grpSp>
        <p:nvGrpSpPr>
          <p:cNvPr id="172" name="Group 171"/>
          <p:cNvGrpSpPr/>
          <p:nvPr/>
        </p:nvGrpSpPr>
        <p:grpSpPr>
          <a:xfrm>
            <a:off x="1219200" y="4165098"/>
            <a:ext cx="4269941" cy="2166162"/>
            <a:chOff x="1810977" y="3103984"/>
            <a:chExt cx="4269941" cy="2166162"/>
          </a:xfrm>
        </p:grpSpPr>
        <p:grpSp>
          <p:nvGrpSpPr>
            <p:cNvPr id="173" name="Group 46"/>
            <p:cNvGrpSpPr/>
            <p:nvPr/>
          </p:nvGrpSpPr>
          <p:grpSpPr>
            <a:xfrm>
              <a:off x="1810977" y="3103984"/>
              <a:ext cx="4269941" cy="2166162"/>
              <a:chOff x="974532" y="454449"/>
              <a:chExt cx="2852194" cy="1246724"/>
            </a:xfrm>
          </p:grpSpPr>
          <p:sp>
            <p:nvSpPr>
              <p:cNvPr id="175"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76" name="TextBox 175"/>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77" name="TextBox 28"/>
              <p:cNvSpPr txBox="1"/>
              <p:nvPr/>
            </p:nvSpPr>
            <p:spPr>
              <a:xfrm>
                <a:off x="2094318" y="1014937"/>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78"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74" name="TextBox 173"/>
            <p:cNvSpPr txBox="1"/>
            <p:nvPr/>
          </p:nvSpPr>
          <p:spPr>
            <a:xfrm>
              <a:off x="3487377" y="3815686"/>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grpSp>
    </p:spTree>
    <p:extLst>
      <p:ext uri="{BB962C8B-B14F-4D97-AF65-F5344CB8AC3E}">
        <p14:creationId xmlns:p14="http://schemas.microsoft.com/office/powerpoint/2010/main" xmlns="" val="243785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wipe(up)">
                                      <p:cBhvr>
                                        <p:cTn id="7" dur="500"/>
                                        <p:tgtEl>
                                          <p:spTgt spid="17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5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6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6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4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4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4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4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4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23" grpId="0"/>
      <p:bldP spid="144" grpId="0"/>
      <p:bldP spid="145" grpId="0"/>
      <p:bldP spid="146" grpId="0"/>
      <p:bldP spid="147" grpId="0"/>
      <p:bldP spid="148" grpId="0"/>
      <p:bldP spid="149" grpId="0"/>
      <p:bldP spid="1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5334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grpSp>
        <p:nvGrpSpPr>
          <p:cNvPr id="2" name="Group 9"/>
          <p:cNvGrpSpPr>
            <a:grpSpLocks/>
          </p:cNvGrpSpPr>
          <p:nvPr/>
        </p:nvGrpSpPr>
        <p:grpSpPr bwMode="auto">
          <a:xfrm>
            <a:off x="574675" y="1441548"/>
            <a:ext cx="8069263" cy="3275013"/>
            <a:chOff x="370" y="1302"/>
            <a:chExt cx="5083" cy="2063"/>
          </a:xfrm>
        </p:grpSpPr>
        <p:sp>
          <p:nvSpPr>
            <p:cNvPr id="8" name="Text Box 6"/>
            <p:cNvSpPr txBox="1">
              <a:spLocks noChangeArrowheads="1"/>
            </p:cNvSpPr>
            <p:nvPr/>
          </p:nvSpPr>
          <p:spPr bwMode="auto">
            <a:xfrm>
              <a:off x="370" y="1302"/>
              <a:ext cx="5083" cy="651"/>
            </a:xfrm>
            <a:prstGeom prst="rect">
              <a:avLst/>
            </a:prstGeom>
            <a:solidFill>
              <a:schemeClr val="accent3">
                <a:lumMod val="40000"/>
                <a:lumOff val="60000"/>
              </a:schemeClr>
            </a:solidFill>
            <a:ln w="9525">
              <a:noFill/>
              <a:miter lim="800000"/>
              <a:headEnd/>
              <a:tailEnd/>
            </a:ln>
          </p:spPr>
          <p:txBody>
            <a:bodyPr wrap="none">
              <a:spAutoFit/>
            </a:bodyPr>
            <a:lstStyle/>
            <a:p>
              <a:pPr>
                <a:lnSpc>
                  <a:spcPct val="85000"/>
                </a:lnSpc>
                <a:spcBef>
                  <a:spcPct val="25000"/>
                </a:spcBef>
                <a:tabLst>
                  <a:tab pos="444500" algn="ctr"/>
                  <a:tab pos="1524000" algn="ctr"/>
                  <a:tab pos="2692400" algn="ctr"/>
                  <a:tab pos="3860800" algn="ctr"/>
                  <a:tab pos="5029200" algn="ctr"/>
                  <a:tab pos="6184900" algn="ctr"/>
                  <a:tab pos="7353300" algn="ctr"/>
                </a:tabLst>
              </a:pPr>
              <a:r>
                <a:rPr lang="en-AU" sz="2400" dirty="0">
                  <a:latin typeface="Times New Roman" pitchFamily="18" charset="0"/>
                  <a:cs typeface="Times New Roman" pitchFamily="18" charset="0"/>
                </a:rPr>
                <a:t>		Earliest	Earliest	Latest	Latest		On</a:t>
              </a:r>
              <a:br>
                <a:rPr lang="en-AU" sz="2400" dirty="0">
                  <a:latin typeface="Times New Roman" pitchFamily="18" charset="0"/>
                  <a:cs typeface="Times New Roman" pitchFamily="18" charset="0"/>
                </a:rPr>
              </a:br>
              <a:r>
                <a:rPr lang="en-AU" sz="2400" dirty="0">
                  <a:latin typeface="Times New Roman" pitchFamily="18" charset="0"/>
                  <a:cs typeface="Times New Roman" pitchFamily="18" charset="0"/>
                </a:rPr>
                <a:t>		Start	Finish	Start	Finish	Slack	Critical</a:t>
              </a:r>
              <a:br>
                <a:rPr lang="en-AU" sz="2400" dirty="0">
                  <a:latin typeface="Times New Roman" pitchFamily="18" charset="0"/>
                  <a:cs typeface="Times New Roman" pitchFamily="18" charset="0"/>
                </a:rPr>
              </a:br>
              <a:r>
                <a:rPr lang="en-AU" sz="2400" dirty="0">
                  <a:latin typeface="Times New Roman" pitchFamily="18" charset="0"/>
                  <a:cs typeface="Times New Roman" pitchFamily="18" charset="0"/>
                </a:rPr>
                <a:t>	Activity	ES	EF	LS	LF	LS – ES	Path</a:t>
              </a:r>
            </a:p>
          </p:txBody>
        </p:sp>
        <p:sp>
          <p:nvSpPr>
            <p:cNvPr id="9" name="Text Box 7"/>
            <p:cNvSpPr txBox="1">
              <a:spLocks noChangeArrowheads="1"/>
            </p:cNvSpPr>
            <p:nvPr/>
          </p:nvSpPr>
          <p:spPr bwMode="auto">
            <a:xfrm>
              <a:off x="437" y="1911"/>
              <a:ext cx="4948" cy="1454"/>
            </a:xfrm>
            <a:prstGeom prst="rect">
              <a:avLst/>
            </a:prstGeom>
            <a:noFill/>
            <a:ln w="9525">
              <a:noFill/>
              <a:miter lim="800000"/>
              <a:headEnd/>
              <a:tailEnd/>
            </a:ln>
          </p:spPr>
          <p:txBody>
            <a:bodyPr>
              <a:spAutoFit/>
            </a:bodyPr>
            <a:lstStyle/>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A</a:t>
              </a:r>
              <a:r>
                <a:rPr lang="en-AU" sz="2400" i="0" dirty="0">
                  <a:latin typeface="Times New Roman" pitchFamily="18" charset="0"/>
                  <a:cs typeface="Times New Roman" pitchFamily="18" charset="0"/>
                </a:rPr>
                <a:t>	</a:t>
              </a:r>
              <a:r>
                <a:rPr lang="en-AU" sz="2400" i="0" dirty="0">
                  <a:solidFill>
                    <a:srgbClr val="0000CC"/>
                  </a:solidFill>
                  <a:latin typeface="Times New Roman" pitchFamily="18" charset="0"/>
                  <a:cs typeface="Times New Roman" pitchFamily="18" charset="0"/>
                </a:rPr>
                <a:t>0</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8	</a:t>
              </a:r>
              <a:r>
                <a:rPr lang="en-AU" sz="2400" dirty="0" smtClean="0">
                  <a:latin typeface="Times New Roman" pitchFamily="18" charset="0"/>
                  <a:cs typeface="Times New Roman" pitchFamily="18" charset="0"/>
                </a:rPr>
                <a:t>3</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11</a:t>
              </a: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              3            No</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B</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3</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dirty="0">
                  <a:solidFill>
                    <a:srgbClr val="0000CC"/>
                  </a:solidFill>
                  <a:latin typeface="Times New Roman" pitchFamily="18" charset="0"/>
                  <a:cs typeface="Times New Roman" pitchFamily="18" charset="0"/>
                </a:rPr>
                <a:t>6</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a:t>
              </a:r>
              <a:r>
                <a:rPr lang="en-AU" sz="2400" dirty="0" smtClean="0">
                  <a:solidFill>
                    <a:srgbClr val="FF0000"/>
                  </a:solidFill>
                  <a:latin typeface="Times New Roman" pitchFamily="18" charset="0"/>
                  <a:cs typeface="Times New Roman" pitchFamily="18" charset="0"/>
                </a:rPr>
                <a:t> </a:t>
              </a:r>
              <a:r>
                <a:rPr lang="en-AU" sz="2400" dirty="0">
                  <a:latin typeface="Times New Roman" pitchFamily="18" charset="0"/>
                  <a:cs typeface="Times New Roman" pitchFamily="18" charset="0"/>
                </a:rPr>
                <a:t>No</a:t>
              </a: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C</a:t>
              </a:r>
              <a:r>
                <a:rPr lang="en-AU" sz="2400" i="0" dirty="0">
                  <a:latin typeface="Times New Roman" pitchFamily="18" charset="0"/>
                  <a:cs typeface="Times New Roman" pitchFamily="18" charset="0"/>
                </a:rPr>
                <a:t>	</a:t>
              </a:r>
              <a:r>
                <a:rPr lang="en-AU" sz="2400" dirty="0">
                  <a:solidFill>
                    <a:srgbClr val="0000CC"/>
                  </a:solidFill>
                  <a:latin typeface="Times New Roman" pitchFamily="18" charset="0"/>
                  <a:cs typeface="Times New Roman" pitchFamily="18" charset="0"/>
                </a:rPr>
                <a:t>9</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13</a:t>
              </a:r>
              <a:r>
                <a:rPr lang="en-AU" sz="2400" i="0" dirty="0">
                  <a:latin typeface="Times New Roman" pitchFamily="18" charset="0"/>
                  <a:cs typeface="Times New Roman" pitchFamily="18" charset="0"/>
                </a:rPr>
                <a:t>	</a:t>
              </a:r>
              <a:r>
                <a:rPr lang="en-AU" sz="2400" dirty="0" smtClean="0">
                  <a:solidFill>
                    <a:srgbClr val="0000CC"/>
                  </a:solidFill>
                  <a:latin typeface="Times New Roman" pitchFamily="18" charset="0"/>
                  <a:cs typeface="Times New Roman" pitchFamily="18" charset="0"/>
                </a:rPr>
                <a:t>14</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5	</a:t>
              </a:r>
              <a:r>
                <a:rPr lang="en-AU" sz="2400" dirty="0" smtClean="0">
                  <a:latin typeface="Times New Roman" pitchFamily="18" charset="0"/>
                  <a:cs typeface="Times New Roman" pitchFamily="18" charset="0"/>
                </a:rPr>
                <a:t>No</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D</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No</a:t>
              </a: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E</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27</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24</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30</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a:t>
              </a: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No</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F</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27</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30</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a:t>
              </a:r>
              <a:r>
                <a:rPr lang="en-AU" sz="2400" dirty="0" smtClean="0">
                  <a:solidFill>
                    <a:srgbClr val="FF0000"/>
                  </a:solidFill>
                  <a:latin typeface="Times New Roman" pitchFamily="18" charset="0"/>
                  <a:cs typeface="Times New Roman" pitchFamily="18" charset="0"/>
                </a:rPr>
                <a:t> </a:t>
              </a:r>
              <a:r>
                <a:rPr lang="en-AU" sz="2400" dirty="0">
                  <a:latin typeface="Times New Roman" pitchFamily="18" charset="0"/>
                  <a:cs typeface="Times New Roman" pitchFamily="18" charset="0"/>
                </a:rPr>
                <a:t>No</a:t>
              </a:r>
            </a:p>
          </p:txBody>
        </p:sp>
        <p:sp>
          <p:nvSpPr>
            <p:cNvPr id="10" name="Line 8"/>
            <p:cNvSpPr>
              <a:spLocks noChangeShapeType="1"/>
            </p:cNvSpPr>
            <p:nvPr/>
          </p:nvSpPr>
          <p:spPr bwMode="auto">
            <a:xfrm>
              <a:off x="408" y="1888"/>
              <a:ext cx="4952" cy="0"/>
            </a:xfrm>
            <a:prstGeom prst="line">
              <a:avLst/>
            </a:prstGeom>
            <a:noFill/>
            <a:ln w="38100">
              <a:solidFill>
                <a:schemeClr val="tx1"/>
              </a:solidFill>
              <a:round/>
              <a:headEnd/>
              <a:tailEnd/>
            </a:ln>
          </p:spPr>
          <p:txBody>
            <a:bodyPr/>
            <a:lstStyle/>
            <a:p>
              <a:endParaRPr lang="en-US" sz="2400">
                <a:latin typeface="Times New Roman" pitchFamily="18" charset="0"/>
                <a:cs typeface="Times New Roman" pitchFamily="18" charset="0"/>
              </a:endParaRPr>
            </a:p>
          </p:txBody>
        </p:sp>
      </p:grpSp>
      <p:sp>
        <p:nvSpPr>
          <p:cNvPr id="12" name="Rectangle 11"/>
          <p:cNvSpPr/>
          <p:nvPr/>
        </p:nvSpPr>
        <p:spPr>
          <a:xfrm>
            <a:off x="467544" y="764704"/>
            <a:ext cx="5884937" cy="523220"/>
          </a:xfrm>
          <a:prstGeom prst="rect">
            <a:avLst/>
          </a:prstGeom>
          <a:solidFill>
            <a:srgbClr val="FFFF00"/>
          </a:solidFill>
        </p:spPr>
        <p:txBody>
          <a:bodyPr wrap="square">
            <a:spAutoFit/>
          </a:bodyPr>
          <a:lstStyle/>
          <a:p>
            <a:pPr lvl="0">
              <a:spcBef>
                <a:spcPct val="0"/>
              </a:spcBef>
              <a:defRPr/>
            </a:pPr>
            <a:r>
              <a:rPr lang="en-US" sz="2800" b="1" i="1" dirty="0" smtClean="0">
                <a:latin typeface="Times New Roman" pitchFamily="18" charset="0"/>
                <a:cs typeface="Times New Roman" pitchFamily="18" charset="0"/>
              </a:rPr>
              <a:t>Computing Slack Time (Float Time)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a:xfrm>
            <a:off x="152400" y="1046162"/>
            <a:ext cx="8382000" cy="935038"/>
          </a:xfrm>
          <a:solidFill>
            <a:srgbClr val="F8F9BD"/>
          </a:solidFill>
          <a:ln>
            <a:solidFill>
              <a:schemeClr val="tx2"/>
            </a:solidFill>
          </a:ln>
          <a:effectLst>
            <a:outerShdw dist="107763" dir="18900000" algn="ctr" rotWithShape="0">
              <a:schemeClr val="bg2">
                <a:alpha val="50000"/>
              </a:schemeClr>
            </a:outerShdw>
          </a:effectLst>
        </p:spPr>
        <p:txBody>
          <a:bodyPr>
            <a:noAutofit/>
          </a:bodyPr>
          <a:lstStyle/>
          <a:p>
            <a:pPr marL="0" indent="0" algn="justLow">
              <a:lnSpc>
                <a:spcPct val="100000"/>
              </a:lnSpc>
              <a:buClr>
                <a:srgbClr val="CC3300"/>
              </a:buClr>
              <a:buSzTx/>
              <a:buFontTx/>
              <a:buNone/>
              <a:defRPr/>
            </a:pPr>
            <a:r>
              <a:rPr lang="en-US" sz="2000" dirty="0" smtClean="0">
                <a:latin typeface="Times New Roman" panose="02020603050405020304" pitchFamily="18" charset="0"/>
                <a:cs typeface="Times New Roman" panose="02020603050405020304" pitchFamily="18" charset="0"/>
              </a:rPr>
              <a:t>Given the precedence network for a small engineering project with activity durations in working days, it is required to compute the activity times (ES, EF, LS, and LF) and total floats (TF) and then indicate the critical activities.</a:t>
            </a:r>
          </a:p>
        </p:txBody>
      </p:sp>
      <p:sp>
        <p:nvSpPr>
          <p:cNvPr id="7" name="Rectangle 3"/>
          <p:cNvSpPr>
            <a:spLocks noChangeArrowheads="1"/>
          </p:cNvSpPr>
          <p:nvPr/>
        </p:nvSpPr>
        <p:spPr bwMode="auto">
          <a:xfrm>
            <a:off x="152400" y="152400"/>
            <a:ext cx="1676400" cy="515938"/>
          </a:xfrm>
          <a:prstGeom prst="rect">
            <a:avLst/>
          </a:prstGeom>
          <a:solidFill>
            <a:schemeClr val="bg1"/>
          </a:solidFill>
          <a:ln w="9525">
            <a:solidFill>
              <a:schemeClr val="tx2"/>
            </a:solidFill>
            <a:miter lim="800000"/>
            <a:headEnd/>
            <a:tailEnd/>
          </a:ln>
          <a:effectLst/>
        </p:spPr>
        <p:txBody>
          <a:bodyPr lIns="0" tIns="0" rIns="0" bIns="0"/>
          <a:lstStyle/>
          <a:p>
            <a:pPr algn="l">
              <a:spcBef>
                <a:spcPct val="20000"/>
              </a:spcBef>
              <a:buClr>
                <a:srgbClr val="CC3300"/>
              </a:buClr>
              <a:buSzPct val="120000"/>
              <a:defRPr/>
            </a:pPr>
            <a:r>
              <a:rPr lang="en-US" sz="28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de-DE" sz="1900" b="1" i="1" u="sng" dirty="0">
              <a:solidFill>
                <a:srgbClr val="CC3300"/>
              </a:solidFill>
              <a:latin typeface="Times New Roman" panose="02020603050405020304" pitchFamily="18"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xmlns="" val="3857372805"/>
              </p:ext>
            </p:extLst>
          </p:nvPr>
        </p:nvGraphicFramePr>
        <p:xfrm>
          <a:off x="534988" y="2092325"/>
          <a:ext cx="8161337" cy="4262438"/>
        </p:xfrm>
        <a:graphic>
          <a:graphicData uri="http://schemas.openxmlformats.org/presentationml/2006/ole">
            <p:oleObj spid="_x0000_s9253" name="Worksheet" r:id="rId3" imgW="6476923" imgH="3436560" progId="Excel.Sheet.8">
              <p:embed/>
            </p:oleObj>
          </a:graphicData>
        </a:graphic>
      </p:graphicFrame>
      <p:graphicFrame>
        <p:nvGraphicFramePr>
          <p:cNvPr id="6" name="Group 20"/>
          <p:cNvGraphicFramePr>
            <a:graphicFrameLocks/>
          </p:cNvGraphicFramePr>
          <p:nvPr>
            <p:extLst>
              <p:ext uri="{D42A27DB-BD31-4B8C-83A1-F6EECF244321}">
                <p14:modId xmlns:p14="http://schemas.microsoft.com/office/powerpoint/2010/main" xmlns="" val="214567323"/>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145429084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47650"/>
            <a:ext cx="1905000" cy="639762"/>
          </a:xfrm>
        </p:spPr>
        <p:txBody>
          <a:bodyPr>
            <a:normAutofit fontScale="90000"/>
          </a:bodyPr>
          <a:lstStyle/>
          <a:p>
            <a:pPr>
              <a:spcBef>
                <a:spcPts val="0"/>
              </a:spcBef>
            </a:pPr>
            <a:r>
              <a:rPr lang="en-US" sz="32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ar-SA" sz="3200" b="1" i="1" u="sng" dirty="0">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xmlns="" val="3567877802"/>
              </p:ext>
            </p:extLst>
          </p:nvPr>
        </p:nvGraphicFramePr>
        <p:xfrm>
          <a:off x="152401" y="1447800"/>
          <a:ext cx="8628700" cy="4343400"/>
        </p:xfrm>
        <a:graphic>
          <a:graphicData uri="http://schemas.openxmlformats.org/presentationml/2006/ole">
            <p:oleObj spid="_x0000_s10277" name="Worksheet" r:id="rId3" imgW="6553200" imgH="3438581" progId="Excel.Sheet.8">
              <p:embed/>
            </p:oleObj>
          </a:graphicData>
        </a:graphic>
      </p:graphicFrame>
      <p:sp>
        <p:nvSpPr>
          <p:cNvPr id="7" name="TextBox 5"/>
          <p:cNvSpPr txBox="1">
            <a:spLocks noChangeArrowheads="1"/>
          </p:cNvSpPr>
          <p:nvPr/>
        </p:nvSpPr>
        <p:spPr bwMode="auto">
          <a:xfrm>
            <a:off x="1981200" y="381000"/>
            <a:ext cx="5943600" cy="461665"/>
          </a:xfrm>
          <a:prstGeom prst="rect">
            <a:avLst/>
          </a:prstGeom>
          <a:solidFill>
            <a:srgbClr val="F8F9BD"/>
          </a:solidFill>
          <a:ln w="9525">
            <a:solidFill>
              <a:schemeClr val="tx1"/>
            </a:solidFill>
            <a:miter lim="800000"/>
            <a:headEnd/>
            <a:tailEnd/>
          </a:ln>
        </p:spPr>
        <p:txBody>
          <a:bodyPr wrap="square">
            <a:spAutoFit/>
          </a:bodyPr>
          <a:lstStyle/>
          <a:p>
            <a:pPr algn="just"/>
            <a:r>
              <a:rPr lang="en-US" sz="2400" b="0" dirty="0">
                <a:latin typeface="Times New Roman" panose="02020603050405020304" pitchFamily="18" charset="0"/>
                <a:ea typeface="Times New Roman" panose="02020603050405020304" pitchFamily="18" charset="0"/>
                <a:cs typeface="Times New Roman" panose="02020603050405020304" pitchFamily="18" charset="0"/>
              </a:rPr>
              <a:t>Calculate the </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Early </a:t>
            </a:r>
            <a:r>
              <a:rPr lang="en-US" sz="2400" b="0" dirty="0">
                <a:latin typeface="Times New Roman" panose="02020603050405020304" pitchFamily="18" charset="0"/>
                <a:ea typeface="Times New Roman" panose="02020603050405020304" pitchFamily="18" charset="0"/>
                <a:cs typeface="Times New Roman" panose="02020603050405020304" pitchFamily="18" charset="0"/>
              </a:rPr>
              <a:t>activity times </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(ES and EF).</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8" name="Group 20"/>
          <p:cNvGraphicFramePr>
            <a:graphicFrameLocks/>
          </p:cNvGraphicFramePr>
          <p:nvPr>
            <p:extLst>
              <p:ext uri="{D42A27DB-BD31-4B8C-83A1-F6EECF244321}">
                <p14:modId xmlns:p14="http://schemas.microsoft.com/office/powerpoint/2010/main" xmlns="" val="1922555654"/>
              </p:ext>
            </p:extLst>
          </p:nvPr>
        </p:nvGraphicFramePr>
        <p:xfrm>
          <a:off x="7852298" y="24765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339239469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1676400" cy="542924"/>
          </a:xfrm>
        </p:spPr>
        <p:txBody>
          <a:bodyPr>
            <a:normAutofit fontScale="90000"/>
          </a:bodyPr>
          <a:lstStyle/>
          <a:p>
            <a:r>
              <a:rPr lang="en-US" sz="28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ar-SA" sz="2400" b="1" i="1" u="sng" dirty="0">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xmlns="" val="1335261809"/>
              </p:ext>
            </p:extLst>
          </p:nvPr>
        </p:nvGraphicFramePr>
        <p:xfrm>
          <a:off x="190050" y="1752600"/>
          <a:ext cx="8530617" cy="4267200"/>
        </p:xfrm>
        <a:graphic>
          <a:graphicData uri="http://schemas.openxmlformats.org/presentationml/2006/ole">
            <p:oleObj spid="_x0000_s11300" name="Worksheet" r:id="rId3" imgW="6362700" imgH="3438581" progId="Excel.Sheet.8">
              <p:embed/>
            </p:oleObj>
          </a:graphicData>
        </a:graphic>
      </p:graphicFrame>
      <p:sp>
        <p:nvSpPr>
          <p:cNvPr id="7" name="TextBox 5"/>
          <p:cNvSpPr txBox="1">
            <a:spLocks noChangeArrowheads="1"/>
          </p:cNvSpPr>
          <p:nvPr/>
        </p:nvSpPr>
        <p:spPr bwMode="auto">
          <a:xfrm>
            <a:off x="1828800" y="457200"/>
            <a:ext cx="5715000" cy="461665"/>
          </a:xfrm>
          <a:prstGeom prst="rect">
            <a:avLst/>
          </a:prstGeom>
          <a:solidFill>
            <a:srgbClr val="F8F9BD"/>
          </a:solidFill>
          <a:ln w="9525">
            <a:solidFill>
              <a:schemeClr val="tx1"/>
            </a:solidFill>
            <a:miter lim="800000"/>
            <a:headEnd/>
            <a:tailEnd/>
          </a:ln>
        </p:spPr>
        <p:txBody>
          <a:bodyPr wrap="square">
            <a:spAutoFit/>
          </a:bodyPr>
          <a:lstStyle/>
          <a:p>
            <a:pPr algn="just"/>
            <a:r>
              <a:rPr lang="en-US" sz="2400" b="0" dirty="0">
                <a:latin typeface="Times New Roman" panose="02020603050405020304" pitchFamily="18" charset="0"/>
                <a:ea typeface="Times New Roman" panose="02020603050405020304" pitchFamily="18" charset="0"/>
                <a:cs typeface="Times New Roman" panose="02020603050405020304" pitchFamily="18" charset="0"/>
              </a:rPr>
              <a:t>Calculate the late activity times (LS and LF).</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8" name="Group 20"/>
          <p:cNvGraphicFramePr>
            <a:graphicFrameLocks/>
          </p:cNvGraphicFramePr>
          <p:nvPr>
            <p:extLst>
              <p:ext uri="{D42A27DB-BD31-4B8C-83A1-F6EECF244321}">
                <p14:modId xmlns:p14="http://schemas.microsoft.com/office/powerpoint/2010/main" xmlns="" val="3643292548"/>
              </p:ext>
            </p:extLst>
          </p:nvPr>
        </p:nvGraphicFramePr>
        <p:xfrm>
          <a:off x="7699898"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1269475008"/>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 y="271225"/>
            <a:ext cx="1625600" cy="487362"/>
          </a:xfrm>
        </p:spPr>
        <p:txBody>
          <a:bodyPr>
            <a:normAutofit fontScale="90000"/>
          </a:bodyPr>
          <a:lstStyle/>
          <a:p>
            <a:r>
              <a:rPr lang="en-US" sz="28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ar-SA" sz="2400" b="1" i="1" u="sng" dirty="0">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xmlns="" val="3250451021"/>
              </p:ext>
            </p:extLst>
          </p:nvPr>
        </p:nvGraphicFramePr>
        <p:xfrm>
          <a:off x="76200" y="1295400"/>
          <a:ext cx="8835283" cy="4419600"/>
        </p:xfrm>
        <a:graphic>
          <a:graphicData uri="http://schemas.openxmlformats.org/presentationml/2006/ole">
            <p:oleObj spid="_x0000_s12325" name="Worksheet" r:id="rId3" imgW="6362700" imgH="3438581" progId="Excel.Sheet.8">
              <p:embed/>
            </p:oleObj>
          </a:graphicData>
        </a:graphic>
      </p:graphicFrame>
      <p:sp>
        <p:nvSpPr>
          <p:cNvPr id="7" name="TextBox 5"/>
          <p:cNvSpPr txBox="1">
            <a:spLocks noChangeArrowheads="1"/>
          </p:cNvSpPr>
          <p:nvPr/>
        </p:nvSpPr>
        <p:spPr bwMode="auto">
          <a:xfrm>
            <a:off x="1752600" y="321122"/>
            <a:ext cx="4724400" cy="461665"/>
          </a:xfrm>
          <a:prstGeom prst="rect">
            <a:avLst/>
          </a:prstGeom>
          <a:solidFill>
            <a:srgbClr val="F8F9BD"/>
          </a:solidFill>
          <a:ln w="9525">
            <a:solidFill>
              <a:schemeClr val="tx1"/>
            </a:solidFill>
            <a:miter lim="800000"/>
            <a:headEnd/>
            <a:tailEnd/>
          </a:ln>
        </p:spPr>
        <p:txBody>
          <a:bodyPr wrap="square">
            <a:spAutoFit/>
          </a:bodyPr>
          <a:lstStyle/>
          <a:p>
            <a:pPr algn="just"/>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Calculate Total Float  for an activity.</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8" name="Group 20"/>
          <p:cNvGraphicFramePr>
            <a:graphicFrameLocks/>
          </p:cNvGraphicFramePr>
          <p:nvPr>
            <p:extLst>
              <p:ext uri="{D42A27DB-BD31-4B8C-83A1-F6EECF244321}">
                <p14:modId xmlns:p14="http://schemas.microsoft.com/office/powerpoint/2010/main" xmlns="" val="214567323"/>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305477257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623888" y="322263"/>
            <a:ext cx="5624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Diagramming</a:t>
            </a:r>
            <a:endParaRPr lang="de-DE" sz="3200" b="1" i="1" dirty="0">
              <a:solidFill>
                <a:srgbClr val="CC33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762000" y="1137821"/>
            <a:ext cx="7772400" cy="4847481"/>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63538" indent="-363538" algn="just">
              <a:spcBef>
                <a:spcPts val="1800"/>
              </a:spcBef>
              <a:buClr>
                <a:srgbClr val="FF0000"/>
              </a:buClr>
              <a:buFont typeface="Wingdings" pitchFamily="2" charset="2"/>
              <a:buChar char="q"/>
              <a:defRPr/>
            </a:pPr>
            <a:r>
              <a:rPr lang="en-US" sz="2400" b="0" dirty="0">
                <a:latin typeface="Times New Roman" panose="02020603050405020304" pitchFamily="18" charset="0"/>
                <a:cs typeface="Times New Roman" panose="02020603050405020304" pitchFamily="18" charset="0"/>
              </a:rPr>
              <a:t>An important extension to the original activity-on-node concept appeared around 1964</a:t>
            </a:r>
            <a:r>
              <a:rPr lang="en-US" sz="2400" b="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a:p>
            <a:pPr marL="363538" indent="-363538" algn="just">
              <a:spcBef>
                <a:spcPts val="1800"/>
              </a:spcBef>
              <a:buClr>
                <a:srgbClr val="FF0000"/>
              </a:buClr>
              <a:buFont typeface="Wingdings" pitchFamily="2" charset="2"/>
              <a:buChar char="q"/>
              <a:defRPr/>
            </a:pPr>
            <a:r>
              <a:rPr lang="en-US" sz="2400" b="0" dirty="0">
                <a:latin typeface="Times New Roman" panose="02020603050405020304" pitchFamily="18" charset="0"/>
                <a:cs typeface="Times New Roman" panose="02020603050405020304" pitchFamily="18" charset="0"/>
              </a:rPr>
              <a:t>The sole relationship used in </a:t>
            </a:r>
            <a:r>
              <a:rPr lang="en-US" sz="2400" b="1" i="1" dirty="0">
                <a:solidFill>
                  <a:srgbClr val="0000FF"/>
                </a:solidFill>
                <a:latin typeface="Times New Roman" panose="02020603050405020304" pitchFamily="18" charset="0"/>
                <a:cs typeface="Times New Roman" panose="02020603050405020304" pitchFamily="18" charset="0"/>
              </a:rPr>
              <a:t>PERT/CPM network </a:t>
            </a:r>
            <a:r>
              <a:rPr lang="en-US" sz="2400" b="0" dirty="0">
                <a:latin typeface="Times New Roman" panose="02020603050405020304" pitchFamily="18" charset="0"/>
                <a:cs typeface="Times New Roman" panose="02020603050405020304" pitchFamily="18" charset="0"/>
              </a:rPr>
              <a:t>is finish to start type of dependency, with </a:t>
            </a:r>
            <a:r>
              <a:rPr lang="en-US" sz="2400" b="1" i="1" dirty="0">
                <a:solidFill>
                  <a:srgbClr val="FF0000"/>
                </a:solidFill>
                <a:latin typeface="Times New Roman" panose="02020603050405020304" pitchFamily="18" charset="0"/>
                <a:cs typeface="Times New Roman" panose="02020603050405020304" pitchFamily="18" charset="0"/>
              </a:rPr>
              <a:t>Fs</a:t>
            </a:r>
            <a:r>
              <a:rPr lang="en-US" sz="2400" b="1" i="1" baseline="-25000" dirty="0">
                <a:solidFill>
                  <a:srgbClr val="FF0000"/>
                </a:solidFill>
                <a:latin typeface="Times New Roman" panose="02020603050405020304" pitchFamily="18" charset="0"/>
                <a:cs typeface="Times New Roman" panose="02020603050405020304" pitchFamily="18" charset="0"/>
              </a:rPr>
              <a:t>ij </a:t>
            </a:r>
            <a:r>
              <a:rPr lang="en-US" sz="2400" b="1" i="1" dirty="0">
                <a:solidFill>
                  <a:srgbClr val="FF0000"/>
                </a:solidFill>
                <a:latin typeface="Times New Roman" panose="02020603050405020304" pitchFamily="18" charset="0"/>
                <a:cs typeface="Times New Roman" panose="02020603050405020304" pitchFamily="18" charset="0"/>
              </a:rPr>
              <a:t>= 0 </a:t>
            </a:r>
            <a:r>
              <a:rPr lang="en-US" sz="2400" b="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a:p>
            <a:pPr marL="363538" indent="-363538" algn="just">
              <a:spcBef>
                <a:spcPts val="1800"/>
              </a:spcBef>
              <a:buClr>
                <a:srgbClr val="FF0000"/>
              </a:buClr>
              <a:buFont typeface="Wingdings" pitchFamily="2" charset="2"/>
              <a:buChar char="q"/>
              <a:defRPr/>
            </a:pPr>
            <a:r>
              <a:rPr lang="en-US" sz="2400" b="0" dirty="0">
                <a:latin typeface="Times New Roman" panose="02020603050405020304" pitchFamily="18" charset="0"/>
                <a:cs typeface="Times New Roman" panose="02020603050405020304" pitchFamily="18" charset="0"/>
              </a:rPr>
              <a:t>Precedence diagramming includes precedence relationships among the activities. In Addition, one may specify a </a:t>
            </a:r>
            <a:r>
              <a:rPr lang="en-US" sz="2400" b="1" i="1" u="sng" dirty="0">
                <a:solidFill>
                  <a:srgbClr val="FF0000"/>
                </a:solidFill>
                <a:latin typeface="Times New Roman" panose="02020603050405020304" pitchFamily="18" charset="0"/>
                <a:cs typeface="Times New Roman" panose="02020603050405020304" pitchFamily="18" charset="0"/>
              </a:rPr>
              <a:t>“lag time” </a:t>
            </a:r>
            <a:r>
              <a:rPr lang="en-US" sz="2400" b="0" dirty="0">
                <a:latin typeface="Times New Roman" panose="02020603050405020304" pitchFamily="18" charset="0"/>
                <a:cs typeface="Times New Roman" panose="02020603050405020304" pitchFamily="18" charset="0"/>
              </a:rPr>
              <a:t>associated with any of the precedence relationships, which can be used to account for overlapping times among activities</a:t>
            </a:r>
            <a:r>
              <a:rPr lang="en-US" sz="2400" b="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a:p>
            <a:pPr marL="363538" indent="-363538" algn="just">
              <a:spcBef>
                <a:spcPts val="1800"/>
              </a:spcBef>
              <a:buClr>
                <a:srgbClr val="FF0000"/>
              </a:buClr>
              <a:buFont typeface="Wingdings" pitchFamily="2" charset="2"/>
              <a:buChar char="q"/>
              <a:defRPr/>
            </a:pPr>
            <a:r>
              <a:rPr lang="en-US" sz="2400" b="0" dirty="0">
                <a:latin typeface="Times New Roman" panose="02020603050405020304" pitchFamily="18" charset="0"/>
                <a:cs typeface="Times New Roman" panose="02020603050405020304" pitchFamily="18" charset="0"/>
              </a:rPr>
              <a:t>The computation of activity times (published in 1973) is more complex than AON.</a:t>
            </a:r>
          </a:p>
        </p:txBody>
      </p:sp>
      <p:graphicFrame>
        <p:nvGraphicFramePr>
          <p:cNvPr id="8" name="Group 20"/>
          <p:cNvGraphicFramePr>
            <a:graphicFrameLocks/>
          </p:cNvGraphicFramePr>
          <p:nvPr>
            <p:extLst>
              <p:ext uri="{D42A27DB-BD31-4B8C-83A1-F6EECF244321}">
                <p14:modId xmlns:p14="http://schemas.microsoft.com/office/powerpoint/2010/main" xmlns="" val="22496058"/>
              </p:ext>
            </p:extLst>
          </p:nvPr>
        </p:nvGraphicFramePr>
        <p:xfrm>
          <a:off x="7696200"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427114578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76200" y="252676"/>
            <a:ext cx="1676400" cy="515938"/>
          </a:xfrm>
          <a:prstGeom prst="rect">
            <a:avLst/>
          </a:prstGeom>
          <a:solidFill>
            <a:schemeClr val="bg1"/>
          </a:solidFill>
          <a:ln w="9525">
            <a:solidFill>
              <a:schemeClr val="tx2"/>
            </a:solidFill>
            <a:miter lim="800000"/>
            <a:headEnd/>
            <a:tailEnd/>
          </a:ln>
          <a:effectLst/>
        </p:spPr>
        <p:txBody>
          <a:bodyPr lIns="0" tIns="0" rIns="0" bIns="0"/>
          <a:lstStyle/>
          <a:p>
            <a:pPr algn="l">
              <a:spcBef>
                <a:spcPct val="20000"/>
              </a:spcBef>
              <a:buClr>
                <a:srgbClr val="CC3300"/>
              </a:buClr>
              <a:buSzPct val="120000"/>
              <a:defRPr/>
            </a:pPr>
            <a:r>
              <a:rPr lang="en-US" sz="28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de-DE" sz="1900" b="1" i="1" u="sng" dirty="0">
              <a:solidFill>
                <a:srgbClr val="CC3300"/>
              </a:solidFill>
              <a:latin typeface="Times New Roman" panose="02020603050405020304" pitchFamily="18"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xmlns="" val="3894533861"/>
              </p:ext>
            </p:extLst>
          </p:nvPr>
        </p:nvGraphicFramePr>
        <p:xfrm>
          <a:off x="1143000" y="1368425"/>
          <a:ext cx="7256463" cy="4270375"/>
        </p:xfrm>
        <a:graphic>
          <a:graphicData uri="http://schemas.openxmlformats.org/presentationml/2006/ole">
            <p:oleObj spid="_x0000_s13348" name="Worksheet" r:id="rId3" imgW="5857951" imgH="3438581" progId="Excel.Sheet.8">
              <p:embed/>
            </p:oleObj>
          </a:graphicData>
        </a:graphic>
      </p:graphicFrame>
      <p:sp>
        <p:nvSpPr>
          <p:cNvPr id="9" name="Rectangle 2"/>
          <p:cNvSpPr txBox="1">
            <a:spLocks noChangeArrowheads="1"/>
          </p:cNvSpPr>
          <p:nvPr/>
        </p:nvSpPr>
        <p:spPr bwMode="auto">
          <a:xfrm>
            <a:off x="1905000" y="399282"/>
            <a:ext cx="3657600" cy="369332"/>
          </a:xfrm>
          <a:prstGeom prst="rect">
            <a:avLst/>
          </a:prstGeom>
          <a:solidFill>
            <a:srgbClr val="F8F9BD"/>
          </a:solidFill>
          <a:ln w="9525">
            <a:solidFill>
              <a:schemeClr val="tx2"/>
            </a:solidFill>
            <a:miter lim="800000"/>
            <a:headEnd/>
            <a:tailEnd/>
          </a:ln>
          <a:effectLst>
            <a:outerShdw dist="107763" dir="18900000" algn="ctr" rotWithShape="0">
              <a:schemeClr val="bg2">
                <a:alpha val="50000"/>
              </a:schemeClr>
            </a:outerShdw>
          </a:effectLst>
        </p:spPr>
        <p:txBody>
          <a:bodyPr vert="horz" wrap="square" lIns="0" tIns="0" rIns="0" bIns="0" numCol="1" anchor="t" anchorCtr="0" compatLnSpc="1">
            <a:prstTxWarp prst="textNoShape">
              <a:avLst/>
            </a:prstTxWarp>
            <a:spAutoFit/>
          </a:bodyPr>
          <a:lstStyle>
            <a:lvl1pPr marL="195263" indent="-1952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ea typeface="+mn-ea"/>
                <a:cs typeface="+mn-cs"/>
              </a:defRPr>
            </a:lvl1pPr>
            <a:lvl2pPr marL="574675" indent="-18891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2pPr>
            <a:lvl3pPr marL="952500" indent="-187325"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3pPr>
            <a:lvl4pPr marL="1325563"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4pPr>
            <a:lvl5pPr marL="16986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5pPr>
            <a:lvl6pPr marL="21558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6pPr>
            <a:lvl7pPr marL="26130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7pPr>
            <a:lvl8pPr marL="30702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8pPr>
            <a:lvl9pPr marL="35274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9pPr>
          </a:lstStyle>
          <a:p>
            <a:pPr marL="0" indent="0" algn="justLow">
              <a:lnSpc>
                <a:spcPct val="100000"/>
              </a:lnSpc>
              <a:buClr>
                <a:srgbClr val="CC3300"/>
              </a:buClr>
              <a:buSzTx/>
              <a:buFontTx/>
              <a:buNone/>
              <a:defRPr/>
            </a:pPr>
            <a:r>
              <a:rPr lang="en-US" sz="2400" dirty="0" smtClean="0">
                <a:latin typeface="Times New Roman" panose="02020603050405020304" pitchFamily="18" charset="0"/>
                <a:cs typeface="Times New Roman" panose="02020603050405020304" pitchFamily="18" charset="0"/>
              </a:rPr>
              <a:t>Indicate the critical activities.</a:t>
            </a:r>
          </a:p>
        </p:txBody>
      </p:sp>
      <p:graphicFrame>
        <p:nvGraphicFramePr>
          <p:cNvPr id="6" name="Group 20"/>
          <p:cNvGraphicFramePr>
            <a:graphicFrameLocks/>
          </p:cNvGraphicFramePr>
          <p:nvPr>
            <p:extLst>
              <p:ext uri="{D42A27DB-BD31-4B8C-83A1-F6EECF244321}">
                <p14:modId xmlns:p14="http://schemas.microsoft.com/office/powerpoint/2010/main" xmlns="" val="214567323"/>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356368758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body" idx="1"/>
          </p:nvPr>
        </p:nvSpPr>
        <p:spPr>
          <a:xfrm>
            <a:off x="533400" y="1524000"/>
            <a:ext cx="7772400" cy="4648200"/>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454025" indent="-454025" algn="just">
              <a:buClr>
                <a:srgbClr val="CC3300"/>
              </a:buClr>
              <a:buSzTx/>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An activity that extends from one activity to another, but which </a:t>
            </a:r>
            <a:r>
              <a:rPr lang="en-US" sz="2800" b="1" i="1" u="sng" dirty="0" smtClean="0">
                <a:solidFill>
                  <a:srgbClr val="0000FF"/>
                </a:solidFill>
                <a:latin typeface="Times New Roman" panose="02020603050405020304" pitchFamily="18" charset="0"/>
                <a:cs typeface="Times New Roman" panose="02020603050405020304" pitchFamily="18" charset="0"/>
              </a:rPr>
              <a:t>has no estimated duration </a:t>
            </a:r>
            <a:r>
              <a:rPr lang="en-US" sz="2800" dirty="0" smtClean="0">
                <a:latin typeface="Times New Roman" panose="02020603050405020304" pitchFamily="18" charset="0"/>
                <a:cs typeface="Times New Roman" panose="02020603050405020304" pitchFamily="18" charset="0"/>
              </a:rPr>
              <a:t>of its own. </a:t>
            </a:r>
          </a:p>
          <a:p>
            <a:pPr marL="454025" indent="-454025" algn="just">
              <a:buClr>
                <a:srgbClr val="CC3300"/>
              </a:buClr>
              <a:buSzTx/>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It is time-consuming and requires resources, but its duration is controlled, not by its own nature, but by the two activities between which it spans.</a:t>
            </a:r>
          </a:p>
          <a:p>
            <a:pPr marL="454025" indent="-454025" algn="just">
              <a:buClr>
                <a:srgbClr val="CC3300"/>
              </a:buClr>
              <a:buSzTx/>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Its </a:t>
            </a:r>
            <a:r>
              <a:rPr lang="en-US" sz="2800" b="1" i="1" dirty="0" smtClean="0">
                <a:solidFill>
                  <a:srgbClr val="0000FF"/>
                </a:solidFill>
                <a:latin typeface="Times New Roman" panose="02020603050405020304" pitchFamily="18" charset="0"/>
                <a:cs typeface="Times New Roman" panose="02020603050405020304" pitchFamily="18" charset="0"/>
              </a:rPr>
              <a:t>ES and LS </a:t>
            </a:r>
            <a:r>
              <a:rPr lang="en-US" sz="2800" dirty="0" smtClean="0">
                <a:latin typeface="Times New Roman" panose="02020603050405020304" pitchFamily="18" charset="0"/>
                <a:cs typeface="Times New Roman" panose="02020603050405020304" pitchFamily="18" charset="0"/>
              </a:rPr>
              <a:t>times are determined by the activity where it begins and its </a:t>
            </a:r>
            <a:r>
              <a:rPr lang="en-US" sz="2800" b="1" i="1" dirty="0" smtClean="0">
                <a:solidFill>
                  <a:srgbClr val="0000FF"/>
                </a:solidFill>
                <a:latin typeface="Times New Roman" panose="02020603050405020304" pitchFamily="18" charset="0"/>
                <a:cs typeface="Times New Roman" panose="02020603050405020304" pitchFamily="18" charset="0"/>
              </a:rPr>
              <a:t>EF and LF </a:t>
            </a:r>
            <a:r>
              <a:rPr lang="en-US" sz="2800" dirty="0" smtClean="0">
                <a:latin typeface="Times New Roman" panose="02020603050405020304" pitchFamily="18" charset="0"/>
                <a:cs typeface="Times New Roman" panose="02020603050405020304" pitchFamily="18" charset="0"/>
              </a:rPr>
              <a:t>times are dictated by the activity at its conclusion. </a:t>
            </a:r>
          </a:p>
          <a:p>
            <a:pPr marL="454025" indent="-454025" algn="just">
              <a:buClr>
                <a:srgbClr val="CC3300"/>
              </a:buClr>
              <a:buSzTx/>
              <a:buFont typeface="Wingdings" pitchFamily="2" charset="2"/>
              <a:buChar char="Ø"/>
              <a:defRPr/>
            </a:pPr>
            <a:r>
              <a:rPr lang="en-US" sz="2800" b="1" i="1" u="sng" dirty="0" smtClean="0">
                <a:solidFill>
                  <a:srgbClr val="FF0000"/>
                </a:solidFill>
                <a:latin typeface="Times New Roman" panose="02020603050405020304" pitchFamily="18" charset="0"/>
                <a:cs typeface="Times New Roman" panose="02020603050405020304" pitchFamily="18" charset="0"/>
              </a:rPr>
              <a:t>Examples: </a:t>
            </a:r>
            <a:r>
              <a:rPr lang="en-US" sz="2800" dirty="0" smtClean="0">
                <a:solidFill>
                  <a:srgbClr val="FF0000"/>
                </a:solidFill>
                <a:latin typeface="Times New Roman" panose="02020603050405020304" pitchFamily="18" charset="0"/>
                <a:cs typeface="Times New Roman" panose="02020603050405020304" pitchFamily="18" charset="0"/>
              </a:rPr>
              <a:t>Dewatering, Haul road maintenance</a:t>
            </a:r>
          </a:p>
        </p:txBody>
      </p:sp>
      <p:sp>
        <p:nvSpPr>
          <p:cNvPr id="535555" name="Rectangle 3"/>
          <p:cNvSpPr>
            <a:spLocks noChangeArrowheads="1"/>
          </p:cNvSpPr>
          <p:nvPr/>
        </p:nvSpPr>
        <p:spPr bwMode="auto">
          <a:xfrm>
            <a:off x="623888" y="779463"/>
            <a:ext cx="53197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HAMMOCK ACTIVITY</a:t>
            </a:r>
            <a:endParaRPr lang="de-DE"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7" name="Rounded Rectangle 6"/>
          <p:cNvSpPr/>
          <p:nvPr/>
        </p:nvSpPr>
        <p:spPr>
          <a:xfrm>
            <a:off x="0" y="0"/>
            <a:ext cx="9144000" cy="4572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3600" b="1" i="1" dirty="0" smtClean="0">
                <a:solidFill>
                  <a:schemeClr val="bg1"/>
                </a:solidFill>
                <a:latin typeface="Times New Roman" pitchFamily="18" charset="0"/>
                <a:cs typeface="Times New Roman" pitchFamily="18" charset="0"/>
              </a:rPr>
              <a:t>Notes on Schedule</a:t>
            </a:r>
          </a:p>
        </p:txBody>
      </p:sp>
    </p:spTree>
    <p:extLst>
      <p:ext uri="{BB962C8B-B14F-4D97-AF65-F5344CB8AC3E}">
        <p14:creationId xmlns:p14="http://schemas.microsoft.com/office/powerpoint/2010/main" xmlns="" val="106162317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5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5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55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55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body" idx="1"/>
          </p:nvPr>
        </p:nvSpPr>
        <p:spPr>
          <a:xfrm>
            <a:off x="524256" y="1524000"/>
            <a:ext cx="7848600" cy="3886199"/>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454025" indent="-454025" algn="just">
              <a:spcBef>
                <a:spcPts val="2400"/>
              </a:spcBef>
              <a:buClr>
                <a:srgbClr val="CC3300"/>
              </a:buClr>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Milestones are points in time that have been identified as being important intermediate </a:t>
            </a:r>
            <a:r>
              <a:rPr lang="en-US" sz="2800" b="1" i="1" u="sng" dirty="0" smtClean="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reference points</a:t>
            </a:r>
            <a:r>
              <a:rPr lang="en-US" sz="2800" dirty="0" smtClean="0">
                <a:latin typeface="Times New Roman" panose="02020603050405020304" pitchFamily="18" charset="0"/>
                <a:cs typeface="Times New Roman" panose="02020603050405020304" pitchFamily="18" charset="0"/>
              </a:rPr>
              <a:t> during the accomplishment of the work. </a:t>
            </a:r>
          </a:p>
          <a:p>
            <a:pPr marL="454025" indent="-454025" algn="just">
              <a:spcBef>
                <a:spcPts val="2400"/>
              </a:spcBef>
              <a:buClr>
                <a:srgbClr val="CC3300"/>
              </a:buClr>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Milestone events can include dates imposed by the customer for the finishing of certain tasks as well as target dates set by the project manager for the completion of certain segments of the work.</a:t>
            </a:r>
          </a:p>
        </p:txBody>
      </p:sp>
      <p:sp>
        <p:nvSpPr>
          <p:cNvPr id="536579" name="Rectangle 3"/>
          <p:cNvSpPr>
            <a:spLocks noChangeArrowheads="1"/>
          </p:cNvSpPr>
          <p:nvPr/>
        </p:nvSpPr>
        <p:spPr bwMode="auto">
          <a:xfrm>
            <a:off x="524256" y="732631"/>
            <a:ext cx="2957512" cy="515937"/>
          </a:xfrm>
          <a:prstGeom prst="rect">
            <a:avLst/>
          </a:prstGeom>
          <a:solidFill>
            <a:srgbClr val="FFFFCC"/>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i="1" u="sng"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MILESTONES</a:t>
            </a:r>
            <a:endParaRPr lang="de-DE" sz="2800" b="1" i="1" u="sng">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6" name="Rounded Rectangle 5"/>
          <p:cNvSpPr/>
          <p:nvPr/>
        </p:nvSpPr>
        <p:spPr>
          <a:xfrm>
            <a:off x="0" y="0"/>
            <a:ext cx="9144000" cy="4572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3600" b="1" i="1" dirty="0" smtClean="0">
                <a:solidFill>
                  <a:schemeClr val="bg1"/>
                </a:solidFill>
                <a:latin typeface="Times New Roman" pitchFamily="18" charset="0"/>
                <a:cs typeface="Times New Roman" pitchFamily="18" charset="0"/>
              </a:rPr>
              <a:t>Notes on Schedule</a:t>
            </a:r>
          </a:p>
        </p:txBody>
      </p:sp>
    </p:spTree>
    <p:extLst>
      <p:ext uri="{BB962C8B-B14F-4D97-AF65-F5344CB8AC3E}">
        <p14:creationId xmlns:p14="http://schemas.microsoft.com/office/powerpoint/2010/main" xmlns="" val="192908512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6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657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body" idx="1"/>
          </p:nvPr>
        </p:nvSpPr>
        <p:spPr>
          <a:xfrm>
            <a:off x="914400" y="1752600"/>
            <a:ext cx="6934200" cy="2667000"/>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454025" indent="-454025" algn="just">
              <a:spcBef>
                <a:spcPts val="2400"/>
              </a:spcBef>
              <a:buClr>
                <a:srgbClr val="CC3300"/>
              </a:buClr>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Distinctive </a:t>
            </a:r>
            <a:r>
              <a:rPr lang="en-US" sz="2800" b="1" i="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geometric figure </a:t>
            </a:r>
            <a:r>
              <a:rPr lang="en-US" sz="2800" dirty="0" smtClean="0">
                <a:latin typeface="Times New Roman" panose="02020603050405020304" pitchFamily="18" charset="0"/>
                <a:cs typeface="Times New Roman" panose="02020603050405020304" pitchFamily="18" charset="0"/>
              </a:rPr>
              <a:t>is preferred to represent a milestone </a:t>
            </a:r>
            <a:r>
              <a:rPr lang="en-US" sz="2800" i="1" u="sng" dirty="0" smtClean="0">
                <a:solidFill>
                  <a:srgbClr val="0000FF"/>
                </a:solidFill>
                <a:latin typeface="Times New Roman" panose="02020603050405020304" pitchFamily="18" charset="0"/>
                <a:cs typeface="Times New Roman" panose="02020603050405020304" pitchFamily="18" charset="0"/>
              </a:rPr>
              <a:t>(circles, ovals, or other shapes)</a:t>
            </a:r>
            <a:r>
              <a:rPr lang="en-US" sz="2800" dirty="0" smtClean="0">
                <a:latin typeface="Times New Roman" panose="02020603050405020304" pitchFamily="18" charset="0"/>
                <a:cs typeface="Times New Roman" panose="02020603050405020304" pitchFamily="18" charset="0"/>
              </a:rPr>
              <a:t> can be used.</a:t>
            </a:r>
          </a:p>
          <a:p>
            <a:pPr marL="454025" indent="-454025" algn="just">
              <a:spcBef>
                <a:spcPts val="2400"/>
              </a:spcBef>
              <a:buClr>
                <a:srgbClr val="CC3300"/>
              </a:buClr>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Any information pertaining to a milestone and considered to be useful may be entered.</a:t>
            </a:r>
          </a:p>
        </p:txBody>
      </p:sp>
      <p:sp>
        <p:nvSpPr>
          <p:cNvPr id="536579" name="Rectangle 3"/>
          <p:cNvSpPr>
            <a:spLocks noChangeArrowheads="1"/>
          </p:cNvSpPr>
          <p:nvPr/>
        </p:nvSpPr>
        <p:spPr bwMode="auto">
          <a:xfrm>
            <a:off x="609600" y="838200"/>
            <a:ext cx="2957512" cy="515937"/>
          </a:xfrm>
          <a:prstGeom prst="rect">
            <a:avLst/>
          </a:prstGeom>
          <a:solidFill>
            <a:srgbClr val="FFFFCC"/>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i="1" u="sng"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MILESTONES</a:t>
            </a:r>
            <a:endParaRPr lang="de-DE" sz="2800" b="1" i="1" u="sng"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6" name="Rounded Rectangle 5"/>
          <p:cNvSpPr/>
          <p:nvPr/>
        </p:nvSpPr>
        <p:spPr>
          <a:xfrm>
            <a:off x="0" y="0"/>
            <a:ext cx="9144000" cy="4572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3600" b="1" i="1" dirty="0" smtClean="0">
                <a:solidFill>
                  <a:schemeClr val="bg1"/>
                </a:solidFill>
                <a:latin typeface="Times New Roman" pitchFamily="18" charset="0"/>
                <a:cs typeface="Times New Roman" pitchFamily="18" charset="0"/>
              </a:rPr>
              <a:t>Notes on Schedule</a:t>
            </a:r>
          </a:p>
        </p:txBody>
      </p:sp>
    </p:spTree>
    <p:extLst>
      <p:ext uri="{BB962C8B-B14F-4D97-AF65-F5344CB8AC3E}">
        <p14:creationId xmlns:p14="http://schemas.microsoft.com/office/powerpoint/2010/main" xmlns="" val="261843011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6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657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body" idx="1"/>
          </p:nvPr>
        </p:nvSpPr>
        <p:spPr>
          <a:xfrm>
            <a:off x="914400" y="1752600"/>
            <a:ext cx="6934200" cy="3276600"/>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0" lvl="0" indent="0" algn="just">
              <a:buNone/>
              <a:defRPr/>
            </a:pPr>
            <a:r>
              <a:rPr lang="en-US" sz="2800" b="1" i="1" dirty="0">
                <a:latin typeface="Times New Roman" pitchFamily="18" charset="0"/>
                <a:cs typeface="Times New Roman" pitchFamily="18" charset="0"/>
              </a:rPr>
              <a:t>How can you shorten the schedule?</a:t>
            </a:r>
          </a:p>
          <a:p>
            <a:pPr marL="0" lvl="0" indent="0" algn="just">
              <a:buNone/>
              <a:defRPr/>
            </a:pPr>
            <a:r>
              <a:rPr lang="en-US" sz="2800" b="1" i="1" dirty="0">
                <a:solidFill>
                  <a:srgbClr val="FF0000"/>
                </a:solidFill>
                <a:latin typeface="Times New Roman" pitchFamily="18" charset="0"/>
                <a:cs typeface="Times New Roman" pitchFamily="18" charset="0"/>
              </a:rPr>
              <a:t>Via</a:t>
            </a:r>
          </a:p>
          <a:p>
            <a:pPr marL="630238" lvl="1" indent="-366713" algn="just">
              <a:buFont typeface="Wingdings" pitchFamily="2" charset="2"/>
              <a:buChar char="Ø"/>
              <a:defRPr/>
            </a:pPr>
            <a:r>
              <a:rPr lang="en-US" dirty="0">
                <a:solidFill>
                  <a:srgbClr val="0000CC"/>
                </a:solidFill>
                <a:latin typeface="Times New Roman" pitchFamily="18" charset="0"/>
                <a:cs typeface="Times New Roman" pitchFamily="18" charset="0"/>
              </a:rPr>
              <a:t>Reducing scope (or quality)</a:t>
            </a:r>
          </a:p>
          <a:p>
            <a:pPr marL="630238" lvl="1" indent="-366713" algn="just">
              <a:buFont typeface="Wingdings" pitchFamily="2" charset="2"/>
              <a:buChar char="Ø"/>
              <a:defRPr/>
            </a:pPr>
            <a:r>
              <a:rPr lang="en-US" dirty="0">
                <a:solidFill>
                  <a:srgbClr val="0000CC"/>
                </a:solidFill>
                <a:latin typeface="Times New Roman" pitchFamily="18" charset="0"/>
                <a:cs typeface="Times New Roman" pitchFamily="18" charset="0"/>
              </a:rPr>
              <a:t>Adding resources</a:t>
            </a:r>
          </a:p>
          <a:p>
            <a:pPr marL="630238" lvl="1" indent="-366713" algn="just">
              <a:buFont typeface="Wingdings" pitchFamily="2" charset="2"/>
              <a:buChar char="Ø"/>
              <a:defRPr/>
            </a:pPr>
            <a:r>
              <a:rPr lang="en-US" dirty="0">
                <a:solidFill>
                  <a:srgbClr val="0000CC"/>
                </a:solidFill>
                <a:latin typeface="Times New Roman" pitchFamily="18" charset="0"/>
                <a:cs typeface="Times New Roman" pitchFamily="18" charset="0"/>
              </a:rPr>
              <a:t>Concurrency (perform tasks in parallel)</a:t>
            </a:r>
          </a:p>
          <a:p>
            <a:pPr marL="630238" lvl="1" indent="-366713" algn="just">
              <a:buFont typeface="Wingdings" pitchFamily="2" charset="2"/>
              <a:buChar char="Ø"/>
              <a:defRPr/>
            </a:pPr>
            <a:r>
              <a:rPr lang="en-US" dirty="0">
                <a:solidFill>
                  <a:srgbClr val="0000CC"/>
                </a:solidFill>
                <a:latin typeface="Times New Roman" pitchFamily="18" charset="0"/>
                <a:cs typeface="Times New Roman" pitchFamily="18" charset="0"/>
              </a:rPr>
              <a:t>Substitution of </a:t>
            </a:r>
            <a:r>
              <a:rPr lang="en-US" dirty="0" smtClean="0">
                <a:solidFill>
                  <a:srgbClr val="0000CC"/>
                </a:solidFill>
                <a:latin typeface="Times New Roman" pitchFamily="18" charset="0"/>
                <a:cs typeface="Times New Roman" pitchFamily="18" charset="0"/>
              </a:rPr>
              <a:t>activities</a:t>
            </a:r>
            <a:endParaRPr lang="en-US" dirty="0" smtClean="0">
              <a:latin typeface="Times New Roman" panose="02020603050405020304" pitchFamily="18" charset="0"/>
              <a:cs typeface="Times New Roman" panose="02020603050405020304" pitchFamily="18" charset="0"/>
            </a:endParaRPr>
          </a:p>
        </p:txBody>
      </p:sp>
      <p:sp>
        <p:nvSpPr>
          <p:cNvPr id="536579" name="Rectangle 3"/>
          <p:cNvSpPr>
            <a:spLocks noChangeArrowheads="1"/>
          </p:cNvSpPr>
          <p:nvPr/>
        </p:nvSpPr>
        <p:spPr bwMode="auto">
          <a:xfrm>
            <a:off x="609600" y="838200"/>
            <a:ext cx="5029200" cy="515937"/>
          </a:xfrm>
          <a:prstGeom prst="rect">
            <a:avLst/>
          </a:prstGeom>
          <a:solidFill>
            <a:srgbClr val="FFFFCC"/>
          </a:solidFill>
          <a:ln w="9525">
            <a:solidFill>
              <a:schemeClr val="tx2"/>
            </a:solidFill>
            <a:miter lim="800000"/>
            <a:headEnd/>
            <a:tailEnd/>
          </a:ln>
          <a:effectLst/>
        </p:spPr>
        <p:txBody>
          <a:bodyPr lIns="0" tIns="0" rIns="0" bIns="0"/>
          <a:lstStyle/>
          <a:p>
            <a:pPr lvl="0" algn="just">
              <a:spcBef>
                <a:spcPct val="0"/>
              </a:spcBef>
              <a:defRPr/>
            </a:pPr>
            <a:r>
              <a:rPr lang="en-US" sz="3200" b="1" i="1" u="sng" dirty="0">
                <a:solidFill>
                  <a:srgbClr val="FF0000"/>
                </a:solidFill>
                <a:latin typeface="Times New Roman" pitchFamily="18" charset="0"/>
                <a:cs typeface="Times New Roman" pitchFamily="18" charset="0"/>
              </a:rPr>
              <a:t>Reducing Project Duration</a:t>
            </a:r>
          </a:p>
        </p:txBody>
      </p:sp>
      <p:sp>
        <p:nvSpPr>
          <p:cNvPr id="6" name="Rounded Rectangle 5"/>
          <p:cNvSpPr/>
          <p:nvPr/>
        </p:nvSpPr>
        <p:spPr>
          <a:xfrm>
            <a:off x="0" y="0"/>
            <a:ext cx="9144000" cy="4572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3600" b="1" i="1" dirty="0" smtClean="0">
                <a:solidFill>
                  <a:schemeClr val="bg1"/>
                </a:solidFill>
                <a:latin typeface="Times New Roman" pitchFamily="18" charset="0"/>
                <a:cs typeface="Times New Roman" pitchFamily="18" charset="0"/>
              </a:rPr>
              <a:t>Notes on Schedule</a:t>
            </a:r>
          </a:p>
        </p:txBody>
      </p:sp>
    </p:spTree>
    <p:extLst>
      <p:ext uri="{BB962C8B-B14F-4D97-AF65-F5344CB8AC3E}">
        <p14:creationId xmlns:p14="http://schemas.microsoft.com/office/powerpoint/2010/main" xmlns="" val="24351575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6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6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6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65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657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657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a:xfrm>
            <a:off x="762000" y="990600"/>
            <a:ext cx="7772400" cy="4800600"/>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454025" indent="-454025">
              <a:spcBef>
                <a:spcPts val="1200"/>
              </a:spcBef>
              <a:buClr>
                <a:srgbClr val="CC3300"/>
              </a:buClr>
              <a:buSzTx/>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In many cases,  there is a delay between the completion of one activity and the start of another following or there is a need to show that one activity will </a:t>
            </a:r>
            <a:r>
              <a:rPr lang="en-US" sz="2400" b="1" i="1"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overlap</a:t>
            </a:r>
            <a:r>
              <a:rPr lang="en-US" sz="2400" dirty="0" smtClean="0">
                <a:latin typeface="Times New Roman" panose="02020603050405020304" pitchFamily="18" charset="0"/>
                <a:cs typeface="Times New Roman" panose="02020603050405020304" pitchFamily="18" charset="0"/>
              </a:rPr>
              <a:t> another in some fashion.</a:t>
            </a:r>
          </a:p>
          <a:p>
            <a:pPr marL="454025" indent="-454025">
              <a:spcBef>
                <a:spcPts val="1200"/>
              </a:spcBef>
              <a:buClr>
                <a:srgbClr val="CC3300"/>
              </a:buClr>
              <a:buSzTx/>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A successor </a:t>
            </a:r>
            <a:r>
              <a:rPr lang="en-US" sz="2400" b="1" i="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"lags" </a:t>
            </a:r>
            <a:r>
              <a:rPr lang="en-US" sz="2400" dirty="0" smtClean="0">
                <a:latin typeface="Times New Roman" panose="02020603050405020304" pitchFamily="18" charset="0"/>
                <a:cs typeface="Times New Roman" panose="02020603050405020304" pitchFamily="18" charset="0"/>
              </a:rPr>
              <a:t>a predecessor, but a predecessor </a:t>
            </a:r>
            <a:r>
              <a:rPr lang="en-US" sz="2400" b="1" i="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"leads" </a:t>
            </a:r>
            <a:r>
              <a:rPr lang="en-US" sz="2400" dirty="0" smtClean="0">
                <a:latin typeface="Times New Roman" panose="02020603050405020304" pitchFamily="18" charset="0"/>
                <a:cs typeface="Times New Roman" panose="02020603050405020304" pitchFamily="18" charset="0"/>
              </a:rPr>
              <a:t>a successor.</a:t>
            </a:r>
          </a:p>
          <a:p>
            <a:pPr marL="454025" indent="-454025">
              <a:spcBef>
                <a:spcPts val="1200"/>
              </a:spcBef>
              <a:buClr>
                <a:srgbClr val="CC3300"/>
              </a:buClr>
              <a:buSzTx/>
              <a:buFont typeface="Wingdings" pitchFamily="2" charset="2"/>
              <a:buChar char="Ø"/>
              <a:defRPr/>
            </a:pPr>
            <a:r>
              <a:rPr lang="en-US" sz="2400" b="1" i="1" dirty="0" smtClean="0">
                <a:solidFill>
                  <a:srgbClr val="0000FF"/>
                </a:solidFill>
                <a:latin typeface="Times New Roman" panose="02020603050405020304" pitchFamily="18" charset="0"/>
                <a:cs typeface="Times New Roman" panose="02020603050405020304" pitchFamily="18" charset="0"/>
              </a:rPr>
              <a:t>Lag time can be designated on a dependency line with a positive, negative, or zero value.</a:t>
            </a:r>
          </a:p>
          <a:p>
            <a:pPr marL="454025" indent="-454025">
              <a:spcBef>
                <a:spcPts val="1200"/>
              </a:spcBef>
              <a:buClr>
                <a:srgbClr val="CC3300"/>
              </a:buClr>
              <a:buSzTx/>
              <a:buFont typeface="Wingdings" pitchFamily="2" charset="2"/>
              <a:buChar char="Ø"/>
              <a:defRPr/>
            </a:pPr>
            <a:r>
              <a:rPr lang="en-US" sz="2400" b="1" dirty="0" smtClean="0">
                <a:latin typeface="Times New Roman" panose="02020603050405020304" pitchFamily="18" charset="0"/>
                <a:cs typeface="Times New Roman" panose="02020603050405020304" pitchFamily="18" charset="0"/>
              </a:rPr>
              <a:t>Limitations and Disadvantages of Lag</a:t>
            </a:r>
            <a:r>
              <a:rPr lang="en-US" sz="2400" dirty="0" smtClean="0">
                <a:latin typeface="Times New Roman" panose="02020603050405020304" pitchFamily="18" charset="0"/>
                <a:cs typeface="Times New Roman" panose="02020603050405020304" pitchFamily="18" charset="0"/>
              </a:rPr>
              <a:t>: </a:t>
            </a:r>
          </a:p>
          <a:p>
            <a:pPr marL="938213" lvl="1" indent="-304800">
              <a:spcBef>
                <a:spcPts val="0"/>
              </a:spcBef>
              <a:buClr>
                <a:schemeClr val="accent2"/>
              </a:buClr>
              <a:buSzTx/>
              <a:buFont typeface="Wingdings" pitchFamily="2" charset="2"/>
              <a:buChar char="q"/>
              <a:defRPr/>
            </a:pPr>
            <a:r>
              <a:rPr lang="en-US" sz="2000" dirty="0" smtClean="0">
                <a:latin typeface="Times New Roman" panose="02020603050405020304" pitchFamily="18" charset="0"/>
                <a:cs typeface="Times New Roman" panose="02020603050405020304" pitchFamily="18" charset="0"/>
              </a:rPr>
              <a:t>Lag would complicate the scheduling process.</a:t>
            </a:r>
          </a:p>
          <a:p>
            <a:pPr marL="938213" lvl="1" indent="-304800">
              <a:spcBef>
                <a:spcPts val="0"/>
              </a:spcBef>
              <a:buClr>
                <a:schemeClr val="accent2"/>
              </a:buClr>
              <a:buSzTx/>
              <a:buFont typeface="Wingdings" pitchFamily="2" charset="2"/>
              <a:buChar char="q"/>
              <a:defRPr/>
            </a:pPr>
            <a:r>
              <a:rPr lang="en-US" sz="2000" dirty="0" smtClean="0">
                <a:latin typeface="Times New Roman" panose="02020603050405020304" pitchFamily="18" charset="0"/>
                <a:cs typeface="Times New Roman" panose="02020603050405020304" pitchFamily="18" charset="0"/>
              </a:rPr>
              <a:t>Lags are not extensively used except where the time effects are substantial for special project type. </a:t>
            </a:r>
          </a:p>
        </p:txBody>
      </p:sp>
      <p:sp>
        <p:nvSpPr>
          <p:cNvPr id="534531" name="Rectangle 3"/>
          <p:cNvSpPr>
            <a:spLocks noChangeArrowheads="1"/>
          </p:cNvSpPr>
          <p:nvPr/>
        </p:nvSpPr>
        <p:spPr bwMode="auto">
          <a:xfrm>
            <a:off x="623888" y="322263"/>
            <a:ext cx="42529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Lag / Lead Times</a:t>
            </a:r>
            <a:r>
              <a:rPr lang="en-US" sz="3200" b="1" i="1" dirty="0">
                <a:solidFill>
                  <a:srgbClr val="CC3300"/>
                </a:solidFill>
                <a:latin typeface="Times New Roman" panose="02020603050405020304" pitchFamily="18" charset="0"/>
                <a:cs typeface="Times New Roman" panose="02020603050405020304" pitchFamily="18" charset="0"/>
              </a:rPr>
              <a:t> </a:t>
            </a:r>
            <a:endParaRPr lang="de-DE" sz="3200" b="1" i="1" dirty="0">
              <a:solidFill>
                <a:srgbClr val="CC3300"/>
              </a:solidFill>
              <a:latin typeface="Times New Roman" panose="02020603050405020304" pitchFamily="18" charset="0"/>
              <a:cs typeface="Times New Roman" panose="02020603050405020304" pitchFamily="18" charset="0"/>
            </a:endParaRPr>
          </a:p>
        </p:txBody>
      </p:sp>
      <p:graphicFrame>
        <p:nvGraphicFramePr>
          <p:cNvPr id="7" name="Group 20"/>
          <p:cNvGraphicFramePr>
            <a:graphicFrameLocks/>
          </p:cNvGraphicFramePr>
          <p:nvPr>
            <p:extLst>
              <p:ext uri="{D42A27DB-BD31-4B8C-83A1-F6EECF244321}">
                <p14:modId xmlns:p14="http://schemas.microsoft.com/office/powerpoint/2010/main" xmlns="" val="910913599"/>
              </p:ext>
            </p:extLst>
          </p:nvPr>
        </p:nvGraphicFramePr>
        <p:xfrm>
          <a:off x="7772400"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218299603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4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45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45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453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453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4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0" y="169863"/>
            <a:ext cx="9144000"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spcBef>
                <a:spcPct val="20000"/>
              </a:spcBef>
              <a:buClr>
                <a:srgbClr val="CC3300"/>
              </a:buClr>
              <a:buSzPct val="120000"/>
              <a:buFont typeface="Webdings" pitchFamily="18" charset="2"/>
              <a:buChar char="&lt;"/>
              <a:defRPr/>
            </a:pPr>
            <a:r>
              <a:rPr lang="en-US" sz="2600" b="1"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Diagramming Relationships Types and constraint</a:t>
            </a:r>
            <a:endParaRPr lang="de-DE" sz="2600" b="1" i="1" dirty="0">
              <a:solidFill>
                <a:srgbClr val="CC33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304800" y="969020"/>
            <a:ext cx="8382000" cy="2616101"/>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lvl="1" indent="-342900" algn="just">
              <a:spcBef>
                <a:spcPts val="1200"/>
              </a:spcBef>
              <a:buClr>
                <a:srgbClr val="FF0000"/>
              </a:buClr>
              <a:buFont typeface="+mj-lt"/>
              <a:buAutoNum type="arabicPeriod"/>
              <a:defRPr/>
            </a:pPr>
            <a:r>
              <a:rPr lang="en-US" sz="2400" b="1" i="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Start-to-Start (</a:t>
            </a:r>
            <a:r>
              <a:rPr lang="en-US" sz="2400" b="1" i="1" u="sng"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SS</a:t>
            </a:r>
            <a:r>
              <a:rPr lang="en-US" sz="2400" b="1" i="1" u="sng" baseline="-25000"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u="sng"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smtClean="0">
                <a:solidFill>
                  <a:srgbClr val="0000FF"/>
                </a:solidFill>
                <a:latin typeface="Times New Roman" panose="02020603050405020304" pitchFamily="18" charset="0"/>
                <a:cs typeface="Times New Roman" panose="02020603050405020304" pitchFamily="18" charset="0"/>
              </a:rPr>
              <a:t>  </a:t>
            </a:r>
          </a:p>
          <a:p>
            <a:pPr marL="287338" lvl="1" algn="just">
              <a:spcBef>
                <a:spcPts val="1800"/>
              </a:spcBef>
              <a:buClr>
                <a:srgbClr val="FF0000"/>
              </a:buClr>
              <a:defRPr/>
            </a:pPr>
            <a:r>
              <a:rPr lang="en-US" sz="2000" b="1" u="sng" dirty="0" smtClean="0">
                <a:solidFill>
                  <a:srgbClr val="FF0000"/>
                </a:solidFill>
                <a:latin typeface="Times New Roman" panose="02020603050405020304" pitchFamily="18" charset="0"/>
                <a:cs typeface="Times New Roman" panose="02020603050405020304" pitchFamily="18" charset="0"/>
              </a:rPr>
              <a:t>[</a:t>
            </a:r>
            <a:r>
              <a:rPr lang="en-US" sz="2000" b="1" i="1" u="sng" dirty="0" smtClean="0">
                <a:solidFill>
                  <a:srgbClr val="FF0000"/>
                </a:solidFill>
                <a:latin typeface="Times New Roman" pitchFamily="18" charset="0"/>
                <a:cs typeface="Times New Roman" pitchFamily="18" charset="0"/>
              </a:rPr>
              <a:t>(</a:t>
            </a:r>
            <a:r>
              <a:rPr lang="en-US" sz="2000" b="1" i="1" u="sng" dirty="0">
                <a:solidFill>
                  <a:srgbClr val="FF0000"/>
                </a:solidFill>
                <a:latin typeface="Times New Roman" pitchFamily="18" charset="0"/>
                <a:cs typeface="Times New Roman" pitchFamily="18" charset="0"/>
              </a:rPr>
              <a:t>j) cannot start till (</a:t>
            </a:r>
            <a:r>
              <a:rPr lang="en-US" sz="2000" b="1" i="1" u="sng" dirty="0" err="1">
                <a:solidFill>
                  <a:srgbClr val="FF0000"/>
                </a:solidFill>
                <a:latin typeface="Times New Roman" pitchFamily="18" charset="0"/>
                <a:cs typeface="Times New Roman" pitchFamily="18" charset="0"/>
              </a:rPr>
              <a:t>i</a:t>
            </a:r>
            <a:r>
              <a:rPr lang="en-US" sz="2000" b="1" i="1" u="sng" dirty="0">
                <a:solidFill>
                  <a:srgbClr val="FF0000"/>
                </a:solidFill>
                <a:latin typeface="Times New Roman" pitchFamily="18" charset="0"/>
                <a:cs typeface="Times New Roman" pitchFamily="18" charset="0"/>
              </a:rPr>
              <a:t>) </a:t>
            </a:r>
            <a:r>
              <a:rPr lang="en-US" sz="2000" b="1" i="1" u="sng" dirty="0" smtClean="0">
                <a:solidFill>
                  <a:srgbClr val="FF0000"/>
                </a:solidFill>
                <a:latin typeface="Times New Roman" pitchFamily="18" charset="0"/>
                <a:cs typeface="Times New Roman" pitchFamily="18" charset="0"/>
              </a:rPr>
              <a:t>starts by amount of the SS</a:t>
            </a:r>
            <a:r>
              <a:rPr lang="en-US" sz="2000" b="1" u="sng" dirty="0" smtClean="0">
                <a:solidFill>
                  <a:srgbClr val="FF0000"/>
                </a:solidFill>
                <a:latin typeface="Times New Roman" pitchFamily="18" charset="0"/>
                <a:cs typeface="Times New Roman" pitchFamily="18" charset="0"/>
              </a:rPr>
              <a:t>]</a:t>
            </a:r>
            <a:endParaRPr lang="en-US" sz="2000" b="1" u="sng" dirty="0">
              <a:solidFill>
                <a:srgbClr val="FF0000"/>
              </a:solidFill>
              <a:latin typeface="Times New Roman" panose="02020603050405020304" pitchFamily="18" charset="0"/>
              <a:cs typeface="Times New Roman" panose="02020603050405020304" pitchFamily="18" charset="0"/>
            </a:endParaRPr>
          </a:p>
          <a:p>
            <a:pPr marL="363538" algn="just">
              <a:spcBef>
                <a:spcPts val="1800"/>
              </a:spcBef>
              <a:defRPr/>
            </a:pPr>
            <a:r>
              <a:rPr lang="en-US" sz="2000" b="1" i="1" dirty="0" smtClean="0">
                <a:solidFill>
                  <a:srgbClr val="FF0000"/>
                </a:solidFill>
                <a:latin typeface="Times New Roman" panose="02020603050405020304" pitchFamily="18" charset="0"/>
                <a:cs typeface="Times New Roman" panose="02020603050405020304" pitchFamily="18" charset="0"/>
              </a:rPr>
              <a:t>The value of </a:t>
            </a:r>
            <a:r>
              <a:rPr lang="en-US" sz="2000" b="1" i="1" dirty="0" err="1" smtClean="0">
                <a:solidFill>
                  <a:srgbClr val="FF0000"/>
                </a:solidFill>
                <a:latin typeface="Times New Roman" panose="02020603050405020304" pitchFamily="18" charset="0"/>
                <a:cs typeface="Times New Roman" panose="02020603050405020304" pitchFamily="18" charset="0"/>
              </a:rPr>
              <a:t>SS</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0" dirty="0" smtClean="0">
                <a:latin typeface="Times New Roman" panose="02020603050405020304" pitchFamily="18" charset="0"/>
                <a:cs typeface="Times New Roman" panose="02020603050405020304" pitchFamily="18" charset="0"/>
              </a:rPr>
              <a:t> </a:t>
            </a:r>
            <a:r>
              <a:rPr lang="en-US" sz="2000" b="0" dirty="0">
                <a:latin typeface="Times New Roman" panose="02020603050405020304" pitchFamily="18" charset="0"/>
                <a:cs typeface="Times New Roman" panose="02020603050405020304" pitchFamily="18" charset="0"/>
              </a:rPr>
              <a:t>is equal to the minimum number of time units that must be </a:t>
            </a:r>
            <a:r>
              <a:rPr lang="en-US" sz="2000" b="0" dirty="0" smtClean="0">
                <a:latin typeface="Times New Roman" panose="02020603050405020304" pitchFamily="18" charset="0"/>
                <a:cs typeface="Times New Roman" panose="02020603050405020304" pitchFamily="18" charset="0"/>
              </a:rPr>
              <a:t>completed </a:t>
            </a:r>
            <a:r>
              <a:rPr lang="en-US" sz="2000" b="0" dirty="0">
                <a:latin typeface="Times New Roman" panose="02020603050405020304" pitchFamily="18" charset="0"/>
                <a:cs typeface="Times New Roman" panose="02020603050405020304" pitchFamily="18" charset="0"/>
              </a:rPr>
              <a:t>on the preceding activity (i) prior to the start of the successor (j). “Lag” is always applied to SS relation</a:t>
            </a:r>
            <a:r>
              <a:rPr lang="en-US" sz="2000" b="0" dirty="0" smtClean="0">
                <a:latin typeface="Times New Roman" panose="02020603050405020304" pitchFamily="18" charset="0"/>
                <a:cs typeface="Times New Roman" panose="02020603050405020304" pitchFamily="18" charset="0"/>
              </a:rPr>
              <a:t>. </a:t>
            </a:r>
          </a:p>
          <a:p>
            <a:pPr marL="363538" algn="just">
              <a:spcBef>
                <a:spcPts val="1200"/>
              </a:spcBef>
              <a:defRPr/>
            </a:pPr>
            <a:r>
              <a:rPr lang="en-US" sz="2000" b="1" i="1" u="sng" dirty="0" smtClean="0">
                <a:solidFill>
                  <a:srgbClr val="FF0000"/>
                </a:solidFill>
                <a:latin typeface="Times New Roman" panose="02020603050405020304" pitchFamily="18" charset="0"/>
                <a:cs typeface="Times New Roman" panose="02020603050405020304" pitchFamily="18" charset="0"/>
              </a:rPr>
              <a:t>Example </a:t>
            </a:r>
            <a:r>
              <a:rPr lang="en-US" sz="2000" b="1" i="1" u="sng" dirty="0" err="1" smtClean="0">
                <a:solidFill>
                  <a:srgbClr val="FF0000"/>
                </a:solidFill>
                <a:latin typeface="Times New Roman" panose="02020603050405020304" pitchFamily="18" charset="0"/>
                <a:cs typeface="Times New Roman" panose="02020603050405020304" pitchFamily="18" charset="0"/>
              </a:rPr>
              <a:t>SS</a:t>
            </a:r>
            <a:r>
              <a:rPr lang="en-US" sz="2000" b="1" i="1" u="sng"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u="sng" dirty="0" smtClean="0">
                <a:solidFill>
                  <a:srgbClr val="FF0000"/>
                </a:solidFill>
                <a:latin typeface="Times New Roman" panose="02020603050405020304" pitchFamily="18" charset="0"/>
                <a:cs typeface="Times New Roman" panose="02020603050405020304" pitchFamily="18" charset="0"/>
              </a:rPr>
              <a:t> =3  </a:t>
            </a:r>
            <a:r>
              <a:rPr lang="en-US" sz="2000" b="1" i="1" dirty="0" smtClean="0">
                <a:solidFill>
                  <a:srgbClr val="0000FF"/>
                </a:solidFill>
                <a:latin typeface="Times New Roman" panose="02020603050405020304" pitchFamily="18" charset="0"/>
                <a:cs typeface="Times New Roman" panose="02020603050405020304" pitchFamily="18" charset="0"/>
              </a:rPr>
              <a:t>[The start of (j) must lag 3 units after the start of (</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xmlns="" val="3647005466"/>
              </p:ext>
            </p:extLst>
          </p:nvPr>
        </p:nvGraphicFramePr>
        <p:xfrm>
          <a:off x="5943600" y="1110535"/>
          <a:ext cx="2514600" cy="845820"/>
        </p:xfrm>
        <a:graphic>
          <a:graphicData uri="http://schemas.openxmlformats.org/drawingml/2006/table">
            <a:tbl>
              <a:tblPr/>
              <a:tblGrid>
                <a:gridCol w="914400"/>
                <a:gridCol w="685800"/>
                <a:gridCol w="914400"/>
              </a:tblGrid>
              <a:tr h="254812">
                <a:tc>
                  <a:txBody>
                    <a:bodyPr/>
                    <a:lstStyle/>
                    <a:p>
                      <a:pPr algn="ctr" fontAlgn="ctr"/>
                      <a:r>
                        <a:rPr lang="en-US" sz="2000" b="0" i="0" u="none" strike="noStrike" dirty="0">
                          <a:solidFill>
                            <a:srgbClr val="000000"/>
                          </a:solidFill>
                          <a:latin typeface="Calibri"/>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rgbClr val="FFFF00"/>
                    </a:solidFill>
                  </a:tcPr>
                </a:tc>
                <a:tc>
                  <a:txBody>
                    <a:bodyPr/>
                    <a:lstStyle/>
                    <a:p>
                      <a:pPr algn="ctr" fontAlgn="ctr"/>
                      <a:r>
                        <a:rPr lang="en-US" sz="2000" b="1" i="1" u="none" strike="noStrike" dirty="0" err="1">
                          <a:solidFill>
                            <a:srgbClr val="000000"/>
                          </a:solidFill>
                          <a:latin typeface="Times New Roman"/>
                        </a:rPr>
                        <a:t>i</a:t>
                      </a:r>
                      <a:endParaRPr lang="en-US" sz="2000" b="1" i="1" u="none" strike="noStrike" dirty="0">
                        <a:solidFill>
                          <a:srgbClr val="000000"/>
                        </a:solidFill>
                        <a:latin typeface="Times New Roman"/>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US" sz="2000" b="0" i="0" u="none" strike="noStrike" dirty="0">
                        <a:solidFill>
                          <a:srgbClr val="000000"/>
                        </a:solidFill>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r>
              <a:tr h="155665">
                <a:tc>
                  <a:txBody>
                    <a:bodyPr/>
                    <a:lstStyle/>
                    <a:p>
                      <a:pPr algn="l" fontAlgn="b"/>
                      <a:endParaRPr lang="en-US" sz="1400" b="0" i="0" u="none" strike="noStrike" dirty="0">
                        <a:solidFill>
                          <a:srgbClr val="000000"/>
                        </a:solidFill>
                        <a:latin typeface="Calibri"/>
                      </a:endParaRPr>
                    </a:p>
                  </a:txBody>
                  <a:tcPr marL="7620" marR="7620" marT="762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gridSpan="2">
                  <a:txBody>
                    <a:bodyPr/>
                    <a:lstStyle/>
                    <a:p>
                      <a:pPr algn="ctr" fontAlgn="b"/>
                      <a:endParaRPr lang="en-US" sz="1100" b="0" i="0" u="none" strike="noStrike" dirty="0">
                        <a:solidFill>
                          <a:srgbClr val="000000"/>
                        </a:solidFill>
                        <a:latin typeface="Calibri"/>
                      </a:endParaRPr>
                    </a:p>
                  </a:txBody>
                  <a:tcPr marL="7620" marR="7620" marT="762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63260">
                <a:tc>
                  <a:txBody>
                    <a:bodyPr/>
                    <a:lstStyle/>
                    <a:p>
                      <a:pPr algn="ctr" fontAlgn="ctr"/>
                      <a:r>
                        <a:rPr lang="en-US" sz="2000" b="1" i="1" u="none" strike="noStrike" dirty="0">
                          <a:ln>
                            <a:solidFill>
                              <a:schemeClr val="tx1"/>
                            </a:solidFill>
                          </a:ln>
                          <a:solidFill>
                            <a:srgbClr val="000000"/>
                          </a:solidFill>
                          <a:latin typeface="Times New Roman"/>
                        </a:rPr>
                        <a:t>SS</a:t>
                      </a:r>
                      <a:r>
                        <a:rPr lang="en-US" sz="2000" b="1" i="1" u="none" strike="noStrike" baseline="-25000" dirty="0">
                          <a:ln>
                            <a:solidFill>
                              <a:schemeClr val="tx1"/>
                            </a:solidFill>
                          </a:ln>
                          <a:solidFill>
                            <a:srgbClr val="000000"/>
                          </a:solidFill>
                          <a:latin typeface="Times New Roman"/>
                        </a:rPr>
                        <a:t>IJ</a:t>
                      </a:r>
                      <a:endParaRPr lang="en-US" sz="2000" b="1" i="1" u="none" strike="noStrike" dirty="0">
                        <a:ln>
                          <a:solidFill>
                            <a:schemeClr val="tx1"/>
                          </a:solidFill>
                        </a:ln>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c gridSpan="2">
                  <a:txBody>
                    <a:bodyPr/>
                    <a:lstStyle/>
                    <a:p>
                      <a:pPr algn="ctr" fontAlgn="ctr"/>
                      <a:r>
                        <a:rPr lang="en-US" sz="2000" b="1" i="1" u="none" strike="noStrike" dirty="0">
                          <a:solidFill>
                            <a:srgbClr val="000000"/>
                          </a:solidFill>
                          <a:latin typeface="Times New Roman"/>
                        </a:rPr>
                        <a:t>j</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r>
            </a:tbl>
          </a:graphicData>
        </a:graphic>
      </p:graphicFrame>
      <p:sp>
        <p:nvSpPr>
          <p:cNvPr id="13" name="TextBox 12"/>
          <p:cNvSpPr txBox="1"/>
          <p:nvPr/>
        </p:nvSpPr>
        <p:spPr>
          <a:xfrm>
            <a:off x="389752" y="4093220"/>
            <a:ext cx="8364495" cy="2231380"/>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lvl="1" indent="-342900" algn="just">
              <a:spcBef>
                <a:spcPts val="1200"/>
              </a:spcBef>
              <a:buClr>
                <a:srgbClr val="FF0000"/>
              </a:buClr>
              <a:buFont typeface="+mj-lt"/>
              <a:buAutoNum type="arabicPeriod" startAt="2"/>
              <a:defRPr/>
            </a:pPr>
            <a:r>
              <a:rPr lang="en-US" sz="2400" b="1" i="1" u="sng"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Finish-to-Finish </a:t>
            </a:r>
            <a:r>
              <a:rPr lang="en-US" sz="2400" b="1" i="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b="1" i="1" u="sng"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FF</a:t>
            </a:r>
            <a:r>
              <a:rPr lang="en-US" sz="2400" b="1" i="1" u="sng" baseline="-25000"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u="sng"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smtClean="0">
                <a:solidFill>
                  <a:srgbClr val="0000FF"/>
                </a:solidFill>
                <a:latin typeface="Times New Roman" panose="02020603050405020304" pitchFamily="18" charset="0"/>
                <a:cs typeface="Times New Roman" panose="02020603050405020304" pitchFamily="18" charset="0"/>
              </a:rPr>
              <a:t> </a:t>
            </a:r>
          </a:p>
          <a:p>
            <a:pPr marL="287338" lvl="1" algn="just">
              <a:spcBef>
                <a:spcPts val="1200"/>
              </a:spcBef>
              <a:buClr>
                <a:srgbClr val="FF0000"/>
              </a:buClr>
              <a:defRPr/>
            </a:pPr>
            <a:r>
              <a:rPr lang="en-US" sz="2000" b="1" u="sng" dirty="0" smtClean="0">
                <a:solidFill>
                  <a:srgbClr val="FF0000"/>
                </a:solidFill>
                <a:latin typeface="Times New Roman" panose="02020603050405020304" pitchFamily="18" charset="0"/>
                <a:cs typeface="Times New Roman" panose="02020603050405020304" pitchFamily="18" charset="0"/>
              </a:rPr>
              <a:t>[</a:t>
            </a:r>
            <a:r>
              <a:rPr lang="en-US" sz="2000" b="1" i="1" u="sng" dirty="0" smtClean="0">
                <a:solidFill>
                  <a:srgbClr val="FF0000"/>
                </a:solidFill>
                <a:latin typeface="Times New Roman" pitchFamily="18" charset="0"/>
                <a:cs typeface="Times New Roman" pitchFamily="18" charset="0"/>
              </a:rPr>
              <a:t>(</a:t>
            </a:r>
            <a:r>
              <a:rPr lang="en-US" sz="2000" b="1" i="1" u="sng" dirty="0">
                <a:solidFill>
                  <a:srgbClr val="FF0000"/>
                </a:solidFill>
                <a:latin typeface="Times New Roman" pitchFamily="18" charset="0"/>
                <a:cs typeface="Times New Roman" pitchFamily="18" charset="0"/>
              </a:rPr>
              <a:t>j) cannot finish till (</a:t>
            </a:r>
            <a:r>
              <a:rPr lang="en-US" sz="2000" b="1" i="1" u="sng" dirty="0" err="1">
                <a:solidFill>
                  <a:srgbClr val="FF0000"/>
                </a:solidFill>
                <a:latin typeface="Times New Roman" pitchFamily="18" charset="0"/>
                <a:cs typeface="Times New Roman" pitchFamily="18" charset="0"/>
              </a:rPr>
              <a:t>i</a:t>
            </a:r>
            <a:r>
              <a:rPr lang="en-US" sz="2000" b="1" i="1" u="sng" dirty="0">
                <a:solidFill>
                  <a:srgbClr val="FF0000"/>
                </a:solidFill>
                <a:latin typeface="Times New Roman" pitchFamily="18" charset="0"/>
                <a:cs typeface="Times New Roman" pitchFamily="18" charset="0"/>
              </a:rPr>
              <a:t>) finishes by amount of the </a:t>
            </a:r>
            <a:r>
              <a:rPr lang="en-US" sz="2000" b="1" i="1" u="sng" dirty="0" smtClean="0">
                <a:solidFill>
                  <a:srgbClr val="FF0000"/>
                </a:solidFill>
                <a:latin typeface="Times New Roman" pitchFamily="18" charset="0"/>
                <a:cs typeface="Times New Roman" pitchFamily="18" charset="0"/>
              </a:rPr>
              <a:t>FF</a:t>
            </a:r>
            <a:r>
              <a:rPr lang="en-US" sz="2000" b="1" u="sng" dirty="0" smtClean="0">
                <a:solidFill>
                  <a:srgbClr val="FF0000"/>
                </a:solidFill>
                <a:latin typeface="Times New Roman" pitchFamily="18" charset="0"/>
                <a:cs typeface="Times New Roman" pitchFamily="18" charset="0"/>
              </a:rPr>
              <a:t>]</a:t>
            </a:r>
            <a:endParaRPr lang="en-US" sz="2000" b="1" i="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63538" algn="just">
              <a:spcBef>
                <a:spcPts val="1800"/>
              </a:spcBef>
              <a:defRPr/>
            </a:pPr>
            <a:r>
              <a:rPr lang="en-US" sz="2000" b="1" i="1" dirty="0">
                <a:solidFill>
                  <a:srgbClr val="FF0000"/>
                </a:solidFill>
                <a:latin typeface="Times New Roman" panose="02020603050405020304" pitchFamily="18" charset="0"/>
                <a:cs typeface="Times New Roman" panose="02020603050405020304" pitchFamily="18" charset="0"/>
              </a:rPr>
              <a:t>FF</a:t>
            </a:r>
            <a:r>
              <a:rPr lang="en-US" sz="2000" b="1" i="1" baseline="-25000" dirty="0">
                <a:solidFill>
                  <a:srgbClr val="FF0000"/>
                </a:solidFill>
                <a:latin typeface="Times New Roman" panose="02020603050405020304" pitchFamily="18" charset="0"/>
                <a:cs typeface="Times New Roman" panose="02020603050405020304" pitchFamily="18" charset="0"/>
              </a:rPr>
              <a:t>ij</a:t>
            </a:r>
            <a:r>
              <a:rPr lang="en-US" sz="2000" b="0" dirty="0">
                <a:latin typeface="Times New Roman" panose="02020603050405020304" pitchFamily="18" charset="0"/>
                <a:cs typeface="Times New Roman" panose="02020603050405020304" pitchFamily="18" charset="0"/>
              </a:rPr>
              <a:t> is equal to the minimum number of time units that must remain to be completed on the successor (j) after the completion of the predecessor (</a:t>
            </a:r>
            <a:r>
              <a:rPr lang="en-US" sz="2000" b="0" dirty="0" err="1">
                <a:latin typeface="Times New Roman" panose="02020603050405020304" pitchFamily="18" charset="0"/>
                <a:cs typeface="Times New Roman" panose="02020603050405020304" pitchFamily="18" charset="0"/>
              </a:rPr>
              <a:t>i</a:t>
            </a:r>
            <a:r>
              <a:rPr lang="en-US" sz="2000" b="0" dirty="0" smtClean="0">
                <a:latin typeface="Times New Roman" panose="02020603050405020304" pitchFamily="18" charset="0"/>
                <a:cs typeface="Times New Roman" panose="02020603050405020304" pitchFamily="18" charset="0"/>
              </a:rPr>
              <a:t>).</a:t>
            </a:r>
          </a:p>
          <a:p>
            <a:pPr marL="363538" algn="just">
              <a:spcBef>
                <a:spcPts val="1200"/>
              </a:spcBef>
              <a:defRPr/>
            </a:pPr>
            <a:r>
              <a:rPr lang="en-US" sz="2000" b="1" i="1" u="sng" dirty="0" smtClean="0">
                <a:solidFill>
                  <a:srgbClr val="FF0000"/>
                </a:solidFill>
                <a:latin typeface="Times New Roman" panose="02020603050405020304" pitchFamily="18" charset="0"/>
                <a:cs typeface="Times New Roman" panose="02020603050405020304" pitchFamily="18" charset="0"/>
              </a:rPr>
              <a:t>Example </a:t>
            </a:r>
            <a:r>
              <a:rPr lang="en-US" sz="2000" b="1" i="1" u="sng" dirty="0" err="1" smtClean="0">
                <a:solidFill>
                  <a:srgbClr val="FF0000"/>
                </a:solidFill>
                <a:latin typeface="Times New Roman" panose="02020603050405020304" pitchFamily="18" charset="0"/>
                <a:cs typeface="Times New Roman" panose="02020603050405020304" pitchFamily="18" charset="0"/>
              </a:rPr>
              <a:t>FF</a:t>
            </a:r>
            <a:r>
              <a:rPr lang="en-US" sz="2000" b="1" i="1" u="sng"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u="sng" dirty="0" smtClean="0">
                <a:solidFill>
                  <a:srgbClr val="FF0000"/>
                </a:solidFill>
                <a:latin typeface="Times New Roman" panose="02020603050405020304" pitchFamily="18" charset="0"/>
                <a:cs typeface="Times New Roman" panose="02020603050405020304" pitchFamily="18" charset="0"/>
              </a:rPr>
              <a:t> =5  </a:t>
            </a:r>
            <a:r>
              <a:rPr lang="en-US" sz="2000" b="1" i="1" dirty="0" smtClean="0">
                <a:solidFill>
                  <a:srgbClr val="0000FF"/>
                </a:solidFill>
                <a:latin typeface="Times New Roman" panose="02020603050405020304" pitchFamily="18" charset="0"/>
                <a:cs typeface="Times New Roman" panose="02020603050405020304" pitchFamily="18" charset="0"/>
              </a:rPr>
              <a:t>[The finish of (j) must </a:t>
            </a:r>
            <a:r>
              <a:rPr lang="en-US" sz="2000" b="1" i="1" dirty="0">
                <a:solidFill>
                  <a:srgbClr val="0000FF"/>
                </a:solidFill>
                <a:latin typeface="Times New Roman" panose="02020603050405020304" pitchFamily="18" charset="0"/>
                <a:cs typeface="Times New Roman" panose="02020603050405020304" pitchFamily="18" charset="0"/>
              </a:rPr>
              <a:t>lag </a:t>
            </a:r>
            <a:r>
              <a:rPr lang="en-US" sz="2000" b="1" i="1" dirty="0" smtClean="0">
                <a:solidFill>
                  <a:srgbClr val="0000FF"/>
                </a:solidFill>
                <a:latin typeface="Times New Roman" panose="02020603050405020304" pitchFamily="18" charset="0"/>
                <a:cs typeface="Times New Roman" panose="02020603050405020304" pitchFamily="18" charset="0"/>
              </a:rPr>
              <a:t>5 units </a:t>
            </a:r>
            <a:r>
              <a:rPr lang="en-US" sz="2000" b="1" i="1" dirty="0">
                <a:solidFill>
                  <a:srgbClr val="0000FF"/>
                </a:solidFill>
                <a:latin typeface="Times New Roman" panose="02020603050405020304" pitchFamily="18" charset="0"/>
                <a:cs typeface="Times New Roman" panose="02020603050405020304" pitchFamily="18" charset="0"/>
              </a:rPr>
              <a:t>after the </a:t>
            </a:r>
            <a:r>
              <a:rPr lang="en-US" sz="2000" b="1" i="1" dirty="0" smtClean="0">
                <a:solidFill>
                  <a:srgbClr val="0000FF"/>
                </a:solidFill>
                <a:latin typeface="Times New Roman" panose="02020603050405020304" pitchFamily="18" charset="0"/>
                <a:cs typeface="Times New Roman" panose="02020603050405020304" pitchFamily="18" charset="0"/>
              </a:rPr>
              <a:t>finish of (</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 ]</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xmlns="" val="1172812453"/>
              </p:ext>
            </p:extLst>
          </p:nvPr>
        </p:nvGraphicFramePr>
        <p:xfrm>
          <a:off x="6248400" y="4253240"/>
          <a:ext cx="2209800" cy="914400"/>
        </p:xfrm>
        <a:graphic>
          <a:graphicData uri="http://schemas.openxmlformats.org/drawingml/2006/table">
            <a:tbl>
              <a:tblPr/>
              <a:tblGrid>
                <a:gridCol w="600650"/>
                <a:gridCol w="533911"/>
                <a:gridCol w="1075239"/>
              </a:tblGrid>
              <a:tr h="373380">
                <a:tc gridSpan="2">
                  <a:txBody>
                    <a:bodyPr/>
                    <a:lstStyle/>
                    <a:p>
                      <a:pPr algn="ctr" fontAlgn="ctr"/>
                      <a:r>
                        <a:rPr lang="en-US" sz="2000" b="1" i="1" u="none" strike="noStrike" dirty="0" err="1">
                          <a:solidFill>
                            <a:srgbClr val="000000"/>
                          </a:solidFill>
                          <a:latin typeface="Times New Roman" panose="02020603050405020304" pitchFamily="18" charset="0"/>
                          <a:cs typeface="Times New Roman" panose="02020603050405020304" pitchFamily="18" charset="0"/>
                        </a:rPr>
                        <a:t>i</a:t>
                      </a:r>
                      <a:endParaRPr lang="en-US" sz="20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tc>
                <a:tc>
                  <a:txBody>
                    <a:bodyPr/>
                    <a:lstStyle/>
                    <a:p>
                      <a:pPr algn="ctr" fontAlgn="ctr"/>
                      <a:r>
                        <a:rPr lang="en-US" sz="2000" b="1" i="1" u="none" strike="noStrike" dirty="0" smtClean="0">
                          <a:solidFill>
                            <a:srgbClr val="000000"/>
                          </a:solidFill>
                          <a:latin typeface="Times New Roman" panose="02020603050405020304" pitchFamily="18" charset="0"/>
                          <a:cs typeface="Times New Roman" panose="02020603050405020304" pitchFamily="18" charset="0"/>
                        </a:rPr>
                        <a:t>FF</a:t>
                      </a:r>
                      <a:r>
                        <a:rPr lang="en-US" sz="2000" b="1" i="1" u="none" strike="noStrike" baseline="-25000" dirty="0" smtClean="0">
                          <a:solidFill>
                            <a:srgbClr val="000000"/>
                          </a:solidFill>
                          <a:latin typeface="Times New Roman" panose="02020603050405020304" pitchFamily="18" charset="0"/>
                          <a:cs typeface="Times New Roman" panose="02020603050405020304" pitchFamily="18" charset="0"/>
                        </a:rPr>
                        <a:t>IJ</a:t>
                      </a:r>
                      <a:endParaRPr lang="en-US" sz="20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228600">
                <a:tc>
                  <a:txBody>
                    <a:bodyPr/>
                    <a:lstStyle/>
                    <a:p>
                      <a:pPr algn="l"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ctr"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56788">
                <a:tc>
                  <a:txBody>
                    <a:bodyPr/>
                    <a:lstStyle/>
                    <a:p>
                      <a:pPr algn="l" fontAlgn="b"/>
                      <a:endParaRPr lang="en-US" sz="20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sz="2000" b="1" i="1" u="none" strike="noStrike" dirty="0">
                          <a:solidFill>
                            <a:srgbClr val="000000"/>
                          </a:solidFill>
                          <a:latin typeface="Times New Roman" panose="02020603050405020304" pitchFamily="18" charset="0"/>
                          <a:cs typeface="Times New Roman" panose="02020603050405020304" pitchFamily="18" charset="0"/>
                        </a:rPr>
                        <a:t>j</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lang="en-US"/>
                    </a:p>
                  </a:txBody>
                  <a:tcPr/>
                </a:tc>
              </a:tr>
            </a:tbl>
          </a:graphicData>
        </a:graphic>
      </p:graphicFrame>
      <p:cxnSp>
        <p:nvCxnSpPr>
          <p:cNvPr id="15" name="Elbow Connector 14"/>
          <p:cNvCxnSpPr/>
          <p:nvPr/>
        </p:nvCxnSpPr>
        <p:spPr>
          <a:xfrm>
            <a:off x="5943600" y="1426220"/>
            <a:ext cx="914400" cy="228599"/>
          </a:xfrm>
          <a:prstGeom prst="bentConnector3">
            <a:avLst>
              <a:gd name="adj1" fmla="val 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14" idx="0"/>
          </p:cNvCxnSpPr>
          <p:nvPr/>
        </p:nvCxnSpPr>
        <p:spPr>
          <a:xfrm rot="16200000" flipH="1">
            <a:off x="7604760" y="4001780"/>
            <a:ext cx="601980" cy="1104900"/>
          </a:xfrm>
          <a:prstGeom prst="bentConnector4">
            <a:avLst>
              <a:gd name="adj1" fmla="val 1406"/>
              <a:gd name="adj2" fmla="val 96934"/>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5350531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0" y="169863"/>
            <a:ext cx="9144000"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spcBef>
                <a:spcPct val="20000"/>
              </a:spcBef>
              <a:buClr>
                <a:srgbClr val="CC3300"/>
              </a:buClr>
              <a:buSzPct val="120000"/>
              <a:buFont typeface="Webdings" pitchFamily="18" charset="2"/>
              <a:buChar char="&lt;"/>
              <a:defRPr/>
            </a:pPr>
            <a:r>
              <a:rPr lang="en-US" sz="26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Diagramming Relationships Types and constraint</a:t>
            </a:r>
            <a:endParaRPr lang="de-DE" sz="2600" b="1" i="1" dirty="0">
              <a:solidFill>
                <a:srgbClr val="CC33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57200" y="838200"/>
            <a:ext cx="8305800" cy="2154436"/>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indent="-342900" algn="just">
              <a:spcBef>
                <a:spcPts val="1200"/>
              </a:spcBef>
              <a:buClr>
                <a:srgbClr val="FF0000"/>
              </a:buClr>
              <a:buFont typeface="+mj-lt"/>
              <a:buAutoNum type="arabicPeriod" startAt="3"/>
              <a:defRPr/>
            </a:pPr>
            <a:r>
              <a:rPr lang="en-US" sz="2400" b="1" i="1" u="sng"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Finish-to-Start </a:t>
            </a:r>
            <a:r>
              <a:rPr lang="en-US" sz="2400" b="1" i="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(FS</a:t>
            </a:r>
            <a:r>
              <a:rPr lang="en-US" sz="2400" b="1" i="1" u="sng" baseline="-25000"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363538" algn="just">
              <a:spcBef>
                <a:spcPts val="1200"/>
              </a:spcBef>
              <a:defRPr/>
            </a:pPr>
            <a:r>
              <a:rPr lang="en-US" sz="2000" b="0" dirty="0" smtClean="0">
                <a:solidFill>
                  <a:srgbClr val="0000FF"/>
                </a:solidFill>
                <a:latin typeface="Times New Roman" panose="02020603050405020304" pitchFamily="18" charset="0"/>
                <a:cs typeface="Times New Roman" panose="02020603050405020304" pitchFamily="18" charset="0"/>
              </a:rPr>
              <a:t>[</a:t>
            </a:r>
            <a:r>
              <a:rPr lang="en-US" sz="2000" b="1" i="1" dirty="0" smtClean="0">
                <a:solidFill>
                  <a:srgbClr val="FF0000"/>
                </a:solidFill>
                <a:latin typeface="Times New Roman" pitchFamily="18" charset="0"/>
                <a:cs typeface="Times New Roman" pitchFamily="18" charset="0"/>
              </a:rPr>
              <a:t>(j) cannot start till (</a:t>
            </a:r>
            <a:r>
              <a:rPr lang="en-US" sz="2000" b="1" i="1" dirty="0" err="1" smtClean="0">
                <a:solidFill>
                  <a:srgbClr val="FF0000"/>
                </a:solidFill>
                <a:latin typeface="Times New Roman" pitchFamily="18" charset="0"/>
                <a:cs typeface="Times New Roman" pitchFamily="18" charset="0"/>
              </a:rPr>
              <a:t>i</a:t>
            </a:r>
            <a:r>
              <a:rPr lang="en-US" sz="2000" b="1" i="1" dirty="0" smtClean="0">
                <a:solidFill>
                  <a:srgbClr val="FF0000"/>
                </a:solidFill>
                <a:latin typeface="Times New Roman" pitchFamily="18" charset="0"/>
                <a:cs typeface="Times New Roman" pitchFamily="18" charset="0"/>
              </a:rPr>
              <a:t>) finishes</a:t>
            </a:r>
            <a:r>
              <a:rPr lang="en-US" sz="2000" b="1" i="1" u="sng" dirty="0">
                <a:solidFill>
                  <a:srgbClr val="FF0000"/>
                </a:solidFill>
                <a:latin typeface="Times New Roman" pitchFamily="18" charset="0"/>
                <a:cs typeface="Times New Roman" pitchFamily="18" charset="0"/>
              </a:rPr>
              <a:t> by amount of the F</a:t>
            </a:r>
            <a:r>
              <a:rPr lang="en-US" sz="2000" b="1" i="1" u="sng" dirty="0" smtClean="0">
                <a:solidFill>
                  <a:srgbClr val="FF0000"/>
                </a:solidFill>
                <a:latin typeface="Times New Roman" pitchFamily="18" charset="0"/>
                <a:cs typeface="Times New Roman" pitchFamily="18" charset="0"/>
              </a:rPr>
              <a:t>S</a:t>
            </a:r>
            <a:r>
              <a:rPr lang="en-US" sz="2000" b="0" dirty="0" smtClean="0">
                <a:solidFill>
                  <a:srgbClr val="0000FF"/>
                </a:solidFill>
                <a:latin typeface="Times New Roman" panose="02020603050405020304" pitchFamily="18" charset="0"/>
                <a:cs typeface="Times New Roman" panose="02020603050405020304" pitchFamily="18" charset="0"/>
              </a:rPr>
              <a:t>]</a:t>
            </a:r>
          </a:p>
          <a:p>
            <a:pPr marL="363538" algn="just">
              <a:spcBef>
                <a:spcPts val="1200"/>
              </a:spcBef>
              <a:defRPr/>
            </a:pPr>
            <a:r>
              <a:rPr lang="en-US" sz="2000" b="0" i="1" dirty="0" err="1" smtClean="0">
                <a:solidFill>
                  <a:srgbClr val="FF0000"/>
                </a:solidFill>
                <a:latin typeface="Times New Roman" panose="02020603050405020304" pitchFamily="18" charset="0"/>
                <a:cs typeface="Times New Roman" panose="02020603050405020304" pitchFamily="18" charset="0"/>
              </a:rPr>
              <a:t>FS</a:t>
            </a:r>
            <a:r>
              <a:rPr lang="en-US" sz="2000" b="0"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0" dirty="0" smtClean="0">
                <a:solidFill>
                  <a:srgbClr val="FF0000"/>
                </a:solidFill>
                <a:latin typeface="Times New Roman" panose="02020603050405020304" pitchFamily="18" charset="0"/>
                <a:cs typeface="Times New Roman" panose="02020603050405020304" pitchFamily="18" charset="0"/>
              </a:rPr>
              <a:t> </a:t>
            </a:r>
            <a:r>
              <a:rPr lang="en-US" sz="2000" b="0" dirty="0">
                <a:latin typeface="Times New Roman" panose="02020603050405020304" pitchFamily="18" charset="0"/>
                <a:cs typeface="Times New Roman" panose="02020603050405020304" pitchFamily="18" charset="0"/>
              </a:rPr>
              <a:t>is equal to the minimum number of time units that must transpire from the completion of the predecessor (i) prior to the start of the successor (j</a:t>
            </a:r>
            <a:r>
              <a:rPr lang="en-US" sz="2000" b="0" dirty="0" smtClean="0">
                <a:latin typeface="Times New Roman" panose="02020603050405020304" pitchFamily="18" charset="0"/>
                <a:cs typeface="Times New Roman" panose="02020603050405020304" pitchFamily="18" charset="0"/>
              </a:rPr>
              <a:t>).</a:t>
            </a:r>
          </a:p>
          <a:p>
            <a:pPr marL="363538" algn="just">
              <a:spcBef>
                <a:spcPts val="1200"/>
              </a:spcBef>
              <a:defRPr/>
            </a:pPr>
            <a:r>
              <a:rPr lang="en-US" sz="2000" b="1" i="1" u="sng" dirty="0">
                <a:solidFill>
                  <a:srgbClr val="FF0000"/>
                </a:solidFill>
                <a:latin typeface="Times New Roman" panose="02020603050405020304" pitchFamily="18" charset="0"/>
                <a:cs typeface="Times New Roman" panose="02020603050405020304" pitchFamily="18" charset="0"/>
              </a:rPr>
              <a:t>Example </a:t>
            </a:r>
            <a:r>
              <a:rPr lang="en-US" sz="2000" b="1" i="1" u="sng" dirty="0" err="1" smtClean="0">
                <a:solidFill>
                  <a:srgbClr val="FF0000"/>
                </a:solidFill>
                <a:latin typeface="Times New Roman" panose="02020603050405020304" pitchFamily="18" charset="0"/>
                <a:cs typeface="Times New Roman" panose="02020603050405020304" pitchFamily="18" charset="0"/>
              </a:rPr>
              <a:t>FS</a:t>
            </a:r>
            <a:r>
              <a:rPr lang="en-US" sz="2000" b="1" i="1" u="sng"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u="sng" dirty="0" smtClean="0">
                <a:solidFill>
                  <a:srgbClr val="FF0000"/>
                </a:solidFill>
                <a:latin typeface="Times New Roman" panose="02020603050405020304" pitchFamily="18" charset="0"/>
                <a:cs typeface="Times New Roman" panose="02020603050405020304" pitchFamily="18" charset="0"/>
              </a:rPr>
              <a:t> =6  </a:t>
            </a:r>
            <a:r>
              <a:rPr lang="en-US" sz="2000" b="1" i="1" dirty="0">
                <a:solidFill>
                  <a:srgbClr val="0000FF"/>
                </a:solidFill>
                <a:latin typeface="Times New Roman" panose="02020603050405020304" pitchFamily="18" charset="0"/>
                <a:cs typeface="Times New Roman" panose="02020603050405020304" pitchFamily="18" charset="0"/>
              </a:rPr>
              <a:t>[The </a:t>
            </a:r>
            <a:r>
              <a:rPr lang="en-US" sz="2000" b="1" i="1" dirty="0" smtClean="0">
                <a:solidFill>
                  <a:srgbClr val="0000FF"/>
                </a:solidFill>
                <a:latin typeface="Times New Roman" panose="02020603050405020304" pitchFamily="18" charset="0"/>
                <a:cs typeface="Times New Roman" panose="02020603050405020304" pitchFamily="18" charset="0"/>
              </a:rPr>
              <a:t>start </a:t>
            </a:r>
            <a:r>
              <a:rPr lang="en-US" sz="2000" b="1" i="1" dirty="0">
                <a:solidFill>
                  <a:srgbClr val="0000FF"/>
                </a:solidFill>
                <a:latin typeface="Times New Roman" panose="02020603050405020304" pitchFamily="18" charset="0"/>
                <a:cs typeface="Times New Roman" panose="02020603050405020304" pitchFamily="18" charset="0"/>
              </a:rPr>
              <a:t>of </a:t>
            </a:r>
            <a:r>
              <a:rPr lang="en-US" sz="2000" b="1" i="1" dirty="0" smtClean="0">
                <a:solidFill>
                  <a:srgbClr val="0000FF"/>
                </a:solidFill>
                <a:latin typeface="Times New Roman" panose="02020603050405020304" pitchFamily="18" charset="0"/>
                <a:cs typeface="Times New Roman" panose="02020603050405020304" pitchFamily="18" charset="0"/>
              </a:rPr>
              <a:t>(j) must </a:t>
            </a:r>
            <a:r>
              <a:rPr lang="en-US" sz="2000" b="1" i="1" dirty="0">
                <a:solidFill>
                  <a:srgbClr val="0000FF"/>
                </a:solidFill>
                <a:latin typeface="Times New Roman" panose="02020603050405020304" pitchFamily="18" charset="0"/>
                <a:cs typeface="Times New Roman" panose="02020603050405020304" pitchFamily="18" charset="0"/>
              </a:rPr>
              <a:t>lag </a:t>
            </a:r>
            <a:r>
              <a:rPr lang="en-US" sz="2000" b="1" i="1" dirty="0" smtClean="0">
                <a:solidFill>
                  <a:srgbClr val="0000FF"/>
                </a:solidFill>
                <a:latin typeface="Times New Roman" panose="02020603050405020304" pitchFamily="18" charset="0"/>
                <a:cs typeface="Times New Roman" panose="02020603050405020304" pitchFamily="18" charset="0"/>
              </a:rPr>
              <a:t>6 units </a:t>
            </a:r>
            <a:r>
              <a:rPr lang="en-US" sz="2000" b="1" i="1" dirty="0">
                <a:solidFill>
                  <a:srgbClr val="0000FF"/>
                </a:solidFill>
                <a:latin typeface="Times New Roman" panose="02020603050405020304" pitchFamily="18" charset="0"/>
                <a:cs typeface="Times New Roman" panose="02020603050405020304" pitchFamily="18" charset="0"/>
              </a:rPr>
              <a:t>after the finish of </a:t>
            </a:r>
            <a:r>
              <a:rPr lang="en-US" sz="2000" b="1" i="1" dirty="0" smtClean="0">
                <a:solidFill>
                  <a:srgbClr val="0000FF"/>
                </a:solidFill>
                <a:latin typeface="Times New Roman" panose="02020603050405020304" pitchFamily="18" charset="0"/>
                <a:cs typeface="Times New Roman" panose="02020603050405020304" pitchFamily="18" charset="0"/>
              </a:rPr>
              <a:t>(</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xmlns="" val="117816700"/>
              </p:ext>
            </p:extLst>
          </p:nvPr>
        </p:nvGraphicFramePr>
        <p:xfrm>
          <a:off x="4495801" y="1019056"/>
          <a:ext cx="3816290" cy="312420"/>
        </p:xfrm>
        <a:graphic>
          <a:graphicData uri="http://schemas.openxmlformats.org/drawingml/2006/table">
            <a:tbl>
              <a:tblPr/>
              <a:tblGrid>
                <a:gridCol w="838199"/>
                <a:gridCol w="2133600"/>
                <a:gridCol w="844491"/>
              </a:tblGrid>
              <a:tr h="288032">
                <a:tc>
                  <a:txBody>
                    <a:bodyPr/>
                    <a:lstStyle/>
                    <a:p>
                      <a:pPr algn="ctr" fontAlgn="ctr"/>
                      <a:r>
                        <a:rPr lang="en-US" sz="2000" b="1" i="1" u="none" strike="noStrike" dirty="0" err="1">
                          <a:solidFill>
                            <a:srgbClr val="000000"/>
                          </a:solidFill>
                          <a:latin typeface="Times New Roman"/>
                        </a:rPr>
                        <a:t>i</a:t>
                      </a:r>
                      <a:endParaRPr lang="en-US" sz="2000" b="1" i="1" u="none" strike="noStrike" dirty="0">
                        <a:solidFill>
                          <a:srgbClr val="000000"/>
                        </a:solidFill>
                        <a:latin typeface="Times New Roman"/>
                      </a:endParaRPr>
                    </a:p>
                  </a:txBody>
                  <a:tcPr marL="7620" marR="7620" marT="762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b="1" i="1" u="none" strike="noStrike" dirty="0">
                          <a:solidFill>
                            <a:srgbClr val="000000"/>
                          </a:solidFill>
                          <a:latin typeface="Times New Roman"/>
                        </a:rPr>
                        <a:t>FS</a:t>
                      </a:r>
                      <a:r>
                        <a:rPr lang="en-US" sz="2000" b="1" i="1" u="none" strike="noStrike" baseline="-25000" dirty="0">
                          <a:solidFill>
                            <a:srgbClr val="000000"/>
                          </a:solidFill>
                          <a:latin typeface="Times New Roman"/>
                        </a:rPr>
                        <a:t>IJ</a:t>
                      </a:r>
                      <a:endParaRPr lang="en-US" sz="2000" b="1" i="1"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2000" b="1" i="1" u="none" strike="noStrike" dirty="0">
                          <a:solidFill>
                            <a:srgbClr val="000000"/>
                          </a:solidFill>
                          <a:latin typeface="Times New Roman"/>
                        </a:rPr>
                        <a:t>j</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r>
            </a:tbl>
          </a:graphicData>
        </a:graphic>
      </p:graphicFrame>
      <p:sp>
        <p:nvSpPr>
          <p:cNvPr id="12" name="TextBox 11"/>
          <p:cNvSpPr txBox="1"/>
          <p:nvPr/>
        </p:nvSpPr>
        <p:spPr>
          <a:xfrm>
            <a:off x="457200" y="3331467"/>
            <a:ext cx="8305800" cy="3231654"/>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indent="-342900" algn="just">
              <a:spcBef>
                <a:spcPts val="1200"/>
              </a:spcBef>
              <a:spcAft>
                <a:spcPts val="600"/>
              </a:spcAft>
              <a:buClr>
                <a:srgbClr val="FF0000"/>
              </a:buClr>
              <a:buFont typeface="+mj-lt"/>
              <a:buAutoNum type="arabicPeriod" startAt="4"/>
              <a:defRPr/>
            </a:pPr>
            <a:r>
              <a:rPr lang="en-US" sz="2400" b="1" i="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Start-to-Finish (SF</a:t>
            </a:r>
            <a:r>
              <a:rPr lang="en-US" sz="2400" b="1" i="1" u="sng" baseline="-25000"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363538" lvl="1" algn="just">
              <a:spcBef>
                <a:spcPts val="1200"/>
              </a:spcBef>
              <a:spcAft>
                <a:spcPts val="600"/>
              </a:spcAft>
              <a:defRPr/>
            </a:pPr>
            <a:r>
              <a:rPr lang="en-US" sz="2000" b="0" dirty="0" smtClean="0">
                <a:solidFill>
                  <a:srgbClr val="0000FF"/>
                </a:solidFill>
                <a:latin typeface="Times New Roman" panose="02020603050405020304" pitchFamily="18" charset="0"/>
                <a:cs typeface="Times New Roman" panose="02020603050405020304" pitchFamily="18" charset="0"/>
              </a:rPr>
              <a:t>[</a:t>
            </a:r>
            <a:r>
              <a:rPr lang="en-US" sz="2000" b="1" i="1" dirty="0" smtClean="0">
                <a:solidFill>
                  <a:srgbClr val="FF0000"/>
                </a:solidFill>
                <a:latin typeface="Times New Roman" pitchFamily="18" charset="0"/>
                <a:cs typeface="Times New Roman" pitchFamily="18" charset="0"/>
              </a:rPr>
              <a:t>(j) cannot finish till (</a:t>
            </a:r>
            <a:r>
              <a:rPr lang="en-US" sz="2000" b="1" i="1" dirty="0" err="1" smtClean="0">
                <a:solidFill>
                  <a:srgbClr val="FF0000"/>
                </a:solidFill>
                <a:latin typeface="Times New Roman" pitchFamily="18" charset="0"/>
                <a:cs typeface="Times New Roman" pitchFamily="18" charset="0"/>
              </a:rPr>
              <a:t>i</a:t>
            </a:r>
            <a:r>
              <a:rPr lang="en-US" sz="2000" b="1" i="1" dirty="0" smtClean="0">
                <a:solidFill>
                  <a:srgbClr val="FF0000"/>
                </a:solidFill>
                <a:latin typeface="Times New Roman" pitchFamily="18" charset="0"/>
                <a:cs typeface="Times New Roman" pitchFamily="18" charset="0"/>
              </a:rPr>
              <a:t>) starts (rare)</a:t>
            </a:r>
            <a:r>
              <a:rPr lang="en-US" sz="2000" b="0" dirty="0" smtClean="0">
                <a:solidFill>
                  <a:srgbClr val="0000FF"/>
                </a:solidFill>
                <a:latin typeface="Times New Roman" panose="02020603050405020304" pitchFamily="18" charset="0"/>
                <a:cs typeface="Times New Roman" panose="02020603050405020304" pitchFamily="18" charset="0"/>
              </a:rPr>
              <a:t>]</a:t>
            </a:r>
          </a:p>
          <a:p>
            <a:pPr marL="363538" algn="just">
              <a:spcBef>
                <a:spcPts val="1200"/>
              </a:spcBef>
              <a:spcAft>
                <a:spcPts val="600"/>
              </a:spcAft>
              <a:defRPr/>
            </a:pPr>
            <a:endParaRPr lang="en-US" sz="2000" b="0" i="1" dirty="0" smtClean="0">
              <a:solidFill>
                <a:srgbClr val="FF0000"/>
              </a:solidFill>
              <a:latin typeface="Times New Roman" panose="02020603050405020304" pitchFamily="18" charset="0"/>
              <a:cs typeface="Times New Roman" panose="02020603050405020304" pitchFamily="18" charset="0"/>
            </a:endParaRPr>
          </a:p>
          <a:p>
            <a:pPr marL="363538" algn="just">
              <a:spcBef>
                <a:spcPts val="1200"/>
              </a:spcBef>
              <a:spcAft>
                <a:spcPts val="600"/>
              </a:spcAft>
              <a:defRPr/>
            </a:pPr>
            <a:r>
              <a:rPr lang="en-US" sz="2000" b="0" i="1" dirty="0" err="1" smtClean="0">
                <a:solidFill>
                  <a:srgbClr val="FF0000"/>
                </a:solidFill>
                <a:latin typeface="Times New Roman" panose="02020603050405020304" pitchFamily="18" charset="0"/>
                <a:cs typeface="Times New Roman" panose="02020603050405020304" pitchFamily="18" charset="0"/>
              </a:rPr>
              <a:t>SF</a:t>
            </a:r>
            <a:r>
              <a:rPr lang="en-US" sz="2000" b="0"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0" dirty="0" smtClean="0">
                <a:latin typeface="Times New Roman" panose="02020603050405020304" pitchFamily="18" charset="0"/>
                <a:cs typeface="Times New Roman" panose="02020603050405020304" pitchFamily="18" charset="0"/>
              </a:rPr>
              <a:t> </a:t>
            </a:r>
            <a:r>
              <a:rPr lang="en-US" sz="2000" b="0" dirty="0">
                <a:latin typeface="Times New Roman" panose="02020603050405020304" pitchFamily="18" charset="0"/>
                <a:cs typeface="Times New Roman" panose="02020603050405020304" pitchFamily="18" charset="0"/>
              </a:rPr>
              <a:t>is equal to the minimum number of time units that must transpire from the start of the predecessor (i) to the completion of the successor (j</a:t>
            </a:r>
            <a:r>
              <a:rPr lang="en-US" sz="2000" b="0" dirty="0" smtClean="0">
                <a:latin typeface="Times New Roman" panose="02020603050405020304" pitchFamily="18" charset="0"/>
                <a:cs typeface="Times New Roman" panose="02020603050405020304" pitchFamily="18" charset="0"/>
              </a:rPr>
              <a:t>).</a:t>
            </a:r>
          </a:p>
          <a:p>
            <a:pPr marL="363538" algn="just">
              <a:spcBef>
                <a:spcPts val="1200"/>
              </a:spcBef>
              <a:spcAft>
                <a:spcPts val="600"/>
              </a:spcAft>
              <a:defRPr/>
            </a:pPr>
            <a:r>
              <a:rPr lang="en-US" sz="2000" b="1" i="1" u="sng" dirty="0">
                <a:solidFill>
                  <a:srgbClr val="FF0000"/>
                </a:solidFill>
                <a:latin typeface="Times New Roman" panose="02020603050405020304" pitchFamily="18" charset="0"/>
                <a:cs typeface="Times New Roman" panose="02020603050405020304" pitchFamily="18" charset="0"/>
              </a:rPr>
              <a:t>Example </a:t>
            </a:r>
            <a:r>
              <a:rPr lang="en-US" sz="2000" b="1" i="1" u="sng" dirty="0" err="1" smtClean="0">
                <a:solidFill>
                  <a:srgbClr val="FF0000"/>
                </a:solidFill>
                <a:latin typeface="Times New Roman" panose="02020603050405020304" pitchFamily="18" charset="0"/>
                <a:cs typeface="Times New Roman" panose="02020603050405020304" pitchFamily="18" charset="0"/>
              </a:rPr>
              <a:t>SF</a:t>
            </a:r>
            <a:r>
              <a:rPr lang="en-US" sz="2000" b="1" i="1" u="sng"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u="sng" dirty="0" smtClean="0">
                <a:solidFill>
                  <a:srgbClr val="FF0000"/>
                </a:solidFill>
                <a:latin typeface="Times New Roman" panose="02020603050405020304" pitchFamily="18" charset="0"/>
                <a:cs typeface="Times New Roman" panose="02020603050405020304" pitchFamily="18" charset="0"/>
              </a:rPr>
              <a:t> </a:t>
            </a:r>
            <a:r>
              <a:rPr lang="en-US" sz="2000" b="1" i="1" u="sng" dirty="0">
                <a:solidFill>
                  <a:srgbClr val="FF0000"/>
                </a:solidFill>
                <a:latin typeface="Times New Roman" panose="02020603050405020304" pitchFamily="18" charset="0"/>
                <a:cs typeface="Times New Roman" panose="02020603050405020304" pitchFamily="18" charset="0"/>
              </a:rPr>
              <a:t>(</a:t>
            </a:r>
            <a:r>
              <a:rPr lang="en-US" sz="2000" b="1" i="1" u="sng" dirty="0" err="1" smtClean="0">
                <a:solidFill>
                  <a:srgbClr val="FF0000"/>
                </a:solidFill>
                <a:latin typeface="Times New Roman" panose="02020603050405020304" pitchFamily="18" charset="0"/>
                <a:cs typeface="Times New Roman" panose="02020603050405020304" pitchFamily="18" charset="0"/>
              </a:rPr>
              <a:t>SF</a:t>
            </a:r>
            <a:r>
              <a:rPr lang="en-US" sz="2000" b="1" i="1" u="sng"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u="sng" dirty="0" smtClean="0">
                <a:solidFill>
                  <a:srgbClr val="FF0000"/>
                </a:solidFill>
                <a:latin typeface="Times New Roman" panose="02020603050405020304" pitchFamily="18" charset="0"/>
                <a:cs typeface="Times New Roman" panose="02020603050405020304" pitchFamily="18" charset="0"/>
              </a:rPr>
              <a:t> </a:t>
            </a:r>
            <a:r>
              <a:rPr lang="en-US" sz="2000" b="1" i="1" u="sng" dirty="0">
                <a:solidFill>
                  <a:srgbClr val="FF0000"/>
                </a:solidFill>
                <a:latin typeface="Times New Roman" panose="02020603050405020304" pitchFamily="18" charset="0"/>
                <a:cs typeface="Times New Roman" panose="02020603050405020304" pitchFamily="18" charset="0"/>
              </a:rPr>
              <a:t>‘ + </a:t>
            </a:r>
            <a:r>
              <a:rPr lang="en-US" sz="2000" b="1" i="1" u="sng" dirty="0" err="1" smtClean="0">
                <a:solidFill>
                  <a:srgbClr val="FF0000"/>
                </a:solidFill>
                <a:latin typeface="Times New Roman" panose="02020603050405020304" pitchFamily="18" charset="0"/>
                <a:cs typeface="Times New Roman" panose="02020603050405020304" pitchFamily="18" charset="0"/>
              </a:rPr>
              <a:t>SF</a:t>
            </a:r>
            <a:r>
              <a:rPr lang="en-US" sz="2000" b="1" i="1" u="sng"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u="sng" dirty="0" smtClean="0">
                <a:solidFill>
                  <a:srgbClr val="FF0000"/>
                </a:solidFill>
                <a:latin typeface="Times New Roman" panose="02020603050405020304" pitchFamily="18" charset="0"/>
                <a:cs typeface="Times New Roman" panose="02020603050405020304" pitchFamily="18" charset="0"/>
              </a:rPr>
              <a:t> “)  =(4+6) =10 </a:t>
            </a:r>
            <a:r>
              <a:rPr lang="en-US" sz="2000" b="1" i="1" dirty="0">
                <a:solidFill>
                  <a:srgbClr val="0000FF"/>
                </a:solidFill>
                <a:latin typeface="Times New Roman" panose="02020603050405020304" pitchFamily="18" charset="0"/>
                <a:cs typeface="Times New Roman" panose="02020603050405020304" pitchFamily="18" charset="0"/>
              </a:rPr>
              <a:t>[The finish of </a:t>
            </a:r>
            <a:r>
              <a:rPr lang="en-US" sz="2000" b="1" i="1" dirty="0" smtClean="0">
                <a:solidFill>
                  <a:srgbClr val="0000FF"/>
                </a:solidFill>
                <a:latin typeface="Times New Roman" panose="02020603050405020304" pitchFamily="18" charset="0"/>
                <a:cs typeface="Times New Roman" panose="02020603050405020304" pitchFamily="18" charset="0"/>
              </a:rPr>
              <a:t>(j) </a:t>
            </a:r>
            <a:r>
              <a:rPr lang="en-US" sz="2000" b="1" i="1" dirty="0">
                <a:solidFill>
                  <a:srgbClr val="0000FF"/>
                </a:solidFill>
                <a:latin typeface="Times New Roman" panose="02020603050405020304" pitchFamily="18" charset="0"/>
                <a:cs typeface="Times New Roman" panose="02020603050405020304" pitchFamily="18" charset="0"/>
              </a:rPr>
              <a:t>must lag </a:t>
            </a:r>
            <a:r>
              <a:rPr lang="en-US" sz="2000" b="1" i="1" dirty="0" smtClean="0">
                <a:solidFill>
                  <a:srgbClr val="0000FF"/>
                </a:solidFill>
                <a:latin typeface="Times New Roman" panose="02020603050405020304" pitchFamily="18" charset="0"/>
                <a:cs typeface="Times New Roman" panose="02020603050405020304" pitchFamily="18" charset="0"/>
              </a:rPr>
              <a:t>10 </a:t>
            </a:r>
            <a:r>
              <a:rPr lang="en-US" sz="2000" b="1" i="1" dirty="0">
                <a:solidFill>
                  <a:srgbClr val="0000FF"/>
                </a:solidFill>
                <a:latin typeface="Times New Roman" panose="02020603050405020304" pitchFamily="18" charset="0"/>
                <a:cs typeface="Times New Roman" panose="02020603050405020304" pitchFamily="18" charset="0"/>
              </a:rPr>
              <a:t>units after the </a:t>
            </a:r>
            <a:r>
              <a:rPr lang="en-US" sz="2000" b="1" i="1" dirty="0" smtClean="0">
                <a:solidFill>
                  <a:srgbClr val="0000FF"/>
                </a:solidFill>
                <a:latin typeface="Times New Roman" panose="02020603050405020304" pitchFamily="18" charset="0"/>
                <a:cs typeface="Times New Roman" panose="02020603050405020304" pitchFamily="18" charset="0"/>
              </a:rPr>
              <a:t>start of (</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2071972334"/>
              </p:ext>
            </p:extLst>
          </p:nvPr>
        </p:nvGraphicFramePr>
        <p:xfrm>
          <a:off x="5742112" y="3497580"/>
          <a:ext cx="2716088" cy="1531620"/>
        </p:xfrm>
        <a:graphic>
          <a:graphicData uri="http://schemas.openxmlformats.org/drawingml/2006/table">
            <a:tbl>
              <a:tblPr/>
              <a:tblGrid>
                <a:gridCol w="574420"/>
                <a:gridCol w="510596"/>
                <a:gridCol w="1028284"/>
                <a:gridCol w="602788"/>
              </a:tblGrid>
              <a:tr h="373380">
                <a:tc gridSpan="2">
                  <a:txBody>
                    <a:bodyPr/>
                    <a:lstStyle/>
                    <a:p>
                      <a:pPr algn="ctr" fontAlgn="ctr"/>
                      <a:r>
                        <a:rPr lang="en-US" sz="2000" b="1" i="1" u="none" strike="noStrike" dirty="0" err="1" smtClean="0">
                          <a:solidFill>
                            <a:srgbClr val="000000"/>
                          </a:solidFill>
                          <a:latin typeface="Times New Roman" panose="02020603050405020304" pitchFamily="18" charset="0"/>
                          <a:cs typeface="Times New Roman" panose="02020603050405020304" pitchFamily="18" charset="0"/>
                        </a:rPr>
                        <a:t>SF</a:t>
                      </a:r>
                      <a:r>
                        <a:rPr lang="en-US" sz="2000" b="1" i="1" u="none" strike="noStrike" baseline="-25000" dirty="0" err="1" smtClean="0">
                          <a:solidFill>
                            <a:srgbClr val="000000"/>
                          </a:solidFill>
                          <a:latin typeface="Times New Roman" panose="02020603050405020304" pitchFamily="18" charset="0"/>
                          <a:cs typeface="Times New Roman" panose="02020603050405020304" pitchFamily="18" charset="0"/>
                        </a:rPr>
                        <a:t>ij</a:t>
                      </a:r>
                      <a:r>
                        <a:rPr lang="en-US" sz="2000" b="1" i="1" u="none" strike="noStrike" baseline="30000" dirty="0" smtClean="0">
                          <a:solidFill>
                            <a:srgbClr val="000000"/>
                          </a:solidFill>
                          <a:latin typeface="Times New Roman" panose="02020603050405020304" pitchFamily="18" charset="0"/>
                          <a:cs typeface="Times New Roman" panose="02020603050405020304" pitchFamily="18" charset="0"/>
                        </a:rPr>
                        <a:t>'</a:t>
                      </a:r>
                      <a:endParaRPr lang="en-US" sz="20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20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0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a:noFill/>
                    </a:lnB>
                  </a:tcPr>
                </a:tc>
              </a:tr>
              <a:tr h="289560">
                <a:tc gridSpan="2">
                  <a:txBody>
                    <a:bodyPr/>
                    <a:lstStyle/>
                    <a:p>
                      <a:pPr algn="ctr" fontAlgn="ctr"/>
                      <a:r>
                        <a:rPr lang="en-US" sz="2000" b="1" i="1" u="none" strike="noStrike" dirty="0">
                          <a:solidFill>
                            <a:srgbClr val="000000"/>
                          </a:solidFill>
                          <a:latin typeface="Times New Roman" panose="02020603050405020304" pitchFamily="18" charset="0"/>
                          <a:cs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rgbClr val="FFFF00"/>
                    </a:solidFill>
                  </a:tcPr>
                </a:tc>
                <a:tc hMerge="1">
                  <a:txBody>
                    <a:bodyPr/>
                    <a:lstStyle/>
                    <a:p>
                      <a:endParaRPr lang="en-US"/>
                    </a:p>
                  </a:txBody>
                  <a:tcPr/>
                </a:tc>
                <a:tc>
                  <a:txBody>
                    <a:bodyPr/>
                    <a:lstStyle/>
                    <a:p>
                      <a:pPr algn="ctr" fontAlgn="ctr"/>
                      <a:r>
                        <a:rPr lang="en-US" sz="2000" b="0" i="1" u="none" strike="noStrike" dirty="0" err="1">
                          <a:solidFill>
                            <a:srgbClr val="000000"/>
                          </a:solidFill>
                          <a:latin typeface="Times New Roman" panose="02020603050405020304" pitchFamily="18" charset="0"/>
                          <a:cs typeface="Times New Roman" panose="02020603050405020304" pitchFamily="18" charset="0"/>
                        </a:rPr>
                        <a:t>i</a:t>
                      </a:r>
                      <a:endParaRPr lang="en-US" sz="2000" b="0"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20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r>
              <a:tr h="160020">
                <a:tc>
                  <a:txBody>
                    <a:bodyPr/>
                    <a:lstStyle/>
                    <a:p>
                      <a:pPr algn="l"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281940">
                <a:tc>
                  <a:txBody>
                    <a:bodyPr/>
                    <a:lstStyle/>
                    <a:p>
                      <a:pPr algn="l" fontAlgn="b"/>
                      <a:endParaRPr lang="en-US" sz="20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1" i="1" u="none" strike="noStrike" dirty="0">
                          <a:solidFill>
                            <a:srgbClr val="000000"/>
                          </a:solidFill>
                          <a:latin typeface="Times New Roman" panose="02020603050405020304" pitchFamily="18" charset="0"/>
                          <a:cs typeface="Times New Roman" panose="02020603050405020304" pitchFamily="18" charset="0"/>
                        </a:rPr>
                        <a:t>j</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2">
                  <a:txBody>
                    <a:bodyPr/>
                    <a:lstStyle/>
                    <a:p>
                      <a:pPr algn="ctr" fontAlgn="ctr"/>
                      <a:r>
                        <a:rPr lang="en-US" sz="2000" b="1" i="1" u="none" strike="noStrike" dirty="0">
                          <a:solidFill>
                            <a:srgbClr val="000000"/>
                          </a:solidFill>
                          <a:latin typeface="Times New Roman" panose="02020603050405020304" pitchFamily="18" charset="0"/>
                          <a:cs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rgbClr val="B8CCE4"/>
                    </a:solidFill>
                  </a:tcPr>
                </a:tc>
                <a:tc hMerge="1">
                  <a:txBody>
                    <a:bodyPr/>
                    <a:lstStyle/>
                    <a:p>
                      <a:endParaRPr lang="en-US"/>
                    </a:p>
                  </a:txBody>
                  <a:tcPr/>
                </a:tc>
              </a:tr>
              <a:tr h="373380">
                <a:tc>
                  <a:txBody>
                    <a:bodyPr/>
                    <a:lstStyle/>
                    <a:p>
                      <a:pPr algn="l" fontAlgn="b"/>
                      <a:endParaRPr lang="en-US" sz="20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a:noFill/>
                    </a:lnB>
                  </a:tcPr>
                </a:tc>
                <a:tc>
                  <a:txBody>
                    <a:bodyPr/>
                    <a:lstStyle/>
                    <a:p>
                      <a:pPr algn="l" fontAlgn="b"/>
                      <a:endParaRPr lang="en-US" sz="20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en-US" sz="2000" b="1" i="1" u="none" strike="noStrike" dirty="0" err="1" smtClean="0">
                          <a:solidFill>
                            <a:srgbClr val="000000"/>
                          </a:solidFill>
                          <a:latin typeface="Times New Roman" panose="02020603050405020304" pitchFamily="18" charset="0"/>
                          <a:cs typeface="Times New Roman" panose="02020603050405020304" pitchFamily="18" charset="0"/>
                        </a:rPr>
                        <a:t>SF</a:t>
                      </a:r>
                      <a:r>
                        <a:rPr lang="en-US" sz="2000" b="1" i="1" u="none" strike="noStrike" baseline="-25000" dirty="0" err="1" smtClean="0">
                          <a:solidFill>
                            <a:srgbClr val="000000"/>
                          </a:solidFill>
                          <a:latin typeface="Times New Roman" panose="02020603050405020304" pitchFamily="18" charset="0"/>
                          <a:cs typeface="Times New Roman" panose="02020603050405020304" pitchFamily="18" charset="0"/>
                        </a:rPr>
                        <a:t>ij</a:t>
                      </a:r>
                      <a:r>
                        <a:rPr lang="en-US" sz="2000" b="1" i="1" u="none" strike="noStrike" baseline="30000" dirty="0" smtClean="0">
                          <a:solidFill>
                            <a:srgbClr val="000000"/>
                          </a:solidFill>
                          <a:latin typeface="Times New Roman" panose="02020603050405020304" pitchFamily="18" charset="0"/>
                          <a:cs typeface="Times New Roman" panose="02020603050405020304" pitchFamily="18" charset="0"/>
                        </a:rPr>
                        <a:t>''</a:t>
                      </a:r>
                      <a:endParaRPr lang="en-US" sz="20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r>
            </a:tbl>
          </a:graphicData>
        </a:graphic>
      </p:graphicFrame>
      <p:cxnSp>
        <p:nvCxnSpPr>
          <p:cNvPr id="14" name="Straight Arrow Connector 13"/>
          <p:cNvCxnSpPr/>
          <p:nvPr/>
        </p:nvCxnSpPr>
        <p:spPr>
          <a:xfrm>
            <a:off x="5334000" y="1011436"/>
            <a:ext cx="21336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a:off x="5715000" y="3505200"/>
            <a:ext cx="2743200" cy="914400"/>
          </a:xfrm>
          <a:prstGeom prst="bentConnector3">
            <a:avLst>
              <a:gd name="adj1" fmla="val 9969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15000" y="3505200"/>
            <a:ext cx="0" cy="3873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1588346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533400" y="322263"/>
            <a:ext cx="8215312" cy="8207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Diagramming </a:t>
            </a:r>
            <a:r>
              <a:rPr lang="en-US" sz="2800" b="1"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Relationships Types and constraint</a:t>
            </a:r>
            <a:endParaRPr lang="de-DE" sz="1900" b="1" i="1" dirty="0">
              <a:solidFill>
                <a:srgbClr val="CC33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01210" y="1143000"/>
            <a:ext cx="8215312" cy="2769989"/>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indent="-342900" algn="just">
              <a:spcBef>
                <a:spcPts val="1200"/>
              </a:spcBef>
              <a:spcAft>
                <a:spcPts val="600"/>
              </a:spcAft>
              <a:buClr>
                <a:srgbClr val="FF0000"/>
              </a:buClr>
              <a:buFont typeface="+mj-lt"/>
              <a:buAutoNum type="arabicPeriod" startAt="5"/>
              <a:defRPr/>
            </a:pPr>
            <a:r>
              <a:rPr lang="en-US" sz="2400" b="1" i="1" u="sng"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Start-to-Start </a:t>
            </a:r>
            <a:r>
              <a:rPr lang="en-US" sz="2400" b="1" i="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Finish-to-Finish (ZZ</a:t>
            </a:r>
            <a:r>
              <a:rPr lang="en-US" sz="2400" b="1" i="1" u="sng" baseline="-25000"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u="sng"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363538" algn="just">
              <a:spcBef>
                <a:spcPts val="1200"/>
              </a:spcBef>
              <a:spcAft>
                <a:spcPts val="600"/>
              </a:spcAft>
              <a:defRPr/>
            </a:pPr>
            <a:r>
              <a:rPr lang="en-US" sz="2000" b="0" i="1" dirty="0">
                <a:solidFill>
                  <a:srgbClr val="FF0000"/>
                </a:solidFill>
                <a:latin typeface="Times New Roman" panose="02020603050405020304" pitchFamily="18" charset="0"/>
                <a:cs typeface="Times New Roman" panose="02020603050405020304" pitchFamily="18" charset="0"/>
              </a:rPr>
              <a:t>ZZ</a:t>
            </a:r>
            <a:r>
              <a:rPr lang="en-US" sz="2000" b="0" i="1" baseline="-25000" dirty="0">
                <a:solidFill>
                  <a:srgbClr val="FF0000"/>
                </a:solidFill>
                <a:latin typeface="Times New Roman" panose="02020603050405020304" pitchFamily="18" charset="0"/>
                <a:cs typeface="Times New Roman" panose="02020603050405020304" pitchFamily="18" charset="0"/>
              </a:rPr>
              <a:t>ij</a:t>
            </a:r>
            <a:r>
              <a:rPr lang="en-US" sz="2000" b="0" dirty="0">
                <a:latin typeface="Times New Roman" panose="02020603050405020304" pitchFamily="18" charset="0"/>
                <a:cs typeface="Times New Roman" panose="02020603050405020304" pitchFamily="18" charset="0"/>
              </a:rPr>
              <a:t> is a combination of two constraints, i.e., a start-to-start and finish-to-finish relationship. </a:t>
            </a:r>
            <a:r>
              <a:rPr lang="en-US" sz="2000" b="0" dirty="0" smtClean="0">
                <a:latin typeface="Times New Roman" panose="02020603050405020304" pitchFamily="18" charset="0"/>
                <a:cs typeface="Times New Roman" panose="02020603050405020304" pitchFamily="18" charset="0"/>
              </a:rPr>
              <a:t>It </a:t>
            </a:r>
            <a:r>
              <a:rPr lang="en-US" sz="2000" b="0" dirty="0">
                <a:latin typeface="Times New Roman" panose="02020603050405020304" pitchFamily="18" charset="0"/>
                <a:cs typeface="Times New Roman" panose="02020603050405020304" pitchFamily="18" charset="0"/>
              </a:rPr>
              <a:t>is written with the </a:t>
            </a:r>
            <a:r>
              <a:rPr lang="en-US" sz="2000" b="0" i="1" dirty="0">
                <a:solidFill>
                  <a:srgbClr val="FF0000"/>
                </a:solidFill>
                <a:latin typeface="Times New Roman" panose="02020603050405020304" pitchFamily="18" charset="0"/>
                <a:cs typeface="Times New Roman" panose="02020603050405020304" pitchFamily="18" charset="0"/>
              </a:rPr>
              <a:t>SS</a:t>
            </a:r>
            <a:r>
              <a:rPr lang="en-US" sz="2000" b="0" i="1" baseline="-25000" dirty="0">
                <a:solidFill>
                  <a:srgbClr val="FF0000"/>
                </a:solidFill>
                <a:latin typeface="Times New Roman" panose="02020603050405020304" pitchFamily="18" charset="0"/>
                <a:cs typeface="Times New Roman" panose="02020603050405020304" pitchFamily="18" charset="0"/>
              </a:rPr>
              <a:t>ij</a:t>
            </a:r>
            <a:r>
              <a:rPr lang="en-US" sz="2000" b="0" dirty="0">
                <a:latin typeface="Times New Roman" panose="02020603050405020304" pitchFamily="18" charset="0"/>
                <a:cs typeface="Times New Roman" panose="02020603050405020304" pitchFamily="18" charset="0"/>
              </a:rPr>
              <a:t> time units first, followed by the </a:t>
            </a:r>
            <a:r>
              <a:rPr lang="en-US" sz="2000" b="0" i="1" dirty="0">
                <a:solidFill>
                  <a:srgbClr val="FF0000"/>
                </a:solidFill>
                <a:latin typeface="Times New Roman" panose="02020603050405020304" pitchFamily="18" charset="0"/>
                <a:cs typeface="Times New Roman" panose="02020603050405020304" pitchFamily="18" charset="0"/>
              </a:rPr>
              <a:t>FF</a:t>
            </a:r>
            <a:r>
              <a:rPr lang="en-US" sz="2000" b="0" i="1" baseline="-25000" dirty="0">
                <a:solidFill>
                  <a:srgbClr val="FF0000"/>
                </a:solidFill>
                <a:latin typeface="Times New Roman" panose="02020603050405020304" pitchFamily="18" charset="0"/>
                <a:cs typeface="Times New Roman" panose="02020603050405020304" pitchFamily="18" charset="0"/>
              </a:rPr>
              <a:t>ij</a:t>
            </a:r>
            <a:r>
              <a:rPr lang="en-US" sz="2000" b="0" dirty="0">
                <a:latin typeface="Times New Roman" panose="02020603050405020304" pitchFamily="18" charset="0"/>
                <a:cs typeface="Times New Roman" panose="02020603050405020304" pitchFamily="18" charset="0"/>
              </a:rPr>
              <a:t> time units</a:t>
            </a:r>
            <a:r>
              <a:rPr lang="en-US" sz="2000" b="0" dirty="0" smtClean="0">
                <a:latin typeface="Times New Roman" panose="02020603050405020304" pitchFamily="18" charset="0"/>
                <a:cs typeface="Times New Roman" panose="02020603050405020304" pitchFamily="18" charset="0"/>
              </a:rPr>
              <a:t>.</a:t>
            </a:r>
          </a:p>
          <a:p>
            <a:pPr marL="363538" algn="just">
              <a:spcBef>
                <a:spcPts val="1200"/>
              </a:spcBef>
              <a:spcAft>
                <a:spcPts val="600"/>
              </a:spcAft>
              <a:defRPr/>
            </a:pPr>
            <a:r>
              <a:rPr lang="en-US" sz="2000" b="1" i="1" u="sng" dirty="0">
                <a:solidFill>
                  <a:srgbClr val="FF0000"/>
                </a:solidFill>
                <a:latin typeface="Times New Roman" panose="02020603050405020304" pitchFamily="18" charset="0"/>
                <a:cs typeface="Times New Roman" panose="02020603050405020304" pitchFamily="18" charset="0"/>
              </a:rPr>
              <a:t>Example </a:t>
            </a:r>
            <a:r>
              <a:rPr lang="en-US" sz="2000" b="1" i="1" u="sng" dirty="0" err="1" smtClean="0">
                <a:solidFill>
                  <a:srgbClr val="FF0000"/>
                </a:solidFill>
                <a:latin typeface="Times New Roman" panose="02020603050405020304" pitchFamily="18" charset="0"/>
                <a:cs typeface="Times New Roman" panose="02020603050405020304" pitchFamily="18" charset="0"/>
              </a:rPr>
              <a:t>ZZ</a:t>
            </a:r>
            <a:r>
              <a:rPr lang="en-US" sz="2000" b="1" i="1" u="sng"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u="sng" dirty="0" smtClean="0">
                <a:solidFill>
                  <a:srgbClr val="FF0000"/>
                </a:solidFill>
                <a:latin typeface="Times New Roman" panose="02020603050405020304" pitchFamily="18" charset="0"/>
                <a:cs typeface="Times New Roman" panose="02020603050405020304" pitchFamily="18" charset="0"/>
              </a:rPr>
              <a:t> </a:t>
            </a:r>
            <a:r>
              <a:rPr lang="en-US" sz="2000" b="1" i="1" u="sng" dirty="0">
                <a:solidFill>
                  <a:srgbClr val="FF0000"/>
                </a:solidFill>
                <a:latin typeface="Times New Roman" panose="02020603050405020304" pitchFamily="18" charset="0"/>
                <a:cs typeface="Times New Roman" panose="02020603050405020304" pitchFamily="18" charset="0"/>
              </a:rPr>
              <a:t>=5 </a:t>
            </a:r>
            <a:r>
              <a:rPr lang="en-US" sz="2000" b="1" i="1" u="sng" dirty="0" smtClean="0">
                <a:solidFill>
                  <a:srgbClr val="FF0000"/>
                </a:solidFill>
                <a:latin typeface="Times New Roman" panose="02020603050405020304" pitchFamily="18" charset="0"/>
                <a:cs typeface="Times New Roman" panose="02020603050405020304" pitchFamily="18" charset="0"/>
              </a:rPr>
              <a:t>, 6 </a:t>
            </a:r>
            <a:r>
              <a:rPr lang="en-US" sz="2000" b="1" i="1" dirty="0">
                <a:solidFill>
                  <a:srgbClr val="0000FF"/>
                </a:solidFill>
                <a:latin typeface="Times New Roman" panose="02020603050405020304" pitchFamily="18" charset="0"/>
                <a:cs typeface="Times New Roman" panose="02020603050405020304" pitchFamily="18" charset="0"/>
              </a:rPr>
              <a:t>[The </a:t>
            </a:r>
            <a:r>
              <a:rPr lang="en-US" sz="2000" b="1" i="1" dirty="0" smtClean="0">
                <a:solidFill>
                  <a:srgbClr val="0000FF"/>
                </a:solidFill>
                <a:latin typeface="Times New Roman" panose="02020603050405020304" pitchFamily="18" charset="0"/>
                <a:cs typeface="Times New Roman" panose="02020603050405020304" pitchFamily="18" charset="0"/>
              </a:rPr>
              <a:t>start </a:t>
            </a:r>
            <a:r>
              <a:rPr lang="en-US" sz="2000" b="1" i="1" dirty="0">
                <a:solidFill>
                  <a:srgbClr val="0000FF"/>
                </a:solidFill>
                <a:latin typeface="Times New Roman" panose="02020603050405020304" pitchFamily="18" charset="0"/>
                <a:cs typeface="Times New Roman" panose="02020603050405020304" pitchFamily="18" charset="0"/>
              </a:rPr>
              <a:t>of </a:t>
            </a:r>
            <a:r>
              <a:rPr lang="en-US" sz="2000" b="1" i="1" dirty="0" smtClean="0">
                <a:solidFill>
                  <a:srgbClr val="0000FF"/>
                </a:solidFill>
                <a:latin typeface="Times New Roman" panose="02020603050405020304" pitchFamily="18" charset="0"/>
                <a:cs typeface="Times New Roman" panose="02020603050405020304" pitchFamily="18" charset="0"/>
              </a:rPr>
              <a:t>(j) must </a:t>
            </a:r>
            <a:r>
              <a:rPr lang="en-US" sz="2000" b="1" i="1" dirty="0">
                <a:solidFill>
                  <a:srgbClr val="0000FF"/>
                </a:solidFill>
                <a:latin typeface="Times New Roman" panose="02020603050405020304" pitchFamily="18" charset="0"/>
                <a:cs typeface="Times New Roman" panose="02020603050405020304" pitchFamily="18" charset="0"/>
              </a:rPr>
              <a:t>lag 5 units after the </a:t>
            </a:r>
            <a:r>
              <a:rPr lang="en-US" sz="2000" b="1" i="1" dirty="0" smtClean="0">
                <a:solidFill>
                  <a:srgbClr val="0000FF"/>
                </a:solidFill>
                <a:latin typeface="Times New Roman" panose="02020603050405020304" pitchFamily="18" charset="0"/>
                <a:cs typeface="Times New Roman" panose="02020603050405020304" pitchFamily="18" charset="0"/>
              </a:rPr>
              <a:t>start </a:t>
            </a:r>
            <a:r>
              <a:rPr lang="en-US" sz="2000" b="1" i="1" dirty="0">
                <a:solidFill>
                  <a:srgbClr val="0000FF"/>
                </a:solidFill>
                <a:latin typeface="Times New Roman" panose="02020603050405020304" pitchFamily="18" charset="0"/>
                <a:cs typeface="Times New Roman" panose="02020603050405020304" pitchFamily="18" charset="0"/>
              </a:rPr>
              <a:t>of </a:t>
            </a:r>
            <a:r>
              <a:rPr lang="en-US" sz="2000" b="1" i="1" dirty="0" smtClean="0">
                <a:solidFill>
                  <a:srgbClr val="0000FF"/>
                </a:solidFill>
                <a:latin typeface="Times New Roman" panose="02020603050405020304" pitchFamily="18" charset="0"/>
                <a:cs typeface="Times New Roman" panose="02020603050405020304" pitchFamily="18" charset="0"/>
              </a:rPr>
              <a:t>(</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i="1" dirty="0" err="1">
                <a:solidFill>
                  <a:srgbClr val="FF0000"/>
                </a:solidFill>
                <a:latin typeface="Times New Roman" panose="02020603050405020304" pitchFamily="18" charset="0"/>
                <a:cs typeface="Times New Roman" panose="02020603050405020304" pitchFamily="18" charset="0"/>
              </a:rPr>
              <a:t>SS</a:t>
            </a:r>
            <a:r>
              <a:rPr lang="en-US" sz="2000" i="1" baseline="-25000" dirty="0" err="1">
                <a:solidFill>
                  <a:srgbClr val="FF0000"/>
                </a:solidFill>
                <a:latin typeface="Times New Roman" panose="02020603050405020304" pitchFamily="18" charset="0"/>
                <a:cs typeface="Times New Roman" panose="02020603050405020304" pitchFamily="18" charset="0"/>
              </a:rPr>
              <a:t>ij</a:t>
            </a:r>
            <a:r>
              <a:rPr lang="en-US" sz="2000" dirty="0">
                <a:latin typeface="Times New Roman" panose="02020603050405020304" pitchFamily="18" charset="0"/>
                <a:cs typeface="Times New Roman" panose="02020603050405020304" pitchFamily="18" charset="0"/>
              </a:rPr>
              <a:t> </a:t>
            </a:r>
            <a:r>
              <a:rPr lang="en-US" sz="2000" b="1" i="1" dirty="0" smtClean="0">
                <a:solidFill>
                  <a:srgbClr val="0000FF"/>
                </a:solidFill>
                <a:latin typeface="Times New Roman" panose="02020603050405020304" pitchFamily="18" charset="0"/>
                <a:cs typeface="Times New Roman" panose="02020603050405020304" pitchFamily="18" charset="0"/>
              </a:rPr>
              <a:t>= 5) &amp; </a:t>
            </a:r>
            <a:r>
              <a:rPr lang="en-US" sz="2000" b="1" i="1" dirty="0">
                <a:solidFill>
                  <a:srgbClr val="0000FF"/>
                </a:solidFill>
                <a:latin typeface="Times New Roman" panose="02020603050405020304" pitchFamily="18" charset="0"/>
                <a:cs typeface="Times New Roman" panose="02020603050405020304" pitchFamily="18" charset="0"/>
              </a:rPr>
              <a:t>The </a:t>
            </a:r>
            <a:r>
              <a:rPr lang="en-US" sz="2000" b="1" i="1" dirty="0" smtClean="0">
                <a:solidFill>
                  <a:srgbClr val="0000FF"/>
                </a:solidFill>
                <a:latin typeface="Times New Roman" panose="02020603050405020304" pitchFamily="18" charset="0"/>
                <a:cs typeface="Times New Roman" panose="02020603050405020304" pitchFamily="18" charset="0"/>
              </a:rPr>
              <a:t>finish of (j) must </a:t>
            </a:r>
            <a:r>
              <a:rPr lang="en-US" sz="2000" b="1" i="1" dirty="0">
                <a:solidFill>
                  <a:srgbClr val="0000FF"/>
                </a:solidFill>
                <a:latin typeface="Times New Roman" panose="02020603050405020304" pitchFamily="18" charset="0"/>
                <a:cs typeface="Times New Roman" panose="02020603050405020304" pitchFamily="18" charset="0"/>
              </a:rPr>
              <a:t>lag </a:t>
            </a:r>
            <a:r>
              <a:rPr lang="en-US" sz="2000" b="1" i="1" dirty="0" smtClean="0">
                <a:solidFill>
                  <a:srgbClr val="0000FF"/>
                </a:solidFill>
                <a:latin typeface="Times New Roman" panose="02020603050405020304" pitchFamily="18" charset="0"/>
                <a:cs typeface="Times New Roman" panose="02020603050405020304" pitchFamily="18" charset="0"/>
              </a:rPr>
              <a:t>6 </a:t>
            </a:r>
            <a:r>
              <a:rPr lang="en-US" sz="2000" b="1" i="1" dirty="0">
                <a:solidFill>
                  <a:srgbClr val="0000FF"/>
                </a:solidFill>
                <a:latin typeface="Times New Roman" panose="02020603050405020304" pitchFamily="18" charset="0"/>
                <a:cs typeface="Times New Roman" panose="02020603050405020304" pitchFamily="18" charset="0"/>
              </a:rPr>
              <a:t>units after the </a:t>
            </a:r>
            <a:r>
              <a:rPr lang="en-US" sz="2000" b="1" i="1" dirty="0" smtClean="0">
                <a:solidFill>
                  <a:srgbClr val="0000FF"/>
                </a:solidFill>
                <a:latin typeface="Times New Roman" panose="02020603050405020304" pitchFamily="18" charset="0"/>
                <a:cs typeface="Times New Roman" panose="02020603050405020304" pitchFamily="18" charset="0"/>
              </a:rPr>
              <a:t>finish of (</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i="1" dirty="0" err="1">
                <a:solidFill>
                  <a:srgbClr val="FF0000"/>
                </a:solidFill>
                <a:latin typeface="Times New Roman" panose="02020603050405020304" pitchFamily="18" charset="0"/>
                <a:cs typeface="Times New Roman" panose="02020603050405020304" pitchFamily="18" charset="0"/>
              </a:rPr>
              <a:t>FF</a:t>
            </a:r>
            <a:r>
              <a:rPr lang="en-US" sz="2000" i="1" baseline="-25000" dirty="0" err="1">
                <a:solidFill>
                  <a:srgbClr val="FF0000"/>
                </a:solidFill>
                <a:latin typeface="Times New Roman" panose="02020603050405020304" pitchFamily="18" charset="0"/>
                <a:cs typeface="Times New Roman" panose="02020603050405020304" pitchFamily="18" charset="0"/>
              </a:rPr>
              <a:t>ij</a:t>
            </a:r>
            <a:r>
              <a:rPr lang="en-US" sz="2000" i="1" baseline="-25000" dirty="0">
                <a:solidFill>
                  <a:srgbClr val="FF0000"/>
                </a:solidFill>
                <a:latin typeface="Times New Roman" panose="02020603050405020304" pitchFamily="18" charset="0"/>
                <a:cs typeface="Times New Roman" panose="02020603050405020304" pitchFamily="18" charset="0"/>
              </a:rPr>
              <a:t> </a:t>
            </a:r>
            <a:r>
              <a:rPr lang="en-US" sz="2000" b="1" i="1" dirty="0" smtClean="0">
                <a:solidFill>
                  <a:srgbClr val="0000FF"/>
                </a:solidFill>
                <a:latin typeface="Times New Roman" panose="02020603050405020304" pitchFamily="18" charset="0"/>
                <a:cs typeface="Times New Roman" panose="02020603050405020304" pitchFamily="18" charset="0"/>
              </a:rPr>
              <a:t>= 6)]</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626038254"/>
              </p:ext>
            </p:extLst>
          </p:nvPr>
        </p:nvGraphicFramePr>
        <p:xfrm>
          <a:off x="457200" y="4092978"/>
          <a:ext cx="2340260" cy="1224135"/>
        </p:xfrm>
        <a:graphic>
          <a:graphicData uri="http://schemas.openxmlformats.org/drawingml/2006/table">
            <a:tbl>
              <a:tblPr firstRow="1" bandRow="1">
                <a:tableStyleId>{5940675A-B579-460E-94D1-54222C63F5DA}</a:tableStyleId>
              </a:tblPr>
              <a:tblGrid>
                <a:gridCol w="468052"/>
                <a:gridCol w="1440160"/>
                <a:gridCol w="432048"/>
              </a:tblGrid>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Duration</a:t>
                      </a:r>
                    </a:p>
                  </a:txBody>
                  <a:tcPr>
                    <a:solidFill>
                      <a:schemeClr val="accent2">
                        <a:lumMod val="20000"/>
                        <a:lumOff val="8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r>
              <a:tr h="408045">
                <a:tc gridSpan="3">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Activity (i)</a:t>
                      </a:r>
                    </a:p>
                  </a:txBody>
                  <a:tcPr>
                    <a:solidFill>
                      <a:srgbClr val="F8F9BD"/>
                    </a:solidFill>
                  </a:tcPr>
                </a:tc>
                <a:tc hMerge="1">
                  <a:txBody>
                    <a:bodyPr/>
                    <a:lstStyle/>
                    <a:p>
                      <a:endParaRPr lang="en-US"/>
                    </a:p>
                  </a:txBody>
                  <a:tcPr/>
                </a:tc>
                <a:tc hMerge="1">
                  <a:txBody>
                    <a:bodyPr/>
                    <a:lstStyle/>
                    <a:p>
                      <a:endParaRPr lang="en-US"/>
                    </a:p>
                  </a:txBody>
                  <a:tcPr/>
                </a:tc>
              </a:tr>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CC00CC"/>
                    </a:solidFill>
                  </a:tcPr>
                </a:tc>
                <a:tc>
                  <a:txBody>
                    <a:bodyPr/>
                    <a:lstStyle/>
                    <a:p>
                      <a:pPr algn="ctr"/>
                      <a:r>
                        <a:rPr lang="en-US" sz="1400" b="1" dirty="0" smtClean="0">
                          <a:latin typeface="Times New Roman" panose="02020603050405020304" pitchFamily="18" charset="0"/>
                          <a:cs typeface="Times New Roman" panose="02020603050405020304" pitchFamily="18" charset="0"/>
                        </a:rPr>
                        <a:t>Total</a:t>
                      </a:r>
                      <a:r>
                        <a:rPr lang="en-US" sz="1400" b="1" baseline="0" dirty="0" smtClean="0">
                          <a:latin typeface="Times New Roman" panose="02020603050405020304" pitchFamily="18" charset="0"/>
                          <a:cs typeface="Times New Roman" panose="02020603050405020304" pitchFamily="18" charset="0"/>
                        </a:rPr>
                        <a:t> Float</a:t>
                      </a:r>
                      <a:endParaRPr lang="en-US" sz="1400" b="1" dirty="0" smtClean="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917053527"/>
              </p:ext>
            </p:extLst>
          </p:nvPr>
        </p:nvGraphicFramePr>
        <p:xfrm>
          <a:off x="6422740" y="4056975"/>
          <a:ext cx="2340260" cy="1224135"/>
        </p:xfrm>
        <a:graphic>
          <a:graphicData uri="http://schemas.openxmlformats.org/drawingml/2006/table">
            <a:tbl>
              <a:tblPr firstRow="1" bandRow="1">
                <a:tableStyleId>{5940675A-B579-460E-94D1-54222C63F5DA}</a:tableStyleId>
              </a:tblPr>
              <a:tblGrid>
                <a:gridCol w="468052"/>
                <a:gridCol w="1440160"/>
                <a:gridCol w="432048"/>
              </a:tblGrid>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Duration</a:t>
                      </a:r>
                    </a:p>
                  </a:txBody>
                  <a:tcPr>
                    <a:solidFill>
                      <a:schemeClr val="accent2">
                        <a:lumMod val="20000"/>
                        <a:lumOff val="8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r>
              <a:tr h="408045">
                <a:tc gridSpan="3">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 Activity (j)</a:t>
                      </a:r>
                    </a:p>
                  </a:txBody>
                  <a:tcPr>
                    <a:solidFill>
                      <a:srgbClr val="F8F9BD"/>
                    </a:solidFill>
                  </a:tcPr>
                </a:tc>
                <a:tc hMerge="1">
                  <a:txBody>
                    <a:bodyPr/>
                    <a:lstStyle/>
                    <a:p>
                      <a:endParaRPr lang="en-US"/>
                    </a:p>
                  </a:txBody>
                  <a:tcPr/>
                </a:tc>
                <a:tc hMerge="1">
                  <a:txBody>
                    <a:bodyPr/>
                    <a:lstStyle/>
                    <a:p>
                      <a:endParaRPr lang="en-US"/>
                    </a:p>
                  </a:txBody>
                  <a:tcPr/>
                </a:tc>
              </a:tr>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CC00CC"/>
                    </a:solidFill>
                  </a:tcPr>
                </a:tc>
                <a:tc>
                  <a:txBody>
                    <a:bodyPr/>
                    <a:lstStyle/>
                    <a:p>
                      <a:pPr algn="ctr"/>
                      <a:r>
                        <a:rPr lang="en-US" sz="1400" b="1" dirty="0" smtClean="0">
                          <a:latin typeface="Times New Roman" panose="02020603050405020304" pitchFamily="18" charset="0"/>
                          <a:cs typeface="Times New Roman" panose="02020603050405020304" pitchFamily="18" charset="0"/>
                        </a:rPr>
                        <a:t>Total Float</a:t>
                      </a:r>
                      <a:endParaRPr lang="en-US" sz="1400" b="1"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r>
            </a:tbl>
          </a:graphicData>
        </a:graphic>
      </p:graphicFrame>
      <p:grpSp>
        <p:nvGrpSpPr>
          <p:cNvPr id="8" name="Group 33"/>
          <p:cNvGrpSpPr/>
          <p:nvPr/>
        </p:nvGrpSpPr>
        <p:grpSpPr>
          <a:xfrm>
            <a:off x="2816931" y="3948962"/>
            <a:ext cx="3812469" cy="2604238"/>
            <a:chOff x="2591780" y="1448780"/>
            <a:chExt cx="3523649" cy="2604238"/>
          </a:xfrm>
        </p:grpSpPr>
        <p:cxnSp>
          <p:nvCxnSpPr>
            <p:cNvPr id="9" name="Straight Arrow Connector 8"/>
            <p:cNvCxnSpPr/>
            <p:nvPr/>
          </p:nvCxnSpPr>
          <p:spPr>
            <a:xfrm>
              <a:off x="2591780" y="2204864"/>
              <a:ext cx="331236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64489" y="1448780"/>
              <a:ext cx="3450940" cy="646331"/>
            </a:xfrm>
            <a:prstGeom prst="rect">
              <a:avLst/>
            </a:prstGeom>
            <a:noFill/>
          </p:spPr>
          <p:txBody>
            <a:bodyPr wrap="square" rtlCol="0">
              <a:spAutoFit/>
            </a:bodyPr>
            <a:lstStyle/>
            <a:p>
              <a:r>
                <a:rPr lang="en-US" b="1" dirty="0" smtClean="0">
                  <a:solidFill>
                    <a:srgbClr val="0000CC"/>
                  </a:solidFill>
                  <a:latin typeface="Times New Roman" panose="02020603050405020304" pitchFamily="18" charset="0"/>
                  <a:cs typeface="Times New Roman" panose="02020603050405020304" pitchFamily="18" charset="0"/>
                </a:rPr>
                <a:t>Types of constraints with lag/lead Durations</a:t>
              </a:r>
              <a:endParaRPr lang="en-US" b="1" dirty="0">
                <a:solidFill>
                  <a:srgbClr val="0000CC"/>
                </a:solidFill>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xmlns="" val="3046850324"/>
                </p:ext>
              </p:extLst>
            </p:nvPr>
          </p:nvGraphicFramePr>
          <p:xfrm>
            <a:off x="3326333" y="2278063"/>
            <a:ext cx="1662259" cy="1774955"/>
          </p:xfrm>
          <a:graphic>
            <a:graphicData uri="http://schemas.openxmlformats.org/presentationml/2006/ole">
              <p:oleObj spid="_x0000_s14360" name="Equation" r:id="rId3" imgW="1307880" imgH="1396800" progId="Equation.3">
                <p:embed/>
              </p:oleObj>
            </a:graphicData>
          </a:graphic>
        </p:graphicFrame>
      </p:grpSp>
    </p:spTree>
    <p:extLst>
      <p:ext uri="{BB962C8B-B14F-4D97-AF65-F5344CB8AC3E}">
        <p14:creationId xmlns:p14="http://schemas.microsoft.com/office/powerpoint/2010/main" xmlns="" val="83784550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par>
                                <p:cTn id="20" presetID="22" presetClass="entr" presetSubtype="1"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4)">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547688" y="322263"/>
            <a:ext cx="6767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 Computation</a:t>
            </a:r>
            <a:endParaRPr lang="de-DE" sz="3200" b="1" i="1" dirty="0">
              <a:solidFill>
                <a:srgbClr val="CC3300"/>
              </a:solidFill>
              <a:latin typeface="Times New Roman" panose="02020603050405020304" pitchFamily="18"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xmlns="" val="3846787606"/>
              </p:ext>
            </p:extLst>
          </p:nvPr>
        </p:nvGraphicFramePr>
        <p:xfrm>
          <a:off x="914400" y="1371600"/>
          <a:ext cx="7086601" cy="3989760"/>
        </p:xfrm>
        <a:graphic>
          <a:graphicData uri="http://schemas.openxmlformats.org/drawingml/2006/table">
            <a:tbl>
              <a:tblPr>
                <a:tableStyleId>{8EC20E35-A176-4012-BC5E-935CFFF8708E}</a:tableStyleId>
              </a:tblPr>
              <a:tblGrid>
                <a:gridCol w="1667435"/>
                <a:gridCol w="1667435"/>
                <a:gridCol w="500231"/>
                <a:gridCol w="3251500"/>
              </a:tblGrid>
              <a:tr h="576000">
                <a:tc gridSpan="4">
                  <a:txBody>
                    <a:bodyPr/>
                    <a:lstStyle/>
                    <a:p>
                      <a:pPr algn="l" rtl="0">
                        <a:spcAft>
                          <a:spcPts val="0"/>
                        </a:spcAft>
                      </a:pPr>
                      <a:r>
                        <a:rPr lang="en-US" sz="2800" b="1" dirty="0" smtClean="0">
                          <a:solidFill>
                            <a:schemeClr val="accent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Forward Pass Computations</a:t>
                      </a:r>
                      <a:endParaRPr lang="en-US" sz="2800" b="1" dirty="0">
                        <a:solidFill>
                          <a:schemeClr val="accent6"/>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txBody>
                  <a:tcPr marL="68580" marR="68580" marT="0" marB="0" anchor="ctr"/>
                </a:tc>
                <a:tc hMerge="1">
                  <a:txBody>
                    <a:bodyPr/>
                    <a:lstStyle/>
                    <a:p>
                      <a:pPr algn="l" rtl="0">
                        <a:spcAft>
                          <a:spcPts val="0"/>
                        </a:spcAft>
                      </a:pPr>
                      <a:endParaRPr lang="en-US" sz="2000" b="1" dirty="0">
                        <a:solidFill>
                          <a:schemeClr val="accent6"/>
                        </a:solidFill>
                        <a:latin typeface="+mj-lt"/>
                        <a:ea typeface="Times New Roman"/>
                      </a:endParaRPr>
                    </a:p>
                  </a:txBody>
                  <a:tcPr marL="68580" marR="68580" marT="0" marB="0" anchor="ctr">
                    <a:solidFill>
                      <a:schemeClr val="bg1"/>
                    </a:solidFill>
                  </a:tcPr>
                </a:tc>
                <a:tc hMerge="1">
                  <a:txBody>
                    <a:bodyPr/>
                    <a:lstStyle/>
                    <a:p>
                      <a:endParaRPr lang="en-US" b="1" dirty="0">
                        <a:solidFill>
                          <a:schemeClr val="accent6"/>
                        </a:solidFill>
                      </a:endParaRPr>
                    </a:p>
                  </a:txBody>
                  <a:tcPr marL="68580" marR="68580" marT="0" marB="0">
                    <a:solidFill>
                      <a:schemeClr val="bg1"/>
                    </a:solidFill>
                  </a:tcPr>
                </a:tc>
                <a:tc hMerge="1">
                  <a:txBody>
                    <a:bodyPr/>
                    <a:lstStyle/>
                    <a:p>
                      <a:pPr algn="l" rtl="0">
                        <a:spcAft>
                          <a:spcPts val="0"/>
                        </a:spcAft>
                      </a:pPr>
                      <a:endParaRPr lang="en-US" sz="2000" b="1" dirty="0">
                        <a:solidFill>
                          <a:schemeClr val="accent6"/>
                        </a:solidFill>
                        <a:latin typeface="+mj-lt"/>
                        <a:ea typeface="Times New Roman"/>
                      </a:endParaRPr>
                    </a:p>
                  </a:txBody>
                  <a:tcPr marL="68580" marR="68580" marT="0" marB="0">
                    <a:solidFill>
                      <a:schemeClr val="bg1"/>
                    </a:solidFill>
                  </a:tcPr>
                </a:tc>
              </a:tr>
              <a:tr h="2011625">
                <a:tc>
                  <a:txBody>
                    <a:bodyPr/>
                    <a:lstStyle/>
                    <a:p>
                      <a:pPr algn="l" rtl="0">
                        <a:spcAft>
                          <a:spcPts val="0"/>
                        </a:spcAft>
                      </a:pPr>
                      <a:r>
                        <a:rPr lang="en-US" sz="2800" b="1" i="1" dirty="0">
                          <a:latin typeface="Times New Roman" panose="02020603050405020304" pitchFamily="18" charset="0"/>
                          <a:cs typeface="Times New Roman" panose="02020603050405020304" pitchFamily="18" charset="0"/>
                        </a:rPr>
                        <a:t>[1] ES</a:t>
                      </a:r>
                      <a:r>
                        <a:rPr lang="en-US" sz="2800" b="1" i="1" baseline="-25000" dirty="0">
                          <a:latin typeface="Times New Roman" panose="02020603050405020304" pitchFamily="18" charset="0"/>
                          <a:cs typeface="Times New Roman" panose="02020603050405020304" pitchFamily="18" charset="0"/>
                        </a:rPr>
                        <a:t>j</a:t>
                      </a:r>
                      <a:r>
                        <a:rPr lang="en-US" sz="2800" b="1" i="1" dirty="0">
                          <a:latin typeface="Times New Roman" panose="02020603050405020304" pitchFamily="18" charset="0"/>
                          <a:cs typeface="Times New Roman" panose="02020603050405020304" pitchFamily="18" charset="0"/>
                        </a:rPr>
                        <a:t> = </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l" rtl="0">
                        <a:spcAft>
                          <a:spcPts val="0"/>
                        </a:spcAft>
                      </a:pPr>
                      <a:r>
                        <a:rPr lang="en-US" sz="2800" b="1" i="1" dirty="0" smtClean="0">
                          <a:latin typeface="Times New Roman" panose="02020603050405020304" pitchFamily="18" charset="0"/>
                          <a:cs typeface="Times New Roman" panose="02020603050405020304" pitchFamily="18" charset="0"/>
                        </a:rPr>
                        <a:t>Max. all </a:t>
                      </a:r>
                      <a:r>
                        <a:rPr lang="en-US" sz="2800" b="1" i="1" baseline="-25000" dirty="0" smtClean="0">
                          <a:latin typeface="Times New Roman" panose="02020603050405020304" pitchFamily="18" charset="0"/>
                          <a:cs typeface="Times New Roman" panose="02020603050405020304" pitchFamily="18" charset="0"/>
                        </a:rPr>
                        <a:t>i</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endParaRPr lang="en-US" sz="2800" b="1" dirty="0">
                        <a:solidFill>
                          <a:schemeClr val="accent6"/>
                        </a:solidFill>
                        <a:latin typeface="Times New Roman" panose="02020603050405020304" pitchFamily="18" charset="0"/>
                        <a:cs typeface="Times New Roman" panose="02020603050405020304" pitchFamily="18" charset="0"/>
                      </a:endParaRPr>
                    </a:p>
                  </a:txBody>
                  <a:tcPr marL="68580" marR="68580" marT="0" marB="0"/>
                </a:tc>
                <a:tc>
                  <a:txBody>
                    <a:bodyPr/>
                    <a:lstStyle/>
                    <a:p>
                      <a:pPr algn="l" rtl="0">
                        <a:spcAft>
                          <a:spcPts val="0"/>
                        </a:spcAft>
                      </a:pPr>
                      <a:r>
                        <a:rPr lang="en-US" sz="2800" b="1" i="0" u="sng" dirty="0">
                          <a:solidFill>
                            <a:srgbClr val="0000FF"/>
                          </a:solidFill>
                          <a:latin typeface="Times New Roman" panose="02020603050405020304" pitchFamily="18" charset="0"/>
                          <a:cs typeface="Times New Roman" panose="02020603050405020304" pitchFamily="18" charset="0"/>
                        </a:rPr>
                        <a:t>Initial Time</a:t>
                      </a:r>
                    </a:p>
                    <a:p>
                      <a:pPr algn="l" rtl="0">
                        <a:spcAft>
                          <a:spcPts val="0"/>
                        </a:spcAft>
                      </a:pPr>
                      <a:r>
                        <a:rPr lang="en-US" sz="2800" b="1" i="1" dirty="0">
                          <a:latin typeface="Times New Roman" panose="02020603050405020304" pitchFamily="18" charset="0"/>
                          <a:cs typeface="Times New Roman" panose="02020603050405020304" pitchFamily="18" charset="0"/>
                        </a:rPr>
                        <a:t>EF</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FS</a:t>
                      </a:r>
                      <a:r>
                        <a:rPr lang="en-US" sz="2800" b="1" i="1" baseline="-25000" dirty="0">
                          <a:latin typeface="Times New Roman" panose="02020603050405020304" pitchFamily="18" charset="0"/>
                          <a:cs typeface="Times New Roman" panose="02020603050405020304" pitchFamily="18" charset="0"/>
                        </a:rPr>
                        <a:t>ij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ES</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SS</a:t>
                      </a:r>
                      <a:r>
                        <a:rPr lang="en-US" sz="2800" b="1" i="1" baseline="-25000" dirty="0">
                          <a:latin typeface="Times New Roman" panose="02020603050405020304" pitchFamily="18" charset="0"/>
                          <a:cs typeface="Times New Roman" panose="02020603050405020304" pitchFamily="18" charset="0"/>
                        </a:rPr>
                        <a:t>ij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EF</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FF</a:t>
                      </a:r>
                      <a:r>
                        <a:rPr lang="en-US" sz="2800" b="1" i="1" baseline="-25000" dirty="0">
                          <a:latin typeface="Times New Roman" panose="02020603050405020304" pitchFamily="18" charset="0"/>
                          <a:cs typeface="Times New Roman" panose="02020603050405020304" pitchFamily="18" charset="0"/>
                        </a:rPr>
                        <a:t>ij</a:t>
                      </a:r>
                      <a:r>
                        <a:rPr lang="en-US" sz="2800" b="1" i="1" dirty="0">
                          <a:latin typeface="Times New Roman" panose="02020603050405020304" pitchFamily="18" charset="0"/>
                          <a:cs typeface="Times New Roman" panose="02020603050405020304" pitchFamily="18" charset="0"/>
                        </a:rPr>
                        <a:t> – D</a:t>
                      </a:r>
                      <a:r>
                        <a:rPr lang="en-US" sz="2800" b="1" i="1" baseline="-25000" dirty="0">
                          <a:latin typeface="Times New Roman" panose="02020603050405020304" pitchFamily="18" charset="0"/>
                          <a:cs typeface="Times New Roman" panose="02020603050405020304" pitchFamily="18" charset="0"/>
                        </a:rPr>
                        <a:t>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ES</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SF</a:t>
                      </a:r>
                      <a:r>
                        <a:rPr lang="en-US" sz="2800" b="1" i="1" baseline="-25000" dirty="0">
                          <a:latin typeface="Times New Roman" panose="02020603050405020304" pitchFamily="18" charset="0"/>
                          <a:cs typeface="Times New Roman" panose="02020603050405020304" pitchFamily="18" charset="0"/>
                        </a:rPr>
                        <a:t>ij</a:t>
                      </a:r>
                      <a:r>
                        <a:rPr lang="en-US" sz="2800" b="1" i="1" dirty="0">
                          <a:latin typeface="Times New Roman" panose="02020603050405020304" pitchFamily="18" charset="0"/>
                          <a:cs typeface="Times New Roman" panose="02020603050405020304" pitchFamily="18" charset="0"/>
                        </a:rPr>
                        <a:t> - D</a:t>
                      </a:r>
                      <a:r>
                        <a:rPr lang="en-US" sz="2800" b="1" i="1" baseline="-25000" dirty="0">
                          <a:latin typeface="Times New Roman" panose="02020603050405020304" pitchFamily="18" charset="0"/>
                          <a:cs typeface="Times New Roman" panose="02020603050405020304" pitchFamily="18" charset="0"/>
                        </a:rPr>
                        <a:t>j</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tc>
              </a:tr>
              <a:tr h="576000">
                <a:tc gridSpan="4">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u="none" strike="noStrike" cap="none" normalizeH="0" baseline="0" dirty="0" smtClean="0">
                          <a:ln>
                            <a:noFill/>
                          </a:ln>
                          <a:effectLst/>
                          <a:latin typeface="Times New Roman" panose="02020603050405020304" pitchFamily="18" charset="0"/>
                          <a:cs typeface="Times New Roman" panose="02020603050405020304" pitchFamily="18" charset="0"/>
                        </a:rPr>
                        <a:t>[2] </a:t>
                      </a:r>
                      <a:r>
                        <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EF</a:t>
                      </a:r>
                      <a:r>
                        <a:rPr kumimoji="0" lang="en-US" sz="2800" b="1" i="1" u="none" strike="noStrike" cap="none" normalizeH="0" baseline="-30000" dirty="0" smtClean="0">
                          <a:ln>
                            <a:noFill/>
                          </a:ln>
                          <a:solidFill>
                            <a:srgbClr val="FF0000"/>
                          </a:solidFill>
                          <a:effectLst/>
                          <a:latin typeface="Times New Roman" panose="02020603050405020304" pitchFamily="18" charset="0"/>
                          <a:cs typeface="Times New Roman" panose="02020603050405020304" pitchFamily="18" charset="0"/>
                        </a:rPr>
                        <a:t>j</a:t>
                      </a:r>
                      <a:r>
                        <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 ES</a:t>
                      </a:r>
                      <a:r>
                        <a:rPr kumimoji="0" lang="en-US" sz="2800" b="1" i="1" u="none" strike="noStrike" cap="none" normalizeH="0" baseline="-30000" dirty="0" smtClean="0">
                          <a:ln>
                            <a:noFill/>
                          </a:ln>
                          <a:solidFill>
                            <a:srgbClr val="FF0000"/>
                          </a:solidFill>
                          <a:effectLst/>
                          <a:latin typeface="Times New Roman" panose="02020603050405020304" pitchFamily="18" charset="0"/>
                          <a:cs typeface="Times New Roman" panose="02020603050405020304" pitchFamily="18" charset="0"/>
                        </a:rPr>
                        <a:t>j</a:t>
                      </a:r>
                      <a:r>
                        <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 D</a:t>
                      </a:r>
                      <a:r>
                        <a:rPr kumimoji="0" lang="en-US" sz="2800" b="1" i="1" u="none" strike="noStrike" cap="none" normalizeH="0" baseline="-30000" dirty="0" smtClean="0">
                          <a:ln>
                            <a:noFill/>
                          </a:ln>
                          <a:solidFill>
                            <a:srgbClr val="FF0000"/>
                          </a:solidFill>
                          <a:effectLst/>
                          <a:latin typeface="Times New Roman" panose="02020603050405020304" pitchFamily="18" charset="0"/>
                          <a:cs typeface="Times New Roman" panose="02020603050405020304" pitchFamily="18" charset="0"/>
                        </a:rPr>
                        <a:t>j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cap="none" normalizeH="0" baseline="0" dirty="0" smtClean="0">
                        <a:ln>
                          <a:noFill/>
                        </a:ln>
                        <a:solidFill>
                          <a:schemeClr val="accent6"/>
                        </a:solidFill>
                        <a:effectLst/>
                        <a:latin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5070" name="AutoShape 7"/>
          <p:cNvSpPr>
            <a:spLocks/>
          </p:cNvSpPr>
          <p:nvPr/>
        </p:nvSpPr>
        <p:spPr bwMode="auto">
          <a:xfrm>
            <a:off x="7086600" y="2286000"/>
            <a:ext cx="533400" cy="1752600"/>
          </a:xfrm>
          <a:prstGeom prst="rightBrace">
            <a:avLst>
              <a:gd name="adj1" fmla="val 58337"/>
              <a:gd name="adj2" fmla="val 50000"/>
            </a:avLst>
          </a:prstGeom>
          <a:noFill/>
          <a:ln w="9525">
            <a:solidFill>
              <a:srgbClr val="000000"/>
            </a:solidFill>
            <a:round/>
            <a:headEnd/>
            <a:tailEnd/>
          </a:ln>
        </p:spPr>
        <p:txBody>
          <a:bodyPr/>
          <a:lstStyle/>
          <a:p>
            <a:endParaRPr lang="en-US"/>
          </a:p>
        </p:txBody>
      </p:sp>
      <p:sp>
        <p:nvSpPr>
          <p:cNvPr id="45071" name="AutoShape 8"/>
          <p:cNvSpPr>
            <a:spLocks/>
          </p:cNvSpPr>
          <p:nvPr/>
        </p:nvSpPr>
        <p:spPr bwMode="auto">
          <a:xfrm>
            <a:off x="4343400" y="2209800"/>
            <a:ext cx="381000" cy="1752600"/>
          </a:xfrm>
          <a:prstGeom prst="leftBrace">
            <a:avLst>
              <a:gd name="adj1" fmla="val 58331"/>
              <a:gd name="adj2" fmla="val 49407"/>
            </a:avLst>
          </a:prstGeom>
          <a:noFill/>
          <a:ln w="9525">
            <a:solidFill>
              <a:srgbClr val="000000"/>
            </a:solidFill>
            <a:round/>
            <a:headEnd/>
            <a:tailEnd/>
          </a:ln>
        </p:spPr>
        <p:txBody>
          <a:bodyPr/>
          <a:lstStyle/>
          <a:p>
            <a:endParaRPr lang="en-US"/>
          </a:p>
        </p:txBody>
      </p:sp>
      <p:graphicFrame>
        <p:nvGraphicFramePr>
          <p:cNvPr id="7" name="Group 20"/>
          <p:cNvGraphicFramePr>
            <a:graphicFrameLocks/>
          </p:cNvGraphicFramePr>
          <p:nvPr>
            <p:extLst>
              <p:ext uri="{D42A27DB-BD31-4B8C-83A1-F6EECF244321}">
                <p14:modId xmlns:p14="http://schemas.microsoft.com/office/powerpoint/2010/main" xmlns="" val="214567323"/>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114754496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623888" y="322263"/>
            <a:ext cx="66913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 Computation</a:t>
            </a:r>
            <a:endParaRPr lang="de-DE" sz="3200" b="1" i="1" dirty="0">
              <a:solidFill>
                <a:srgbClr val="CC3300"/>
              </a:solidFill>
              <a:latin typeface="Times New Roman" panose="02020603050405020304" pitchFamily="18"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xmlns="" val="3789705400"/>
              </p:ext>
            </p:extLst>
          </p:nvPr>
        </p:nvGraphicFramePr>
        <p:xfrm>
          <a:off x="457200" y="1676400"/>
          <a:ext cx="7391400" cy="3989760"/>
        </p:xfrm>
        <a:graphic>
          <a:graphicData uri="http://schemas.openxmlformats.org/drawingml/2006/table">
            <a:tbl>
              <a:tblPr>
                <a:tableStyleId>{8EC20E35-A176-4012-BC5E-935CFFF8708E}</a:tableStyleId>
              </a:tblPr>
              <a:tblGrid>
                <a:gridCol w="1652196"/>
                <a:gridCol w="1565237"/>
                <a:gridCol w="521746"/>
                <a:gridCol w="3652221"/>
              </a:tblGrid>
              <a:tr h="576000">
                <a:tc gridSpan="4">
                  <a:txBody>
                    <a:bodyPr/>
                    <a:lstStyle/>
                    <a:p>
                      <a:pPr algn="l" rtl="0">
                        <a:spcAft>
                          <a:spcPts val="0"/>
                        </a:spcAft>
                      </a:pPr>
                      <a:r>
                        <a:rPr lang="en-US" sz="2800" b="1" kern="1200" dirty="0" smtClean="0">
                          <a:solidFill>
                            <a:schemeClr val="accent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Backward Pass Computations</a:t>
                      </a:r>
                      <a:endParaRPr lang="en-US" sz="2800" b="1" kern="1200" dirty="0">
                        <a:solidFill>
                          <a:schemeClr val="accent6"/>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024325">
                <a:tc>
                  <a:txBody>
                    <a:bodyPr/>
                    <a:lstStyle/>
                    <a:p>
                      <a:pPr algn="l" rtl="0">
                        <a:spcAft>
                          <a:spcPts val="0"/>
                        </a:spcAft>
                      </a:pPr>
                      <a:r>
                        <a:rPr lang="en-US" sz="2800" b="1" i="1" dirty="0">
                          <a:latin typeface="Times New Roman" panose="02020603050405020304" pitchFamily="18" charset="0"/>
                          <a:cs typeface="Times New Roman" panose="02020603050405020304" pitchFamily="18" charset="0"/>
                        </a:rPr>
                        <a:t>[3] LF</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l" rtl="0">
                        <a:spcAft>
                          <a:spcPts val="0"/>
                        </a:spcAft>
                      </a:pPr>
                      <a:r>
                        <a:rPr lang="en-US" sz="2800" b="1" i="1" dirty="0" smtClean="0">
                          <a:latin typeface="Times New Roman" panose="02020603050405020304" pitchFamily="18" charset="0"/>
                          <a:cs typeface="Times New Roman" panose="02020603050405020304" pitchFamily="18" charset="0"/>
                        </a:rPr>
                        <a:t>Min. all </a:t>
                      </a:r>
                      <a:r>
                        <a:rPr lang="en-US" sz="2800" b="1" i="1" baseline="-25000" dirty="0">
                          <a:latin typeface="Times New Roman" panose="02020603050405020304" pitchFamily="18" charset="0"/>
                          <a:cs typeface="Times New Roman" panose="02020603050405020304" pitchFamily="18" charset="0"/>
                        </a:rPr>
                        <a:t>j</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endParaRPr lang="en-US" sz="2800" b="1" dirty="0">
                        <a:solidFill>
                          <a:schemeClr val="accent6"/>
                        </a:solidFill>
                        <a:latin typeface="Times New Roman" panose="02020603050405020304" pitchFamily="18" charset="0"/>
                        <a:cs typeface="Times New Roman" panose="02020603050405020304" pitchFamily="18" charset="0"/>
                      </a:endParaRPr>
                    </a:p>
                  </a:txBody>
                  <a:tcPr marL="68580" marR="68580" marT="0" marB="0"/>
                </a:tc>
                <a:tc>
                  <a:txBody>
                    <a:bodyPr/>
                    <a:lstStyle/>
                    <a:p>
                      <a:pPr algn="l" rtl="0">
                        <a:spcAft>
                          <a:spcPts val="0"/>
                        </a:spcAft>
                      </a:pPr>
                      <a:r>
                        <a:rPr lang="en-US" sz="2800" b="1" dirty="0">
                          <a:solidFill>
                            <a:srgbClr val="0000FF"/>
                          </a:solidFill>
                          <a:latin typeface="Times New Roman" panose="02020603050405020304" pitchFamily="18" charset="0"/>
                          <a:cs typeface="Times New Roman" panose="02020603050405020304" pitchFamily="18" charset="0"/>
                        </a:rPr>
                        <a:t>Terminal Time</a:t>
                      </a:r>
                    </a:p>
                    <a:p>
                      <a:pPr algn="l" rtl="0">
                        <a:spcAft>
                          <a:spcPts val="0"/>
                        </a:spcAft>
                      </a:pPr>
                      <a:r>
                        <a:rPr lang="en-US" sz="2800" b="1" i="1" dirty="0">
                          <a:latin typeface="Times New Roman" panose="02020603050405020304" pitchFamily="18" charset="0"/>
                          <a:cs typeface="Times New Roman" panose="02020603050405020304" pitchFamily="18" charset="0"/>
                        </a:rPr>
                        <a:t>LS</a:t>
                      </a:r>
                      <a:r>
                        <a:rPr lang="en-US" sz="2800" b="1" i="1" baseline="-25000" dirty="0">
                          <a:latin typeface="Times New Roman" panose="02020603050405020304" pitchFamily="18" charset="0"/>
                          <a:cs typeface="Times New Roman" panose="02020603050405020304" pitchFamily="18" charset="0"/>
                        </a:rPr>
                        <a:t>j</a:t>
                      </a:r>
                      <a:r>
                        <a:rPr lang="en-US" sz="2800" b="1" i="1" dirty="0">
                          <a:latin typeface="Times New Roman" panose="02020603050405020304" pitchFamily="18" charset="0"/>
                          <a:cs typeface="Times New Roman" panose="02020603050405020304" pitchFamily="18" charset="0"/>
                        </a:rPr>
                        <a:t> - FS</a:t>
                      </a:r>
                      <a:r>
                        <a:rPr lang="en-US" sz="2800" b="1" i="1" baseline="-25000" dirty="0">
                          <a:latin typeface="Times New Roman" panose="02020603050405020304" pitchFamily="18" charset="0"/>
                          <a:cs typeface="Times New Roman" panose="02020603050405020304" pitchFamily="18" charset="0"/>
                        </a:rPr>
                        <a:t>ij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LF</a:t>
                      </a:r>
                      <a:r>
                        <a:rPr lang="en-US" sz="2800" b="1" i="1" baseline="-25000" dirty="0">
                          <a:latin typeface="Times New Roman" panose="02020603050405020304" pitchFamily="18" charset="0"/>
                          <a:cs typeface="Times New Roman" panose="02020603050405020304" pitchFamily="18" charset="0"/>
                        </a:rPr>
                        <a:t>j</a:t>
                      </a:r>
                      <a:r>
                        <a:rPr lang="en-US" sz="2800" b="1" i="1" dirty="0">
                          <a:latin typeface="Times New Roman" panose="02020603050405020304" pitchFamily="18" charset="0"/>
                          <a:cs typeface="Times New Roman" panose="02020603050405020304" pitchFamily="18" charset="0"/>
                        </a:rPr>
                        <a:t> - FF</a:t>
                      </a:r>
                      <a:r>
                        <a:rPr lang="en-US" sz="2800" b="1" i="1" baseline="-25000" dirty="0">
                          <a:latin typeface="Times New Roman" panose="02020603050405020304" pitchFamily="18" charset="0"/>
                          <a:cs typeface="Times New Roman" panose="02020603050405020304" pitchFamily="18" charset="0"/>
                        </a:rPr>
                        <a:t>ij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LS</a:t>
                      </a:r>
                      <a:r>
                        <a:rPr lang="en-US" sz="2800" b="1" i="1" baseline="-25000" dirty="0">
                          <a:latin typeface="Times New Roman" panose="02020603050405020304" pitchFamily="18" charset="0"/>
                          <a:cs typeface="Times New Roman" panose="02020603050405020304" pitchFamily="18" charset="0"/>
                        </a:rPr>
                        <a:t>j </a:t>
                      </a:r>
                      <a:r>
                        <a:rPr lang="en-US" sz="2800" b="1" i="1" dirty="0">
                          <a:latin typeface="Times New Roman" panose="02020603050405020304" pitchFamily="18" charset="0"/>
                          <a:cs typeface="Times New Roman" panose="02020603050405020304" pitchFamily="18" charset="0"/>
                        </a:rPr>
                        <a:t>- SS</a:t>
                      </a:r>
                      <a:r>
                        <a:rPr lang="en-US" sz="2800" b="1" i="1" baseline="-25000" dirty="0">
                          <a:latin typeface="Times New Roman" panose="02020603050405020304" pitchFamily="18" charset="0"/>
                          <a:cs typeface="Times New Roman" panose="02020603050405020304" pitchFamily="18" charset="0"/>
                        </a:rPr>
                        <a:t>ij</a:t>
                      </a:r>
                      <a:r>
                        <a:rPr lang="en-US" sz="2800" b="1" i="1" dirty="0">
                          <a:latin typeface="Times New Roman" panose="02020603050405020304" pitchFamily="18" charset="0"/>
                          <a:cs typeface="Times New Roman" panose="02020603050405020304" pitchFamily="18" charset="0"/>
                        </a:rPr>
                        <a:t> + D</a:t>
                      </a:r>
                      <a:r>
                        <a:rPr lang="en-US" sz="2800" b="1" i="1" baseline="-25000" dirty="0">
                          <a:latin typeface="Times New Roman" panose="02020603050405020304" pitchFamily="18" charset="0"/>
                          <a:cs typeface="Times New Roman" panose="02020603050405020304" pitchFamily="18" charset="0"/>
                        </a:rPr>
                        <a:t>i</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LF</a:t>
                      </a:r>
                      <a:r>
                        <a:rPr lang="en-US" sz="2800" b="1" i="1" baseline="-25000" dirty="0">
                          <a:latin typeface="Times New Roman" panose="02020603050405020304" pitchFamily="18" charset="0"/>
                          <a:cs typeface="Times New Roman" panose="02020603050405020304" pitchFamily="18" charset="0"/>
                        </a:rPr>
                        <a:t>j </a:t>
                      </a:r>
                      <a:r>
                        <a:rPr lang="en-US" sz="2800" b="1" i="1" dirty="0">
                          <a:latin typeface="Times New Roman" panose="02020603050405020304" pitchFamily="18" charset="0"/>
                          <a:cs typeface="Times New Roman" panose="02020603050405020304" pitchFamily="18" charset="0"/>
                        </a:rPr>
                        <a:t>- SF</a:t>
                      </a:r>
                      <a:r>
                        <a:rPr lang="en-US" sz="2800" b="1" i="1" baseline="-25000" dirty="0">
                          <a:latin typeface="Times New Roman" panose="02020603050405020304" pitchFamily="18" charset="0"/>
                          <a:cs typeface="Times New Roman" panose="02020603050405020304" pitchFamily="18" charset="0"/>
                        </a:rPr>
                        <a:t>ij</a:t>
                      </a:r>
                      <a:r>
                        <a:rPr lang="en-US" sz="2800" b="1" i="1" dirty="0">
                          <a:latin typeface="Times New Roman" panose="02020603050405020304" pitchFamily="18" charset="0"/>
                          <a:cs typeface="Times New Roman" panose="02020603050405020304" pitchFamily="18" charset="0"/>
                        </a:rPr>
                        <a:t> + D</a:t>
                      </a:r>
                      <a:r>
                        <a:rPr lang="en-US" sz="2800" b="1" i="1" baseline="-25000" dirty="0">
                          <a:latin typeface="Times New Roman" panose="02020603050405020304" pitchFamily="18" charset="0"/>
                          <a:cs typeface="Times New Roman" panose="02020603050405020304" pitchFamily="18" charset="0"/>
                        </a:rPr>
                        <a:t>i</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tc>
              </a:tr>
              <a:tr h="576000">
                <a:tc gridSpan="4">
                  <a:txBody>
                    <a:bodyPr/>
                    <a:lstStyle/>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[4] </a:t>
                      </a:r>
                      <a:r>
                        <a:rPr lang="en-US" sz="2800" b="1" i="1" dirty="0" smtClean="0">
                          <a:solidFill>
                            <a:srgbClr val="FF0000"/>
                          </a:solidFill>
                          <a:latin typeface="Times New Roman" panose="02020603050405020304" pitchFamily="18" charset="0"/>
                          <a:cs typeface="Times New Roman" panose="02020603050405020304" pitchFamily="18" charset="0"/>
                        </a:rPr>
                        <a:t>LS</a:t>
                      </a:r>
                      <a:r>
                        <a:rPr lang="en-US" sz="2800" b="1" i="1" baseline="-25000" dirty="0" smtClean="0">
                          <a:solidFill>
                            <a:srgbClr val="FF0000"/>
                          </a:solidFill>
                          <a:latin typeface="Times New Roman" panose="02020603050405020304" pitchFamily="18" charset="0"/>
                          <a:cs typeface="Times New Roman" panose="02020603050405020304" pitchFamily="18" charset="0"/>
                        </a:rPr>
                        <a:t>i</a:t>
                      </a:r>
                      <a:r>
                        <a:rPr lang="en-US" sz="2800" b="1" i="1" dirty="0" smtClean="0">
                          <a:solidFill>
                            <a:srgbClr val="FF0000"/>
                          </a:solidFill>
                          <a:latin typeface="Times New Roman" panose="02020603050405020304" pitchFamily="18" charset="0"/>
                          <a:cs typeface="Times New Roman" panose="02020603050405020304" pitchFamily="18" charset="0"/>
                        </a:rPr>
                        <a:t> = LF</a:t>
                      </a:r>
                      <a:r>
                        <a:rPr lang="en-US" sz="2800" b="1" i="1" baseline="-25000" dirty="0" smtClean="0">
                          <a:solidFill>
                            <a:srgbClr val="FF0000"/>
                          </a:solidFill>
                          <a:latin typeface="Times New Roman" panose="02020603050405020304" pitchFamily="18" charset="0"/>
                          <a:cs typeface="Times New Roman" panose="02020603050405020304" pitchFamily="18" charset="0"/>
                        </a:rPr>
                        <a:t>i</a:t>
                      </a:r>
                      <a:r>
                        <a:rPr lang="en-US" sz="2800" b="1" i="1" dirty="0" smtClean="0">
                          <a:solidFill>
                            <a:srgbClr val="FF0000"/>
                          </a:solidFill>
                          <a:latin typeface="Times New Roman" panose="02020603050405020304" pitchFamily="18" charset="0"/>
                          <a:cs typeface="Times New Roman" panose="02020603050405020304" pitchFamily="18" charset="0"/>
                        </a:rPr>
                        <a:t> </a:t>
                      </a:r>
                      <a:r>
                        <a:rPr lang="en-US" sz="2800" b="1" i="1" dirty="0" smtClean="0">
                          <a:solidFill>
                            <a:srgbClr val="FF0000"/>
                          </a:solidFill>
                          <a:latin typeface="Times New Roman" panose="02020603050405020304" pitchFamily="18" charset="0"/>
                          <a:cs typeface="Times New Roman" panose="02020603050405020304" pitchFamily="18" charset="0"/>
                          <a:sym typeface="Symbol"/>
                        </a:rPr>
                        <a:t></a:t>
                      </a:r>
                      <a:r>
                        <a:rPr lang="en-US" sz="2800" b="1" i="1" dirty="0" smtClean="0">
                          <a:solidFill>
                            <a:srgbClr val="FF0000"/>
                          </a:solidFill>
                          <a:latin typeface="Times New Roman" panose="02020603050405020304" pitchFamily="18" charset="0"/>
                          <a:cs typeface="Times New Roman" panose="02020603050405020304" pitchFamily="18" charset="0"/>
                        </a:rPr>
                        <a:t> D</a:t>
                      </a:r>
                      <a:r>
                        <a:rPr lang="en-US" sz="2800" b="1" i="1" baseline="-25000" dirty="0" smtClean="0">
                          <a:solidFill>
                            <a:srgbClr val="FF0000"/>
                          </a:solidFill>
                          <a:latin typeface="Times New Roman" panose="02020603050405020304" pitchFamily="18" charset="0"/>
                          <a:cs typeface="Times New Roman" panose="02020603050405020304" pitchFamily="18" charset="0"/>
                        </a:rPr>
                        <a:t>i</a:t>
                      </a:r>
                    </a:p>
                    <a:p>
                      <a:pPr algn="just"/>
                      <a:endParaRPr lang="en-US" sz="2800" b="1" dirty="0">
                        <a:solidFill>
                          <a:schemeClr val="accent6"/>
                        </a:solidFill>
                        <a:latin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6094" name="AutoShape 7"/>
          <p:cNvSpPr>
            <a:spLocks/>
          </p:cNvSpPr>
          <p:nvPr/>
        </p:nvSpPr>
        <p:spPr bwMode="auto">
          <a:xfrm>
            <a:off x="6477000" y="2667000"/>
            <a:ext cx="533400" cy="1752600"/>
          </a:xfrm>
          <a:prstGeom prst="rightBrace">
            <a:avLst>
              <a:gd name="adj1" fmla="val 58337"/>
              <a:gd name="adj2" fmla="val 50000"/>
            </a:avLst>
          </a:prstGeom>
          <a:noFill/>
          <a:ln w="9525">
            <a:solidFill>
              <a:srgbClr val="000000"/>
            </a:solidFill>
            <a:round/>
            <a:headEnd/>
            <a:tailEnd/>
          </a:ln>
        </p:spPr>
        <p:txBody>
          <a:bodyPr/>
          <a:lstStyle/>
          <a:p>
            <a:endParaRPr lang="en-US"/>
          </a:p>
        </p:txBody>
      </p:sp>
      <p:sp>
        <p:nvSpPr>
          <p:cNvPr id="46095" name="AutoShape 8"/>
          <p:cNvSpPr>
            <a:spLocks/>
          </p:cNvSpPr>
          <p:nvPr/>
        </p:nvSpPr>
        <p:spPr bwMode="auto">
          <a:xfrm>
            <a:off x="3733800" y="2743200"/>
            <a:ext cx="381000" cy="1752600"/>
          </a:xfrm>
          <a:prstGeom prst="leftBrace">
            <a:avLst>
              <a:gd name="adj1" fmla="val 58331"/>
              <a:gd name="adj2" fmla="val 50000"/>
            </a:avLst>
          </a:prstGeom>
          <a:noFill/>
          <a:ln w="9525">
            <a:solidFill>
              <a:srgbClr val="000000"/>
            </a:solidFill>
            <a:round/>
            <a:headEnd/>
            <a:tailEnd/>
          </a:ln>
        </p:spPr>
        <p:txBody>
          <a:bodyPr/>
          <a:lstStyle/>
          <a:p>
            <a:endParaRPr lang="en-US"/>
          </a:p>
        </p:txBody>
      </p:sp>
      <p:graphicFrame>
        <p:nvGraphicFramePr>
          <p:cNvPr id="7" name="Group 20"/>
          <p:cNvGraphicFramePr>
            <a:graphicFrameLocks/>
          </p:cNvGraphicFramePr>
          <p:nvPr>
            <p:extLst>
              <p:ext uri="{D42A27DB-BD31-4B8C-83A1-F6EECF244321}">
                <p14:modId xmlns:p14="http://schemas.microsoft.com/office/powerpoint/2010/main" xmlns="" val="214567323"/>
              </p:ext>
            </p:extLst>
          </p:nvPr>
        </p:nvGraphicFramePr>
        <p:xfrm>
          <a:off x="7548237" y="228600"/>
          <a:ext cx="1291702" cy="762000"/>
        </p:xfrm>
        <a:graphic>
          <a:graphicData uri="http://schemas.openxmlformats.org/drawingml/2006/table">
            <a:tbl>
              <a:tblPr rtl="1"/>
              <a:tblGrid>
                <a:gridCol w="416666"/>
                <a:gridCol w="481031"/>
                <a:gridCol w="25400"/>
                <a:gridCol w="368605"/>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40000"/>
                        <a:lumOff val="60000"/>
                      </a:schemeClr>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rPr>
                        <a:t>FF</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3">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40000"/>
                        <a:lumOff val="60000"/>
                      </a:schemeClr>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xmlns="" val="258349256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523697"/>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600" b="1" i="1" dirty="0" smtClean="0">
                <a:solidFill>
                  <a:schemeClr val="bg1"/>
                </a:solidFill>
                <a:latin typeface="Times New Roman" pitchFamily="18" charset="0"/>
                <a:cs typeface="Times New Roman" pitchFamily="18" charset="0"/>
              </a:rPr>
              <a:t>Precedence Diagramming</a:t>
            </a:r>
            <a:r>
              <a:rPr lang="de-DE" sz="3600" b="1" i="1" dirty="0" smtClean="0">
                <a:solidFill>
                  <a:schemeClr val="bg1"/>
                </a:solidFill>
                <a:latin typeface="Times New Roman" pitchFamily="18" charset="0"/>
                <a:cs typeface="Times New Roman" pitchFamily="18" charset="0"/>
              </a:rPr>
              <a:t> </a:t>
            </a:r>
            <a:r>
              <a:rPr lang="en-US" sz="36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603746"/>
            <a:ext cx="2412268" cy="386854"/>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i="1" dirty="0" smtClean="0">
                <a:solidFill>
                  <a:srgbClr val="CC3300"/>
                </a:solidFill>
                <a:latin typeface="Times New Roman" pitchFamily="18" charset="0"/>
                <a:cs typeface="Times New Roman" pitchFamily="18" charset="0"/>
              </a:rPr>
              <a:t>EXAMPLE</a:t>
            </a:r>
            <a:endParaRPr lang="de-DE" sz="1900" b="1" i="1" dirty="0">
              <a:solidFill>
                <a:srgbClr val="CC3300"/>
              </a:solidFill>
              <a:latin typeface="Times New Roman" pitchFamily="18" charset="0"/>
              <a:cs typeface="Times New Roman" pitchFamily="18" charset="0"/>
            </a:endParaRPr>
          </a:p>
        </p:txBody>
      </p:sp>
      <p:sp>
        <p:nvSpPr>
          <p:cNvPr id="18" name="Rectangle 17"/>
          <p:cNvSpPr/>
          <p:nvPr/>
        </p:nvSpPr>
        <p:spPr>
          <a:xfrm>
            <a:off x="71500" y="1066800"/>
            <a:ext cx="8892988" cy="1323439"/>
          </a:xfrm>
          <a:prstGeom prst="rect">
            <a:avLst/>
          </a:prstGeom>
          <a:solidFill>
            <a:srgbClr val="FFFF00"/>
          </a:solidFill>
        </p:spPr>
        <p:txBody>
          <a:bodyPr wrap="square">
            <a:spAutoFit/>
          </a:bodyPr>
          <a:lstStyle/>
          <a:p>
            <a:pPr algn="just"/>
            <a:r>
              <a:rPr lang="en-US" sz="2000" dirty="0" smtClean="0">
                <a:latin typeface="Times New Roman" pitchFamily="18" charset="0"/>
                <a:cs typeface="Times New Roman" pitchFamily="18" charset="0"/>
              </a:rPr>
              <a:t>For the given precedence diagram, complete the forward and backward pass calculations. Assume the project starts at T=0, and no splitting on activities is allowed. Also assume that the project latest allowable completion time (project duration) is scheduled  for 30 working days. </a:t>
            </a:r>
            <a:endParaRPr lang="en-US" sz="2000" dirty="0">
              <a:latin typeface="Times New Roman" pitchFamily="18" charset="0"/>
              <a:ea typeface="Times New Roman"/>
              <a:cs typeface="Times New Roman" pitchFamily="18" charset="0"/>
            </a:endParaRPr>
          </a:p>
        </p:txBody>
      </p:sp>
      <p:grpSp>
        <p:nvGrpSpPr>
          <p:cNvPr id="2" name="Group 1"/>
          <p:cNvGrpSpPr/>
          <p:nvPr/>
        </p:nvGrpSpPr>
        <p:grpSpPr>
          <a:xfrm>
            <a:off x="1802828" y="2707426"/>
            <a:ext cx="5893372" cy="3083774"/>
            <a:chOff x="1810977" y="2636912"/>
            <a:chExt cx="5893372" cy="3083774"/>
          </a:xfrm>
        </p:grpSpPr>
        <p:grpSp>
          <p:nvGrpSpPr>
            <p:cNvPr id="23" name="Group 46"/>
            <p:cNvGrpSpPr/>
            <p:nvPr/>
          </p:nvGrpSpPr>
          <p:grpSpPr>
            <a:xfrm>
              <a:off x="1810977" y="2636912"/>
              <a:ext cx="5893372" cy="3083774"/>
              <a:chOff x="974532" y="185628"/>
              <a:chExt cx="3936600" cy="1774851"/>
            </a:xfrm>
          </p:grpSpPr>
          <p:sp>
            <p:nvSpPr>
              <p:cNvPr id="24" name="TextBox 26"/>
              <p:cNvSpPr txBox="1"/>
              <p:nvPr/>
            </p:nvSpPr>
            <p:spPr>
              <a:xfrm>
                <a:off x="4339334" y="1649650"/>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FS</a:t>
                </a:r>
                <a:r>
                  <a:rPr lang="en-US" sz="1800" baseline="0" dirty="0">
                    <a:solidFill>
                      <a:srgbClr val="C00000"/>
                    </a:solidFill>
                    <a:latin typeface="Times New Roman" pitchFamily="18" charset="0"/>
                    <a:cs typeface="Times New Roman" pitchFamily="18" charset="0"/>
                  </a:rPr>
                  <a:t> 0</a:t>
                </a:r>
              </a:p>
            </p:txBody>
          </p:sp>
          <p:sp>
            <p:nvSpPr>
              <p:cNvPr id="25" name="TextBox 24"/>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SS</a:t>
                </a:r>
                <a:r>
                  <a:rPr lang="en-US" sz="1800" baseline="0" dirty="0">
                    <a:solidFill>
                      <a:srgbClr val="C00000"/>
                    </a:solidFill>
                    <a:latin typeface="Times New Roman" pitchFamily="18" charset="0"/>
                    <a:cs typeface="Times New Roman" pitchFamily="18" charset="0"/>
                  </a:rPr>
                  <a:t> 3</a:t>
                </a:r>
              </a:p>
              <a:p>
                <a:pPr algn="ctr"/>
                <a:r>
                  <a:rPr lang="en-US" sz="1800" baseline="0" dirty="0">
                    <a:solidFill>
                      <a:srgbClr val="C00000"/>
                    </a:solidFill>
                    <a:latin typeface="Times New Roman" pitchFamily="18" charset="0"/>
                    <a:cs typeface="Times New Roman" pitchFamily="18" charset="0"/>
                  </a:rPr>
                  <a:t>FF 4</a:t>
                </a:r>
                <a:endParaRPr lang="en-US" sz="1800" dirty="0">
                  <a:solidFill>
                    <a:srgbClr val="C00000"/>
                  </a:solidFill>
                  <a:latin typeface="Times New Roman" pitchFamily="18" charset="0"/>
                  <a:cs typeface="Times New Roman" pitchFamily="18" charset="0"/>
                </a:endParaRPr>
              </a:p>
            </p:txBody>
          </p:sp>
          <p:sp>
            <p:nvSpPr>
              <p:cNvPr id="28" name="TextBox 28"/>
              <p:cNvSpPr txBox="1"/>
              <p:nvPr/>
            </p:nvSpPr>
            <p:spPr>
              <a:xfrm>
                <a:off x="2666116" y="1211645"/>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SS</a:t>
                </a:r>
                <a:r>
                  <a:rPr lang="en-US" sz="1800" baseline="0" dirty="0">
                    <a:solidFill>
                      <a:srgbClr val="C00000"/>
                    </a:solidFill>
                    <a:latin typeface="Times New Roman" pitchFamily="18" charset="0"/>
                    <a:cs typeface="Times New Roman" pitchFamily="18" charset="0"/>
                  </a:rPr>
                  <a:t> 6</a:t>
                </a:r>
              </a:p>
            </p:txBody>
          </p:sp>
          <p:sp>
            <p:nvSpPr>
              <p:cNvPr id="29" name="TextBox 29"/>
              <p:cNvSpPr txBox="1"/>
              <p:nvPr/>
            </p:nvSpPr>
            <p:spPr>
              <a:xfrm>
                <a:off x="4400309" y="185628"/>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SF</a:t>
                </a:r>
                <a:r>
                  <a:rPr lang="en-US" sz="1800" baseline="0" dirty="0">
                    <a:solidFill>
                      <a:srgbClr val="C00000"/>
                    </a:solidFill>
                    <a:latin typeface="Times New Roman" pitchFamily="18" charset="0"/>
                    <a:cs typeface="Times New Roman" pitchFamily="18" charset="0"/>
                  </a:rPr>
                  <a:t> 12</a:t>
                </a:r>
              </a:p>
            </p:txBody>
          </p:sp>
        </p:grpSp>
        <p:sp>
          <p:nvSpPr>
            <p:cNvPr id="27" name="TextBox 26"/>
            <p:cNvSpPr txBox="1"/>
            <p:nvPr/>
          </p:nvSpPr>
          <p:spPr>
            <a:xfrm>
              <a:off x="4333726" y="3733800"/>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FS</a:t>
              </a:r>
              <a:r>
                <a:rPr lang="en-US" sz="1800" baseline="0" dirty="0">
                  <a:solidFill>
                    <a:srgbClr val="C00000"/>
                  </a:solidFill>
                  <a:latin typeface="Times New Roman" pitchFamily="18" charset="0"/>
                  <a:cs typeface="Times New Roman" pitchFamily="18" charset="0"/>
                </a:rPr>
                <a:t> 0</a:t>
              </a:r>
            </a:p>
          </p:txBody>
        </p:sp>
      </p:grpSp>
      <p:grpSp>
        <p:nvGrpSpPr>
          <p:cNvPr id="53" name="Group 52"/>
          <p:cNvGrpSpPr/>
          <p:nvPr/>
        </p:nvGrpSpPr>
        <p:grpSpPr>
          <a:xfrm>
            <a:off x="354453" y="2585666"/>
            <a:ext cx="8640960" cy="3672408"/>
            <a:chOff x="354453" y="2585666"/>
            <a:chExt cx="8640960" cy="3672408"/>
          </a:xfrm>
        </p:grpSpPr>
        <p:grpSp>
          <p:nvGrpSpPr>
            <p:cNvPr id="52" name="Group 51"/>
            <p:cNvGrpSpPr/>
            <p:nvPr/>
          </p:nvGrpSpPr>
          <p:grpSpPr>
            <a:xfrm>
              <a:off x="354453" y="2585666"/>
              <a:ext cx="8640960" cy="3672408"/>
              <a:chOff x="354453" y="2585666"/>
              <a:chExt cx="8640960" cy="3672408"/>
            </a:xfrm>
          </p:grpSpPr>
          <p:sp>
            <p:nvSpPr>
              <p:cNvPr id="10" name="TextBox 6"/>
              <p:cNvSpPr txBox="1"/>
              <p:nvPr/>
            </p:nvSpPr>
            <p:spPr>
              <a:xfrm>
                <a:off x="354453" y="3659908"/>
                <a:ext cx="1351450"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A</a:t>
                </a:r>
              </a:p>
              <a:p>
                <a:pPr algn="ctr"/>
                <a:r>
                  <a:rPr lang="en-US" sz="1800">
                    <a:latin typeface="Times New Roman" pitchFamily="18" charset="0"/>
                    <a:cs typeface="Times New Roman" pitchFamily="18" charset="0"/>
                  </a:rPr>
                  <a:t>Develop</a:t>
                </a:r>
                <a:r>
                  <a:rPr lang="en-US" sz="1800" baseline="0">
                    <a:latin typeface="Times New Roman" pitchFamily="18" charset="0"/>
                    <a:cs typeface="Times New Roman" pitchFamily="18" charset="0"/>
                  </a:rPr>
                  <a:t> system spec.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D=8</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sp>
            <p:nvSpPr>
              <p:cNvPr id="11" name="TextBox 8"/>
              <p:cNvSpPr txBox="1"/>
              <p:nvPr/>
            </p:nvSpPr>
            <p:spPr>
              <a:xfrm>
                <a:off x="5025539" y="4996464"/>
                <a:ext cx="1485598"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C</a:t>
                </a:r>
              </a:p>
              <a:p>
                <a:pPr algn="ctr"/>
                <a:r>
                  <a:rPr lang="en-US" sz="1800">
                    <a:latin typeface="Times New Roman" pitchFamily="18" charset="0"/>
                    <a:cs typeface="Times New Roman" pitchFamily="18" charset="0"/>
                  </a:rPr>
                  <a:t>Collect system data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D=4</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sp>
            <p:nvSpPr>
              <p:cNvPr id="12" name="TextBox 9"/>
              <p:cNvSpPr txBox="1"/>
              <p:nvPr/>
            </p:nvSpPr>
            <p:spPr>
              <a:xfrm>
                <a:off x="5036947" y="2585666"/>
                <a:ext cx="1546199" cy="1274101"/>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D</a:t>
                </a:r>
              </a:p>
              <a:p>
                <a:pPr algn="ctr"/>
                <a:r>
                  <a:rPr lang="en-US" sz="1800">
                    <a:latin typeface="Times New Roman" pitchFamily="18" charset="0"/>
                    <a:cs typeface="Times New Roman" pitchFamily="18" charset="0"/>
                  </a:rPr>
                  <a:t>Test &amp; debug program</a:t>
                </a:r>
                <a:r>
                  <a:rPr lang="en-US" sz="1800" baseline="0">
                    <a:latin typeface="Times New Roman" pitchFamily="18" charset="0"/>
                    <a:cs typeface="Times New Roman" pitchFamily="18" charset="0"/>
                  </a:rPr>
                  <a:t>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D=6</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sp>
            <p:nvSpPr>
              <p:cNvPr id="13" name="TextBox 10"/>
              <p:cNvSpPr txBox="1"/>
              <p:nvPr/>
            </p:nvSpPr>
            <p:spPr>
              <a:xfrm>
                <a:off x="7729160" y="4996464"/>
                <a:ext cx="1266253"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dirty="0">
                    <a:solidFill>
                      <a:srgbClr val="FF0000"/>
                    </a:solidFill>
                    <a:latin typeface="Times New Roman" pitchFamily="18" charset="0"/>
                    <a:cs typeface="Times New Roman" pitchFamily="18" charset="0"/>
                  </a:rPr>
                  <a:t>E</a:t>
                </a:r>
              </a:p>
              <a:p>
                <a:pPr algn="ctr"/>
                <a:r>
                  <a:rPr lang="en-US" sz="1800" dirty="0">
                    <a:latin typeface="Times New Roman" pitchFamily="18" charset="0"/>
                    <a:cs typeface="Times New Roman" pitchFamily="18" charset="0"/>
                  </a:rPr>
                  <a:t>Run program</a:t>
                </a:r>
              </a:p>
              <a:p>
                <a:pPr algn="ctr"/>
                <a:r>
                  <a:rPr lang="en-US" sz="1800" baseline="0" dirty="0">
                    <a:latin typeface="Times New Roman" pitchFamily="18" charset="0"/>
                    <a:cs typeface="Times New Roman" pitchFamily="18" charset="0"/>
                  </a:rPr>
                  <a:t>(</a:t>
                </a:r>
                <a:r>
                  <a:rPr lang="en-US" sz="1800" b="1" baseline="0" dirty="0">
                    <a:solidFill>
                      <a:srgbClr val="0000CC"/>
                    </a:solidFill>
                    <a:latin typeface="Times New Roman" pitchFamily="18" charset="0"/>
                    <a:cs typeface="Times New Roman" pitchFamily="18" charset="0"/>
                  </a:rPr>
                  <a:t>D=6</a:t>
                </a:r>
                <a:r>
                  <a:rPr lang="en-US" sz="1800" baseline="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14" name="TextBox 11"/>
              <p:cNvSpPr txBox="1"/>
              <p:nvPr/>
            </p:nvSpPr>
            <p:spPr>
              <a:xfrm>
                <a:off x="7717752" y="2585666"/>
                <a:ext cx="1254845" cy="1249118"/>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F</a:t>
                </a:r>
              </a:p>
              <a:p>
                <a:pPr algn="ctr"/>
                <a:r>
                  <a:rPr lang="en-US" sz="1800">
                    <a:latin typeface="Times New Roman" pitchFamily="18" charset="0"/>
                    <a:cs typeface="Times New Roman" pitchFamily="18" charset="0"/>
                  </a:rPr>
                  <a:t>Decument program</a:t>
                </a:r>
                <a:r>
                  <a:rPr lang="en-US" sz="1800" baseline="0">
                    <a:latin typeface="Times New Roman" pitchFamily="18" charset="0"/>
                    <a:cs typeface="Times New Roman" pitchFamily="18" charset="0"/>
                  </a:rPr>
                  <a:t>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D=12</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cxnSp>
            <p:nvCxnSpPr>
              <p:cNvPr id="15" name="Straight Arrow Connector 14"/>
              <p:cNvCxnSpPr>
                <a:stCxn id="12" idx="3"/>
                <a:endCxn id="14" idx="1"/>
              </p:cNvCxnSpPr>
              <p:nvPr/>
            </p:nvCxnSpPr>
            <p:spPr>
              <a:xfrm flipV="1">
                <a:off x="6583144" y="3210225"/>
                <a:ext cx="1134606"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3"/>
                <a:endCxn id="13" idx="1"/>
              </p:cNvCxnSpPr>
              <p:nvPr/>
            </p:nvCxnSpPr>
            <p:spPr>
              <a:xfrm>
                <a:off x="6511137" y="5627269"/>
                <a:ext cx="1218023" cy="14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7"/>
              <p:cNvSpPr txBox="1"/>
              <p:nvPr/>
            </p:nvSpPr>
            <p:spPr>
              <a:xfrm>
                <a:off x="2504441" y="3672399"/>
                <a:ext cx="1450412"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B</a:t>
                </a:r>
              </a:p>
              <a:p>
                <a:pPr algn="ctr"/>
                <a:r>
                  <a:rPr lang="en-US" sz="1800">
                    <a:latin typeface="Times New Roman" pitchFamily="18" charset="0"/>
                    <a:cs typeface="Times New Roman" pitchFamily="18" charset="0"/>
                  </a:rPr>
                  <a:t>Write </a:t>
                </a:r>
                <a:r>
                  <a:rPr lang="en-US" sz="1800" baseline="0">
                    <a:latin typeface="Times New Roman" pitchFamily="18" charset="0"/>
                    <a:cs typeface="Times New Roman" pitchFamily="18" charset="0"/>
                  </a:rPr>
                  <a:t>comp. program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D=12</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cxnSp>
            <p:nvCxnSpPr>
              <p:cNvPr id="20" name="Straight Arrow Connector 19"/>
              <p:cNvCxnSpPr>
                <a:stCxn id="10" idx="3"/>
                <a:endCxn id="19" idx="1"/>
              </p:cNvCxnSpPr>
              <p:nvPr/>
            </p:nvCxnSpPr>
            <p:spPr>
              <a:xfrm>
                <a:off x="1705903" y="4290713"/>
                <a:ext cx="798538"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p:cNvCxnSpPr>
              <a:stCxn id="19" idx="3"/>
              <a:endCxn id="12" idx="1"/>
            </p:cNvCxnSpPr>
            <p:nvPr/>
          </p:nvCxnSpPr>
          <p:spPr>
            <a:xfrm flipV="1">
              <a:off x="3954853" y="3222717"/>
              <a:ext cx="1082094" cy="1080487"/>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9" idx="3"/>
              <a:endCxn id="11" idx="1"/>
            </p:cNvCxnSpPr>
            <p:nvPr/>
          </p:nvCxnSpPr>
          <p:spPr>
            <a:xfrm>
              <a:off x="3954853" y="4303204"/>
              <a:ext cx="1070686" cy="1324065"/>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2" idx="3"/>
              <a:endCxn id="13" idx="1"/>
            </p:cNvCxnSpPr>
            <p:nvPr/>
          </p:nvCxnSpPr>
          <p:spPr>
            <a:xfrm>
              <a:off x="6583146" y="3222717"/>
              <a:ext cx="1146014" cy="2404552"/>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1" idx="3"/>
              <a:endCxn id="41" idx="0"/>
            </p:cNvCxnSpPr>
            <p:nvPr/>
          </p:nvCxnSpPr>
          <p:spPr>
            <a:xfrm flipV="1">
              <a:off x="6511137" y="4481895"/>
              <a:ext cx="583934" cy="11453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Arc 40"/>
            <p:cNvSpPr/>
            <p:nvPr/>
          </p:nvSpPr>
          <p:spPr>
            <a:xfrm rot="14817132">
              <a:off x="7024384" y="4172406"/>
              <a:ext cx="398823" cy="360224"/>
            </a:xfrm>
            <a:prstGeom prst="arc">
              <a:avLst>
                <a:gd name="adj1" fmla="val 14874170"/>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8" name="Straight Arrow Connector 47"/>
            <p:cNvCxnSpPr>
              <a:stCxn id="41" idx="2"/>
              <a:endCxn id="14" idx="1"/>
            </p:cNvCxnSpPr>
            <p:nvPr/>
          </p:nvCxnSpPr>
          <p:spPr>
            <a:xfrm flipV="1">
              <a:off x="7145726" y="3210225"/>
              <a:ext cx="572026" cy="958799"/>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75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 calcmode="lin" valueType="num">
                                      <p:cBhvr additive="base">
                                        <p:cTn id="12" dur="750" fill="hold"/>
                                        <p:tgtEl>
                                          <p:spTgt spid="53"/>
                                        </p:tgtEl>
                                        <p:attrNameLst>
                                          <p:attrName>ppt_x</p:attrName>
                                        </p:attrNameLst>
                                      </p:cBhvr>
                                      <p:tavLst>
                                        <p:tav tm="0">
                                          <p:val>
                                            <p:strVal val="0-#ppt_w/2"/>
                                          </p:val>
                                        </p:tav>
                                        <p:tav tm="100000">
                                          <p:val>
                                            <p:strVal val="#ppt_x"/>
                                          </p:val>
                                        </p:tav>
                                      </p:tavLst>
                                    </p:anim>
                                    <p:anim calcmode="lin" valueType="num">
                                      <p:cBhvr additive="base">
                                        <p:cTn id="13" dur="75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up)">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86085EB6EF8A468533B5E264E46EF1" ma:contentTypeVersion="0" ma:contentTypeDescription="Create a new document." ma:contentTypeScope="" ma:versionID="0ff94189cd42df72cdfb57eaf031f65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B96C09-A949-43DF-A694-AEDE733D1E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171B7D2-D511-491E-9212-F5719F951AA3}">
  <ds:schemaRefs>
    <ds:schemaRef ds:uri="http://www.w3.org/XML/1998/namespace"/>
    <ds:schemaRef ds:uri="http://purl.org/dc/dcmitype/"/>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6DDC6856-B350-4251-B676-06C21BC14B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1463</TotalTime>
  <Words>1602</Words>
  <Application>Microsoft Office PowerPoint</Application>
  <PresentationFormat>On-screen Show (4:3)</PresentationFormat>
  <Paragraphs>499</Paragraphs>
  <Slides>24</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Office Theme</vt:lpstr>
      <vt:lpstr>Equation</vt:lpstr>
      <vt:lpstr>Worksheet</vt:lpstr>
      <vt:lpstr> Time Planning and Control  Precedence Diagram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Example 2</vt:lpstr>
      <vt:lpstr>Example 2</vt:lpstr>
      <vt:lpstr>Example 2</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Dr-Emad</dc:creator>
  <cp:lastModifiedBy>user</cp:lastModifiedBy>
  <cp:revision>122</cp:revision>
  <cp:lastPrinted>2013-06-16T02:15:55Z</cp:lastPrinted>
  <dcterms:created xsi:type="dcterms:W3CDTF">2013-02-16T09:02:42Z</dcterms:created>
  <dcterms:modified xsi:type="dcterms:W3CDTF">2014-11-20T10:41:41Z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0x010100BF86085EB6EF8A468533B5E264E46EF1</vt:lpwstr>
  </property>
</Properties>
</file>