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3"/>
    <p:sldMasterId id="2147484156" r:id="rId4"/>
  </p:sldMasterIdLst>
  <p:notesMasterIdLst>
    <p:notesMasterId r:id="rId44"/>
  </p:notesMasterIdLst>
  <p:handoutMasterIdLst>
    <p:handoutMasterId r:id="rId45"/>
  </p:handoutMasterIdLst>
  <p:sldIdLst>
    <p:sldId id="285" r:id="rId5"/>
    <p:sldId id="276" r:id="rId6"/>
    <p:sldId id="291" r:id="rId7"/>
    <p:sldId id="259" r:id="rId8"/>
    <p:sldId id="261" r:id="rId9"/>
    <p:sldId id="262" r:id="rId10"/>
    <p:sldId id="280" r:id="rId11"/>
    <p:sldId id="281" r:id="rId12"/>
    <p:sldId id="304" r:id="rId13"/>
    <p:sldId id="309" r:id="rId14"/>
    <p:sldId id="311" r:id="rId15"/>
    <p:sldId id="288" r:id="rId16"/>
    <p:sldId id="283" r:id="rId17"/>
    <p:sldId id="305" r:id="rId18"/>
    <p:sldId id="289" r:id="rId19"/>
    <p:sldId id="282" r:id="rId20"/>
    <p:sldId id="290" r:id="rId21"/>
    <p:sldId id="286" r:id="rId22"/>
    <p:sldId id="313" r:id="rId23"/>
    <p:sldId id="295" r:id="rId24"/>
    <p:sldId id="266" r:id="rId25"/>
    <p:sldId id="308" r:id="rId26"/>
    <p:sldId id="267" r:id="rId27"/>
    <p:sldId id="268" r:id="rId28"/>
    <p:sldId id="292" r:id="rId29"/>
    <p:sldId id="297" r:id="rId30"/>
    <p:sldId id="296" r:id="rId31"/>
    <p:sldId id="293" r:id="rId32"/>
    <p:sldId id="294" r:id="rId33"/>
    <p:sldId id="298" r:id="rId34"/>
    <p:sldId id="270" r:id="rId35"/>
    <p:sldId id="272" r:id="rId36"/>
    <p:sldId id="273" r:id="rId37"/>
    <p:sldId id="299" r:id="rId38"/>
    <p:sldId id="300" r:id="rId39"/>
    <p:sldId id="301" r:id="rId40"/>
    <p:sldId id="307" r:id="rId41"/>
    <p:sldId id="303" r:id="rId42"/>
    <p:sldId id="302" r:id="rId43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1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1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1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1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BECDE"/>
    <a:srgbClr val="CC3300"/>
    <a:srgbClr val="FFF3DF"/>
    <a:srgbClr val="FCE0E1"/>
    <a:srgbClr val="FDE7E8"/>
    <a:srgbClr val="F8F9BD"/>
    <a:srgbClr val="E2E2E2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26" autoAdjust="0"/>
    <p:restoredTop sz="93116" autoAdjust="0"/>
  </p:normalViewPr>
  <p:slideViewPr>
    <p:cSldViewPr>
      <p:cViewPr varScale="1">
        <p:scale>
          <a:sx n="80" d="100"/>
          <a:sy n="80" d="100"/>
        </p:scale>
        <p:origin x="1584" y="48"/>
      </p:cViewPr>
      <p:guideLst>
        <p:guide orient="horz" pos="4082"/>
        <p:guide pos="2880"/>
      </p:guideLst>
    </p:cSldViewPr>
  </p:slideViewPr>
  <p:outlineViewPr>
    <p:cViewPr>
      <p:scale>
        <a:sx n="33" d="100"/>
        <a:sy n="33" d="100"/>
      </p:scale>
      <p:origin x="0" y="-24403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59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9.xml"/><Relationship Id="rId13" Type="http://schemas.openxmlformats.org/officeDocument/2006/relationships/slide" Target="slides/slide37.xml"/><Relationship Id="rId3" Type="http://schemas.openxmlformats.org/officeDocument/2006/relationships/slide" Target="slides/slide24.xml"/><Relationship Id="rId7" Type="http://schemas.openxmlformats.org/officeDocument/2006/relationships/slide" Target="slides/slide28.xml"/><Relationship Id="rId12" Type="http://schemas.openxmlformats.org/officeDocument/2006/relationships/slide" Target="slides/slide36.xml"/><Relationship Id="rId2" Type="http://schemas.openxmlformats.org/officeDocument/2006/relationships/slide" Target="slides/slide5.xml"/><Relationship Id="rId1" Type="http://schemas.openxmlformats.org/officeDocument/2006/relationships/slide" Target="slides/slide2.xml"/><Relationship Id="rId6" Type="http://schemas.openxmlformats.org/officeDocument/2006/relationships/slide" Target="slides/slide27.xml"/><Relationship Id="rId11" Type="http://schemas.openxmlformats.org/officeDocument/2006/relationships/slide" Target="slides/slide35.xml"/><Relationship Id="rId5" Type="http://schemas.openxmlformats.org/officeDocument/2006/relationships/slide" Target="slides/slide26.xml"/><Relationship Id="rId15" Type="http://schemas.openxmlformats.org/officeDocument/2006/relationships/slide" Target="slides/slide39.xml"/><Relationship Id="rId10" Type="http://schemas.openxmlformats.org/officeDocument/2006/relationships/slide" Target="slides/slide34.xml"/><Relationship Id="rId4" Type="http://schemas.openxmlformats.org/officeDocument/2006/relationships/slide" Target="slides/slide25.xml"/><Relationship Id="rId9" Type="http://schemas.openxmlformats.org/officeDocument/2006/relationships/slide" Target="slides/slide30.xml"/><Relationship Id="rId14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0687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8" tIns="45644" rIns="91288" bIns="45644" numCol="1" anchor="t" anchorCtr="0" compatLnSpc="1">
            <a:prstTxWarp prst="textNoShape">
              <a:avLst/>
            </a:prstTxWarp>
          </a:bodyPr>
          <a:lstStyle>
            <a:lvl1pPr algn="l" defTabSz="912813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TOPIC3 -TIME PLANNING - BAR CHART</a:t>
            </a:r>
            <a:endParaRPr lang="de-DE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94325" y="0"/>
            <a:ext cx="420687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8" tIns="45644" rIns="91288" bIns="45644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12 June 2013</a:t>
            </a:r>
            <a:endParaRPr lang="de-DE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72300"/>
            <a:ext cx="42068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8" tIns="45644" rIns="91288" bIns="45644" numCol="1" anchor="b" anchorCtr="0" compatLnSpc="1">
            <a:prstTxWarp prst="textNoShape">
              <a:avLst/>
            </a:prstTxWarp>
          </a:bodyPr>
          <a:lstStyle>
            <a:lvl1pPr algn="l" defTabSz="912813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GE404 - ENGINEERING MANAGEMENT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394325" y="6972300"/>
            <a:ext cx="42068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8" tIns="45644" rIns="91288" bIns="45644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0029CA6-E94D-497A-9377-F391AA6F9CE8}" type="slidenum">
              <a:rPr lang="ar-SA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34059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8" tIns="45644" rIns="91288" bIns="45644" numCol="1" anchor="t" anchorCtr="0" compatLnSpc="1">
            <a:prstTxWarp prst="textNoShape">
              <a:avLst/>
            </a:prstTxWarp>
          </a:bodyPr>
          <a:lstStyle>
            <a:lvl1pPr algn="l" defTabSz="912813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TOPIC3 -TIME PLANNING - BAR CHART</a:t>
            </a: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8" tIns="45644" rIns="91288" bIns="45644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12 June 2013</a:t>
            </a:r>
            <a:endParaRPr lang="de-DE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7688"/>
            <a:ext cx="3659188" cy="27447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82700" y="3475038"/>
            <a:ext cx="70358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8" tIns="45644" rIns="91288" bIns="45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8" tIns="45644" rIns="91288" bIns="45644" numCol="1" anchor="b" anchorCtr="0" compatLnSpc="1">
            <a:prstTxWarp prst="textNoShape">
              <a:avLst/>
            </a:prstTxWarp>
          </a:bodyPr>
          <a:lstStyle>
            <a:lvl1pPr algn="l" defTabSz="912813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GE404 - ENGINEERING MANAGEMENT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50075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8" tIns="45644" rIns="91288" bIns="45644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B4D2C39-BA81-496C-B112-2728CAEB5DF4}" type="slidenum">
              <a:rPr lang="ar-SA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88598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ED8C25-D3DD-4EC6-BFFB-7EC3194BB6DD}" type="slidenum">
              <a:rPr lang="ar-SA" sz="1200" b="0" smtClean="0">
                <a:latin typeface="Times New Roman" panose="02020603050405020304" pitchFamily="18" charset="0"/>
              </a:rPr>
              <a:pPr/>
              <a:t>1</a:t>
            </a:fld>
            <a:endParaRPr lang="de-DE" sz="1200" b="0" smtClean="0">
              <a:latin typeface="Times New Roman" panose="02020603050405020304" pitchFamily="18" charset="0"/>
            </a:endParaRPr>
          </a:p>
        </p:txBody>
      </p:sp>
      <p:sp>
        <p:nvSpPr>
          <p:cNvPr id="1843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200" b="0" smtClean="0">
                <a:latin typeface="Times New Roman" panose="02020603050405020304" pitchFamily="18" charset="0"/>
              </a:rPr>
              <a:t>12 June 2013</a:t>
            </a:r>
            <a:endParaRPr lang="de-DE" sz="1200" b="0" smtClean="0">
              <a:latin typeface="Times New Roman" panose="02020603050405020304" pitchFamily="18" charset="0"/>
            </a:endParaRPr>
          </a:p>
        </p:txBody>
      </p:sp>
      <p:sp>
        <p:nvSpPr>
          <p:cNvPr id="1843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1200" b="0" smtClean="0">
                <a:latin typeface="Times New Roman" panose="02020603050405020304" pitchFamily="18" charset="0"/>
              </a:rPr>
              <a:t>GE404 - ENGINEERING MANAGEMENT</a:t>
            </a:r>
          </a:p>
        </p:txBody>
      </p:sp>
      <p:sp>
        <p:nvSpPr>
          <p:cNvPr id="18439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200" b="0" smtClean="0">
                <a:latin typeface="Times New Roman" panose="02020603050405020304" pitchFamily="18" charset="0"/>
              </a:rPr>
              <a:t>TOPIC3 -TIME PLANNING - BAR CHART</a:t>
            </a:r>
            <a:endParaRPr lang="de-DE" sz="1200" b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784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A22051-F991-434F-91EC-72B0C8A2332A}" type="slidenum">
              <a:rPr lang="ar-SA" sz="1200" b="0" smtClean="0">
                <a:latin typeface="Times New Roman" panose="02020603050405020304" pitchFamily="18" charset="0"/>
              </a:rPr>
              <a:pPr/>
              <a:t>2</a:t>
            </a:fld>
            <a:endParaRPr lang="de-DE" sz="1200" b="0" smtClean="0">
              <a:latin typeface="Times New Roman" panose="02020603050405020304" pitchFamily="18" charset="0"/>
            </a:endParaRPr>
          </a:p>
        </p:txBody>
      </p:sp>
      <p:sp>
        <p:nvSpPr>
          <p:cNvPr id="204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200" b="0" smtClean="0">
                <a:latin typeface="Times New Roman" panose="02020603050405020304" pitchFamily="18" charset="0"/>
              </a:rPr>
              <a:t>12 June 2013</a:t>
            </a:r>
            <a:endParaRPr lang="de-DE" sz="1200" b="0" smtClean="0">
              <a:latin typeface="Times New Roman" panose="02020603050405020304" pitchFamily="18" charset="0"/>
            </a:endParaRPr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1200" b="0" smtClean="0">
                <a:latin typeface="Times New Roman" panose="02020603050405020304" pitchFamily="18" charset="0"/>
              </a:rPr>
              <a:t>GE404 - ENGINEERING MANAGEMENT</a:t>
            </a:r>
          </a:p>
        </p:txBody>
      </p:sp>
      <p:sp>
        <p:nvSpPr>
          <p:cNvPr id="20487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200" b="0" smtClean="0">
                <a:latin typeface="Times New Roman" panose="02020603050405020304" pitchFamily="18" charset="0"/>
              </a:rPr>
              <a:t>TOPIC3 -TIME PLANNING - BAR CHART</a:t>
            </a:r>
            <a:endParaRPr lang="de-DE" sz="1200" b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574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1AABDC-4222-4F92-BDE2-4EB83FC75BD9}" type="slidenum">
              <a:rPr lang="ar-SA" sz="1200" b="0" smtClean="0">
                <a:latin typeface="Times New Roman" panose="02020603050405020304" pitchFamily="18" charset="0"/>
              </a:rPr>
              <a:pPr/>
              <a:t>25</a:t>
            </a:fld>
            <a:endParaRPr lang="de-DE" sz="1200" b="0" smtClean="0">
              <a:latin typeface="Times New Roman" panose="02020603050405020304" pitchFamily="18" charset="0"/>
            </a:endParaRPr>
          </a:p>
        </p:txBody>
      </p:sp>
      <p:sp>
        <p:nvSpPr>
          <p:cNvPr id="43013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200" b="0" smtClean="0">
                <a:latin typeface="Times New Roman" panose="02020603050405020304" pitchFamily="18" charset="0"/>
              </a:rPr>
              <a:t>12 June 2013</a:t>
            </a:r>
            <a:endParaRPr lang="de-DE" sz="1200" b="0" smtClean="0">
              <a:latin typeface="Times New Roman" panose="02020603050405020304" pitchFamily="18" charset="0"/>
            </a:endParaRPr>
          </a:p>
        </p:txBody>
      </p:sp>
      <p:sp>
        <p:nvSpPr>
          <p:cNvPr id="43014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sz="1200" b="0" smtClean="0">
                <a:latin typeface="Times New Roman" panose="02020603050405020304" pitchFamily="18" charset="0"/>
              </a:rPr>
              <a:t>GE404 - ENGINEERING MANAGEMENT</a:t>
            </a:r>
          </a:p>
        </p:txBody>
      </p:sp>
      <p:sp>
        <p:nvSpPr>
          <p:cNvPr id="43015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200" b="0" smtClean="0">
                <a:latin typeface="Times New Roman" panose="02020603050405020304" pitchFamily="18" charset="0"/>
              </a:rPr>
              <a:t>TOPIC3 -TIME PLANNING - BAR CHART</a:t>
            </a:r>
            <a:endParaRPr lang="de-DE" sz="1200" b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102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.tuv.com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farbdo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63" y="6519863"/>
            <a:ext cx="1660525" cy="12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52">
            <a:hlinkClick r:id="rId3"/>
          </p:cNvPr>
          <p:cNvSpPr txBox="1">
            <a:spLocks noChangeArrowheads="1"/>
          </p:cNvSpPr>
          <p:nvPr/>
        </p:nvSpPr>
        <p:spPr bwMode="auto">
          <a:xfrm rot="21599485">
            <a:off x="536575" y="6327775"/>
            <a:ext cx="165735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08000" rIns="0" bIns="0" anchor="b"/>
          <a:lstStyle>
            <a:lvl1pPr algn="r">
              <a:tabLst>
                <a:tab pos="1905000" algn="l"/>
              </a:tabLs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tabLst>
                <a:tab pos="1905000" algn="l"/>
              </a:tabLs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tabLst>
                <a:tab pos="1905000" algn="l"/>
              </a:tabLs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tabLst>
                <a:tab pos="1905000" algn="l"/>
              </a:tabLs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tabLst>
                <a:tab pos="1905000" algn="l"/>
              </a:tabLs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</a:tabLs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</a:tabLs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</a:tabLs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0" algn="l"/>
              </a:tabLs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de-DE" sz="1000" smtClean="0">
                <a:solidFill>
                  <a:schemeClr val="bg2"/>
                </a:solidFill>
              </a:rPr>
              <a:t>w w w . t u v . c o m</a:t>
            </a:r>
            <a:endParaRPr lang="de-DE" sz="1000" b="0" smtClean="0">
              <a:solidFill>
                <a:schemeClr val="bg2"/>
              </a:solidFill>
            </a:endParaRPr>
          </a:p>
        </p:txBody>
      </p:sp>
      <p:pic>
        <p:nvPicPr>
          <p:cNvPr id="6" name="Picture 154" descr="TUV_Logo2110ve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0" y="5930900"/>
            <a:ext cx="209073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4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3075" y="322263"/>
            <a:ext cx="6769100" cy="744537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Klicken Sie, um das Titelformat zu bearbeiten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8838" y="1108075"/>
            <a:ext cx="6303962" cy="1752600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de-DE"/>
              <a:t>Klicken Sie, um das Format des Untertitelmasters zu bearbeiten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0" y="6383338"/>
            <a:ext cx="812800" cy="176212"/>
          </a:xfrm>
        </p:spPr>
        <p:txBody>
          <a:bodyPr/>
          <a:lstStyle>
            <a:lvl1pPr>
              <a:defRPr sz="8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1AC32D5-DBBB-4B44-BF4B-4F981E11244B}" type="datetime8">
              <a:rPr lang="en-US"/>
              <a:pPr>
                <a:defRPr/>
              </a:pPr>
              <a:t>13/2/2014 10:47 AM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2193925" y="6369050"/>
            <a:ext cx="358775" cy="1905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F74A1-FF84-4439-8C0E-8BBE7BEA192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2552700" y="6362700"/>
            <a:ext cx="1866900" cy="2698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20000"/>
              </a:lnSpc>
              <a:defRPr sz="800" b="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53648"/>
      </p:ext>
    </p:extLst>
  </p:cSld>
  <p:clrMapOvr>
    <a:masterClrMapping/>
  </p:clrMapOvr>
  <p:transition spd="slow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7E3E0-854B-48CC-984F-B46211DB7754}" type="datetime8">
              <a:rPr lang="en-US"/>
              <a:pPr>
                <a:defRPr/>
              </a:pPr>
              <a:t>13/2/2014 10:47 AM</a:t>
            </a:fld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35A9C-C22C-4489-A80F-E6A8623D6A7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53061"/>
      </p:ext>
    </p:extLst>
  </p:cSld>
  <p:clrMapOvr>
    <a:masterClrMapping/>
  </p:clrMapOvr>
  <p:transition spd="slow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9713" y="322263"/>
            <a:ext cx="1614487" cy="258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22263"/>
            <a:ext cx="4695825" cy="2587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44994-3582-423C-8EF4-9A41690387A8}" type="datetime8">
              <a:rPr lang="en-US"/>
              <a:pPr>
                <a:defRPr/>
              </a:pPr>
              <a:t>13/2/2014 10:47 AM</a:t>
            </a:fld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9C35B-A74B-4D40-8076-506793A64B5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99516"/>
      </p:ext>
    </p:extLst>
  </p:cSld>
  <p:clrMapOvr>
    <a:masterClrMapping/>
  </p:clrMapOvr>
  <p:transition spd="slow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19AEEE3-21EC-465E-82D3-F9615105341A}" type="datetime3">
              <a:rPr lang="en-US"/>
              <a:pPr>
                <a:defRPr/>
              </a:pPr>
              <a:t>13 February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D4D4F6D-5D84-45D5-81D7-F61DBC860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32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DDA08-313A-4F01-9439-56578DD49920}" type="datetime8">
              <a:rPr lang="en-US"/>
              <a:pPr>
                <a:defRPr/>
              </a:pPr>
              <a:t>13/2/2014 10:47 AM</a:t>
            </a:fld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840DA-3DFF-4E28-970D-35DBE9B43F5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3624"/>
      </p:ext>
    </p:extLst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4167C-AB42-4C35-AC7B-68F103CB5FD0}" type="datetime8">
              <a:rPr lang="en-US"/>
              <a:pPr>
                <a:defRPr/>
              </a:pPr>
              <a:t>13/2/2014 10:47 AM</a:t>
            </a:fld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30C78-D9A7-4C74-9033-9C092FD5EA0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52335"/>
      </p:ext>
    </p:extLst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9313" y="1130300"/>
            <a:ext cx="2965450" cy="1779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7163" y="1130300"/>
            <a:ext cx="2967037" cy="1779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2E869-B54A-4469-970D-8520D7E4BBCF}" type="datetime8">
              <a:rPr lang="en-US"/>
              <a:pPr>
                <a:defRPr/>
              </a:pPr>
              <a:t>13/2/2014 10:47 AM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12BF1-0A31-456B-8A37-AF501A4A19F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10244"/>
      </p:ext>
    </p:extLst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53B9-84FF-470B-8045-8164A44E8505}" type="datetime8">
              <a:rPr lang="en-US"/>
              <a:pPr>
                <a:defRPr/>
              </a:pPr>
              <a:t>13/2/2014 10:47 AM</a:t>
            </a:fld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298BA-4382-47B5-9242-2E8B11E602C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99313"/>
      </p:ext>
    </p:extLst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9B72C-F9CB-42CC-8B53-8CA34D69F44E}" type="datetime8">
              <a:rPr lang="en-US"/>
              <a:pPr>
                <a:defRPr/>
              </a:pPr>
              <a:t>13/2/2014 10:47 AM</a:t>
            </a:fld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08087-848B-4DE9-84E6-85CB32F80D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664502"/>
      </p:ext>
    </p:extLst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44690-EEF6-43AD-B735-AD6D3573B3EB}" type="datetime8">
              <a:rPr lang="en-US"/>
              <a:pPr>
                <a:defRPr/>
              </a:pPr>
              <a:t>13/2/2014 10:47 AM</a:t>
            </a:fld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DB1CB-455A-4892-9728-C917A6E9B56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91769"/>
      </p:ext>
    </p:extLst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80210-7DB4-474E-8C72-27294C919078}" type="datetime8">
              <a:rPr lang="en-US"/>
              <a:pPr>
                <a:defRPr/>
              </a:pPr>
              <a:t>13/2/2014 10:47 AM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1DD8B-00D5-478F-B054-A2C9043AE95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56274"/>
      </p:ext>
    </p:extLst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DC66A-C785-4C7E-8332-9DCDD17748E7}" type="datetime8">
              <a:rPr lang="en-US"/>
              <a:pPr>
                <a:defRPr/>
              </a:pPr>
              <a:t>13/2/2014 10:47 AM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7BFD6-1545-4756-A39F-4C1430DE54E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084285"/>
      </p:ext>
    </p:extLst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1488" y="322263"/>
            <a:ext cx="6462712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Mastertitelformat bearbeiten</a:t>
            </a:r>
            <a:br>
              <a:rPr lang="en-US" smtClean="0"/>
            </a:b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49313" y="1130300"/>
            <a:ext cx="6084887" cy="177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14800" y="6400800"/>
            <a:ext cx="14541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rgbClr val="993300"/>
                </a:solidFill>
                <a:latin typeface="Arial" charset="0"/>
              </a:defRPr>
            </a:lvl1pPr>
          </a:lstStyle>
          <a:p>
            <a:pPr>
              <a:defRPr/>
            </a:pPr>
            <a:fld id="{6B8673BF-B82E-4993-A0FF-9C8ADCCFD9DD}" type="datetime8">
              <a:rPr lang="en-US"/>
              <a:pPr>
                <a:defRPr/>
              </a:pPr>
              <a:t>13/2/2014 10:47 AM</a:t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92338" y="6369050"/>
            <a:ext cx="360362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sz="900" b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969C6E-BAFD-4AD6-A6EF-05F931365F7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395" descr="farbdots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63" y="6519863"/>
            <a:ext cx="1660525" cy="12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Line 545"/>
          <p:cNvSpPr>
            <a:spLocks noChangeShapeType="1"/>
          </p:cNvSpPr>
          <p:nvPr userDrawn="1"/>
        </p:nvSpPr>
        <p:spPr bwMode="auto">
          <a:xfrm flipV="1">
            <a:off x="609600" y="6049963"/>
            <a:ext cx="7543800" cy="46037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32" name="Line 553"/>
          <p:cNvSpPr>
            <a:spLocks noChangeShapeType="1"/>
          </p:cNvSpPr>
          <p:nvPr userDrawn="1"/>
        </p:nvSpPr>
        <p:spPr bwMode="auto">
          <a:xfrm flipV="1">
            <a:off x="609600" y="990600"/>
            <a:ext cx="0" cy="5105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33" name="Line 554"/>
          <p:cNvSpPr>
            <a:spLocks noChangeShapeType="1"/>
          </p:cNvSpPr>
          <p:nvPr userDrawn="1"/>
        </p:nvSpPr>
        <p:spPr bwMode="auto">
          <a:xfrm>
            <a:off x="609600" y="990600"/>
            <a:ext cx="6324600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171" r:id="rId2"/>
    <p:sldLayoutId id="2147484172" r:id="rId3"/>
    <p:sldLayoutId id="2147484173" r:id="rId4"/>
    <p:sldLayoutId id="2147484174" r:id="rId5"/>
    <p:sldLayoutId id="2147484175" r:id="rId6"/>
    <p:sldLayoutId id="2147484176" r:id="rId7"/>
    <p:sldLayoutId id="2147484177" r:id="rId8"/>
    <p:sldLayoutId id="2147484178" r:id="rId9"/>
    <p:sldLayoutId id="2147484179" r:id="rId10"/>
    <p:sldLayoutId id="2147484180" r:id="rId11"/>
  </p:sldLayoutIdLst>
  <p:transition spd="slow">
    <p:random/>
  </p:transition>
  <p:timing>
    <p:tnLst>
      <p:par>
        <p:cTn id="1" dur="indefinite" restart="never" nodeType="tmRoot"/>
      </p:par>
    </p:tnLst>
  </p:timing>
  <p:hf sldNum="0" hdr="0" ftr="0" dt="0"/>
  <p:txStyles>
    <p:titleStyle>
      <a:lvl1pPr marL="381000" indent="-381000" algn="l" rtl="0" eaLnBrk="0" fontAlgn="base" hangingPunct="0">
        <a:spcBef>
          <a:spcPct val="20000"/>
        </a:spcBef>
        <a:spcAft>
          <a:spcPct val="0"/>
        </a:spcAft>
        <a:buClr>
          <a:srgbClr val="007AC2"/>
        </a:buClr>
        <a:buSzPct val="120000"/>
        <a:buFont typeface="Webdings" panose="05030102010509060703" pitchFamily="18" charset="2"/>
        <a:buChar char="&lt;"/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marL="381000" indent="-381000" algn="l" rtl="0" eaLnBrk="0" fontAlgn="base" hangingPunct="0">
        <a:spcBef>
          <a:spcPct val="20000"/>
        </a:spcBef>
        <a:spcAft>
          <a:spcPct val="0"/>
        </a:spcAft>
        <a:buClr>
          <a:srgbClr val="007AC2"/>
        </a:buClr>
        <a:buSzPct val="120000"/>
        <a:buFont typeface="Webdings" panose="05030102010509060703" pitchFamily="18" charset="2"/>
        <a:buChar char="&lt;"/>
        <a:defRPr sz="1900" b="1">
          <a:solidFill>
            <a:schemeClr val="tx2"/>
          </a:solidFill>
          <a:latin typeface="Arial" charset="0"/>
        </a:defRPr>
      </a:lvl2pPr>
      <a:lvl3pPr marL="381000" indent="-381000" algn="l" rtl="0" eaLnBrk="0" fontAlgn="base" hangingPunct="0">
        <a:spcBef>
          <a:spcPct val="20000"/>
        </a:spcBef>
        <a:spcAft>
          <a:spcPct val="0"/>
        </a:spcAft>
        <a:buClr>
          <a:srgbClr val="007AC2"/>
        </a:buClr>
        <a:buSzPct val="120000"/>
        <a:buFont typeface="Webdings" panose="05030102010509060703" pitchFamily="18" charset="2"/>
        <a:buChar char="&lt;"/>
        <a:defRPr sz="1900" b="1">
          <a:solidFill>
            <a:schemeClr val="tx2"/>
          </a:solidFill>
          <a:latin typeface="Arial" charset="0"/>
        </a:defRPr>
      </a:lvl3pPr>
      <a:lvl4pPr marL="381000" indent="-381000" algn="l" rtl="0" eaLnBrk="0" fontAlgn="base" hangingPunct="0">
        <a:spcBef>
          <a:spcPct val="20000"/>
        </a:spcBef>
        <a:spcAft>
          <a:spcPct val="0"/>
        </a:spcAft>
        <a:buClr>
          <a:srgbClr val="007AC2"/>
        </a:buClr>
        <a:buSzPct val="120000"/>
        <a:buFont typeface="Webdings" panose="05030102010509060703" pitchFamily="18" charset="2"/>
        <a:buChar char="&lt;"/>
        <a:defRPr sz="1900" b="1">
          <a:solidFill>
            <a:schemeClr val="tx2"/>
          </a:solidFill>
          <a:latin typeface="Arial" charset="0"/>
        </a:defRPr>
      </a:lvl4pPr>
      <a:lvl5pPr marL="381000" indent="-381000" algn="l" rtl="0" eaLnBrk="0" fontAlgn="base" hangingPunct="0">
        <a:spcBef>
          <a:spcPct val="20000"/>
        </a:spcBef>
        <a:spcAft>
          <a:spcPct val="0"/>
        </a:spcAft>
        <a:buClr>
          <a:srgbClr val="007AC2"/>
        </a:buClr>
        <a:buSzPct val="120000"/>
        <a:buFont typeface="Webdings" panose="05030102010509060703" pitchFamily="18" charset="2"/>
        <a:buChar char="&lt;"/>
        <a:defRPr sz="1900" b="1">
          <a:solidFill>
            <a:schemeClr val="tx2"/>
          </a:solidFill>
          <a:latin typeface="Arial" charset="0"/>
        </a:defRPr>
      </a:lvl5pPr>
      <a:lvl6pPr marL="838200" indent="-381000" algn="l" rtl="0" eaLnBrk="0" fontAlgn="base" hangingPunct="0">
        <a:spcBef>
          <a:spcPct val="20000"/>
        </a:spcBef>
        <a:spcAft>
          <a:spcPct val="0"/>
        </a:spcAft>
        <a:buClr>
          <a:srgbClr val="007AC2"/>
        </a:buClr>
        <a:buSzPct val="120000"/>
        <a:buFont typeface="Webdings" pitchFamily="18" charset="2"/>
        <a:buChar char="&lt;"/>
        <a:defRPr sz="1900" b="1">
          <a:solidFill>
            <a:schemeClr val="tx2"/>
          </a:solidFill>
          <a:latin typeface="Arial" charset="0"/>
        </a:defRPr>
      </a:lvl6pPr>
      <a:lvl7pPr marL="1295400" indent="-381000" algn="l" rtl="0" eaLnBrk="0" fontAlgn="base" hangingPunct="0">
        <a:spcBef>
          <a:spcPct val="20000"/>
        </a:spcBef>
        <a:spcAft>
          <a:spcPct val="0"/>
        </a:spcAft>
        <a:buClr>
          <a:srgbClr val="007AC2"/>
        </a:buClr>
        <a:buSzPct val="120000"/>
        <a:buFont typeface="Webdings" pitchFamily="18" charset="2"/>
        <a:buChar char="&lt;"/>
        <a:defRPr sz="1900" b="1">
          <a:solidFill>
            <a:schemeClr val="tx2"/>
          </a:solidFill>
          <a:latin typeface="Arial" charset="0"/>
        </a:defRPr>
      </a:lvl7pPr>
      <a:lvl8pPr marL="1752600" indent="-381000" algn="l" rtl="0" eaLnBrk="0" fontAlgn="base" hangingPunct="0">
        <a:spcBef>
          <a:spcPct val="20000"/>
        </a:spcBef>
        <a:spcAft>
          <a:spcPct val="0"/>
        </a:spcAft>
        <a:buClr>
          <a:srgbClr val="007AC2"/>
        </a:buClr>
        <a:buSzPct val="120000"/>
        <a:buFont typeface="Webdings" pitchFamily="18" charset="2"/>
        <a:buChar char="&lt;"/>
        <a:defRPr sz="1900" b="1">
          <a:solidFill>
            <a:schemeClr val="tx2"/>
          </a:solidFill>
          <a:latin typeface="Arial" charset="0"/>
        </a:defRPr>
      </a:lvl8pPr>
      <a:lvl9pPr marL="2209800" indent="-381000" algn="l" rtl="0" eaLnBrk="0" fontAlgn="base" hangingPunct="0">
        <a:spcBef>
          <a:spcPct val="20000"/>
        </a:spcBef>
        <a:spcAft>
          <a:spcPct val="0"/>
        </a:spcAft>
        <a:buClr>
          <a:srgbClr val="007AC2"/>
        </a:buClr>
        <a:buSzPct val="120000"/>
        <a:buFont typeface="Webdings" pitchFamily="18" charset="2"/>
        <a:buChar char="&lt;"/>
        <a:defRPr sz="1900" b="1">
          <a:solidFill>
            <a:schemeClr val="tx2"/>
          </a:solidFill>
          <a:latin typeface="Arial" charset="0"/>
        </a:defRPr>
      </a:lvl9pPr>
    </p:titleStyle>
    <p:bodyStyle>
      <a:lvl1pPr marL="195263" indent="-195263" algn="l" rtl="0" eaLnBrk="0" fontAlgn="base" hangingPunct="0">
        <a:lnSpc>
          <a:spcPct val="125000"/>
        </a:lnSpc>
        <a:spcBef>
          <a:spcPct val="25000"/>
        </a:spcBef>
        <a:spcAft>
          <a:spcPct val="0"/>
        </a:spcAft>
        <a:buClr>
          <a:srgbClr val="007AC2"/>
        </a:buClr>
        <a:buSzPct val="12000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88913" algn="l" rtl="0" eaLnBrk="0" fontAlgn="base" hangingPunct="0">
        <a:lnSpc>
          <a:spcPct val="125000"/>
        </a:lnSpc>
        <a:spcBef>
          <a:spcPct val="25000"/>
        </a:spcBef>
        <a:spcAft>
          <a:spcPct val="0"/>
        </a:spcAft>
        <a:buClr>
          <a:srgbClr val="007AC2"/>
        </a:buClr>
        <a:buSzPct val="120000"/>
        <a:buChar char="•"/>
        <a:defRPr sz="1600">
          <a:solidFill>
            <a:schemeClr val="tx1"/>
          </a:solidFill>
          <a:latin typeface="+mn-lt"/>
        </a:defRPr>
      </a:lvl2pPr>
      <a:lvl3pPr marL="952500" indent="-187325" algn="l" rtl="0" eaLnBrk="0" fontAlgn="base" hangingPunct="0">
        <a:lnSpc>
          <a:spcPct val="125000"/>
        </a:lnSpc>
        <a:spcBef>
          <a:spcPct val="25000"/>
        </a:spcBef>
        <a:spcAft>
          <a:spcPct val="0"/>
        </a:spcAft>
        <a:buClr>
          <a:srgbClr val="007AC2"/>
        </a:buClr>
        <a:buSzPct val="120000"/>
        <a:buChar char="•"/>
        <a:defRPr sz="1600">
          <a:solidFill>
            <a:schemeClr val="tx1"/>
          </a:solidFill>
          <a:latin typeface="+mn-lt"/>
        </a:defRPr>
      </a:lvl3pPr>
      <a:lvl4pPr marL="1325563" indent="-182563" algn="l" rtl="0" eaLnBrk="0" fontAlgn="base" hangingPunct="0">
        <a:lnSpc>
          <a:spcPct val="125000"/>
        </a:lnSpc>
        <a:spcBef>
          <a:spcPct val="25000"/>
        </a:spcBef>
        <a:spcAft>
          <a:spcPct val="0"/>
        </a:spcAft>
        <a:buClr>
          <a:srgbClr val="007AC2"/>
        </a:buClr>
        <a:buSzPct val="120000"/>
        <a:buChar char="•"/>
        <a:defRPr sz="1600">
          <a:solidFill>
            <a:schemeClr val="tx1"/>
          </a:solidFill>
          <a:latin typeface="+mn-lt"/>
        </a:defRPr>
      </a:lvl4pPr>
      <a:lvl5pPr marL="1698625" indent="-182563" algn="l" rtl="0" eaLnBrk="0" fontAlgn="base" hangingPunct="0">
        <a:lnSpc>
          <a:spcPct val="125000"/>
        </a:lnSpc>
        <a:spcBef>
          <a:spcPct val="25000"/>
        </a:spcBef>
        <a:spcAft>
          <a:spcPct val="0"/>
        </a:spcAft>
        <a:buClr>
          <a:srgbClr val="007AC2"/>
        </a:buClr>
        <a:buSzPct val="120000"/>
        <a:buChar char="•"/>
        <a:defRPr sz="1600">
          <a:solidFill>
            <a:schemeClr val="tx1"/>
          </a:solidFill>
          <a:latin typeface="+mn-lt"/>
        </a:defRPr>
      </a:lvl5pPr>
      <a:lvl6pPr marL="2155825" indent="-182563" algn="l" rtl="0" eaLnBrk="0" fontAlgn="base" hangingPunct="0">
        <a:lnSpc>
          <a:spcPct val="125000"/>
        </a:lnSpc>
        <a:spcBef>
          <a:spcPct val="25000"/>
        </a:spcBef>
        <a:spcAft>
          <a:spcPct val="0"/>
        </a:spcAft>
        <a:buClr>
          <a:srgbClr val="007AC2"/>
        </a:buClr>
        <a:buSzPct val="120000"/>
        <a:buChar char="•"/>
        <a:defRPr sz="1600">
          <a:solidFill>
            <a:schemeClr val="tx1"/>
          </a:solidFill>
          <a:latin typeface="+mn-lt"/>
        </a:defRPr>
      </a:lvl6pPr>
      <a:lvl7pPr marL="2613025" indent="-182563" algn="l" rtl="0" eaLnBrk="0" fontAlgn="base" hangingPunct="0">
        <a:lnSpc>
          <a:spcPct val="125000"/>
        </a:lnSpc>
        <a:spcBef>
          <a:spcPct val="25000"/>
        </a:spcBef>
        <a:spcAft>
          <a:spcPct val="0"/>
        </a:spcAft>
        <a:buClr>
          <a:srgbClr val="007AC2"/>
        </a:buClr>
        <a:buSzPct val="120000"/>
        <a:buChar char="•"/>
        <a:defRPr sz="1600">
          <a:solidFill>
            <a:schemeClr val="tx1"/>
          </a:solidFill>
          <a:latin typeface="+mn-lt"/>
        </a:defRPr>
      </a:lvl7pPr>
      <a:lvl8pPr marL="3070225" indent="-182563" algn="l" rtl="0" eaLnBrk="0" fontAlgn="base" hangingPunct="0">
        <a:lnSpc>
          <a:spcPct val="125000"/>
        </a:lnSpc>
        <a:spcBef>
          <a:spcPct val="25000"/>
        </a:spcBef>
        <a:spcAft>
          <a:spcPct val="0"/>
        </a:spcAft>
        <a:buClr>
          <a:srgbClr val="007AC2"/>
        </a:buClr>
        <a:buSzPct val="120000"/>
        <a:buChar char="•"/>
        <a:defRPr sz="1600">
          <a:solidFill>
            <a:schemeClr val="tx1"/>
          </a:solidFill>
          <a:latin typeface="+mn-lt"/>
        </a:defRPr>
      </a:lvl8pPr>
      <a:lvl9pPr marL="3527425" indent="-182563" algn="l" rtl="0" eaLnBrk="0" fontAlgn="base" hangingPunct="0">
        <a:lnSpc>
          <a:spcPct val="125000"/>
        </a:lnSpc>
        <a:spcBef>
          <a:spcPct val="25000"/>
        </a:spcBef>
        <a:spcAft>
          <a:spcPct val="0"/>
        </a:spcAft>
        <a:buClr>
          <a:srgbClr val="007AC2"/>
        </a:buClr>
        <a:buSzPct val="12000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E5EF520F-5575-48B2-8A81-87FCFEA91C7D}" type="datetime3">
              <a:rPr lang="en-US"/>
              <a:pPr>
                <a:defRPr/>
              </a:pPr>
              <a:t>13 February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13BC745D-F775-41C9-8377-A58121BB1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1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AutoShape 2"/>
          <p:cNvSpPr>
            <a:spLocks noChangeArrowheads="1"/>
          </p:cNvSpPr>
          <p:nvPr/>
        </p:nvSpPr>
        <p:spPr bwMode="auto">
          <a:xfrm>
            <a:off x="914400" y="2057400"/>
            <a:ext cx="7848600" cy="2743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lIns="0" tIns="0" rIns="0" bIns="0" anchor="ctr"/>
          <a:lstStyle/>
          <a:p>
            <a:pPr algn="r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2133600"/>
            <a:ext cx="7391400" cy="2133600"/>
          </a:xfrm>
        </p:spPr>
        <p:txBody>
          <a:bodyPr/>
          <a:lstStyle/>
          <a:p>
            <a:pPr marL="0" indent="0" algn="ctr">
              <a:buFont typeface="Webdings" panose="05030102010509060703" pitchFamily="18" charset="2"/>
              <a:buNone/>
              <a:defRPr/>
            </a:pPr>
            <a:r>
              <a:rPr lang="de-DE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PROJECT TIME PLANNING </a:t>
            </a:r>
            <a:br>
              <a:rPr lang="de-DE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de-DE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de-DE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de-DE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Process and Bar Chart Technique</a:t>
            </a:r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>
            <a:off x="6934200" y="990600"/>
            <a:ext cx="0" cy="10668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-1" y="0"/>
            <a:ext cx="9144001" cy="648072"/>
          </a:xfrm>
          <a:prstGeom prst="roundRect">
            <a:avLst>
              <a:gd name="adj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1-Visualize and define the activities</a:t>
            </a:r>
            <a:endParaRPr lang="en-US" sz="4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143000" y="747139"/>
            <a:ext cx="6553200" cy="454434"/>
          </a:xfrm>
          <a:prstGeom prst="rect">
            <a:avLst/>
          </a:prstGeom>
          <a:solidFill>
            <a:srgbClr val="2FFF7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Work Breakdown Structure (WBS)</a:t>
            </a:r>
            <a:endParaRPr kumimoji="0" lang="en-US" sz="3200" b="1" i="1" u="sng" strike="noStrike" kern="1200" cap="none" spc="0" normalizeH="0" baseline="0" noProof="0" dirty="0" smtClean="0">
              <a:ln>
                <a:noFill/>
              </a:ln>
              <a:solidFill>
                <a:srgbClr val="33CC33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914400" y="2394285"/>
            <a:ext cx="7620249" cy="2847975"/>
            <a:chOff x="472" y="1290"/>
            <a:chExt cx="3528" cy="1794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472" y="1290"/>
              <a:ext cx="47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AU" sz="2800" b="1" i="1" u="sng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Level</a:t>
              </a: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472" y="1723"/>
              <a:ext cx="3528" cy="1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457200" indent="-457200" eaLnBrk="1" hangingPunct="1">
                <a:lnSpc>
                  <a:spcPct val="90000"/>
                </a:lnSpc>
                <a:spcBef>
                  <a:spcPct val="40000"/>
                </a:spcBef>
                <a:buFontTx/>
                <a:buAutoNum type="arabicPeriod"/>
                <a:tabLst>
                  <a:tab pos="812800" algn="l"/>
                  <a:tab pos="1168400" algn="l"/>
                  <a:tab pos="1524000" algn="l"/>
                </a:tabLst>
                <a:defRPr/>
              </a:pP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Project</a:t>
              </a:r>
            </a:p>
            <a:p>
              <a:pPr marL="457200" indent="-457200" eaLnBrk="1" hangingPunct="1">
                <a:lnSpc>
                  <a:spcPct val="90000"/>
                </a:lnSpc>
                <a:spcBef>
                  <a:spcPct val="40000"/>
                </a:spcBef>
                <a:buFontTx/>
                <a:buAutoNum type="arabicPeriod"/>
                <a:tabLst>
                  <a:tab pos="812800" algn="l"/>
                  <a:tab pos="1168400" algn="l"/>
                  <a:tab pos="1524000" algn="l"/>
                </a:tabLst>
                <a:defRPr/>
              </a:pP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Major 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tasks in the </a:t>
              </a:r>
              <a:r>
                <a: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project (work packages)</a:t>
              </a:r>
              <a:endPara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indent="-457200" eaLnBrk="1" hangingPunct="1">
                <a:lnSpc>
                  <a:spcPct val="90000"/>
                </a:lnSpc>
                <a:spcBef>
                  <a:spcPct val="40000"/>
                </a:spcBef>
                <a:buFontTx/>
                <a:buAutoNum type="arabicPeriod"/>
                <a:tabLst>
                  <a:tab pos="812800" algn="l"/>
                  <a:tab pos="1168400" algn="l"/>
                  <a:tab pos="1524000" algn="l"/>
                </a:tabLst>
                <a:defRPr/>
              </a:pP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Subtasks 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 the major </a:t>
              </a:r>
              <a:r>
                <a: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tasks </a:t>
              </a:r>
              <a:endPara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indent="-457200" eaLnBrk="1" hangingPunct="1">
                <a:lnSpc>
                  <a:spcPct val="90000"/>
                </a:lnSpc>
                <a:spcBef>
                  <a:spcPct val="40000"/>
                </a:spcBef>
                <a:buFontTx/>
                <a:buAutoNum type="arabicPeriod"/>
                <a:tabLst>
                  <a:tab pos="812800" algn="l"/>
                  <a:tab pos="1168400" algn="l"/>
                  <a:tab pos="1524000" algn="l"/>
                </a:tabLst>
                <a:defRPr/>
              </a:pP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Activities to be completed</a:t>
              </a:r>
              <a:endParaRPr lang="en-AU" sz="105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53"/>
          <p:cNvSpPr>
            <a:spLocks noChangeArrowheads="1"/>
          </p:cNvSpPr>
          <p:nvPr/>
        </p:nvSpPr>
        <p:spPr bwMode="auto">
          <a:xfrm>
            <a:off x="768316" y="1311013"/>
            <a:ext cx="7677184" cy="1005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en-US" sz="280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WBS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divides the project into recognizable work packages (tasks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 activities)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at different levels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6293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-1" y="0"/>
            <a:ext cx="9144001" cy="648072"/>
          </a:xfrm>
          <a:prstGeom prst="roundRect">
            <a:avLst>
              <a:gd name="adj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1-Visualize and define the activities</a:t>
            </a:r>
            <a:endParaRPr lang="en-US" sz="4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60425" y="685800"/>
            <a:ext cx="7162799" cy="530634"/>
          </a:xfrm>
          <a:prstGeom prst="rect">
            <a:avLst/>
          </a:prstGeom>
          <a:solidFill>
            <a:srgbClr val="2FFF7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Work </a:t>
            </a:r>
            <a:r>
              <a:rPr kumimoji="0" lang="en-US" sz="28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Breakdown</a:t>
            </a:r>
            <a:r>
              <a:rPr kumimoji="0" lang="en-US" sz="32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Structure (WBS)</a:t>
            </a:r>
            <a:endParaRPr kumimoji="0" lang="en-US" sz="3200" b="1" i="1" u="sng" strike="noStrike" kern="1200" cap="none" spc="0" normalizeH="0" baseline="0" noProof="0" dirty="0" smtClean="0">
              <a:ln>
                <a:noFill/>
              </a:ln>
              <a:solidFill>
                <a:srgbClr val="33CC33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816602" y="5012825"/>
            <a:ext cx="33273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AU" sz="1600" i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(From </a:t>
            </a:r>
            <a:r>
              <a:rPr lang="en-AU" sz="1600" i="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Heizer</a:t>
            </a:r>
            <a:r>
              <a:rPr lang="en-AU" sz="1600" i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/Render: operation </a:t>
            </a:r>
            <a:r>
              <a:rPr lang="en-AU" sz="1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Management Figure </a:t>
            </a:r>
            <a:r>
              <a:rPr lang="en-AU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3.3 )</a:t>
            </a:r>
            <a:endParaRPr lang="en-AU" sz="1600" i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8" name="Group 48"/>
          <p:cNvGrpSpPr>
            <a:grpSpLocks/>
          </p:cNvGrpSpPr>
          <p:nvPr/>
        </p:nvGrpSpPr>
        <p:grpSpPr bwMode="auto">
          <a:xfrm>
            <a:off x="592137" y="3898900"/>
            <a:ext cx="4406900" cy="2366963"/>
            <a:chOff x="112" y="2456"/>
            <a:chExt cx="2776" cy="1491"/>
          </a:xfrm>
        </p:grpSpPr>
        <p:sp>
          <p:nvSpPr>
            <p:cNvPr id="9" name="Line 47"/>
            <p:cNvSpPr>
              <a:spLocks noChangeShapeType="1"/>
            </p:cNvSpPr>
            <p:nvPr/>
          </p:nvSpPr>
          <p:spPr bwMode="auto">
            <a:xfrm>
              <a:off x="1776" y="2456"/>
              <a:ext cx="0" cy="12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336" y="2762"/>
              <a:ext cx="548" cy="18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b="1">
                  <a:solidFill>
                    <a:schemeClr val="bg1"/>
                  </a:solidFill>
                </a:rPr>
                <a:t>Level 4</a:t>
              </a:r>
            </a:p>
          </p:txBody>
        </p: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1153" y="2702"/>
              <a:ext cx="1282" cy="306"/>
            </a:xfrm>
            <a:prstGeom prst="rect">
              <a:avLst/>
            </a:prstGeom>
            <a:solidFill>
              <a:srgbClr val="92D2C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en-US" sz="1400" b="1"/>
                <a:t>Compatible with Windows ME</a:t>
              </a: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1150" y="3171"/>
              <a:ext cx="1289" cy="306"/>
            </a:xfrm>
            <a:prstGeom prst="rect">
              <a:avLst/>
            </a:prstGeom>
            <a:solidFill>
              <a:srgbClr val="92D2C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en-US" sz="1400" b="1"/>
                <a:t>Compatible with Windows Vista</a:t>
              </a:r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1151" y="3641"/>
              <a:ext cx="1286" cy="306"/>
            </a:xfrm>
            <a:prstGeom prst="rect">
              <a:avLst/>
            </a:prstGeom>
            <a:solidFill>
              <a:srgbClr val="92D2C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en-US" sz="1400" b="1"/>
                <a:t>Compatible with Windows XP</a:t>
              </a:r>
            </a:p>
          </p:txBody>
        </p:sp>
        <p:sp>
          <p:nvSpPr>
            <p:cNvPr id="16" name="Text Box 34"/>
            <p:cNvSpPr txBox="1">
              <a:spLocks noChangeArrowheads="1"/>
            </p:cNvSpPr>
            <p:nvPr/>
          </p:nvSpPr>
          <p:spPr bwMode="auto">
            <a:xfrm>
              <a:off x="2429" y="3696"/>
              <a:ext cx="45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/>
                <a:t>1.1.2.3</a:t>
              </a:r>
            </a:p>
          </p:txBody>
        </p:sp>
        <p:sp>
          <p:nvSpPr>
            <p:cNvPr id="17" name="Text Box 35"/>
            <p:cNvSpPr txBox="1">
              <a:spLocks noChangeArrowheads="1"/>
            </p:cNvSpPr>
            <p:nvPr/>
          </p:nvSpPr>
          <p:spPr bwMode="auto">
            <a:xfrm>
              <a:off x="2429" y="3216"/>
              <a:ext cx="45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/>
                <a:t>1.1.2.2</a:t>
              </a:r>
            </a:p>
          </p:txBody>
        </p:sp>
        <p:sp>
          <p:nvSpPr>
            <p:cNvPr id="18" name="Text Box 36"/>
            <p:cNvSpPr txBox="1">
              <a:spLocks noChangeArrowheads="1"/>
            </p:cNvSpPr>
            <p:nvPr/>
          </p:nvSpPr>
          <p:spPr bwMode="auto">
            <a:xfrm>
              <a:off x="2429" y="2759"/>
              <a:ext cx="45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/>
                <a:t>1.1.2.1</a:t>
              </a:r>
            </a:p>
          </p:txBody>
        </p:sp>
        <p:sp>
          <p:nvSpPr>
            <p:cNvPr id="19" name="Text Box 38"/>
            <p:cNvSpPr txBox="1">
              <a:spLocks noChangeArrowheads="1"/>
            </p:cNvSpPr>
            <p:nvPr/>
          </p:nvSpPr>
          <p:spPr bwMode="auto">
            <a:xfrm>
              <a:off x="112" y="2961"/>
              <a:ext cx="101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1"/>
                <a:t>(Work packages)</a:t>
              </a:r>
            </a:p>
          </p:txBody>
        </p:sp>
      </p:grpSp>
      <p:grpSp>
        <p:nvGrpSpPr>
          <p:cNvPr id="20" name="Group 46"/>
          <p:cNvGrpSpPr>
            <a:grpSpLocks/>
          </p:cNvGrpSpPr>
          <p:nvPr/>
        </p:nvGrpSpPr>
        <p:grpSpPr bwMode="auto">
          <a:xfrm>
            <a:off x="947737" y="2286000"/>
            <a:ext cx="8196263" cy="1744663"/>
            <a:chOff x="336" y="1440"/>
            <a:chExt cx="5163" cy="1099"/>
          </a:xfrm>
        </p:grpSpPr>
        <p:sp>
          <p:nvSpPr>
            <p:cNvPr id="21" name="Line 43"/>
            <p:cNvSpPr>
              <a:spLocks noChangeShapeType="1"/>
            </p:cNvSpPr>
            <p:nvPr/>
          </p:nvSpPr>
          <p:spPr bwMode="auto">
            <a:xfrm>
              <a:off x="1776" y="1440"/>
              <a:ext cx="0" cy="9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44"/>
            <p:cNvSpPr>
              <a:spLocks noChangeShapeType="1"/>
            </p:cNvSpPr>
            <p:nvPr/>
          </p:nvSpPr>
          <p:spPr bwMode="auto">
            <a:xfrm>
              <a:off x="3248" y="1440"/>
              <a:ext cx="0" cy="9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45"/>
            <p:cNvSpPr>
              <a:spLocks noChangeShapeType="1"/>
            </p:cNvSpPr>
            <p:nvPr/>
          </p:nvSpPr>
          <p:spPr bwMode="auto">
            <a:xfrm>
              <a:off x="4720" y="1440"/>
              <a:ext cx="0" cy="9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11"/>
            <p:cNvSpPr txBox="1">
              <a:spLocks noChangeArrowheads="1"/>
            </p:cNvSpPr>
            <p:nvPr/>
          </p:nvSpPr>
          <p:spPr bwMode="auto">
            <a:xfrm>
              <a:off x="336" y="1824"/>
              <a:ext cx="548" cy="18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b="1">
                  <a:solidFill>
                    <a:schemeClr val="bg1"/>
                  </a:solidFill>
                </a:rPr>
                <a:t>Level 3</a:t>
              </a: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1374" y="1764"/>
              <a:ext cx="840" cy="30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en-US" sz="1400" b="1" dirty="0"/>
                <a:t>Develop GUIs</a:t>
              </a:r>
            </a:p>
          </p:txBody>
        </p:sp>
        <p:sp>
          <p:nvSpPr>
            <p:cNvPr id="26" name="Text Box 16"/>
            <p:cNvSpPr txBox="1">
              <a:spLocks noChangeArrowheads="1"/>
            </p:cNvSpPr>
            <p:nvPr/>
          </p:nvSpPr>
          <p:spPr bwMode="auto">
            <a:xfrm>
              <a:off x="2837" y="1764"/>
              <a:ext cx="833" cy="30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>
                <a:lnSpc>
                  <a:spcPct val="90000"/>
                </a:lnSpc>
              </a:pPr>
              <a:r>
                <a:rPr lang="en-US" sz="1400" b="1"/>
                <a:t>Planning</a:t>
              </a:r>
            </a:p>
          </p:txBody>
        </p:sp>
        <p:sp>
          <p:nvSpPr>
            <p:cNvPr id="27" name="Text Box 17"/>
            <p:cNvSpPr txBox="1">
              <a:spLocks noChangeArrowheads="1"/>
            </p:cNvSpPr>
            <p:nvPr/>
          </p:nvSpPr>
          <p:spPr bwMode="auto">
            <a:xfrm>
              <a:off x="4318" y="1764"/>
              <a:ext cx="835" cy="30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en-US" sz="1400" b="1"/>
                <a:t>Module Testing</a:t>
              </a:r>
            </a:p>
          </p:txBody>
        </p:sp>
        <p:sp>
          <p:nvSpPr>
            <p:cNvPr id="28" name="Text Box 18"/>
            <p:cNvSpPr txBox="1">
              <a:spLocks noChangeArrowheads="1"/>
            </p:cNvSpPr>
            <p:nvPr/>
          </p:nvSpPr>
          <p:spPr bwMode="auto">
            <a:xfrm>
              <a:off x="1152" y="2233"/>
              <a:ext cx="1285" cy="30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en-US" sz="1400" b="1"/>
                <a:t>Ensure Compatibility with Earlier Versions</a:t>
              </a:r>
            </a:p>
          </p:txBody>
        </p:sp>
        <p:sp>
          <p:nvSpPr>
            <p:cNvPr id="29" name="Text Box 19"/>
            <p:cNvSpPr txBox="1">
              <a:spLocks noChangeArrowheads="1"/>
            </p:cNvSpPr>
            <p:nvPr/>
          </p:nvSpPr>
          <p:spPr bwMode="auto">
            <a:xfrm>
              <a:off x="2790" y="2233"/>
              <a:ext cx="926" cy="30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en-US" sz="1400" b="1"/>
                <a:t>Cost/Schedule Management</a:t>
              </a:r>
            </a:p>
          </p:txBody>
        </p:sp>
        <p:sp>
          <p:nvSpPr>
            <p:cNvPr id="30" name="Text Box 20"/>
            <p:cNvSpPr txBox="1">
              <a:spLocks noChangeArrowheads="1"/>
            </p:cNvSpPr>
            <p:nvPr/>
          </p:nvSpPr>
          <p:spPr bwMode="auto">
            <a:xfrm>
              <a:off x="4318" y="2233"/>
              <a:ext cx="834" cy="30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en-US" sz="1400" b="1"/>
                <a:t>Defect Testing</a:t>
              </a:r>
            </a:p>
          </p:txBody>
        </p:sp>
        <p:sp>
          <p:nvSpPr>
            <p:cNvPr id="31" name="Text Box 28"/>
            <p:cNvSpPr txBox="1">
              <a:spLocks noChangeArrowheads="1"/>
            </p:cNvSpPr>
            <p:nvPr/>
          </p:nvSpPr>
          <p:spPr bwMode="auto">
            <a:xfrm>
              <a:off x="2198" y="1817"/>
              <a:ext cx="36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/>
                <a:t>1.1.1</a:t>
              </a:r>
            </a:p>
          </p:txBody>
        </p:sp>
        <p:sp>
          <p:nvSpPr>
            <p:cNvPr id="32" name="Text Box 29"/>
            <p:cNvSpPr txBox="1">
              <a:spLocks noChangeArrowheads="1"/>
            </p:cNvSpPr>
            <p:nvPr/>
          </p:nvSpPr>
          <p:spPr bwMode="auto">
            <a:xfrm>
              <a:off x="3702" y="2291"/>
              <a:ext cx="36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/>
                <a:t>1.2.2</a:t>
              </a:r>
            </a:p>
          </p:txBody>
        </p:sp>
        <p:sp>
          <p:nvSpPr>
            <p:cNvPr id="33" name="Text Box 30"/>
            <p:cNvSpPr txBox="1">
              <a:spLocks noChangeArrowheads="1"/>
            </p:cNvSpPr>
            <p:nvPr/>
          </p:nvSpPr>
          <p:spPr bwMode="auto">
            <a:xfrm>
              <a:off x="5134" y="2291"/>
              <a:ext cx="36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/>
                <a:t>1.3.2</a:t>
              </a:r>
            </a:p>
          </p:txBody>
        </p:sp>
        <p:sp>
          <p:nvSpPr>
            <p:cNvPr id="34" name="Text Box 31"/>
            <p:cNvSpPr txBox="1">
              <a:spLocks noChangeArrowheads="1"/>
            </p:cNvSpPr>
            <p:nvPr/>
          </p:nvSpPr>
          <p:spPr bwMode="auto">
            <a:xfrm>
              <a:off x="5134" y="1817"/>
              <a:ext cx="36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/>
                <a:t>1.3.1</a:t>
              </a:r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3654" y="1817"/>
              <a:ext cx="36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/>
                <a:t>1.2.1</a:t>
              </a:r>
            </a:p>
          </p:txBody>
        </p:sp>
        <p:sp>
          <p:nvSpPr>
            <p:cNvPr id="36" name="Text Box 33"/>
            <p:cNvSpPr txBox="1">
              <a:spLocks noChangeArrowheads="1"/>
            </p:cNvSpPr>
            <p:nvPr/>
          </p:nvSpPr>
          <p:spPr bwMode="auto">
            <a:xfrm>
              <a:off x="2422" y="2291"/>
              <a:ext cx="36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/>
                <a:t>1.1.2</a:t>
              </a:r>
            </a:p>
          </p:txBody>
        </p:sp>
      </p:grpSp>
      <p:grpSp>
        <p:nvGrpSpPr>
          <p:cNvPr id="37" name="Group 41"/>
          <p:cNvGrpSpPr>
            <a:grpSpLocks/>
          </p:cNvGrpSpPr>
          <p:nvPr/>
        </p:nvGrpSpPr>
        <p:grpSpPr bwMode="auto">
          <a:xfrm>
            <a:off x="947737" y="1676400"/>
            <a:ext cx="8048625" cy="865188"/>
            <a:chOff x="336" y="1056"/>
            <a:chExt cx="5070" cy="545"/>
          </a:xfrm>
        </p:grpSpPr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1776" y="1200"/>
              <a:ext cx="2944" cy="184"/>
            </a:xfrm>
            <a:custGeom>
              <a:avLst/>
              <a:gdLst>
                <a:gd name="T0" fmla="*/ 0 w 2944"/>
                <a:gd name="T1" fmla="*/ 184 h 184"/>
                <a:gd name="T2" fmla="*/ 0 w 2944"/>
                <a:gd name="T3" fmla="*/ 0 h 184"/>
                <a:gd name="T4" fmla="*/ 2944 w 2944"/>
                <a:gd name="T5" fmla="*/ 0 h 184"/>
                <a:gd name="T6" fmla="*/ 2944 w 2944"/>
                <a:gd name="T7" fmla="*/ 144 h 1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44"/>
                <a:gd name="T13" fmla="*/ 0 h 184"/>
                <a:gd name="T14" fmla="*/ 2944 w 2944"/>
                <a:gd name="T15" fmla="*/ 184 h 1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44" h="184">
                  <a:moveTo>
                    <a:pt x="0" y="184"/>
                  </a:moveTo>
                  <a:lnTo>
                    <a:pt x="0" y="0"/>
                  </a:lnTo>
                  <a:lnTo>
                    <a:pt x="2944" y="0"/>
                  </a:lnTo>
                  <a:lnTo>
                    <a:pt x="2944" y="14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>
              <a:off x="3248" y="1056"/>
              <a:ext cx="0" cy="3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 Box 10"/>
            <p:cNvSpPr txBox="1">
              <a:spLocks noChangeArrowheads="1"/>
            </p:cNvSpPr>
            <p:nvPr/>
          </p:nvSpPr>
          <p:spPr bwMode="auto">
            <a:xfrm>
              <a:off x="336" y="1355"/>
              <a:ext cx="548" cy="18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b="1">
                  <a:solidFill>
                    <a:schemeClr val="bg1"/>
                  </a:solidFill>
                </a:rPr>
                <a:t>Level 2</a:t>
              </a:r>
            </a:p>
          </p:txBody>
        </p:sp>
        <p:sp>
          <p:nvSpPr>
            <p:cNvPr id="41" name="Text Box 9"/>
            <p:cNvSpPr txBox="1">
              <a:spLocks noChangeArrowheads="1"/>
            </p:cNvSpPr>
            <p:nvPr/>
          </p:nvSpPr>
          <p:spPr bwMode="auto">
            <a:xfrm>
              <a:off x="1376" y="1295"/>
              <a:ext cx="837" cy="306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en-US" sz="1400" b="1">
                  <a:solidFill>
                    <a:schemeClr val="bg1"/>
                  </a:solidFill>
                </a:rPr>
                <a:t>Software Design</a:t>
              </a:r>
            </a:p>
          </p:txBody>
        </p:sp>
        <p:sp>
          <p:nvSpPr>
            <p:cNvPr id="42" name="Text Box 13"/>
            <p:cNvSpPr txBox="1">
              <a:spLocks noChangeArrowheads="1"/>
            </p:cNvSpPr>
            <p:nvPr/>
          </p:nvSpPr>
          <p:spPr bwMode="auto">
            <a:xfrm>
              <a:off x="2834" y="1295"/>
              <a:ext cx="838" cy="306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en-US" sz="1400" b="1">
                  <a:solidFill>
                    <a:schemeClr val="bg1"/>
                  </a:solidFill>
                </a:rPr>
                <a:t>Project Management</a:t>
              </a:r>
            </a:p>
          </p:txBody>
        </p:sp>
        <p:sp>
          <p:nvSpPr>
            <p:cNvPr id="43" name="Text Box 14"/>
            <p:cNvSpPr txBox="1">
              <a:spLocks noChangeArrowheads="1"/>
            </p:cNvSpPr>
            <p:nvPr/>
          </p:nvSpPr>
          <p:spPr bwMode="auto">
            <a:xfrm>
              <a:off x="4318" y="1295"/>
              <a:ext cx="835" cy="306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b="1">
                  <a:solidFill>
                    <a:schemeClr val="bg1"/>
                  </a:solidFill>
                </a:rPr>
                <a:t>System Testing</a:t>
              </a:r>
            </a:p>
          </p:txBody>
        </p:sp>
        <p:sp>
          <p:nvSpPr>
            <p:cNvPr id="44" name="Text Box 25"/>
            <p:cNvSpPr txBox="1">
              <a:spLocks noChangeArrowheads="1"/>
            </p:cNvSpPr>
            <p:nvPr/>
          </p:nvSpPr>
          <p:spPr bwMode="auto">
            <a:xfrm>
              <a:off x="2198" y="1351"/>
              <a:ext cx="2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1.1</a:t>
              </a:r>
            </a:p>
          </p:txBody>
        </p:sp>
        <p:sp>
          <p:nvSpPr>
            <p:cNvPr id="45" name="Text Box 26"/>
            <p:cNvSpPr txBox="1">
              <a:spLocks noChangeArrowheads="1"/>
            </p:cNvSpPr>
            <p:nvPr/>
          </p:nvSpPr>
          <p:spPr bwMode="auto">
            <a:xfrm>
              <a:off x="3654" y="1351"/>
              <a:ext cx="2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1.2</a:t>
              </a:r>
            </a:p>
          </p:txBody>
        </p:sp>
        <p:sp>
          <p:nvSpPr>
            <p:cNvPr id="46" name="Text Box 27"/>
            <p:cNvSpPr txBox="1">
              <a:spLocks noChangeArrowheads="1"/>
            </p:cNvSpPr>
            <p:nvPr/>
          </p:nvSpPr>
          <p:spPr bwMode="auto">
            <a:xfrm>
              <a:off x="5134" y="1350"/>
              <a:ext cx="2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1.3</a:t>
              </a:r>
            </a:p>
          </p:txBody>
        </p:sp>
      </p:grpSp>
      <p:grpSp>
        <p:nvGrpSpPr>
          <p:cNvPr id="47" name="Group 42"/>
          <p:cNvGrpSpPr>
            <a:grpSpLocks/>
          </p:cNvGrpSpPr>
          <p:nvPr/>
        </p:nvGrpSpPr>
        <p:grpSpPr bwMode="auto">
          <a:xfrm>
            <a:off x="947737" y="1311275"/>
            <a:ext cx="6169025" cy="485775"/>
            <a:chOff x="336" y="826"/>
            <a:chExt cx="3886" cy="306"/>
          </a:xfrm>
        </p:grpSpPr>
        <p:sp>
          <p:nvSpPr>
            <p:cNvPr id="48" name="Text Box 8"/>
            <p:cNvSpPr txBox="1">
              <a:spLocks noChangeArrowheads="1"/>
            </p:cNvSpPr>
            <p:nvPr/>
          </p:nvSpPr>
          <p:spPr bwMode="auto">
            <a:xfrm>
              <a:off x="336" y="886"/>
              <a:ext cx="548" cy="18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b="1">
                  <a:solidFill>
                    <a:schemeClr val="bg1"/>
                  </a:solidFill>
                </a:rPr>
                <a:t>Level 1</a:t>
              </a:r>
            </a:p>
          </p:txBody>
        </p:sp>
        <p:sp>
          <p:nvSpPr>
            <p:cNvPr id="49" name="Text Box 7"/>
            <p:cNvSpPr txBox="1">
              <a:spLocks noChangeArrowheads="1"/>
            </p:cNvSpPr>
            <p:nvPr/>
          </p:nvSpPr>
          <p:spPr bwMode="auto">
            <a:xfrm>
              <a:off x="2518" y="826"/>
              <a:ext cx="1452" cy="3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en-US" sz="1400" b="1"/>
                <a:t>Develop Windows 7 Operating System</a:t>
              </a:r>
            </a:p>
          </p:txBody>
        </p:sp>
        <p:sp>
          <p:nvSpPr>
            <p:cNvPr id="50" name="Text Box 24"/>
            <p:cNvSpPr txBox="1">
              <a:spLocks noChangeArrowheads="1"/>
            </p:cNvSpPr>
            <p:nvPr/>
          </p:nvSpPr>
          <p:spPr bwMode="auto">
            <a:xfrm>
              <a:off x="3950" y="883"/>
              <a:ext cx="2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1.0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197001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22263"/>
            <a:ext cx="7300912" cy="515937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Clr>
                <a:srgbClr val="CC3300"/>
              </a:buClr>
              <a:defRPr/>
            </a:pP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1c) Visualize and define the activities</a:t>
            </a:r>
            <a:endParaRPr lang="de-DE" sz="2800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1270000"/>
            <a:ext cx="4256087" cy="369888"/>
          </a:xfrm>
          <a:solidFill>
            <a:schemeClr val="accent2"/>
          </a:solidFill>
          <a:ln>
            <a:solidFill>
              <a:schemeClr val="tx2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304800" indent="-304800" algn="just">
              <a:lnSpc>
                <a:spcPct val="120000"/>
              </a:lnSpc>
              <a:buClr>
                <a:srgbClr val="CC3300"/>
              </a:buClr>
              <a:buFontTx/>
              <a:buNone/>
            </a:pPr>
            <a:r>
              <a:rPr lang="de-DE" sz="2000" b="1" smtClean="0">
                <a:solidFill>
                  <a:schemeClr val="bg1"/>
                </a:solidFill>
              </a:rPr>
              <a:t>Case Study: Install a new machine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2057400"/>
          <a:ext cx="7772400" cy="311467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8200"/>
                <a:gridCol w="4191000"/>
                <a:gridCol w="990600"/>
                <a:gridCol w="762000"/>
                <a:gridCol w="990600"/>
              </a:tblGrid>
              <a:tr h="51826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Activity Code</a:t>
                      </a:r>
                      <a:endParaRPr lang="en-US" sz="14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Activity Description</a:t>
                      </a:r>
                      <a:endParaRPr lang="en-US" sz="14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Depends on</a:t>
                      </a:r>
                      <a:endParaRPr lang="en-US" sz="14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Level</a:t>
                      </a:r>
                      <a:endParaRPr lang="en-US" sz="14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Duration</a:t>
                      </a:r>
                    </a:p>
                    <a:p>
                      <a:pPr algn="ctr"/>
                      <a:r>
                        <a:rPr lang="en-US" sz="1400" dirty="0" smtClean="0"/>
                        <a:t>(day)</a:t>
                      </a:r>
                      <a:endParaRPr lang="en-US" sz="1400" dirty="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Inspect the machine after installation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Hire the operator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Install the new machine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Inspect and store the machine after delivery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Hire labor</a:t>
                      </a:r>
                      <a:r>
                        <a:rPr lang="en-US" sz="1600" baseline="0" dirty="0" smtClean="0"/>
                        <a:t> to install the new machine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Train the operator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Order and deliver the new</a:t>
                      </a:r>
                      <a:r>
                        <a:rPr lang="en-US" sz="1600" baseline="0" dirty="0" smtClean="0"/>
                        <a:t> machine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9" marB="45729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22263"/>
            <a:ext cx="5700712" cy="515937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Clr>
                <a:srgbClr val="CC3300"/>
              </a:buClr>
              <a:defRPr/>
            </a:pP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2a) Sequence the activities</a:t>
            </a:r>
            <a:endParaRPr lang="de-DE" sz="2800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532688" cy="334010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304800" indent="-304800" algn="just">
              <a:lnSpc>
                <a:spcPct val="150000"/>
              </a:lnSpc>
              <a:buClr>
                <a:srgbClr val="CC3300"/>
              </a:buClr>
              <a:buFontTx/>
              <a:buAutoNum type="arabicPeriod"/>
              <a:defRPr/>
            </a:pPr>
            <a:r>
              <a:rPr lang="en-US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Sequence the activities or job logic refers to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identifying and documenting interactivity logical relationships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79412" lvl="1" indent="0" algn="just">
              <a:lnSpc>
                <a:spcPct val="150000"/>
              </a:lnSpc>
              <a:buClr>
                <a:srgbClr val="CC3300"/>
              </a:buClr>
              <a:buFontTx/>
              <a:buNone/>
              <a:defRPr/>
            </a:pP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i.e.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determined </a:t>
            </a:r>
            <a:r>
              <a:rPr lang="en-US" sz="28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which the activities are to be accomplished in the project.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22263"/>
            <a:ext cx="5700712" cy="515937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Clr>
                <a:srgbClr val="CC3300"/>
              </a:buClr>
              <a:defRPr/>
            </a:pP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2b) Sequence the activities</a:t>
            </a:r>
            <a:endParaRPr lang="de-DE" sz="2800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848600" cy="4670425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304800" indent="-304800" algn="just">
              <a:lnSpc>
                <a:spcPct val="120000"/>
              </a:lnSpc>
              <a:spcBef>
                <a:spcPts val="1200"/>
              </a:spcBef>
              <a:buClr>
                <a:srgbClr val="CC3300"/>
              </a:buClr>
              <a:buFontTx/>
              <a:buAutoNum type="arabicPeriod" startAt="2"/>
              <a:defRPr/>
            </a:pPr>
            <a:r>
              <a:rPr lang="en-US" sz="2400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 plan </a:t>
            </a:r>
            <a:r>
              <a:rPr lang="en-US" sz="24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</a:t>
            </a:r>
            <a:r>
              <a:rPr lang="en-US" sz="2400" b="1" i="1" u="sng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reflect the practical restraints </a:t>
            </a:r>
            <a:r>
              <a:rPr lang="en-US" sz="24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limitations that apply to most job activities. </a:t>
            </a:r>
            <a:r>
              <a:rPr lang="en-US" sz="2400" b="1" i="1" u="sng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types of restraints are</a:t>
            </a:r>
            <a:r>
              <a:rPr lang="en-US" sz="24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57250" lvl="2" indent="-282575" algn="just">
              <a:lnSpc>
                <a:spcPct val="120000"/>
              </a:lnSpc>
              <a:spcBef>
                <a:spcPct val="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Mandatory dependencies or hard logic (natural dependency),</a:t>
            </a:r>
          </a:p>
          <a:p>
            <a:pPr marL="857250" lvl="2" indent="-282575" algn="just">
              <a:lnSpc>
                <a:spcPct val="120000"/>
              </a:lnSpc>
              <a:spcBef>
                <a:spcPct val="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Preferred logic (Discretionary dependencies), </a:t>
            </a:r>
          </a:p>
          <a:p>
            <a:pPr marL="857250" lvl="2" indent="-282575" algn="just">
              <a:lnSpc>
                <a:spcPct val="120000"/>
              </a:lnSpc>
              <a:spcBef>
                <a:spcPct val="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 dependencies,</a:t>
            </a:r>
          </a:p>
          <a:p>
            <a:pPr marL="857250" lvl="2" indent="-282575" algn="just">
              <a:lnSpc>
                <a:spcPct val="120000"/>
              </a:lnSpc>
              <a:spcBef>
                <a:spcPct val="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 restraints and</a:t>
            </a:r>
          </a:p>
          <a:p>
            <a:pPr marL="857250" lvl="2" indent="-282575" algn="just">
              <a:lnSpc>
                <a:spcPct val="120000"/>
              </a:lnSpc>
              <a:spcBef>
                <a:spcPct val="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Safety restraints.</a:t>
            </a:r>
          </a:p>
          <a:p>
            <a:pPr marL="457200" lvl="1" indent="-457200" algn="just">
              <a:lnSpc>
                <a:spcPct val="120000"/>
              </a:lnSpc>
              <a:spcBef>
                <a:spcPts val="1800"/>
              </a:spcBef>
              <a:buClr>
                <a:srgbClr val="CC3300"/>
              </a:buClr>
              <a:buFontTx/>
              <a:buAutoNum type="arabicParenR" startAt="3"/>
              <a:defRPr/>
            </a:pPr>
            <a:r>
              <a:rPr lang="en-US" sz="2400" b="1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Predecessor activities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mean coming before, while </a:t>
            </a:r>
            <a:r>
              <a:rPr lang="en-US" sz="2400" b="1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successor activities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mean coming after.</a:t>
            </a:r>
          </a:p>
          <a:p>
            <a:pPr marL="457200" lvl="1" indent="-457200" algn="just">
              <a:lnSpc>
                <a:spcPct val="120000"/>
              </a:lnSpc>
              <a:spcBef>
                <a:spcPts val="1800"/>
              </a:spcBef>
              <a:buClr>
                <a:srgbClr val="CC3300"/>
              </a:buClr>
              <a:buFontTx/>
              <a:buAutoNum type="arabicParenR" startAt="3"/>
              <a:defRPr/>
            </a:pPr>
            <a:r>
              <a:rPr lang="en-US" sz="2400" b="1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Overlap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activities to reduce the project time.</a:t>
            </a:r>
            <a:endParaRPr lang="de-DE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32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3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23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23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23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23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3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23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23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67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1270000"/>
            <a:ext cx="4256087" cy="334963"/>
          </a:xfrm>
          <a:solidFill>
            <a:schemeClr val="accent2"/>
          </a:solidFill>
          <a:ln>
            <a:solidFill>
              <a:schemeClr val="tx2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304800" indent="-304800" algn="just">
              <a:lnSpc>
                <a:spcPct val="120000"/>
              </a:lnSpc>
              <a:buClr>
                <a:srgbClr val="CC3300"/>
              </a:buClr>
              <a:buFontTx/>
              <a:buNone/>
            </a:pPr>
            <a:r>
              <a:rPr lang="de-DE" sz="2000" b="1" smtClean="0">
                <a:solidFill>
                  <a:schemeClr val="bg1"/>
                </a:solidFill>
              </a:rPr>
              <a:t>Case Study: Install a new machine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2057400"/>
          <a:ext cx="7772400" cy="311467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8200"/>
                <a:gridCol w="4191000"/>
                <a:gridCol w="1066800"/>
                <a:gridCol w="685800"/>
                <a:gridCol w="990600"/>
              </a:tblGrid>
              <a:tr h="51826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Activity Code</a:t>
                      </a:r>
                      <a:endParaRPr lang="en-US" sz="14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Activity Description</a:t>
                      </a:r>
                      <a:endParaRPr lang="en-US" sz="14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Depends on</a:t>
                      </a:r>
                      <a:endParaRPr lang="en-US" sz="14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Level</a:t>
                      </a:r>
                      <a:endParaRPr lang="en-US" sz="14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Duration</a:t>
                      </a:r>
                    </a:p>
                    <a:p>
                      <a:pPr algn="ctr"/>
                      <a:r>
                        <a:rPr lang="en-US" sz="1400" dirty="0" smtClean="0"/>
                        <a:t>(day)</a:t>
                      </a:r>
                      <a:endParaRPr lang="en-US" sz="1400" dirty="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Inspect the machine after installation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Hire the operator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Install the new machine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500, 400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Inspect and store the machine after delivery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Hire labor</a:t>
                      </a:r>
                      <a:r>
                        <a:rPr lang="en-US" sz="1600" baseline="0" dirty="0" smtClean="0"/>
                        <a:t> to install the new machine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Train the operator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200, 300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Order and deliver the new</a:t>
                      </a:r>
                      <a:r>
                        <a:rPr lang="en-US" sz="1600" baseline="0" dirty="0" smtClean="0"/>
                        <a:t> machine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29" marB="45729"/>
                </a:tc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23888" y="322263"/>
            <a:ext cx="5319712" cy="5159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marL="381000" indent="-381000">
              <a:spcBef>
                <a:spcPct val="20000"/>
              </a:spcBef>
              <a:buClr>
                <a:srgbClr val="CC3300"/>
              </a:buClr>
              <a:buSzPct val="120000"/>
              <a:buFont typeface="Webdings" pitchFamily="18" charset="2"/>
              <a:buChar char="&lt;"/>
              <a:defRPr/>
            </a:pPr>
            <a:r>
              <a:rPr lang="en-US" sz="2800" kern="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2c) Sequence the activities</a:t>
            </a:r>
            <a:endParaRPr lang="de-DE" sz="2800" kern="0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22263"/>
            <a:ext cx="6691312" cy="515937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Clr>
                <a:srgbClr val="CC3300"/>
              </a:buClr>
              <a:defRPr/>
            </a:pP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3a) Estimate the activity duration</a:t>
            </a:r>
            <a:endParaRPr lang="de-DE" sz="2800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08088"/>
            <a:ext cx="7772400" cy="4278312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457200" indent="-457200" algn="justLow">
              <a:lnSpc>
                <a:spcPct val="100000"/>
              </a:lnSpc>
              <a:buClr>
                <a:srgbClr val="CC3300"/>
              </a:buClr>
              <a:buSzPct val="100000"/>
              <a:buFontTx/>
              <a:buAutoNum type="arabicPeriod"/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the </a:t>
            </a:r>
            <a:r>
              <a:rPr lang="en-US" sz="2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time unit</a:t>
            </a:r>
            <a:r>
              <a:rPr lang="en-US" sz="2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(week, day,..) to be used.</a:t>
            </a:r>
          </a:p>
          <a:p>
            <a:pPr marL="457200" indent="-457200" algn="justLow">
              <a:lnSpc>
                <a:spcPct val="100000"/>
              </a:lnSpc>
              <a:buClr>
                <a:srgbClr val="CC3300"/>
              </a:buClr>
              <a:buSzPct val="100000"/>
              <a:buFontTx/>
              <a:buAutoNum type="arabicPeriod"/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one of the following tools and techniques for estimating the activity duration: </a:t>
            </a:r>
          </a:p>
          <a:p>
            <a:pPr marL="682625" lvl="1" indent="-304800" algn="justLow">
              <a:lnSpc>
                <a:spcPct val="100000"/>
              </a:lnSpc>
              <a:buClr>
                <a:srgbClr val="CC3300"/>
              </a:buClr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Expert judgment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682625" lvl="1" indent="-304800" algn="justLow">
              <a:lnSpc>
                <a:spcPct val="100000"/>
              </a:lnSpc>
              <a:buClr>
                <a:srgbClr val="CC3300"/>
              </a:buClr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Quantitatively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based durations </a:t>
            </a:r>
          </a:p>
          <a:p>
            <a:pPr marL="893763" lvl="2" indent="-269875">
              <a:lnSpc>
                <a:spcPct val="100000"/>
              </a:lnSpc>
              <a:buClr>
                <a:srgbClr val="CC3300"/>
              </a:buClr>
              <a:defRPr/>
            </a:pP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Duration of activity (D) = Quantity of work / [Production rate of a crew or equipment * No. of crews].</a:t>
            </a:r>
          </a:p>
          <a:p>
            <a:pPr marL="893763" lvl="2" indent="-269875" algn="ctr">
              <a:lnSpc>
                <a:spcPct val="100000"/>
              </a:lnSpc>
              <a:buClr>
                <a:srgbClr val="CC3300"/>
              </a:buClr>
              <a:buFontTx/>
              <a:buNone/>
              <a:defRPr/>
            </a:pP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production rate = Quantity produced in unit of time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3763" lvl="2" indent="-269875">
              <a:lnSpc>
                <a:spcPct val="100000"/>
              </a:lnSpc>
              <a:buClr>
                <a:srgbClr val="CC3300"/>
              </a:buClr>
              <a:defRPr/>
            </a:pP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Duration of activity (D) = Quantity of work * Unit rate productivity of a crew or equipment</a:t>
            </a:r>
          </a:p>
          <a:p>
            <a:pPr marL="893763" lvl="2" indent="-269875" algn="ctr">
              <a:lnSpc>
                <a:spcPct val="100000"/>
              </a:lnSpc>
              <a:buClr>
                <a:srgbClr val="CC3300"/>
              </a:buClr>
              <a:buFontTx/>
              <a:buNone/>
              <a:defRPr/>
            </a:pP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unit rate productivity = Time needs to produce one unit of output</a:t>
            </a:r>
            <a:endParaRPr lang="de-DE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22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22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22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4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1270000"/>
            <a:ext cx="4256087" cy="334963"/>
          </a:xfrm>
          <a:solidFill>
            <a:schemeClr val="accent2"/>
          </a:solidFill>
          <a:ln>
            <a:solidFill>
              <a:schemeClr val="tx2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304800" indent="-304800" algn="just">
              <a:lnSpc>
                <a:spcPct val="120000"/>
              </a:lnSpc>
              <a:buClr>
                <a:srgbClr val="CC3300"/>
              </a:buClr>
              <a:buFontTx/>
              <a:buNone/>
            </a:pPr>
            <a:r>
              <a:rPr lang="de-DE" sz="2000" b="1" smtClean="0">
                <a:solidFill>
                  <a:schemeClr val="bg1"/>
                </a:solidFill>
              </a:rPr>
              <a:t>Case Study: Install a new machine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2057400"/>
          <a:ext cx="7772400" cy="311467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8200"/>
                <a:gridCol w="4191000"/>
                <a:gridCol w="1066800"/>
                <a:gridCol w="685800"/>
                <a:gridCol w="990600"/>
              </a:tblGrid>
              <a:tr h="51826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Activity Code</a:t>
                      </a:r>
                      <a:endParaRPr lang="en-US" sz="14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Activity Description</a:t>
                      </a:r>
                      <a:endParaRPr lang="en-US" sz="14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Depends on</a:t>
                      </a:r>
                      <a:endParaRPr lang="en-US" sz="14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Level</a:t>
                      </a:r>
                      <a:endParaRPr lang="en-US" sz="14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Duration</a:t>
                      </a:r>
                    </a:p>
                    <a:p>
                      <a:pPr algn="ctr"/>
                      <a:r>
                        <a:rPr lang="en-US" sz="1400" dirty="0" smtClean="0"/>
                        <a:t>(day)</a:t>
                      </a:r>
                      <a:endParaRPr lang="en-US" sz="1400" dirty="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Inspect the machine after installation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Hire the operator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Install the new machine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500, 400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Inspect and store the machine after delivery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Hire labor</a:t>
                      </a:r>
                      <a:r>
                        <a:rPr lang="en-US" sz="1600" baseline="0" dirty="0" smtClean="0"/>
                        <a:t> to install the new machine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Train the operator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200, 300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T="45729" marB="45729"/>
                </a:tc>
              </a:tr>
              <a:tr h="3709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700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Order and deliver the new</a:t>
                      </a:r>
                      <a:r>
                        <a:rPr lang="en-US" sz="1600" baseline="0" dirty="0" smtClean="0"/>
                        <a:t> machine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 marT="45729" marB="45729"/>
                </a:tc>
              </a:tr>
            </a:tbl>
          </a:graphicData>
        </a:graphic>
      </p:graphicFrame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22263"/>
            <a:ext cx="6919912" cy="515937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Clr>
                <a:srgbClr val="CC3300"/>
              </a:buClr>
              <a:defRPr/>
            </a:pP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3b) Estimate the activity duration</a:t>
            </a:r>
            <a:endParaRPr lang="de-DE" sz="2800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22263"/>
            <a:ext cx="6767512" cy="515937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Clr>
                <a:srgbClr val="CC3300"/>
              </a:buClr>
              <a:defRPr/>
            </a:pP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4a) Schedule the Project or Phase</a:t>
            </a:r>
            <a:endParaRPr lang="de-DE" sz="2800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543800" cy="2385268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457200" indent="-457200" algn="justLow">
              <a:lnSpc>
                <a:spcPct val="100000"/>
              </a:lnSpc>
              <a:spcBef>
                <a:spcPts val="1800"/>
              </a:spcBef>
              <a:buClr>
                <a:srgbClr val="CC33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8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Scheduling Defined</a:t>
            </a:r>
            <a:endParaRPr lang="en-US" sz="28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1800"/>
              </a:spcBef>
              <a:buClr>
                <a:srgbClr val="CC3300"/>
              </a:buClr>
              <a:buSzPct val="100000"/>
              <a:buNone/>
              <a:defRPr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process showing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of activities 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 of the project duration time and the project activities starting and finishing timings.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22263"/>
            <a:ext cx="6767512" cy="515937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Clr>
                <a:srgbClr val="CC3300"/>
              </a:buClr>
              <a:defRPr/>
            </a:pP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4a) Schedule the Project or Phase</a:t>
            </a:r>
            <a:endParaRPr lang="de-DE" sz="2800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66800"/>
            <a:ext cx="7696200" cy="2308324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457200" indent="-457200" algn="justLow">
              <a:lnSpc>
                <a:spcPct val="100000"/>
              </a:lnSpc>
              <a:spcBef>
                <a:spcPts val="1800"/>
              </a:spcBef>
              <a:buClr>
                <a:srgbClr val="CC33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800" b="1" i="1" kern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Purpose of Scheduling </a:t>
            </a:r>
            <a:endParaRPr lang="en-US" sz="2800" b="1" i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422275" eaLnBrk="1" fontAlgn="auto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en-US" sz="2800" kern="1200" dirty="0">
                <a:latin typeface="Times New Roman" pitchFamily="18" charset="0"/>
                <a:cs typeface="Times New Roman" pitchFamily="18" charset="0"/>
              </a:rPr>
              <a:t>Ensure that all activities are planned for</a:t>
            </a:r>
          </a:p>
          <a:p>
            <a:pPr marL="800100" lvl="1" indent="-422275" eaLnBrk="1" fontAlgn="auto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en-US" sz="2800" kern="1200" dirty="0">
                <a:latin typeface="Times New Roman" pitchFamily="18" charset="0"/>
                <a:cs typeface="Times New Roman" pitchFamily="18" charset="0"/>
              </a:rPr>
              <a:t>Their order of performance is accounted for</a:t>
            </a:r>
          </a:p>
          <a:p>
            <a:pPr marL="800100" lvl="1" indent="-422275" eaLnBrk="1" fontAlgn="auto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en-US" sz="2800" kern="1200" dirty="0">
                <a:latin typeface="Times New Roman" pitchFamily="18" charset="0"/>
                <a:cs typeface="Times New Roman" pitchFamily="18" charset="0"/>
              </a:rPr>
              <a:t>The activity time estimates are recorded</a:t>
            </a:r>
          </a:p>
          <a:p>
            <a:pPr marL="800100" lvl="1" indent="-422275" eaLnBrk="1" fontAlgn="auto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en-US" sz="2800" kern="1200" dirty="0">
                <a:latin typeface="Times New Roman" pitchFamily="18" charset="0"/>
                <a:cs typeface="Times New Roman" pitchFamily="18" charset="0"/>
              </a:rPr>
              <a:t>The overall project time is developed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38200" y="3657600"/>
            <a:ext cx="8001000" cy="190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195263" indent="-195263" algn="l" rtl="0" eaLnBrk="0" fontAlgn="base" hangingPunct="0">
              <a:lnSpc>
                <a:spcPct val="125000"/>
              </a:lnSpc>
              <a:spcBef>
                <a:spcPct val="25000"/>
              </a:spcBef>
              <a:spcAft>
                <a:spcPct val="0"/>
              </a:spcAft>
              <a:buClr>
                <a:srgbClr val="007AC2"/>
              </a:buClr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188913" algn="l" rtl="0" eaLnBrk="0" fontAlgn="base" hangingPunct="0">
              <a:lnSpc>
                <a:spcPct val="125000"/>
              </a:lnSpc>
              <a:spcBef>
                <a:spcPct val="25000"/>
              </a:spcBef>
              <a:spcAft>
                <a:spcPct val="0"/>
              </a:spcAft>
              <a:buClr>
                <a:srgbClr val="007AC2"/>
              </a:buClr>
              <a:buSzPct val="120000"/>
              <a:buChar char="•"/>
              <a:defRPr sz="1600">
                <a:solidFill>
                  <a:schemeClr val="tx1"/>
                </a:solidFill>
                <a:latin typeface="+mn-lt"/>
              </a:defRPr>
            </a:lvl2pPr>
            <a:lvl3pPr marL="952500" indent="-187325" algn="l" rtl="0" eaLnBrk="0" fontAlgn="base" hangingPunct="0">
              <a:lnSpc>
                <a:spcPct val="125000"/>
              </a:lnSpc>
              <a:spcBef>
                <a:spcPct val="25000"/>
              </a:spcBef>
              <a:spcAft>
                <a:spcPct val="0"/>
              </a:spcAft>
              <a:buClr>
                <a:srgbClr val="007AC2"/>
              </a:buClr>
              <a:buSzPct val="12000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325563" indent="-182563" algn="l" rtl="0" eaLnBrk="0" fontAlgn="base" hangingPunct="0">
              <a:lnSpc>
                <a:spcPct val="125000"/>
              </a:lnSpc>
              <a:spcBef>
                <a:spcPct val="25000"/>
              </a:spcBef>
              <a:spcAft>
                <a:spcPct val="0"/>
              </a:spcAft>
              <a:buClr>
                <a:srgbClr val="007AC2"/>
              </a:buClr>
              <a:buSzPct val="120000"/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1698625" indent="-182563" algn="l" rtl="0" eaLnBrk="0" fontAlgn="base" hangingPunct="0">
              <a:lnSpc>
                <a:spcPct val="125000"/>
              </a:lnSpc>
              <a:spcBef>
                <a:spcPct val="25000"/>
              </a:spcBef>
              <a:spcAft>
                <a:spcPct val="0"/>
              </a:spcAft>
              <a:buClr>
                <a:srgbClr val="007AC2"/>
              </a:buClr>
              <a:buSzPct val="12000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155825" indent="-182563" algn="l" rtl="0" eaLnBrk="0" fontAlgn="base" hangingPunct="0">
              <a:lnSpc>
                <a:spcPct val="125000"/>
              </a:lnSpc>
              <a:spcBef>
                <a:spcPct val="25000"/>
              </a:spcBef>
              <a:spcAft>
                <a:spcPct val="0"/>
              </a:spcAft>
              <a:buClr>
                <a:srgbClr val="007AC2"/>
              </a:buClr>
              <a:buSzPct val="12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13025" indent="-182563" algn="l" rtl="0" eaLnBrk="0" fontAlgn="base" hangingPunct="0">
              <a:lnSpc>
                <a:spcPct val="125000"/>
              </a:lnSpc>
              <a:spcBef>
                <a:spcPct val="25000"/>
              </a:spcBef>
              <a:spcAft>
                <a:spcPct val="0"/>
              </a:spcAft>
              <a:buClr>
                <a:srgbClr val="007AC2"/>
              </a:buClr>
              <a:buSzPct val="12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070225" indent="-182563" algn="l" rtl="0" eaLnBrk="0" fontAlgn="base" hangingPunct="0">
              <a:lnSpc>
                <a:spcPct val="125000"/>
              </a:lnSpc>
              <a:spcBef>
                <a:spcPct val="25000"/>
              </a:spcBef>
              <a:spcAft>
                <a:spcPct val="0"/>
              </a:spcAft>
              <a:buClr>
                <a:srgbClr val="007AC2"/>
              </a:buClr>
              <a:buSzPct val="12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527425" indent="-182563" algn="l" rtl="0" eaLnBrk="0" fontAlgn="base" hangingPunct="0">
              <a:lnSpc>
                <a:spcPct val="125000"/>
              </a:lnSpc>
              <a:spcBef>
                <a:spcPct val="25000"/>
              </a:spcBef>
              <a:spcAft>
                <a:spcPct val="0"/>
              </a:spcAft>
              <a:buClr>
                <a:srgbClr val="007AC2"/>
              </a:buClr>
              <a:buSzPct val="12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justLow">
              <a:lnSpc>
                <a:spcPct val="100000"/>
              </a:lnSpc>
              <a:spcBef>
                <a:spcPts val="1800"/>
              </a:spcBef>
              <a:buClr>
                <a:srgbClr val="CC33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800" b="0" i="1" kern="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scheduling we consider the following questions:</a:t>
            </a:r>
          </a:p>
          <a:p>
            <a:pPr marL="835025" lvl="1" indent="-317500" algn="justLow">
              <a:lnSpc>
                <a:spcPct val="100000"/>
              </a:lnSpc>
              <a:spcBef>
                <a:spcPts val="0"/>
              </a:spcBef>
              <a:buClr>
                <a:srgbClr val="CC3300"/>
              </a:buClr>
              <a:buSzPct val="100000"/>
              <a:defRPr/>
            </a:pPr>
            <a:r>
              <a:rPr lang="en-US" sz="24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ow long the project is expected to take? </a:t>
            </a:r>
          </a:p>
          <a:p>
            <a:pPr marL="835025" lvl="1" indent="-317500" algn="justLow">
              <a:lnSpc>
                <a:spcPct val="100000"/>
              </a:lnSpc>
              <a:spcBef>
                <a:spcPts val="0"/>
              </a:spcBef>
              <a:buClr>
                <a:srgbClr val="CC3300"/>
              </a:buClr>
              <a:buSzPct val="100000"/>
              <a:defRPr/>
            </a:pPr>
            <a:r>
              <a:rPr lang="en-US" sz="2400" b="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 each activity may be scheduled (started and ended)?</a:t>
            </a:r>
          </a:p>
          <a:p>
            <a:pPr marL="835025" lvl="1" indent="-317500" algn="justLow">
              <a:lnSpc>
                <a:spcPct val="100000"/>
              </a:lnSpc>
              <a:spcBef>
                <a:spcPts val="0"/>
              </a:spcBef>
              <a:buClr>
                <a:srgbClr val="CC3300"/>
              </a:buClr>
              <a:buSzPct val="100000"/>
              <a:defRPr/>
            </a:pPr>
            <a:r>
              <a:rPr lang="en-US" sz="24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resources can be used more proper?</a:t>
            </a:r>
          </a:p>
          <a:p>
            <a:pPr marL="835025" lvl="1" indent="-317500" algn="justLow">
              <a:lnSpc>
                <a:spcPct val="100000"/>
              </a:lnSpc>
              <a:spcBef>
                <a:spcPts val="0"/>
              </a:spcBef>
              <a:buClr>
                <a:srgbClr val="CC3300"/>
              </a:buClr>
              <a:buSzPct val="100000"/>
              <a:defRPr/>
            </a:pPr>
            <a:r>
              <a:rPr lang="en-US" sz="2400" b="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critical bottlenecks in the project?</a:t>
            </a:r>
            <a:endParaRPr lang="en-US" sz="2400" b="0" i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5935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532688" cy="4333875"/>
          </a:xfrm>
          <a:solidFill>
            <a:schemeClr val="bg1"/>
          </a:solidFill>
          <a:ln>
            <a:solidFill>
              <a:schemeClr val="tx2"/>
            </a:solidFill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446088" indent="-446088" algn="just">
              <a:lnSpc>
                <a:spcPct val="130000"/>
              </a:lnSpc>
              <a:buClr>
                <a:srgbClr val="CC3300"/>
              </a:buClr>
              <a:buFont typeface="Wingdings" pitchFamily="2" charset="2"/>
              <a:buChar char="Ø"/>
              <a:defRPr/>
            </a:pPr>
            <a:r>
              <a:rPr lang="en-US" sz="2500" dirty="0" smtClean="0">
                <a:cs typeface="Arial" charset="0"/>
              </a:rPr>
              <a:t>Planning is the process of thinking systematically about the future in order to decide </a:t>
            </a:r>
          </a:p>
          <a:p>
            <a:pPr marL="1081088" lvl="1" indent="-363538" algn="just">
              <a:lnSpc>
                <a:spcPct val="130000"/>
              </a:lnSpc>
              <a:buClr>
                <a:srgbClr val="CC3300"/>
              </a:buClr>
              <a:buFont typeface="Wingdings" pitchFamily="2" charset="2"/>
              <a:buChar char="§"/>
              <a:defRPr/>
            </a:pPr>
            <a:r>
              <a:rPr lang="en-US" sz="2500" dirty="0" smtClean="0">
                <a:cs typeface="Arial" charset="0"/>
              </a:rPr>
              <a:t>what our </a:t>
            </a:r>
            <a:r>
              <a:rPr lang="en-US" sz="25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goals</a:t>
            </a:r>
            <a:r>
              <a:rPr lang="en-US" sz="2500" dirty="0" smtClean="0">
                <a:cs typeface="Arial" charset="0"/>
              </a:rPr>
              <a:t> are, and</a:t>
            </a:r>
          </a:p>
          <a:p>
            <a:pPr marL="1081088" lvl="1" indent="-363538" algn="just">
              <a:lnSpc>
                <a:spcPct val="130000"/>
              </a:lnSpc>
              <a:buClr>
                <a:srgbClr val="CC3300"/>
              </a:buClr>
              <a:buFont typeface="Wingdings" pitchFamily="2" charset="2"/>
              <a:buChar char="§"/>
              <a:defRPr/>
            </a:pPr>
            <a:r>
              <a:rPr lang="en-US" sz="2500" dirty="0" smtClean="0">
                <a:cs typeface="Arial" charset="0"/>
              </a:rPr>
              <a:t> </a:t>
            </a:r>
            <a:r>
              <a:rPr lang="en-US" sz="25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how</a:t>
            </a:r>
            <a:r>
              <a:rPr lang="en-US" sz="2500" dirty="0" smtClean="0">
                <a:cs typeface="Arial" charset="0"/>
              </a:rPr>
              <a:t> we are going to achieve them.</a:t>
            </a:r>
          </a:p>
          <a:p>
            <a:pPr marL="446088" indent="-446088" algn="just">
              <a:lnSpc>
                <a:spcPct val="130000"/>
              </a:lnSpc>
              <a:buClr>
                <a:srgbClr val="CC3300"/>
              </a:buClr>
              <a:buFont typeface="Wingdings" pitchFamily="2" charset="2"/>
              <a:buNone/>
              <a:defRPr/>
            </a:pPr>
            <a:endParaRPr lang="en-US" sz="2500" dirty="0" smtClean="0">
              <a:cs typeface="Arial" charset="0"/>
            </a:endParaRPr>
          </a:p>
          <a:p>
            <a:pPr marL="446088" indent="-446088" algn="just">
              <a:lnSpc>
                <a:spcPct val="130000"/>
              </a:lnSpc>
              <a:buClr>
                <a:srgbClr val="CC3300"/>
              </a:buClr>
              <a:buFont typeface="Wingdings" pitchFamily="2" charset="2"/>
              <a:buChar char="Ø"/>
              <a:defRPr/>
            </a:pPr>
            <a:r>
              <a:rPr lang="en-US" sz="2500" dirty="0" smtClean="0">
                <a:cs typeface="Arial" charset="0"/>
              </a:rPr>
              <a:t>Planning means looking ahead, making preparations, and deciding the best course of action.</a:t>
            </a:r>
            <a:endParaRPr lang="de-DE" sz="2500" dirty="0" smtClean="0">
              <a:cs typeface="Arial" charset="0"/>
            </a:endParaRPr>
          </a:p>
        </p:txBody>
      </p:sp>
      <p:sp>
        <p:nvSpPr>
          <p:cNvPr id="513029" name="Rectangle 5"/>
          <p:cNvSpPr>
            <a:spLocks noChangeArrowheads="1"/>
          </p:cNvSpPr>
          <p:nvPr/>
        </p:nvSpPr>
        <p:spPr bwMode="auto">
          <a:xfrm>
            <a:off x="685800" y="304800"/>
            <a:ext cx="4191000" cy="515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lIns="0" tIns="0" rIns="0" bIns="0"/>
          <a:lstStyle/>
          <a:p>
            <a:pPr marL="381000" indent="-381000">
              <a:spcBef>
                <a:spcPct val="20000"/>
              </a:spcBef>
              <a:buClr>
                <a:srgbClr val="CC3300"/>
              </a:buClr>
              <a:buSzPct val="120000"/>
              <a:buFont typeface="Webdings" pitchFamily="18" charset="2"/>
              <a:buChar char="&lt;"/>
              <a:defRPr/>
            </a:pPr>
            <a:r>
              <a:rPr lang="en-US" sz="28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rPr>
              <a:t>Definition of Planning</a:t>
            </a:r>
            <a:endParaRPr lang="de-DE" sz="2800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30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3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13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3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13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27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22263"/>
            <a:ext cx="6462712" cy="515937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Clr>
                <a:srgbClr val="CC3300"/>
              </a:buClr>
              <a:defRPr/>
            </a:pP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4b) Schedule the Project or Phase</a:t>
            </a:r>
            <a:endParaRPr lang="de-DE" sz="2800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153400" cy="518160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457200" indent="-457200" algn="justLow">
              <a:lnSpc>
                <a:spcPct val="100000"/>
              </a:lnSpc>
              <a:buClr>
                <a:srgbClr val="CC33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400" b="1" i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Project </a:t>
            </a:r>
            <a:r>
              <a:rPr lang="en-US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Scheduling</a:t>
            </a:r>
            <a:r>
              <a:rPr lang="en-US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principles</a:t>
            </a:r>
          </a:p>
          <a:p>
            <a:pPr marL="801688" lvl="1" indent="-415925" algn="just">
              <a:lnSpc>
                <a:spcPct val="11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Project scheduling is carried out before a project begins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It involves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(1) identifying tasks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(2) estimating duration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(3) allocating resources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801688" lvl="1" indent="-415925" algn="just">
              <a:lnSpc>
                <a:spcPct val="11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Once the project is underway, the schedule may need to be revised based on initial progress.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ensures 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1) cost estimates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(2) time constraints </a:t>
            </a:r>
            <a:r>
              <a:rPr lang="en-US" sz="20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are maintained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a specific level of quality and scope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01688" lvl="1" indent="-415925" algn="just">
              <a:lnSpc>
                <a:spcPct val="11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revision is done by creating milestones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Once the project is underway, the schedule may need to be revised based on initial progress. This ensures 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(1) cost estimates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(2) time constraints 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0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maintained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at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a specific level of quality and scope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43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143000"/>
            <a:ext cx="7315200" cy="4687888"/>
          </a:xfrm>
          <a:solidFill>
            <a:schemeClr val="bg1"/>
          </a:solidFill>
          <a:ln>
            <a:solidFill>
              <a:schemeClr val="tx2"/>
            </a:solidFill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446088" lvl="1" indent="-446088" algn="justLow">
              <a:lnSpc>
                <a:spcPct val="100000"/>
              </a:lnSpc>
              <a:buClr>
                <a:srgbClr val="CC33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 schedule the project, the planner needs a </a:t>
            </a:r>
            <a:r>
              <a:rPr lang="en-US" sz="2400" b="1" i="1" u="sng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Time Planning Technique</a:t>
            </a:r>
            <a:r>
              <a:rPr lang="en-US" sz="2400" i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i="1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33437" lvl="1" indent="-454025" algn="just">
              <a:lnSpc>
                <a:spcPct val="120000"/>
              </a:lnSpc>
              <a:spcBef>
                <a:spcPts val="1200"/>
              </a:spcBef>
              <a:buClr>
                <a:srgbClr val="CC3300"/>
              </a:buClr>
              <a:buSzTx/>
              <a:buFont typeface="Wingdings" pitchFamily="2" charset="2"/>
              <a:buChar char="Ø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Bar Charts and Linked Bar Charts;</a:t>
            </a:r>
          </a:p>
          <a:p>
            <a:pPr marL="833437" lvl="1" indent="-454025" algn="just">
              <a:lnSpc>
                <a:spcPct val="120000"/>
              </a:lnSpc>
              <a:spcBef>
                <a:spcPts val="1200"/>
              </a:spcBef>
              <a:buClr>
                <a:srgbClr val="CC3300"/>
              </a:buClr>
              <a:buSzTx/>
              <a:buFont typeface="Wingdings" pitchFamily="2" charset="2"/>
              <a:buChar char="Ø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Network Model (Analysis), either </a:t>
            </a:r>
          </a:p>
          <a:p>
            <a:pPr marL="1200150" lvl="2" algn="just">
              <a:lnSpc>
                <a:spcPct val="120000"/>
              </a:lnSpc>
              <a:spcBef>
                <a:spcPts val="600"/>
              </a:spcBef>
              <a:buClr>
                <a:schemeClr val="accent2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Activity on arrow (AOA), </a:t>
            </a:r>
          </a:p>
          <a:p>
            <a:pPr marL="1200150" lvl="2" algn="just">
              <a:lnSpc>
                <a:spcPct val="120000"/>
              </a:lnSpc>
              <a:spcBef>
                <a:spcPts val="600"/>
              </a:spcBef>
              <a:buClr>
                <a:schemeClr val="accent2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Activity on node (AON),</a:t>
            </a:r>
          </a:p>
          <a:p>
            <a:pPr marL="1200150" lvl="2" algn="just">
              <a:lnSpc>
                <a:spcPct val="120000"/>
              </a:lnSpc>
              <a:spcBef>
                <a:spcPts val="600"/>
              </a:spcBef>
              <a:buClr>
                <a:schemeClr val="accent2"/>
              </a:buClr>
              <a:buSzTx/>
              <a:buFont typeface="Wingdings" pitchFamily="2" charset="2"/>
              <a:buChar char="§"/>
              <a:defRPr/>
            </a:pPr>
            <a:r>
              <a:rPr 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Precedence Diagram</a:t>
            </a:r>
            <a:endParaRPr lang="en-US" sz="2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33437" lvl="1" indent="-454025" algn="just">
              <a:lnSpc>
                <a:spcPct val="120000"/>
              </a:lnSpc>
              <a:spcBef>
                <a:spcPts val="1200"/>
              </a:spcBef>
              <a:buClr>
                <a:srgbClr val="CC3300"/>
              </a:buClr>
              <a:buSzTx/>
              <a:buFont typeface="Wingdings" pitchFamily="2" charset="2"/>
              <a:buChar char="Ø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Line of Balance;</a:t>
            </a:r>
          </a:p>
          <a:p>
            <a:pPr marL="833437" lvl="1" indent="-454025" algn="just">
              <a:lnSpc>
                <a:spcPct val="120000"/>
              </a:lnSpc>
              <a:spcBef>
                <a:spcPts val="1200"/>
              </a:spcBef>
              <a:buClr>
                <a:srgbClr val="CC3300"/>
              </a:buClr>
              <a:buSzTx/>
              <a:buFont typeface="Wingdings" pitchFamily="2" charset="2"/>
              <a:buChar char="Ø"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Time-location Diagram.</a:t>
            </a:r>
            <a:endParaRPr lang="de-DE" sz="2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1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5334000" cy="515938"/>
          </a:xfr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marL="346075" indent="-346075">
              <a:buClr>
                <a:srgbClr val="CC3300"/>
              </a:buClr>
            </a:pPr>
            <a:r>
              <a:rPr lang="en-US" sz="2800" smtClean="0">
                <a:solidFill>
                  <a:srgbClr val="CC3300"/>
                </a:solidFill>
              </a:rPr>
              <a:t>Time Planning Techniques</a:t>
            </a:r>
            <a:endParaRPr lang="de-DE" sz="2800" smtClean="0">
              <a:solidFill>
                <a:srgbClr val="CC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76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9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97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97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97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97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97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97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97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7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5000"/>
            <a:lum contrast="-8000"/>
          </a:blip>
          <a:srcRect/>
          <a:stretch>
            <a:fillRect t="9000" b="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0" y="0"/>
            <a:ext cx="9144000" cy="647700"/>
          </a:xfrm>
          <a:prstGeom prst="roundRect">
            <a:avLst>
              <a:gd name="adj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Project Scheduling (Process &amp;Time)</a:t>
            </a:r>
          </a:p>
        </p:txBody>
      </p:sp>
      <p:sp>
        <p:nvSpPr>
          <p:cNvPr id="26627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375BE9-3170-4A9E-B961-8CDE8447C497}" type="datetime3">
              <a:rPr lang="en-US" sz="1200">
                <a:solidFill>
                  <a:srgbClr val="898989"/>
                </a:solidFill>
              </a:rPr>
              <a:pPr/>
              <a:t>13 February 2014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2662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C5102E-EBCA-4CBA-B2C0-E34840B1F88D}" type="slidenum">
              <a:rPr lang="en-US" sz="1200">
                <a:solidFill>
                  <a:srgbClr val="898989"/>
                </a:solidFill>
              </a:rPr>
              <a:pPr/>
              <a:t>22</a:t>
            </a:fld>
            <a:endParaRPr 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22263"/>
            <a:ext cx="2957512" cy="515937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Clr>
                <a:srgbClr val="CC3300"/>
              </a:buClr>
              <a:defRPr/>
            </a:pP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BAR CHART</a:t>
            </a:r>
            <a:endParaRPr lang="de-DE" sz="280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456488" cy="4395788"/>
          </a:xfrm>
          <a:solidFill>
            <a:schemeClr val="bg1"/>
          </a:solidFill>
          <a:ln w="12700">
            <a:solidFill>
              <a:schemeClr val="tx1"/>
            </a:solidFill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363538" indent="-363538" algn="just" eaLnBrk="1" hangingPunct="1">
              <a:lnSpc>
                <a:spcPct val="140000"/>
              </a:lnSpc>
              <a:spcBef>
                <a:spcPct val="20000"/>
              </a:spcBef>
              <a:buClr>
                <a:srgbClr val="CC3300"/>
              </a:buClr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During World War 1, Henry </a:t>
            </a:r>
            <a:r>
              <a:rPr lang="en-US" sz="28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Gantt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developed the Bar chart planning technique.</a:t>
            </a:r>
          </a:p>
          <a:p>
            <a:pPr marL="363538" indent="-363538" algn="just" eaLnBrk="1" hangingPunct="1">
              <a:lnSpc>
                <a:spcPct val="140000"/>
              </a:lnSpc>
              <a:spcBef>
                <a:spcPct val="20000"/>
              </a:spcBef>
              <a:buClr>
                <a:srgbClr val="CC3300"/>
              </a:buClr>
              <a:buSzTx/>
              <a:buFont typeface="Wingdings" pitchFamily="2" charset="2"/>
              <a:buChar char="Ø"/>
              <a:defRPr/>
            </a:pPr>
            <a:r>
              <a:rPr lang="en-US" sz="2800" b="1" i="1" u="sng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bar chart graphically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describes a project consisting of well-defined activities, the completion of which marks its end.</a:t>
            </a:r>
          </a:p>
          <a:p>
            <a:pPr marL="363538" indent="-363538" algn="just" eaLnBrk="1" hangingPunct="1">
              <a:lnSpc>
                <a:spcPct val="140000"/>
              </a:lnSpc>
              <a:spcBef>
                <a:spcPct val="20000"/>
              </a:spcBef>
              <a:buClr>
                <a:srgbClr val="CC3300"/>
              </a:buClr>
              <a:buSzTx/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activity is a task whose performance contributes to completion of the overall project.</a:t>
            </a:r>
            <a:endParaRPr lang="de-D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86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9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9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98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1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7380288" cy="4371975"/>
          </a:xfr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363538" indent="-363538" algn="just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activities are listed in a column at the left side of the diagram.</a:t>
            </a:r>
          </a:p>
          <a:p>
            <a:pPr marL="363538" indent="-363538" algn="just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horizontal time scale extends to the right of the list.</a:t>
            </a:r>
          </a:p>
          <a:p>
            <a:pPr marL="363538" indent="-363538" algn="just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bar presenting each activity is drawn between its corresponding scheduled start and finish times. </a:t>
            </a:r>
            <a:endParaRPr lang="de-DE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9716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23888" y="322263"/>
            <a:ext cx="2957512" cy="515937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Clr>
                <a:srgbClr val="CC3300"/>
              </a:buClr>
              <a:defRPr/>
            </a:pPr>
            <a:r>
              <a:rPr lang="en-US" sz="2800" dirty="0" smtClean="0">
                <a:solidFill>
                  <a:srgbClr val="CC3300"/>
                </a:solidFill>
                <a:cs typeface="Arial" charset="0"/>
              </a:rPr>
              <a:t>BAR</a:t>
            </a: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en-US" sz="2800" dirty="0" smtClean="0">
                <a:solidFill>
                  <a:srgbClr val="CC3300"/>
                </a:solidFill>
                <a:cs typeface="Arial" charset="0"/>
              </a:rPr>
              <a:t>CHART</a:t>
            </a:r>
            <a:endParaRPr lang="de-DE" sz="2800" dirty="0" smtClean="0">
              <a:solidFill>
                <a:srgbClr val="CC33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6063"/>
            <a:ext cx="7315200" cy="515937"/>
          </a:xfr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3300"/>
              </a:buClr>
            </a:pPr>
            <a:r>
              <a:rPr lang="en-US" sz="3200" smtClean="0">
                <a:solidFill>
                  <a:srgbClr val="CC3300"/>
                </a:solidFill>
                <a:cs typeface="Arial" panose="020B0604020202020204" pitchFamily="34" charset="0"/>
              </a:rPr>
              <a:t>Case study: Install a new machine</a:t>
            </a:r>
            <a:endParaRPr lang="de-DE" sz="3200" smtClean="0">
              <a:solidFill>
                <a:srgbClr val="CC3300"/>
              </a:solidFill>
              <a:cs typeface="Arial" panose="020B0604020202020204" pitchFamily="34" charset="0"/>
            </a:endParaRPr>
          </a:p>
        </p:txBody>
      </p:sp>
      <p:pic>
        <p:nvPicPr>
          <p:cNvPr id="419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812800"/>
            <a:ext cx="5724525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3305175"/>
          <a:ext cx="8348664" cy="2333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332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</a:tblGrid>
              <a:tr h="51023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Activity Code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9650" marR="89650" marT="44811" marB="448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</a:t>
                      </a:r>
                      <a:endParaRPr lang="en-US" sz="120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11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12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13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15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16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17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18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20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21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22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23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24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25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26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27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28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29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30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31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32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33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34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35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36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996">
                <a:tc vMerge="1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996">
                <a:tc vMerge="1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996">
                <a:tc vMerge="1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996">
                <a:tc vMerge="1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996">
                <a:tc vMerge="1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996">
                <a:tc vMerge="1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996">
                <a:tc vMerge="1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85800" y="3810000"/>
          <a:ext cx="850900" cy="170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900"/>
              </a:tblGrid>
              <a:tr h="24379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504" marR="91504"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</a:tr>
              <a:tr h="24379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504" marR="91504"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</a:tr>
              <a:tr h="24379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504" marR="91504"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</a:tr>
              <a:tr h="24379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504" marR="91504"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</a:tr>
              <a:tr h="24379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504" marR="91504"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</a:tr>
              <a:tr h="24379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504" marR="91504"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</a:tr>
              <a:tr h="24379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504" marR="91504" marT="45700" marB="45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315200" cy="515938"/>
          </a:xfr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3300"/>
              </a:buClr>
            </a:pPr>
            <a:r>
              <a:rPr lang="en-US" sz="3200" smtClean="0">
                <a:solidFill>
                  <a:srgbClr val="CC3300"/>
                </a:solidFill>
                <a:cs typeface="Arial" panose="020B0604020202020204" pitchFamily="34" charset="0"/>
              </a:rPr>
              <a:t>Case study: Install a new machine</a:t>
            </a:r>
            <a:endParaRPr lang="de-DE" sz="3200" smtClean="0">
              <a:solidFill>
                <a:srgbClr val="CC3300"/>
              </a:solidFill>
              <a:cs typeface="Arial" panose="020B0604020202020204" pitchFamily="34" charset="0"/>
            </a:endParaRPr>
          </a:p>
        </p:txBody>
      </p:sp>
      <p:pic>
        <p:nvPicPr>
          <p:cNvPr id="440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90600"/>
            <a:ext cx="5724525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3505200"/>
          <a:ext cx="8348664" cy="2333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332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  <a:gridCol w="208287"/>
              </a:tblGrid>
              <a:tr h="51023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Activity Code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89650" marR="89650" marT="44811" marB="448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</a:t>
                      </a:r>
                      <a:endParaRPr lang="en-US" sz="120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11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12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13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15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16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17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18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20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21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22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23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24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25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26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27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28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29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30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31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32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33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34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35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36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996">
                <a:tc vMerge="1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996">
                <a:tc vMerge="1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996">
                <a:tc vMerge="1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996">
                <a:tc vMerge="1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996">
                <a:tc vMerge="1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996">
                <a:tc vMerge="1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996">
                <a:tc vMerge="1"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3" marR="91443" marT="45702" marB="457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22263"/>
            <a:ext cx="6324600" cy="515937"/>
          </a:xfr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3300"/>
              </a:buClr>
            </a:pPr>
            <a:r>
              <a:rPr lang="en-US" sz="3200" smtClean="0">
                <a:solidFill>
                  <a:srgbClr val="CC3300"/>
                </a:solidFill>
                <a:cs typeface="Arial" panose="020B0604020202020204" pitchFamily="34" charset="0"/>
              </a:rPr>
              <a:t>Case study: Building A bridge</a:t>
            </a:r>
            <a:endParaRPr lang="de-DE" sz="3200" smtClean="0">
              <a:solidFill>
                <a:srgbClr val="CC3300"/>
              </a:solidFill>
              <a:cs typeface="Arial" panose="020B0604020202020204" pitchFamily="34" charset="0"/>
            </a:endParaRPr>
          </a:p>
        </p:txBody>
      </p:sp>
      <p:pic>
        <p:nvPicPr>
          <p:cNvPr id="45059" name="Picture 5" descr="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1219200"/>
            <a:ext cx="7777162" cy="46720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22263"/>
            <a:ext cx="6477000" cy="515937"/>
          </a:xfr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3300"/>
              </a:buClr>
            </a:pPr>
            <a:r>
              <a:rPr lang="en-US" sz="3200" smtClean="0">
                <a:solidFill>
                  <a:srgbClr val="CC3300"/>
                </a:solidFill>
                <a:cs typeface="Arial" panose="020B0604020202020204" pitchFamily="34" charset="0"/>
              </a:rPr>
              <a:t>Case study: Building a bridge</a:t>
            </a:r>
            <a:endParaRPr lang="de-DE" sz="3200" smtClean="0">
              <a:solidFill>
                <a:srgbClr val="CC3300"/>
              </a:solidFill>
              <a:cs typeface="Arial" panose="020B0604020202020204" pitchFamily="34" charset="0"/>
            </a:endParaRPr>
          </a:p>
        </p:txBody>
      </p:sp>
      <p:pic>
        <p:nvPicPr>
          <p:cNvPr id="46083" name="Picture 3" descr="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9E9E9"/>
              </a:clrFrom>
              <a:clrTo>
                <a:srgbClr val="E9E9E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950" y="1143000"/>
            <a:ext cx="7537450" cy="47577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322263"/>
            <a:ext cx="4495800" cy="515937"/>
          </a:xfr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3300"/>
              </a:buClr>
            </a:pPr>
            <a:r>
              <a:rPr lang="en-US" sz="2800" smtClean="0">
                <a:solidFill>
                  <a:srgbClr val="CC3300"/>
                </a:solidFill>
                <a:cs typeface="Arial" panose="020B0604020202020204" pitchFamily="34" charset="0"/>
              </a:rPr>
              <a:t>Preparing a Bar Chart</a:t>
            </a:r>
            <a:endParaRPr lang="de-DE" sz="2800" smtClean="0">
              <a:solidFill>
                <a:srgbClr val="CC3300"/>
              </a:solidFill>
              <a:cs typeface="Arial" panose="020B0604020202020204" pitchFamily="34" charset="0"/>
            </a:endParaRPr>
          </a:p>
        </p:txBody>
      </p:sp>
      <p:pic>
        <p:nvPicPr>
          <p:cNvPr id="47107" name="Picture 7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085850"/>
            <a:ext cx="8029575" cy="4803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4572000" cy="609600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lnSpc>
                <a:spcPct val="125000"/>
              </a:lnSpc>
              <a:buClr>
                <a:srgbClr val="CC3300"/>
              </a:buClr>
              <a:defRPr/>
            </a:pP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Dimensions of Planning</a:t>
            </a:r>
            <a:endParaRPr lang="de-DE" sz="2800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11250"/>
            <a:ext cx="7924800" cy="4603750"/>
          </a:xfrm>
          <a:solidFill>
            <a:schemeClr val="bg1"/>
          </a:solidFill>
          <a:ln w="12700">
            <a:solidFill>
              <a:schemeClr val="tx2"/>
            </a:solidFill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280988" indent="-280988" algn="just">
              <a:buFontTx/>
              <a:buNone/>
              <a:defRPr/>
            </a:pPr>
            <a:r>
              <a:rPr lang="en-US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can be viewed from following points:</a:t>
            </a:r>
          </a:p>
          <a:p>
            <a:pPr marL="280988" indent="-280988" algn="just">
              <a:buFontTx/>
              <a:buNone/>
              <a:defRPr/>
            </a:pP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6088" indent="-446088" algn="just">
              <a:lnSpc>
                <a:spcPct val="12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Ø"/>
              <a:defRPr/>
            </a:pPr>
            <a:r>
              <a:rPr lang="en-US" sz="28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:- </a:t>
            </a:r>
            <a:r>
              <a:rPr 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Planning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Planning,</a:t>
            </a:r>
            <a:r>
              <a:rPr lang="en-US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Financial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Planning, 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Planning, </a:t>
            </a:r>
            <a:r>
              <a:rPr lang="en-US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Planning, </a:t>
            </a:r>
            <a:r>
              <a:rPr lang="en-US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Planning, …….</a:t>
            </a:r>
          </a:p>
          <a:p>
            <a:pPr marL="446088" indent="-446088" algn="just">
              <a:lnSpc>
                <a:spcPct val="12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None/>
              <a:defRPr/>
            </a:pP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6088" indent="-446088" algn="just">
              <a:lnSpc>
                <a:spcPct val="12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Ø"/>
              <a:defRPr/>
            </a:pPr>
            <a:r>
              <a:rPr lang="en-US" sz="28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Strategic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Planning, </a:t>
            </a:r>
            <a:r>
              <a:rPr lang="en-US" sz="21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Planning, </a:t>
            </a:r>
            <a:r>
              <a:rPr lang="en-US" sz="21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Planning, …</a:t>
            </a:r>
          </a:p>
          <a:p>
            <a:pPr marL="446088" indent="-446088" algn="just">
              <a:lnSpc>
                <a:spcPct val="12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None/>
              <a:defRPr/>
            </a:pP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6088" indent="-446088" algn="just">
              <a:lnSpc>
                <a:spcPct val="12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Ø"/>
              <a:defRPr/>
            </a:pPr>
            <a:r>
              <a:rPr lang="en-US" sz="28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:- </a:t>
            </a:r>
            <a:r>
              <a:rPr lang="en-US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Long-Rang </a:t>
            </a:r>
            <a:r>
              <a:rPr lang="en-US" sz="2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Short-Range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Planning, </a:t>
            </a:r>
            <a:r>
              <a:rPr lang="en-US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Weekly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Planning, …. </a:t>
            </a:r>
            <a:endParaRPr lang="de-DE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50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5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55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55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55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1" grpId="0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322263"/>
            <a:ext cx="7315200" cy="515937"/>
          </a:xfr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3300"/>
              </a:buClr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Gantt chart for Service For A Delta Jet</a:t>
            </a:r>
            <a:endParaRPr lang="de-DE" sz="2800" dirty="0" smtClean="0">
              <a:solidFill>
                <a:srgbClr val="CC3300"/>
              </a:solidFill>
              <a:cs typeface="Arial" panose="020B0604020202020204" pitchFamily="34" charset="0"/>
            </a:endParaRPr>
          </a:p>
        </p:txBody>
      </p:sp>
      <p:grpSp>
        <p:nvGrpSpPr>
          <p:cNvPr id="48131" name="Group 67"/>
          <p:cNvGrpSpPr>
            <a:grpSpLocks/>
          </p:cNvGrpSpPr>
          <p:nvPr/>
        </p:nvGrpSpPr>
        <p:grpSpPr bwMode="auto">
          <a:xfrm>
            <a:off x="731838" y="1165225"/>
            <a:ext cx="8396287" cy="4854575"/>
            <a:chOff x="296" y="1040"/>
            <a:chExt cx="5289" cy="3058"/>
          </a:xfrm>
        </p:grpSpPr>
        <p:grpSp>
          <p:nvGrpSpPr>
            <p:cNvPr id="48152" name="Group 64"/>
            <p:cNvGrpSpPr>
              <a:grpSpLocks/>
            </p:cNvGrpSpPr>
            <p:nvPr/>
          </p:nvGrpSpPr>
          <p:grpSpPr bwMode="auto">
            <a:xfrm>
              <a:off x="296" y="1040"/>
              <a:ext cx="5168" cy="2712"/>
              <a:chOff x="272" y="1024"/>
              <a:chExt cx="5168" cy="2712"/>
            </a:xfrm>
          </p:grpSpPr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280" y="1040"/>
                <a:ext cx="5160" cy="2688"/>
              </a:xfrm>
              <a:prstGeom prst="rect">
                <a:avLst/>
              </a:prstGeom>
              <a:solidFill>
                <a:srgbClr val="C0504D"/>
              </a:solidFill>
              <a:ln w="28575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" name="Rectangle 56"/>
              <p:cNvSpPr>
                <a:spLocks noChangeArrowheads="1"/>
              </p:cNvSpPr>
              <p:nvPr/>
            </p:nvSpPr>
            <p:spPr bwMode="auto">
              <a:xfrm>
                <a:off x="280" y="1040"/>
                <a:ext cx="2528" cy="2688"/>
              </a:xfrm>
              <a:prstGeom prst="rect">
                <a:avLst/>
              </a:prstGeom>
              <a:solidFill>
                <a:srgbClr val="FFD980"/>
              </a:solidFill>
              <a:ln w="28575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1" name="Rectangle 58"/>
              <p:cNvSpPr>
                <a:spLocks noChangeArrowheads="1"/>
              </p:cNvSpPr>
              <p:nvPr/>
            </p:nvSpPr>
            <p:spPr bwMode="auto">
              <a:xfrm>
                <a:off x="288" y="1376"/>
                <a:ext cx="2512" cy="132"/>
              </a:xfrm>
              <a:prstGeom prst="rect">
                <a:avLst/>
              </a:prstGeom>
              <a:solidFill>
                <a:srgbClr val="800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2" name="Rectangle 59"/>
              <p:cNvSpPr>
                <a:spLocks noChangeArrowheads="1"/>
              </p:cNvSpPr>
              <p:nvPr/>
            </p:nvSpPr>
            <p:spPr bwMode="auto">
              <a:xfrm>
                <a:off x="288" y="1812"/>
                <a:ext cx="2512" cy="132"/>
              </a:xfrm>
              <a:prstGeom prst="rect">
                <a:avLst/>
              </a:prstGeom>
              <a:solidFill>
                <a:srgbClr val="800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3" name="Rectangle 60"/>
              <p:cNvSpPr>
                <a:spLocks noChangeArrowheads="1"/>
              </p:cNvSpPr>
              <p:nvPr/>
            </p:nvSpPr>
            <p:spPr bwMode="auto">
              <a:xfrm>
                <a:off x="288" y="2240"/>
                <a:ext cx="2512" cy="132"/>
              </a:xfrm>
              <a:prstGeom prst="rect">
                <a:avLst/>
              </a:prstGeom>
              <a:solidFill>
                <a:srgbClr val="800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4" name="Rectangle 61"/>
              <p:cNvSpPr>
                <a:spLocks noChangeArrowheads="1"/>
              </p:cNvSpPr>
              <p:nvPr/>
            </p:nvSpPr>
            <p:spPr bwMode="auto">
              <a:xfrm>
                <a:off x="288" y="2536"/>
                <a:ext cx="2512" cy="272"/>
              </a:xfrm>
              <a:prstGeom prst="rect">
                <a:avLst/>
              </a:prstGeom>
              <a:solidFill>
                <a:srgbClr val="800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5" name="Rectangle 62"/>
              <p:cNvSpPr>
                <a:spLocks noChangeArrowheads="1"/>
              </p:cNvSpPr>
              <p:nvPr/>
            </p:nvSpPr>
            <p:spPr bwMode="auto">
              <a:xfrm>
                <a:off x="288" y="2980"/>
                <a:ext cx="2512" cy="272"/>
              </a:xfrm>
              <a:prstGeom prst="rect">
                <a:avLst/>
              </a:prstGeom>
              <a:solidFill>
                <a:srgbClr val="800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6" name="Rectangle 63"/>
              <p:cNvSpPr>
                <a:spLocks noChangeArrowheads="1"/>
              </p:cNvSpPr>
              <p:nvPr/>
            </p:nvSpPr>
            <p:spPr bwMode="auto">
              <a:xfrm>
                <a:off x="288" y="3416"/>
                <a:ext cx="2512" cy="140"/>
              </a:xfrm>
              <a:prstGeom prst="rect">
                <a:avLst/>
              </a:prstGeom>
              <a:solidFill>
                <a:srgbClr val="800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7" name="Text Box 4"/>
              <p:cNvSpPr txBox="1">
                <a:spLocks noChangeArrowheads="1"/>
              </p:cNvSpPr>
              <p:nvPr/>
            </p:nvSpPr>
            <p:spPr bwMode="auto">
              <a:xfrm>
                <a:off x="318" y="1040"/>
                <a:ext cx="1102" cy="26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fontAlgn="auto" hangingPunct="1">
                  <a:lnSpc>
                    <a:spcPct val="165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Passengers</a:t>
                </a:r>
              </a:p>
              <a:p>
                <a:pPr eaLnBrk="1" fontAlgn="auto" hangingPunct="1">
                  <a:lnSpc>
                    <a:spcPct val="165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Baggage</a:t>
                </a:r>
              </a:p>
              <a:p>
                <a:pPr eaLnBrk="1" fontAlgn="auto" hangingPunct="1">
                  <a:lnSpc>
                    <a:spcPct val="165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Fueling</a:t>
                </a:r>
              </a:p>
              <a:p>
                <a:pPr eaLnBrk="1" fontAlgn="auto" hangingPunct="1">
                  <a:lnSpc>
                    <a:spcPct val="165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Cargo and mail</a:t>
                </a:r>
              </a:p>
              <a:p>
                <a:pPr eaLnBrk="1" fontAlgn="auto" hangingPunct="1">
                  <a:lnSpc>
                    <a:spcPct val="165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Galley servicing</a:t>
                </a:r>
              </a:p>
              <a:p>
                <a:pPr eaLnBrk="1" fontAlgn="auto" hangingPunct="1">
                  <a:lnSpc>
                    <a:spcPct val="165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Lavatory servicing</a:t>
                </a:r>
              </a:p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Drinking water</a:t>
                </a:r>
              </a:p>
              <a:p>
                <a:pPr eaLnBrk="1" fontAlgn="auto" hangingPunct="1">
                  <a:lnSpc>
                    <a:spcPct val="165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Cabin cleaning</a:t>
                </a:r>
              </a:p>
              <a:p>
                <a:pPr eaLnBrk="1" fontAlgn="auto" hangingPunct="1">
                  <a:lnSpc>
                    <a:spcPct val="165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Cargo and mail</a:t>
                </a:r>
              </a:p>
              <a:p>
                <a:pPr eaLnBrk="1" fontAlgn="auto" hangingPunct="1">
                  <a:lnSpc>
                    <a:spcPct val="165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Flight services</a:t>
                </a:r>
              </a:p>
              <a:p>
                <a:pPr eaLnBrk="1" fontAlgn="auto" hangingPunct="1">
                  <a:lnSpc>
                    <a:spcPct val="155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Operating crew</a:t>
                </a:r>
              </a:p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Baggage</a:t>
                </a:r>
              </a:p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Passengers</a:t>
                </a:r>
              </a:p>
            </p:txBody>
          </p:sp>
          <p:sp>
            <p:nvSpPr>
              <p:cNvPr id="18" name="Text Box 5"/>
              <p:cNvSpPr txBox="1">
                <a:spLocks noChangeArrowheads="1"/>
              </p:cNvSpPr>
              <p:nvPr/>
            </p:nvSpPr>
            <p:spPr bwMode="auto">
              <a:xfrm>
                <a:off x="1470" y="1024"/>
                <a:ext cx="1324" cy="27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Deplaning</a:t>
                </a:r>
              </a:p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Baggage claim</a:t>
                </a:r>
              </a:p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Container offload</a:t>
                </a:r>
              </a:p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Pumping</a:t>
                </a:r>
              </a:p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Engine injection water</a:t>
                </a:r>
              </a:p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Container offload</a:t>
                </a:r>
              </a:p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Main cabin door</a:t>
                </a:r>
              </a:p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Aft cabin door</a:t>
                </a:r>
              </a:p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Aft, center, forward</a:t>
                </a:r>
              </a:p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Loading</a:t>
                </a:r>
              </a:p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First-class section</a:t>
                </a:r>
              </a:p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Economy section</a:t>
                </a:r>
              </a:p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Container/bulk loading</a:t>
                </a:r>
              </a:p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Galley/cabin check</a:t>
                </a:r>
              </a:p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Receive passengers</a:t>
                </a:r>
              </a:p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Aircraft check</a:t>
                </a:r>
              </a:p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Loading</a:t>
                </a:r>
              </a:p>
              <a:p>
                <a:pPr eaLnBrk="1" fontAlgn="auto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sz="1400" b="0" kern="0">
                    <a:solidFill>
                      <a:prstClr val="black"/>
                    </a:solidFill>
                    <a:latin typeface="Calibri"/>
                  </a:rPr>
                  <a:t>Boarding</a:t>
                </a:r>
              </a:p>
            </p:txBody>
          </p:sp>
          <p:sp>
            <p:nvSpPr>
              <p:cNvPr id="19" name="Line 8"/>
              <p:cNvSpPr>
                <a:spLocks noChangeShapeType="1"/>
              </p:cNvSpPr>
              <p:nvPr/>
            </p:nvSpPr>
            <p:spPr bwMode="auto">
              <a:xfrm>
                <a:off x="2816" y="1040"/>
                <a:ext cx="0" cy="2696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0" name="Line 9"/>
              <p:cNvSpPr>
                <a:spLocks noChangeShapeType="1"/>
              </p:cNvSpPr>
              <p:nvPr/>
            </p:nvSpPr>
            <p:spPr bwMode="auto">
              <a:xfrm>
                <a:off x="4130" y="1040"/>
                <a:ext cx="0" cy="2696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1" name="Line 10"/>
              <p:cNvSpPr>
                <a:spLocks noChangeShapeType="1"/>
              </p:cNvSpPr>
              <p:nvPr/>
            </p:nvSpPr>
            <p:spPr bwMode="auto">
              <a:xfrm>
                <a:off x="3473" y="1040"/>
                <a:ext cx="0" cy="2696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2" name="Line 11"/>
              <p:cNvSpPr>
                <a:spLocks noChangeShapeType="1"/>
              </p:cNvSpPr>
              <p:nvPr/>
            </p:nvSpPr>
            <p:spPr bwMode="auto">
              <a:xfrm>
                <a:off x="4787" y="1040"/>
                <a:ext cx="0" cy="2696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3" name="Line 12"/>
              <p:cNvSpPr>
                <a:spLocks noChangeShapeType="1"/>
              </p:cNvSpPr>
              <p:nvPr/>
            </p:nvSpPr>
            <p:spPr bwMode="auto">
              <a:xfrm>
                <a:off x="1456" y="1040"/>
                <a:ext cx="0" cy="2696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4" name="Line 16"/>
              <p:cNvSpPr>
                <a:spLocks noChangeShapeType="1"/>
              </p:cNvSpPr>
              <p:nvPr/>
            </p:nvSpPr>
            <p:spPr bwMode="auto">
              <a:xfrm>
                <a:off x="1448" y="1213"/>
                <a:ext cx="3984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5" name="Line 17"/>
              <p:cNvSpPr>
                <a:spLocks noChangeShapeType="1"/>
              </p:cNvSpPr>
              <p:nvPr/>
            </p:nvSpPr>
            <p:spPr bwMode="auto">
              <a:xfrm>
                <a:off x="280" y="1369"/>
                <a:ext cx="5152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6" name="Line 18"/>
              <p:cNvSpPr>
                <a:spLocks noChangeShapeType="1"/>
              </p:cNvSpPr>
              <p:nvPr/>
            </p:nvSpPr>
            <p:spPr bwMode="auto">
              <a:xfrm>
                <a:off x="284" y="1517"/>
                <a:ext cx="5148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7" name="Line 19"/>
              <p:cNvSpPr>
                <a:spLocks noChangeShapeType="1"/>
              </p:cNvSpPr>
              <p:nvPr/>
            </p:nvSpPr>
            <p:spPr bwMode="auto">
              <a:xfrm>
                <a:off x="1448" y="1665"/>
                <a:ext cx="3984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8" name="Line 20"/>
              <p:cNvSpPr>
                <a:spLocks noChangeShapeType="1"/>
              </p:cNvSpPr>
              <p:nvPr/>
            </p:nvSpPr>
            <p:spPr bwMode="auto">
              <a:xfrm>
                <a:off x="284" y="1804"/>
                <a:ext cx="5148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9" name="Line 21"/>
              <p:cNvSpPr>
                <a:spLocks noChangeShapeType="1"/>
              </p:cNvSpPr>
              <p:nvPr/>
            </p:nvSpPr>
            <p:spPr bwMode="auto">
              <a:xfrm>
                <a:off x="276" y="1952"/>
                <a:ext cx="5156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0" name="Line 22"/>
              <p:cNvSpPr>
                <a:spLocks noChangeShapeType="1"/>
              </p:cNvSpPr>
              <p:nvPr/>
            </p:nvSpPr>
            <p:spPr bwMode="auto">
              <a:xfrm>
                <a:off x="1448" y="2092"/>
                <a:ext cx="3984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1" name="Line 23"/>
              <p:cNvSpPr>
                <a:spLocks noChangeShapeType="1"/>
              </p:cNvSpPr>
              <p:nvPr/>
            </p:nvSpPr>
            <p:spPr bwMode="auto">
              <a:xfrm>
                <a:off x="280" y="2232"/>
                <a:ext cx="5152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2" name="Line 24"/>
              <p:cNvSpPr>
                <a:spLocks noChangeShapeType="1"/>
              </p:cNvSpPr>
              <p:nvPr/>
            </p:nvSpPr>
            <p:spPr bwMode="auto">
              <a:xfrm>
                <a:off x="272" y="2380"/>
                <a:ext cx="5160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3" name="Line 25"/>
              <p:cNvSpPr>
                <a:spLocks noChangeShapeType="1"/>
              </p:cNvSpPr>
              <p:nvPr/>
            </p:nvSpPr>
            <p:spPr bwMode="auto">
              <a:xfrm>
                <a:off x="276" y="2529"/>
                <a:ext cx="5156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4" name="Line 26"/>
              <p:cNvSpPr>
                <a:spLocks noChangeShapeType="1"/>
              </p:cNvSpPr>
              <p:nvPr/>
            </p:nvSpPr>
            <p:spPr bwMode="auto">
              <a:xfrm>
                <a:off x="1448" y="2677"/>
                <a:ext cx="3984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5" name="Line 27"/>
              <p:cNvSpPr>
                <a:spLocks noChangeShapeType="1"/>
              </p:cNvSpPr>
              <p:nvPr/>
            </p:nvSpPr>
            <p:spPr bwMode="auto">
              <a:xfrm>
                <a:off x="280" y="2972"/>
                <a:ext cx="5152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6" name="Line 28"/>
              <p:cNvSpPr>
                <a:spLocks noChangeShapeType="1"/>
              </p:cNvSpPr>
              <p:nvPr/>
            </p:nvSpPr>
            <p:spPr bwMode="auto">
              <a:xfrm>
                <a:off x="1448" y="3112"/>
                <a:ext cx="3984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7" name="Line 29"/>
              <p:cNvSpPr>
                <a:spLocks noChangeShapeType="1"/>
              </p:cNvSpPr>
              <p:nvPr/>
            </p:nvSpPr>
            <p:spPr bwMode="auto">
              <a:xfrm>
                <a:off x="284" y="3260"/>
                <a:ext cx="5148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8" name="Line 30"/>
              <p:cNvSpPr>
                <a:spLocks noChangeShapeType="1"/>
              </p:cNvSpPr>
              <p:nvPr/>
            </p:nvSpPr>
            <p:spPr bwMode="auto">
              <a:xfrm>
                <a:off x="280" y="3408"/>
                <a:ext cx="5152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9" name="Line 31"/>
              <p:cNvSpPr>
                <a:spLocks noChangeShapeType="1"/>
              </p:cNvSpPr>
              <p:nvPr/>
            </p:nvSpPr>
            <p:spPr bwMode="auto">
              <a:xfrm>
                <a:off x="272" y="3564"/>
                <a:ext cx="5160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40" name="Line 34"/>
              <p:cNvSpPr>
                <a:spLocks noChangeShapeType="1"/>
              </p:cNvSpPr>
              <p:nvPr/>
            </p:nvSpPr>
            <p:spPr bwMode="auto">
              <a:xfrm>
                <a:off x="276" y="2817"/>
                <a:ext cx="5156" cy="0"/>
              </a:xfrm>
              <a:prstGeom prst="line">
                <a:avLst/>
              </a:prstGeom>
              <a:noFill/>
              <a:ln w="28575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 kern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sp>
          <p:nvSpPr>
            <p:cNvPr id="8" name="Text Box 66"/>
            <p:cNvSpPr txBox="1">
              <a:spLocks noChangeArrowheads="1"/>
            </p:cNvSpPr>
            <p:nvPr/>
          </p:nvSpPr>
          <p:spPr bwMode="auto">
            <a:xfrm>
              <a:off x="2747" y="3732"/>
              <a:ext cx="283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1074738" algn="ctr"/>
                  <a:tab pos="2147888" algn="ctr"/>
                  <a:tab pos="3135313" algn="ctr"/>
                  <a:tab pos="4208463" algn="ctr"/>
                </a:tabLst>
                <a:defRPr/>
              </a:pPr>
              <a:r>
                <a:rPr lang="en-AU" sz="1600" b="0" kern="0">
                  <a:solidFill>
                    <a:prstClr val="blac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/>
                </a:rPr>
                <a:t>0	10	20	30	40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1074738" algn="ctr"/>
                  <a:tab pos="2147888" algn="ctr"/>
                  <a:tab pos="3135313" algn="ctr"/>
                  <a:tab pos="4208463" algn="ctr"/>
                </a:tabLst>
                <a:defRPr/>
              </a:pPr>
              <a:r>
                <a:rPr lang="en-AU" sz="1600" b="0" kern="0">
                  <a:solidFill>
                    <a:prstClr val="blac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/>
                </a:rPr>
                <a:t>Time, Minutes</a:t>
              </a:r>
            </a:p>
          </p:txBody>
        </p:sp>
      </p:grpSp>
      <p:grpSp>
        <p:nvGrpSpPr>
          <p:cNvPr id="41" name="Group 57"/>
          <p:cNvGrpSpPr>
            <a:grpSpLocks/>
          </p:cNvGrpSpPr>
          <p:nvPr/>
        </p:nvGrpSpPr>
        <p:grpSpPr bwMode="auto">
          <a:xfrm>
            <a:off x="4791075" y="1295400"/>
            <a:ext cx="4132263" cy="4102100"/>
            <a:chOff x="2859" y="1088"/>
            <a:chExt cx="2406" cy="2584"/>
          </a:xfrm>
        </p:grpSpPr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2859" y="1088"/>
              <a:ext cx="498" cy="88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3112" y="1242"/>
              <a:ext cx="408" cy="88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2871" y="1397"/>
              <a:ext cx="342" cy="88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2880" y="1544"/>
              <a:ext cx="1626" cy="88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4701" y="1691"/>
              <a:ext cx="564" cy="88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2868" y="1838"/>
              <a:ext cx="800" cy="88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2874" y="1976"/>
              <a:ext cx="1953" cy="88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9" name="Rectangle 45"/>
            <p:cNvSpPr>
              <a:spLocks noChangeArrowheads="1"/>
            </p:cNvSpPr>
            <p:nvPr/>
          </p:nvSpPr>
          <p:spPr bwMode="auto">
            <a:xfrm>
              <a:off x="3855" y="2115"/>
              <a:ext cx="1236" cy="88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2943" y="2262"/>
              <a:ext cx="2208" cy="88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3054" y="2409"/>
              <a:ext cx="501" cy="88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2" name="Rectangle 48"/>
            <p:cNvSpPr>
              <a:spLocks noChangeArrowheads="1"/>
            </p:cNvSpPr>
            <p:nvPr/>
          </p:nvSpPr>
          <p:spPr bwMode="auto">
            <a:xfrm>
              <a:off x="3219" y="2556"/>
              <a:ext cx="1329" cy="88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3333" y="2703"/>
              <a:ext cx="1594" cy="88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4" name="Rectangle 50"/>
            <p:cNvSpPr>
              <a:spLocks noChangeArrowheads="1"/>
            </p:cNvSpPr>
            <p:nvPr/>
          </p:nvSpPr>
          <p:spPr bwMode="auto">
            <a:xfrm>
              <a:off x="4134" y="2849"/>
              <a:ext cx="1026" cy="88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4506" y="2996"/>
              <a:ext cx="474" cy="88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4956" y="3143"/>
              <a:ext cx="285" cy="88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4158" y="3290"/>
              <a:ext cx="653" cy="88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4452" y="3437"/>
              <a:ext cx="690" cy="88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4788" y="3584"/>
              <a:ext cx="471" cy="88"/>
            </a:xfrm>
            <a:prstGeom prst="rect">
              <a:avLst/>
            </a:prstGeom>
            <a:solidFill>
              <a:srgbClr val="4F81BD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60" name="Text Box 65"/>
          <p:cNvSpPr txBox="1">
            <a:spLocks noChangeArrowheads="1"/>
          </p:cNvSpPr>
          <p:nvPr/>
        </p:nvSpPr>
        <p:spPr bwMode="auto">
          <a:xfrm>
            <a:off x="685800" y="6069013"/>
            <a:ext cx="5040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600" b="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Figure 3.4 (From </a:t>
            </a:r>
            <a:r>
              <a:rPr lang="en-AU" sz="1600" b="0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Heizer</a:t>
            </a:r>
            <a:r>
              <a:rPr lang="en-AU" sz="1600" b="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/Render; Operation Management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8938"/>
            <a:ext cx="7162800" cy="515937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Clr>
                <a:srgbClr val="CC3300"/>
              </a:buClr>
              <a:defRPr/>
            </a:pP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Uses of Bar Chart Planning Technique</a:t>
            </a:r>
            <a:endParaRPr lang="de-DE" sz="280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143000"/>
            <a:ext cx="7837488" cy="4691063"/>
          </a:xfr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361950" indent="-361950" algn="just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Showing the order of the different activities</a:t>
            </a:r>
          </a:p>
          <a:p>
            <a:pPr marL="361950" indent="-361950" algn="just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Showing when operations should start and finish</a:t>
            </a:r>
          </a:p>
          <a:p>
            <a:pPr marL="361950" indent="-361950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Checking what labor or equipment are needed and when</a:t>
            </a:r>
          </a:p>
          <a:p>
            <a:pPr marL="361950" indent="-361950" algn="just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Checking out delivery dates for materials</a:t>
            </a:r>
          </a:p>
          <a:p>
            <a:pPr marL="361950" indent="-361950" algn="just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Explaining to everyone concerned what and when is due to happen</a:t>
            </a:r>
          </a:p>
          <a:p>
            <a:pPr marL="361950" indent="-361950" algn="just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Forecasting cash flow</a:t>
            </a:r>
          </a:p>
          <a:p>
            <a:pPr marL="361950" indent="-361950" algn="just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During execution, the chart used to control the work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1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8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81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1163"/>
            <a:ext cx="4876800" cy="515937"/>
          </a:xfr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3300"/>
              </a:buClr>
            </a:pPr>
            <a:r>
              <a:rPr lang="en-US" sz="2800" smtClean="0">
                <a:solidFill>
                  <a:srgbClr val="CC3300"/>
                </a:solidFill>
                <a:cs typeface="Arial" panose="020B0604020202020204" pitchFamily="34" charset="0"/>
              </a:rPr>
              <a:t>Advantages of Bar Chart</a:t>
            </a:r>
            <a:endParaRPr lang="de-DE" sz="2800" smtClean="0">
              <a:solidFill>
                <a:srgbClr val="CC3300"/>
              </a:solidFill>
              <a:cs typeface="Arial" panose="020B0604020202020204" pitchFamily="34" charset="0"/>
            </a:endParaRP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7913" y="1860550"/>
            <a:ext cx="7456487" cy="202565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361950" indent="-361950" algn="just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 graphical form</a:t>
            </a:r>
          </a:p>
          <a:p>
            <a:pPr marL="361950" indent="-361950" algn="just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Easy understood for all levels of management</a:t>
            </a:r>
          </a:p>
          <a:p>
            <a:pPr marL="361950" indent="-361950" algn="just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form of communication.</a:t>
            </a:r>
            <a:endParaRPr lang="de-DE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15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 build="p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322263"/>
            <a:ext cx="5105400" cy="515937"/>
          </a:xfr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C3300"/>
              </a:buClr>
            </a:pPr>
            <a:r>
              <a:rPr lang="en-US" sz="2800" smtClean="0">
                <a:solidFill>
                  <a:srgbClr val="CC3300"/>
                </a:solidFill>
                <a:cs typeface="Arial" panose="020B0604020202020204" pitchFamily="34" charset="0"/>
              </a:rPr>
              <a:t>Limitations of Bar Chart</a:t>
            </a:r>
            <a:endParaRPr lang="de-DE" sz="2800" smtClean="0">
              <a:solidFill>
                <a:srgbClr val="CC3300"/>
              </a:solidFill>
              <a:cs typeface="Arial" panose="020B0604020202020204" pitchFamily="34" charset="0"/>
            </a:endParaRPr>
          </a:p>
        </p:txBody>
      </p:sp>
      <p:sp>
        <p:nvSpPr>
          <p:cNvPr id="5018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305800" cy="4399153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363538" indent="-363538" algn="just">
              <a:lnSpc>
                <a:spcPct val="120000"/>
              </a:lnSpc>
              <a:spcBef>
                <a:spcPts val="600"/>
              </a:spcBef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Very cumbersome as the number of activities, increases</a:t>
            </a:r>
          </a:p>
          <a:p>
            <a:pPr marL="363538" indent="-363538" algn="just">
              <a:lnSpc>
                <a:spcPct val="120000"/>
              </a:lnSpc>
              <a:spcBef>
                <a:spcPts val="600"/>
              </a:spcBef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Logic is not expressed in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diagram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(at the initial stage of developing GS)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363538" algn="just">
              <a:lnSpc>
                <a:spcPct val="120000"/>
              </a:lnSpc>
              <a:spcBef>
                <a:spcPts val="600"/>
              </a:spcBef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 to use it for forecasting the effects of changes, It is therefore limited as control tool</a:t>
            </a:r>
          </a:p>
          <a:p>
            <a:pPr marL="363538" indent="-363538" algn="just">
              <a:lnSpc>
                <a:spcPct val="120000"/>
              </a:lnSpc>
              <a:spcBef>
                <a:spcPts val="600"/>
              </a:spcBef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indication where management attention should be focused</a:t>
            </a:r>
          </a:p>
          <a:p>
            <a:pPr marL="363538" indent="-363538" algn="just">
              <a:lnSpc>
                <a:spcPct val="120000"/>
              </a:lnSpc>
              <a:spcBef>
                <a:spcPts val="600"/>
              </a:spcBef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Ineffective for project shortening</a:t>
            </a:r>
            <a:endParaRPr lang="de-D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0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0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 build="p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322263"/>
            <a:ext cx="7315200" cy="515937"/>
          </a:xfr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a custom-written computer project</a:t>
            </a:r>
            <a:endParaRPr lang="en-US" sz="2800" i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685800" y="1489075"/>
          <a:ext cx="8229600" cy="4400556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886200"/>
                <a:gridCol w="1195711"/>
                <a:gridCol w="861689"/>
                <a:gridCol w="990600"/>
                <a:gridCol w="1295400"/>
              </a:tblGrid>
              <a:tr h="296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Task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31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Earliest start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31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Length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31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Type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31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Dependent on...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313"/>
                    </a:solidFill>
                  </a:tcPr>
                </a:tc>
              </a:tr>
              <a:tr h="2910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A. High level analysis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Week 0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week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Sequential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0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B. Selection of hardware platform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Week 1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day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Sequential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2968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C. Installation and commissioning of hardware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Week 1.2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weeks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Parallel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8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D. Detailed analysis of core modules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Week 1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weeks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Sequential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2968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E. Detailed analysis of supporting modules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Week 3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weeks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Sequential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0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F. Programming of core modules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Week 3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weeks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Sequential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2968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G. Programming of supporting modules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Week 5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weeks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Sequential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8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H. Quality assurance of core modules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Week 5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week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Sequential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2910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I. Quality assurance of supporting modules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Week 8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week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Sequential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0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J. Core module training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Week 6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day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Parallel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C,H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2910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K. Development and QA of accounting reporting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Week 5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week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Parallel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0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L. Development and QA of management reporting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Week 5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week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Parallel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2910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M. Development of Management Information System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Week 6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week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Sequential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0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N. Detailed training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Week 9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week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Sequential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rgbClr val="505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I, J, K, M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2860" marR="22860" marT="22854" marB="22854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  <p:sp>
        <p:nvSpPr>
          <p:cNvPr id="49253" name="Rectangle 1"/>
          <p:cNvSpPr>
            <a:spLocks noChangeArrowheads="1"/>
          </p:cNvSpPr>
          <p:nvPr/>
        </p:nvSpPr>
        <p:spPr bwMode="auto">
          <a:xfrm>
            <a:off x="781050" y="1052513"/>
            <a:ext cx="4781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t" hangingPunct="1"/>
            <a:r>
              <a:rPr lang="en-US" sz="2400" i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Step 1. List all activities in the plan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322263"/>
            <a:ext cx="7315200" cy="515937"/>
          </a:xfr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a custom-written computer project</a:t>
            </a:r>
            <a:endParaRPr lang="en-US" sz="2800" i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0179" name="Picture 6" descr="http://www.mindtools.com/media/Diagrams/PPM3_1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1371600"/>
            <a:ext cx="6286500" cy="461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0" name="Rectangle 1"/>
          <p:cNvSpPr>
            <a:spLocks noChangeArrowheads="1"/>
          </p:cNvSpPr>
          <p:nvPr/>
        </p:nvSpPr>
        <p:spPr bwMode="auto">
          <a:xfrm>
            <a:off x="708025" y="985838"/>
            <a:ext cx="5768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t"/>
            <a:r>
              <a:rPr 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2. Plot the tasks onto the graph paper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028700" y="2133600"/>
            <a:ext cx="4686300" cy="3657600"/>
            <a:chOff x="1028700" y="2133600"/>
            <a:chExt cx="4686300" cy="3657600"/>
          </a:xfrm>
        </p:grpSpPr>
        <p:sp>
          <p:nvSpPr>
            <p:cNvPr id="50182" name="Rectangle 1"/>
            <p:cNvSpPr>
              <a:spLocks noChangeArrowheads="1"/>
            </p:cNvSpPr>
            <p:nvPr/>
          </p:nvSpPr>
          <p:spPr bwMode="auto">
            <a:xfrm>
              <a:off x="1028700" y="2133600"/>
              <a:ext cx="495300" cy="762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endParaRPr lang="en-US"/>
            </a:p>
          </p:txBody>
        </p:sp>
        <p:sp>
          <p:nvSpPr>
            <p:cNvPr id="50183" name="Rectangle 7"/>
            <p:cNvSpPr>
              <a:spLocks noChangeArrowheads="1"/>
            </p:cNvSpPr>
            <p:nvPr/>
          </p:nvSpPr>
          <p:spPr bwMode="auto">
            <a:xfrm>
              <a:off x="1524000" y="3033712"/>
              <a:ext cx="914400" cy="9048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endParaRPr lang="en-US"/>
            </a:p>
          </p:txBody>
        </p:sp>
        <p:sp>
          <p:nvSpPr>
            <p:cNvPr id="50184" name="Rectangle 8"/>
            <p:cNvSpPr>
              <a:spLocks noChangeArrowheads="1"/>
            </p:cNvSpPr>
            <p:nvPr/>
          </p:nvSpPr>
          <p:spPr bwMode="auto">
            <a:xfrm>
              <a:off x="2438400" y="3286124"/>
              <a:ext cx="914400" cy="9048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endParaRPr lang="en-US"/>
            </a:p>
          </p:txBody>
        </p: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4724400" y="4343400"/>
              <a:ext cx="495300" cy="762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endParaRPr lang="en-US"/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5219700" y="5715000"/>
              <a:ext cx="495300" cy="762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endParaRPr lang="en-US"/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>
              <a:off x="3352800" y="3733800"/>
              <a:ext cx="1447800" cy="9334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1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322263"/>
            <a:ext cx="7315200" cy="515937"/>
          </a:xfr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a custom-written computer project</a:t>
            </a:r>
            <a:endParaRPr lang="en-US" sz="2800" i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03" name="Picture 8" descr="http://www.mindtools.com/media/Diagrams/PPM3_2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09713"/>
            <a:ext cx="8391525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4" name="Rectangle 1"/>
          <p:cNvSpPr>
            <a:spLocks noChangeArrowheads="1"/>
          </p:cNvSpPr>
          <p:nvPr/>
        </p:nvSpPr>
        <p:spPr bwMode="auto">
          <a:xfrm>
            <a:off x="652463" y="1033463"/>
            <a:ext cx="41544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t"/>
            <a:r>
              <a:rPr lang="en-US" sz="2400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3. Presenting the analysis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322263"/>
            <a:ext cx="7315200" cy="515937"/>
          </a:xfr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a custom-written computer project</a:t>
            </a:r>
            <a:endParaRPr lang="en-US" sz="2800" i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227" name="Rectangle 1"/>
          <p:cNvSpPr>
            <a:spLocks noChangeArrowheads="1"/>
          </p:cNvSpPr>
          <p:nvPr/>
        </p:nvSpPr>
        <p:spPr bwMode="auto">
          <a:xfrm>
            <a:off x="652463" y="1033463"/>
            <a:ext cx="3514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t"/>
            <a:r>
              <a:rPr lang="en-US" sz="2400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4. Discuss the result 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74688" y="1387475"/>
            <a:ext cx="8469312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fontAlgn="t" hangingPunct="1">
              <a:spcBef>
                <a:spcPts val="600"/>
              </a:spcBef>
              <a:tabLst>
                <a:tab pos="457200" algn="l"/>
              </a:tabLst>
              <a:defRPr/>
            </a:pPr>
            <a:r>
              <a:rPr lang="en-US" sz="2000" b="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By drawing this example Gantt Chart, you can see that:</a:t>
            </a:r>
            <a:endParaRPr lang="en-US" sz="2000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4013" indent="-354013" fontAlgn="t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sz="2000" b="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If all goes well, the project can be completed in 10 weeks.</a:t>
            </a:r>
            <a:endParaRPr lang="en-US" sz="2000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4013" indent="-354013" fontAlgn="t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sz="2000" b="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If you want to complete the task as rapidly as possible, you need: </a:t>
            </a:r>
            <a:endParaRPr lang="en-US" sz="2000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811213" lvl="1" indent="-354013" fontAlgn="t">
              <a:spcBef>
                <a:spcPts val="600"/>
              </a:spcBef>
              <a:buClr>
                <a:srgbClr val="0000CC"/>
              </a:buClr>
              <a:buSzPct val="100000"/>
              <a:buFont typeface="Courier New" pitchFamily="49" charset="0"/>
              <a:buChar char="o"/>
              <a:defRPr/>
            </a:pPr>
            <a:r>
              <a:rPr lang="en-US" sz="2000" b="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analyst for the first 5 weeks.</a:t>
            </a:r>
            <a:endParaRPr lang="en-US" sz="2000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811213" lvl="1" indent="-354013" fontAlgn="t">
              <a:spcBef>
                <a:spcPts val="600"/>
              </a:spcBef>
              <a:buClr>
                <a:srgbClr val="0000CC"/>
              </a:buClr>
              <a:buSzPct val="100000"/>
              <a:buFont typeface="Courier New" pitchFamily="49" charset="0"/>
              <a:buChar char="o"/>
              <a:defRPr/>
            </a:pPr>
            <a:r>
              <a:rPr lang="en-US" sz="2000" b="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programmer for 5 weeks starting week 4.</a:t>
            </a:r>
            <a:endParaRPr lang="en-US" sz="2000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811213" lvl="1" indent="-354013" fontAlgn="t">
              <a:spcBef>
                <a:spcPts val="600"/>
              </a:spcBef>
              <a:buClr>
                <a:srgbClr val="0000CC"/>
              </a:buClr>
              <a:buSzPct val="100000"/>
              <a:buFont typeface="Courier New" pitchFamily="49" charset="0"/>
              <a:buChar char="o"/>
              <a:defRPr/>
            </a:pPr>
            <a:r>
              <a:rPr lang="en-US" sz="2000" b="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programmer/QA expert for 3 weeks starting week 6. Note: Activities L and M have been moved back a week. This does not affect the critical path, but it does mean that a single programming/QA resource can carry out all three of activities K, L and M.</a:t>
            </a:r>
            <a:endParaRPr lang="en-US" sz="2000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4013" indent="-354013" fontAlgn="t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sz="2000" b="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Analysis, development and testing of supporting modules are essential activities that must be completed on time.</a:t>
            </a:r>
            <a:endParaRPr lang="en-US" sz="2000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4013" indent="-354013" fontAlgn="t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sz="2000" b="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Hardware installation and commissioning is not time-critical as long as it is completed before the Core Module Training starts.</a:t>
            </a:r>
            <a:endParaRPr lang="en-US" sz="2000" b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322263"/>
            <a:ext cx="7315200" cy="515937"/>
          </a:xfr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ebdings" panose="05030102010509060703" pitchFamily="18" charset="2"/>
              <a:buNone/>
              <a:defRPr/>
            </a:pPr>
            <a:r>
              <a:rPr lang="en-US" sz="2800" i="1" kern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Example: output of a software program</a:t>
            </a:r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8888413" cy="496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322263"/>
            <a:ext cx="7315200" cy="515937"/>
          </a:xfr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ebdings" panose="05030102010509060703" pitchFamily="18" charset="2"/>
              <a:buNone/>
              <a:defRPr/>
            </a:pPr>
            <a:r>
              <a:rPr lang="en-US" sz="2800" i="1" kern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Example: output of a software program</a:t>
            </a:r>
          </a:p>
        </p:txBody>
      </p:sp>
      <p:pic>
        <p:nvPicPr>
          <p:cNvPr id="542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915988"/>
            <a:ext cx="9051925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04800"/>
            <a:ext cx="6462712" cy="515938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Clr>
                <a:srgbClr val="CC3300"/>
              </a:buClr>
              <a:defRPr/>
            </a:pP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Why is Time</a:t>
            </a:r>
            <a:r>
              <a:rPr lang="en-US" sz="2800" i="1" dirty="0" smtClean="0">
                <a:solidFill>
                  <a:srgbClr val="CC3300"/>
                </a:solidFill>
                <a:cs typeface="Arial" charset="0"/>
              </a:rPr>
              <a:t> </a:t>
            </a: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Planning</a:t>
            </a:r>
            <a:r>
              <a:rPr lang="en-US" sz="2800" i="1" dirty="0" smtClean="0">
                <a:solidFill>
                  <a:srgbClr val="CC3300"/>
                </a:solidFill>
                <a:cs typeface="Arial" charset="0"/>
              </a:rPr>
              <a:t>  </a:t>
            </a: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necessary?</a:t>
            </a:r>
            <a:endParaRPr lang="de-DE" sz="2800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837488" cy="4194175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457200" indent="-457200" algn="just">
              <a:spcBef>
                <a:spcPts val="1800"/>
              </a:spcBef>
              <a:buClr>
                <a:srgbClr val="CC3300"/>
              </a:buClr>
              <a:buFontTx/>
              <a:buAutoNum type="arabicParenR"/>
              <a:defRPr/>
            </a:pPr>
            <a:r>
              <a:rPr lang="en-US" sz="2000" smtClean="0">
                <a:solidFill>
                  <a:schemeClr val="tx2"/>
                </a:solidFill>
                <a:cs typeface="Arial" panose="020B0604020202020204" pitchFamily="34" charset="0"/>
              </a:rPr>
              <a:t>The increasing importance of </a:t>
            </a:r>
            <a:r>
              <a:rPr lang="en-US" sz="20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timely completion</a:t>
            </a:r>
            <a:r>
              <a:rPr lang="en-US" sz="2000" smtClean="0">
                <a:solidFill>
                  <a:schemeClr val="tx2"/>
                </a:solidFill>
                <a:cs typeface="Arial" panose="020B0604020202020204" pitchFamily="34" charset="0"/>
              </a:rPr>
              <a:t>.</a:t>
            </a:r>
            <a:endParaRPr lang="en-US" sz="100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457200" indent="-457200" algn="just">
              <a:spcBef>
                <a:spcPts val="1800"/>
              </a:spcBef>
              <a:buClr>
                <a:srgbClr val="CC3300"/>
              </a:buClr>
              <a:buFontTx/>
              <a:buAutoNum type="arabicParenR"/>
              <a:defRPr/>
            </a:pPr>
            <a:r>
              <a:rPr lang="en-US" sz="2000" smtClean="0">
                <a:solidFill>
                  <a:schemeClr val="tx2"/>
                </a:solidFill>
                <a:cs typeface="Arial" panose="020B0604020202020204" pitchFamily="34" charset="0"/>
              </a:rPr>
              <a:t>The continuous complexity and growth in the size of the project generates the necessity for specialization. Specialization may lead to a breakdown of communications. Time planning must be found </a:t>
            </a:r>
            <a:r>
              <a:rPr lang="en-US" sz="20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to facilitate communications</a:t>
            </a:r>
            <a:r>
              <a:rPr lang="en-US" sz="2000" smtClean="0">
                <a:solidFill>
                  <a:schemeClr val="tx2"/>
                </a:solidFill>
                <a:cs typeface="Arial" panose="020B0604020202020204" pitchFamily="34" charset="0"/>
              </a:rPr>
              <a:t>.</a:t>
            </a:r>
            <a:endParaRPr lang="en-US" sz="100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457200" indent="-457200" algn="just">
              <a:spcBef>
                <a:spcPts val="1800"/>
              </a:spcBef>
              <a:buClr>
                <a:srgbClr val="CC3300"/>
              </a:buClr>
              <a:buFontTx/>
              <a:buAutoNum type="arabicParenR"/>
              <a:defRPr/>
            </a:pPr>
            <a:r>
              <a:rPr lang="en-US" sz="2000" smtClean="0">
                <a:solidFill>
                  <a:schemeClr val="tx2"/>
                </a:solidFill>
                <a:cs typeface="Arial" panose="020B0604020202020204" pitchFamily="34" charset="0"/>
              </a:rPr>
              <a:t>Planning is essential for </a:t>
            </a:r>
            <a:r>
              <a:rPr lang="en-US" sz="20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resource management</a:t>
            </a:r>
            <a:r>
              <a:rPr lang="en-US" sz="200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spcBef>
                <a:spcPts val="1800"/>
              </a:spcBef>
              <a:buClr>
                <a:srgbClr val="CC3300"/>
              </a:buClr>
              <a:buFontTx/>
              <a:buAutoNum type="arabicParenR"/>
              <a:defRPr/>
            </a:pPr>
            <a:r>
              <a:rPr lang="en-US" sz="2000" smtClean="0">
                <a:solidFill>
                  <a:schemeClr val="tx2"/>
                </a:solidFill>
                <a:cs typeface="Arial" panose="020B0604020202020204" pitchFamily="34" charset="0"/>
              </a:rPr>
              <a:t>Planning is important for the efficient and maximum </a:t>
            </a:r>
            <a:r>
              <a:rPr lang="en-US" sz="20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utilization of resources</a:t>
            </a:r>
            <a:r>
              <a:rPr lang="en-US" sz="2000" smtClean="0">
                <a:solidFill>
                  <a:schemeClr val="tx2"/>
                </a:solidFill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spcBef>
                <a:spcPts val="1800"/>
              </a:spcBef>
              <a:buClr>
                <a:srgbClr val="CC3300"/>
              </a:buClr>
              <a:buFontTx/>
              <a:buNone/>
              <a:defRPr/>
            </a:pPr>
            <a:endParaRPr lang="en-US" sz="1000" smtClean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94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8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89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89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89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848600" cy="323215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457200" indent="-457200" algn="just">
              <a:spcBef>
                <a:spcPts val="1800"/>
              </a:spcBef>
              <a:buClr>
                <a:srgbClr val="CC3300"/>
              </a:buClr>
              <a:buFontTx/>
              <a:buAutoNum type="arabicParenR" startAt="5"/>
              <a:defRPr/>
            </a:pPr>
            <a:r>
              <a:rPr lang="en-US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Planning is basis for evaluating progress, </a:t>
            </a: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controlling</a:t>
            </a:r>
            <a:r>
              <a:rPr lang="en-US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the work and making decisions.</a:t>
            </a:r>
            <a:endParaRPr lang="en-US" sz="200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457200" indent="-457200" algn="just">
              <a:spcBef>
                <a:spcPts val="1800"/>
              </a:spcBef>
              <a:buClr>
                <a:srgbClr val="CC3300"/>
              </a:buClr>
              <a:buFontTx/>
              <a:buAutoNum type="arabicParenR" startAt="5"/>
              <a:defRPr/>
            </a:pPr>
            <a:r>
              <a:rPr lang="en-US" sz="2000" dirty="0" smtClean="0">
                <a:cs typeface="Times New Roman" panose="02020603050405020304" pitchFamily="18" charset="0"/>
              </a:rPr>
              <a:t>For achieving an </a:t>
            </a: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increase in production</a:t>
            </a:r>
            <a:r>
              <a:rPr lang="en-US" sz="2000" dirty="0" smtClean="0">
                <a:cs typeface="Times New Roman" panose="02020603050405020304" pitchFamily="18" charset="0"/>
              </a:rPr>
              <a:t>.</a:t>
            </a:r>
            <a:endParaRPr lang="en-US" sz="1000" dirty="0" smtClean="0"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1800"/>
              </a:spcBef>
              <a:buClr>
                <a:srgbClr val="CC3300"/>
              </a:buClr>
              <a:buFontTx/>
              <a:buAutoNum type="arabicParenR" startAt="5"/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Financiers</a:t>
            </a:r>
            <a:r>
              <a:rPr lang="en-US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cs typeface="Times New Roman" panose="02020603050405020304" pitchFamily="18" charset="0"/>
              </a:rPr>
              <a:t>require a workable plan.</a:t>
            </a:r>
            <a:endParaRPr lang="en-US" sz="1000" dirty="0" smtClean="0"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1800"/>
              </a:spcBef>
              <a:buClr>
                <a:srgbClr val="CC3300"/>
              </a:buClr>
              <a:buFontTx/>
              <a:buAutoNum type="arabicParenR" startAt="5"/>
              <a:defRPr/>
            </a:pPr>
            <a:r>
              <a:rPr lang="en-US" sz="2000" dirty="0" smtClean="0">
                <a:cs typeface="Times New Roman" panose="02020603050405020304" pitchFamily="18" charset="0"/>
              </a:rPr>
              <a:t>Essential in projects when their is </a:t>
            </a: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transfer of personnel</a:t>
            </a:r>
            <a:r>
              <a:rPr lang="en-US" sz="2000" dirty="0" smtClean="0">
                <a:cs typeface="Times New Roman" panose="02020603050405020304" pitchFamily="18" charset="0"/>
              </a:rPr>
              <a:t>.</a:t>
            </a:r>
            <a:endParaRPr lang="en-US" sz="1000" dirty="0" smtClean="0"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1800"/>
              </a:spcBef>
              <a:buClr>
                <a:srgbClr val="CC3300"/>
              </a:buClr>
              <a:buFontTx/>
              <a:buAutoNum type="arabicParenR" startAt="5"/>
              <a:defRPr/>
            </a:pPr>
            <a:r>
              <a:rPr lang="en-US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Minimum risk</a:t>
            </a:r>
            <a:r>
              <a:rPr lang="en-US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cs typeface="Times New Roman" panose="02020603050405020304" pitchFamily="18" charset="0"/>
              </a:rPr>
              <a:t>of the problems occurring.</a:t>
            </a:r>
            <a:endParaRPr lang="de-DE" sz="2000" dirty="0" smtClean="0">
              <a:cs typeface="Times New Roman" panose="02020603050405020304" pitchFamily="18" charset="0"/>
            </a:endParaRP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title"/>
          </p:nvPr>
        </p:nvSpPr>
        <p:spPr>
          <a:xfrm>
            <a:off x="623888" y="322263"/>
            <a:ext cx="6462712" cy="515937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Clr>
                <a:srgbClr val="CC3300"/>
              </a:buClr>
              <a:defRPr/>
            </a:pP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Why is Time</a:t>
            </a:r>
            <a:r>
              <a:rPr lang="en-US" sz="2800" i="1" dirty="0" smtClean="0">
                <a:solidFill>
                  <a:srgbClr val="CC3300"/>
                </a:solidFill>
                <a:cs typeface="Arial" charset="0"/>
              </a:rPr>
              <a:t> </a:t>
            </a: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Planning</a:t>
            </a:r>
            <a:r>
              <a:rPr lang="en-US" sz="2800" i="1" dirty="0" smtClean="0">
                <a:solidFill>
                  <a:srgbClr val="CC3300"/>
                </a:solidFill>
                <a:cs typeface="Arial" charset="0"/>
              </a:rPr>
              <a:t>  </a:t>
            </a: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necessary?</a:t>
            </a:r>
            <a:endParaRPr lang="de-DE" sz="2800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25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4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22263"/>
            <a:ext cx="5395912" cy="515937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Clr>
                <a:srgbClr val="CC3300"/>
              </a:buClr>
              <a:defRPr/>
            </a:pP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Who</a:t>
            </a:r>
            <a:r>
              <a:rPr lang="en-US" sz="2800" dirty="0" smtClean="0">
                <a:solidFill>
                  <a:srgbClr val="CC3300"/>
                </a:solidFill>
                <a:cs typeface="Arial" charset="0"/>
              </a:rPr>
              <a:t> </a:t>
            </a: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Needs</a:t>
            </a:r>
            <a:r>
              <a:rPr lang="en-US" sz="2800" dirty="0" smtClean="0">
                <a:solidFill>
                  <a:srgbClr val="CC3300"/>
                </a:solidFill>
                <a:cs typeface="Arial" charset="0"/>
              </a:rPr>
              <a:t> </a:t>
            </a: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Time</a:t>
            </a:r>
            <a:r>
              <a:rPr lang="en-US" sz="2800" dirty="0" smtClean="0">
                <a:solidFill>
                  <a:srgbClr val="CC3300"/>
                </a:solidFill>
                <a:cs typeface="Arial" charset="0"/>
              </a:rPr>
              <a:t> </a:t>
            </a: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Planning?</a:t>
            </a:r>
            <a:endParaRPr lang="de-DE" sz="280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162800" cy="457200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361950" indent="-361950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200" smtClean="0">
                <a:cs typeface="Times New Roman" panose="02020603050405020304" pitchFamily="18" charset="0"/>
              </a:rPr>
              <a:t>Customer/ Client/ Owner</a:t>
            </a:r>
          </a:p>
          <a:p>
            <a:pPr marL="361950" indent="-361950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200" smtClean="0">
                <a:cs typeface="Times New Roman" panose="02020603050405020304" pitchFamily="18" charset="0"/>
              </a:rPr>
              <a:t>Designer/ Consultant</a:t>
            </a:r>
          </a:p>
          <a:p>
            <a:pPr marL="361950" indent="-361950" algn="just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200" smtClean="0">
                <a:cs typeface="Times New Roman" panose="02020603050405020304" pitchFamily="18" charset="0"/>
              </a:rPr>
              <a:t>Project management team (Manager, Engineers)</a:t>
            </a:r>
          </a:p>
          <a:p>
            <a:pPr marL="361950" indent="-361950" algn="just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200" smtClean="0">
                <a:cs typeface="Times New Roman" panose="02020603050405020304" pitchFamily="18" charset="0"/>
              </a:rPr>
              <a:t>Cost estimating department</a:t>
            </a:r>
          </a:p>
          <a:p>
            <a:pPr marL="361950" indent="-361950" algn="just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200" smtClean="0">
                <a:cs typeface="Times New Roman" panose="02020603050405020304" pitchFamily="18" charset="0"/>
              </a:rPr>
              <a:t>Planning and controlling department</a:t>
            </a:r>
          </a:p>
          <a:p>
            <a:pPr marL="361950" indent="-361950" algn="just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200" smtClean="0">
                <a:cs typeface="Times New Roman" panose="02020603050405020304" pitchFamily="18" charset="0"/>
              </a:rPr>
              <a:t>Supervisors, foremen, labors</a:t>
            </a:r>
          </a:p>
          <a:p>
            <a:pPr marL="361950" indent="-361950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200" smtClean="0">
                <a:cs typeface="Times New Roman" panose="02020603050405020304" pitchFamily="18" charset="0"/>
              </a:rPr>
              <a:t>Supplier</a:t>
            </a:r>
          </a:p>
          <a:p>
            <a:pPr marL="361950" indent="-361950">
              <a:lnSpc>
                <a:spcPct val="140000"/>
              </a:lnSpc>
              <a:buClr>
                <a:srgbClr val="CC3300"/>
              </a:buClr>
              <a:buFont typeface="Wingdings" panose="05000000000000000000" pitchFamily="2" charset="2"/>
              <a:buChar char="Ø"/>
            </a:pPr>
            <a:r>
              <a:rPr lang="en-US" sz="2200" smtClean="0">
                <a:cs typeface="Times New Roman" panose="02020603050405020304" pitchFamily="18" charset="0"/>
              </a:rPr>
              <a:t>Financiers</a:t>
            </a:r>
            <a:endParaRPr lang="de-DE" sz="2200" smtClean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22263"/>
            <a:ext cx="5243512" cy="515937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Clr>
                <a:srgbClr val="CC3300"/>
              </a:buClr>
              <a:defRPr/>
            </a:pP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Processes of Time Planning</a:t>
            </a:r>
            <a:endParaRPr lang="de-DE" sz="1700" dirty="0" smtClean="0">
              <a:solidFill>
                <a:srgbClr val="CC3300"/>
              </a:solidFill>
            </a:endParaRP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143000"/>
            <a:ext cx="7620000" cy="4229100"/>
          </a:xfrm>
          <a:solidFill>
            <a:srgbClr val="FFFF00"/>
          </a:solidFill>
          <a:ln>
            <a:solidFill>
              <a:schemeClr val="tx2"/>
            </a:solidFill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457200" indent="-342900" algn="just">
              <a:lnSpc>
                <a:spcPct val="150000"/>
              </a:lnSpc>
              <a:spcBef>
                <a:spcPts val="0"/>
              </a:spcBef>
              <a:buClr>
                <a:srgbClr val="CC3300"/>
              </a:buClr>
              <a:buSzPct val="100000"/>
              <a:buFontTx/>
              <a:buAutoNum type="arabicPeriod"/>
              <a:defRPr/>
            </a:pPr>
            <a:r>
              <a:rPr lang="en-US" sz="2800" dirty="0" smtClean="0"/>
              <a:t>Visualize and define the </a:t>
            </a:r>
            <a:r>
              <a:rPr lang="en-US" sz="28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</a:t>
            </a:r>
            <a:r>
              <a:rPr lang="en-US" sz="2800" dirty="0" smtClean="0"/>
              <a:t>.</a:t>
            </a:r>
            <a:r>
              <a:rPr lang="en-US" sz="2800" dirty="0"/>
              <a:t> (</a:t>
            </a:r>
            <a:r>
              <a:rPr lang="en-US" sz="2800" dirty="0" smtClean="0"/>
              <a:t>WBS =Work breakdown Structure)) </a:t>
            </a:r>
          </a:p>
          <a:p>
            <a:pPr marL="457200" indent="-342900" algn="just">
              <a:lnSpc>
                <a:spcPct val="150000"/>
              </a:lnSpc>
              <a:buClr>
                <a:srgbClr val="CC3300"/>
              </a:buClr>
              <a:buSzPct val="100000"/>
              <a:buFontTx/>
              <a:buAutoNum type="arabicPeriod"/>
              <a:defRPr/>
            </a:pPr>
            <a:r>
              <a:rPr lang="en-US" sz="2800" dirty="0" smtClean="0"/>
              <a:t>Sequence the activities (Job </a:t>
            </a:r>
            <a:r>
              <a:rPr lang="en-US" sz="28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</a:t>
            </a:r>
            <a:r>
              <a:rPr lang="en-US" sz="2800" dirty="0" smtClean="0"/>
              <a:t>).</a:t>
            </a:r>
          </a:p>
          <a:p>
            <a:pPr marL="457200" indent="-342900" algn="just">
              <a:lnSpc>
                <a:spcPct val="150000"/>
              </a:lnSpc>
              <a:buClr>
                <a:srgbClr val="CC3300"/>
              </a:buClr>
              <a:buSzPct val="100000"/>
              <a:buFontTx/>
              <a:buAutoNum type="arabicPeriod"/>
              <a:defRPr/>
            </a:pPr>
            <a:r>
              <a:rPr lang="en-US" sz="2800" dirty="0" smtClean="0"/>
              <a:t>Estimate the </a:t>
            </a:r>
            <a:r>
              <a:rPr lang="en-US" sz="28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 duration</a:t>
            </a:r>
            <a:r>
              <a:rPr lang="en-US" sz="2800" dirty="0" smtClean="0"/>
              <a:t>.</a:t>
            </a:r>
          </a:p>
          <a:p>
            <a:pPr marL="457200" indent="-342900" algn="just">
              <a:lnSpc>
                <a:spcPct val="150000"/>
              </a:lnSpc>
              <a:buClr>
                <a:srgbClr val="CC3300"/>
              </a:buClr>
              <a:buSzPct val="100000"/>
              <a:buFontTx/>
              <a:buAutoNum type="arabicPeriod"/>
              <a:defRPr/>
            </a:pPr>
            <a:r>
              <a:rPr lang="en-US" sz="28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Schedule</a:t>
            </a:r>
            <a:r>
              <a:rPr lang="en-US" sz="2800" dirty="0" smtClean="0"/>
              <a:t> the project or phase.</a:t>
            </a:r>
          </a:p>
          <a:p>
            <a:pPr marL="457200" indent="-342900" algn="just">
              <a:lnSpc>
                <a:spcPct val="150000"/>
              </a:lnSpc>
              <a:buClr>
                <a:srgbClr val="CC3300"/>
              </a:buClr>
              <a:buSzPct val="100000"/>
              <a:buFontTx/>
              <a:buAutoNum type="arabicPeriod"/>
              <a:defRPr/>
            </a:pPr>
            <a:r>
              <a:rPr lang="en-US" sz="2800" dirty="0" smtClean="0"/>
              <a:t>Allocate and balance </a:t>
            </a:r>
            <a:r>
              <a:rPr lang="en-US" sz="28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resources</a:t>
            </a:r>
            <a:r>
              <a:rPr lang="en-US" sz="2800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01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0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0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0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0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195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22263"/>
            <a:ext cx="6919912" cy="515937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Clr>
                <a:srgbClr val="CC3300"/>
              </a:buClr>
              <a:defRPr/>
            </a:pP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1a) Visualize and define the activities</a:t>
            </a:r>
            <a:endParaRPr lang="de-DE" sz="2800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00200"/>
            <a:ext cx="6097588" cy="3302000"/>
          </a:xfrm>
          <a:solidFill>
            <a:schemeClr val="bg1"/>
          </a:solidFill>
          <a:ln>
            <a:solidFill>
              <a:schemeClr val="tx2"/>
            </a:solidFill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457200" indent="-457200" algn="just">
              <a:lnSpc>
                <a:spcPct val="120000"/>
              </a:lnSpc>
              <a:spcBef>
                <a:spcPts val="1800"/>
              </a:spcBef>
              <a:buClr>
                <a:srgbClr val="CC3300"/>
              </a:buClr>
              <a:buFont typeface="+mj-lt"/>
              <a:buAutoNum type="alphaLcParenR"/>
              <a:defRPr/>
            </a:pPr>
            <a:r>
              <a:rPr lang="en-US" sz="2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 activity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 single </a:t>
            </a:r>
            <a:r>
              <a:rPr lang="en-US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work step (element)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that has a recognizable beginning and end and requires time for its accomplishment. </a:t>
            </a:r>
          </a:p>
          <a:p>
            <a:pPr marL="379412" lvl="1" indent="0" algn="just">
              <a:lnSpc>
                <a:spcPct val="120000"/>
              </a:lnSpc>
              <a:spcBef>
                <a:spcPts val="1800"/>
              </a:spcBef>
              <a:buClr>
                <a:srgbClr val="CC3300"/>
              </a:buClr>
              <a:buFontTx/>
              <a:buNone/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Activity definition involves </a:t>
            </a:r>
            <a:r>
              <a:rPr lang="en-US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identifying and documenting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specific activities that must be performed to produce the deliverables and sub-deliverables.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12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19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23888" y="322263"/>
            <a:ext cx="6996112" cy="515937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/>
          <a:lstStyle/>
          <a:p>
            <a:pPr>
              <a:buClr>
                <a:srgbClr val="CC3300"/>
              </a:buClr>
              <a:defRPr/>
            </a:pPr>
            <a:r>
              <a:rPr lang="en-US" sz="2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1b) Visualize and define the activities</a:t>
            </a:r>
            <a:endParaRPr lang="de-DE" sz="2800" dirty="0" smtClean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89050"/>
            <a:ext cx="7315200" cy="3968750"/>
          </a:xfrm>
          <a:solidFill>
            <a:schemeClr val="bg1"/>
          </a:solidFill>
          <a:ln>
            <a:solidFill>
              <a:schemeClr val="tx2"/>
            </a:solidFill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457200" indent="-457200" algn="just">
              <a:lnSpc>
                <a:spcPct val="120000"/>
              </a:lnSpc>
              <a:spcBef>
                <a:spcPts val="1800"/>
              </a:spcBef>
              <a:buClr>
                <a:srgbClr val="CC3300"/>
              </a:buClr>
              <a:buFont typeface="+mj-lt"/>
              <a:buAutoNum type="alphaLcParenR" startAt="2"/>
              <a:defRPr/>
            </a:pPr>
            <a:r>
              <a:rPr lang="en-US" sz="2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technique of </a:t>
            </a:r>
            <a:r>
              <a:rPr lang="en-US" sz="2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decomposition</a:t>
            </a:r>
            <a:r>
              <a:rPr lang="en-US" sz="2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Work Breakdown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may be used in defining activities. Decomposition involves subdividing project work packages into smaller, more manageable components to provide better management control.</a:t>
            </a:r>
          </a:p>
          <a:p>
            <a:pPr marL="457200" indent="-457200" algn="just">
              <a:lnSpc>
                <a:spcPct val="120000"/>
              </a:lnSpc>
              <a:spcBef>
                <a:spcPts val="1800"/>
              </a:spcBef>
              <a:buClr>
                <a:srgbClr val="CC3300"/>
              </a:buClr>
              <a:buFont typeface="+mj-lt"/>
              <a:buAutoNum type="alphaLcParenR" startAt="2"/>
              <a:defRPr/>
            </a:pPr>
            <a:r>
              <a:rPr lang="en-US" sz="2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output from activity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is the </a:t>
            </a:r>
            <a:r>
              <a:rPr lang="en-US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activity list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20000"/>
              </a:lnSpc>
              <a:spcBef>
                <a:spcPts val="1800"/>
              </a:spcBef>
              <a:buClr>
                <a:srgbClr val="CC3300"/>
              </a:buClr>
              <a:buSzPct val="100000"/>
              <a:buFont typeface="+mj-lt"/>
              <a:buAutoNum type="alphaLcParenR" startAt="2"/>
              <a:defRPr/>
            </a:pPr>
            <a:r>
              <a:rPr lang="en-US" sz="2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Level of detail</a:t>
            </a:r>
            <a:r>
              <a:rPr lang="en-US" sz="2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plan should be considered in this phase.</a:t>
            </a:r>
            <a:endParaRPr lang="de-DE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12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19" grpId="0" build="p" animBg="1"/>
    </p:bldLst>
  </p:timing>
</p:sld>
</file>

<file path=ppt/theme/theme1.xml><?xml version="1.0" encoding="utf-8"?>
<a:theme xmlns:a="http://schemas.openxmlformats.org/drawingml/2006/main" name="TUV_PP_0 (1)">
  <a:themeElements>
    <a:clrScheme name="TUV_PP_0 (1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UV_PP_0 (1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UV_PP_0 (1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V_PP_0 (1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V_PP_0 (1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V_PP_0 (1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V_PP_0 (1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V_PP_0 (1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V_PP_0 (1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86085EB6EF8A468533B5E264E46EF1" ma:contentTypeVersion="0" ma:contentTypeDescription="Create a new document." ma:contentTypeScope="" ma:versionID="0ff94189cd42df72cdfb57eaf031f65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242F66-7A8E-4E7A-8B7D-6F357F8AA16F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DFDD06A-BA10-4C3F-B2D0-33DBA6DC03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TUV_PP_0 (1)</Template>
  <TotalTime>2189</TotalTime>
  <Words>2163</Words>
  <Application>Microsoft Office PowerPoint</Application>
  <PresentationFormat>On-screen Show (4:3)</PresentationFormat>
  <Paragraphs>494</Paragraphs>
  <Slides>39</Slides>
  <Notes>3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Calibri</vt:lpstr>
      <vt:lpstr>Courier New</vt:lpstr>
      <vt:lpstr>Times New Roman</vt:lpstr>
      <vt:lpstr>Webdings</vt:lpstr>
      <vt:lpstr>Wingdings</vt:lpstr>
      <vt:lpstr>TUV_PP_0 (1)</vt:lpstr>
      <vt:lpstr>Office Theme</vt:lpstr>
      <vt:lpstr>PROJECT TIME PLANNING   Process and Bar Chart Technique</vt:lpstr>
      <vt:lpstr>PowerPoint Presentation</vt:lpstr>
      <vt:lpstr>Dimensions of Planning</vt:lpstr>
      <vt:lpstr>Why is Time Planning  necessary?</vt:lpstr>
      <vt:lpstr>Why is Time Planning  necessary?</vt:lpstr>
      <vt:lpstr>Who Needs Time Planning?</vt:lpstr>
      <vt:lpstr>Processes of Time Planning</vt:lpstr>
      <vt:lpstr>1a) Visualize and define the activities</vt:lpstr>
      <vt:lpstr>1b) Visualize and define the activities</vt:lpstr>
      <vt:lpstr>PowerPoint Presentation</vt:lpstr>
      <vt:lpstr>PowerPoint Presentation</vt:lpstr>
      <vt:lpstr>1c) Visualize and define the activities</vt:lpstr>
      <vt:lpstr>2a) Sequence the activities</vt:lpstr>
      <vt:lpstr>2b) Sequence the activities</vt:lpstr>
      <vt:lpstr>PowerPoint Presentation</vt:lpstr>
      <vt:lpstr>3a) Estimate the activity duration</vt:lpstr>
      <vt:lpstr>3b) Estimate the activity duration</vt:lpstr>
      <vt:lpstr>4a) Schedule the Project or Phase</vt:lpstr>
      <vt:lpstr>4a) Schedule the Project or Phase</vt:lpstr>
      <vt:lpstr>4b) Schedule the Project or Phase</vt:lpstr>
      <vt:lpstr>Time Planning Techniques</vt:lpstr>
      <vt:lpstr>PowerPoint Presentation</vt:lpstr>
      <vt:lpstr>BAR CHART</vt:lpstr>
      <vt:lpstr>BAR CHART</vt:lpstr>
      <vt:lpstr>Case study: Install a new machine</vt:lpstr>
      <vt:lpstr>Case study: Install a new machine</vt:lpstr>
      <vt:lpstr>Case study: Building A bridge</vt:lpstr>
      <vt:lpstr>Case study: Building a bridge</vt:lpstr>
      <vt:lpstr>Preparing a Bar Chart</vt:lpstr>
      <vt:lpstr>Gantt chart for Service For A Delta Jet</vt:lpstr>
      <vt:lpstr>Uses of Bar Chart Planning Technique</vt:lpstr>
      <vt:lpstr>Advantages of Bar Chart</vt:lpstr>
      <vt:lpstr>Limitations of Bar Chart</vt:lpstr>
      <vt:lpstr>Planning a custom-written computer project</vt:lpstr>
      <vt:lpstr>Planning a custom-written computer project</vt:lpstr>
      <vt:lpstr>Planning a custom-written computer project</vt:lpstr>
      <vt:lpstr>Planning a custom-written computer project</vt:lpstr>
      <vt:lpstr>Example: output of a software program</vt:lpstr>
      <vt:lpstr>Example: output of a software program</vt:lpstr>
    </vt:vector>
  </TitlesOfParts>
  <Company>Tuv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GE404-BarChart</dc:title>
  <dc:subject>Auswertung</dc:subject>
  <dc:creator>TUV</dc:creator>
  <cp:lastModifiedBy>User</cp:lastModifiedBy>
  <cp:revision>202</cp:revision>
  <cp:lastPrinted>2013-06-12T10:17:14Z</cp:lastPrinted>
  <dcterms:created xsi:type="dcterms:W3CDTF">2004-06-30T10:09:52Z</dcterms:created>
  <dcterms:modified xsi:type="dcterms:W3CDTF">2014-02-13T08:04:05Z</dcterms:modified>
</cp:coreProperties>
</file>