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6"/>
  </p:notesMasterIdLst>
  <p:sldIdLst>
    <p:sldId id="258" r:id="rId4"/>
    <p:sldId id="266" r:id="rId5"/>
    <p:sldId id="267" r:id="rId6"/>
    <p:sldId id="309" r:id="rId7"/>
    <p:sldId id="274" r:id="rId8"/>
    <p:sldId id="277" r:id="rId9"/>
    <p:sldId id="278" r:id="rId10"/>
    <p:sldId id="310" r:id="rId11"/>
    <p:sldId id="311" r:id="rId12"/>
    <p:sldId id="307" r:id="rId13"/>
    <p:sldId id="306" r:id="rId14"/>
    <p:sldId id="308" r:id="rId15"/>
    <p:sldId id="280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67" autoAdjust="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76174-BB0C-41A9-9280-8E65BE87CA6B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0D3D-1760-41D8-9A6B-ADD2A6E39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6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0D3D-1760-41D8-9A6B-ADD2A6E39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100D3D-1760-41D8-9A6B-ADD2A6E396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26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AC00A6B-1B9E-4409-8697-083589987F0A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A0DF408-FA7D-453C-8A8F-13C50FCB6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165-4BEA-41DA-9CC2-5730D41D36F0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85D9-55A6-4BAF-B6EE-25852B36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750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42379-0603-4083-A272-9ADBE98D253C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AA07-F44E-42EC-8F00-F70EFE71B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2840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2B7C-F476-4DA4-8CAC-6EE10E518B9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39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CCA6E87-835C-4C60-8146-EB084E64750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83636F7-F71E-41B8-A365-385B1A35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2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BD51-AC6B-41A1-ADEB-656438D51807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769D-BF98-4DA2-A531-888CD3E43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2637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517F3BA-EA1E-4479-B34E-C4972A69DD3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A7598BC-80F4-44FB-9067-86C581E83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7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A1DD3-3F59-4298-A305-E9C05A9DE63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541B-DB53-4BE5-A223-E3EF91E2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057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467D-4E4F-4C90-9EED-A3DABA8A9AA0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B934-0A29-447F-BCFA-E61D4436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5923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EF53-0C7B-4C50-BDA1-4549B06B999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C508-3BB0-409A-90CB-8BFB4262A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16572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824C-8DBB-438F-9A87-3FEF2983F599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1BB6-C73F-41D9-AF81-B5E6F0E3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2308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79E-EDB4-4E04-AB5F-091581D655E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08BF7-708E-43EF-BAE0-53D388BB5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6607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8DB8-0C79-44FC-AD73-DCDE3889C6EC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4CF6-ED13-41E4-8BF6-415A28D97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1796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F4A9-43AD-48C3-A9A9-C3D34F0366D3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9EB52-DCE2-4E89-90C4-3A10B5ED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9307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0C2C9-AFF0-48F1-859A-1B0921BC6B14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8186-A993-4965-B6E6-EABCF86D4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83512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3AC7-A2EF-4B27-B372-1D01D9A6F708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59FCB-DFC1-4589-8573-2BEF5CCBA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50895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9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5D792-F6D0-4440-950C-0E73030611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64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3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5A4B2-CB5D-4B67-8350-25794FBDDA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C54F-2617-4CFC-8DD1-ED5AB31EB69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4223EE9-126D-4FC0-A698-E366ED7AFAD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1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863B2-A2F9-4D7A-9A00-3AE8393E126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A7798-4F4C-46EA-871F-512E2939F04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1BD7-AF42-4672-A2CD-62C31A7A3738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10EFC1-9495-4D72-954F-E85900AA59E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0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C1C7-3C15-4BF1-B4F4-FB7782A41574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37AC-489F-4710-A853-8770EC66E836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6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C09FA2D-7D9C-4BC5-B278-58B079FE55D7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AFD7D7-31E4-4705-AECD-4240D9913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3AA01-AD84-4D28-A4C3-ED04D86F0C9E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B4CCE0F-6C94-4C62-8E5A-E46D28C5DDFC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81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072F0-61B7-458C-8A1E-CEED67A53A5D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1236-2C73-4D7C-9DF5-55EAA42B2A90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26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64A7-1572-4F04-B1E2-6BC794B9F10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F61587-956A-40B9-873A-61E0031E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E57CDCF-654C-4152-AAAE-D77F356A8F07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C4EED-5318-45EF-A331-057E0A27C095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E2C6-04FA-4323-97C5-1C096F483958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163E-0AE3-47E0-8965-43D54C824436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83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79BE-48E1-4F4C-8856-05840A0A9194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275-38A2-48FB-8D88-31D4FE04BABA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92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174-282A-47C9-BF6C-52642F8BA99D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B055-2C0F-499A-BA1F-BA4057CA878A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CAE70-B309-4B0D-A8B7-CA45450801B0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8DFA-37CA-4394-BFF8-770A8725B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827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567F1-BDFC-4D93-B0C5-0D0217E5B501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61BB-6080-4950-A70F-13E03B6C9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1259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093D-518C-45C0-B746-06EF1D94C772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80EA-53FE-46D1-A757-AD0A56C03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58959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E13-4B4F-479D-8B8E-492C2319AF57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86A4-E3E1-47D0-BA4B-BBDFE7166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5256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143A1-C8F9-4FF9-871F-22B6A1967C0F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AAF4B-EB31-4B37-A7D6-544BBB3AF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26581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BC94-6A83-4A95-A8E9-89FCD52C52EB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C29EF-3869-4E09-8061-0EE9B7693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707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D2C5AB-B73F-4917-97B2-6E7436292CA4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33D96-47F0-4547-AE18-56C11E0146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1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C7904A-D9DD-42F1-B64A-EDE498A0B848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68AE1-EEC7-4E1D-95B9-7EBF4441C4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3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3145A-0C77-42CA-BDE5-F54C95781113}" type="datetimeFigureOut">
              <a:rPr lang="en-US"/>
              <a:pPr>
                <a:defRPr/>
              </a:pPr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3B0422-7558-4725-B7C1-5F6E4A1F668B}" type="slidenum">
              <a:rPr lang="en-US">
                <a:solidFill>
                  <a:srgbClr val="9C007F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C007F">
                  <a:shade val="75000"/>
                </a:srgb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2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900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9006F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5BD3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81200"/>
            <a:ext cx="6278562" cy="3139281"/>
          </a:xfrm>
        </p:spPr>
      </p:pic>
    </p:spTree>
    <p:extLst>
      <p:ext uri="{BB962C8B-B14F-4D97-AF65-F5344CB8AC3E}">
        <p14:creationId xmlns:p14="http://schemas.microsoft.com/office/powerpoint/2010/main" val="13185586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8600"/>
            <a:ext cx="8503920" cy="61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قواعد </a:t>
            </a:r>
            <a:r>
              <a:rPr lang="ar-SA" b="1" dirty="0">
                <a:solidFill>
                  <a:srgbClr val="89006F"/>
                </a:solidFill>
              </a:rPr>
              <a:t>البيانات اللامكانية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Attribute</a:t>
            </a:r>
            <a:r>
              <a:rPr lang="en-US" b="1" dirty="0">
                <a:solidFill>
                  <a:srgbClr val="89006F"/>
                </a:solidFill>
              </a:rPr>
              <a:t>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5029200"/>
          </a:xfrm>
        </p:spPr>
        <p:txBody>
          <a:bodyPr/>
          <a:lstStyle/>
          <a:p>
            <a:pPr algn="just" rtl="1" eaLnBrk="1" hangingPunct="1"/>
            <a:r>
              <a:rPr lang="ar-EG" sz="2600" b="1" dirty="0" smtClean="0"/>
              <a:t> </a:t>
            </a:r>
            <a:r>
              <a:rPr lang="ar-SA" sz="2600" b="1" dirty="0" smtClean="0"/>
              <a:t>عند </a:t>
            </a:r>
            <a:r>
              <a:rPr lang="ar-EG" sz="2600" b="1" dirty="0" smtClean="0"/>
              <a:t>تصميم </a:t>
            </a:r>
            <a:r>
              <a:rPr lang="ar-EG" sz="2600" b="1" dirty="0"/>
              <a:t>وإدخال قواعد البيانات اللامكانية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Attribute</a:t>
            </a:r>
            <a:r>
              <a:rPr lang="en-US" sz="26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ar-SA" sz="2600" b="1" dirty="0" smtClean="0"/>
              <a:t>، نلاحظ </a:t>
            </a:r>
            <a:r>
              <a:rPr lang="ar-EG" sz="2500" b="1" dirty="0" smtClean="0"/>
              <a:t>وج</a:t>
            </a:r>
            <a:r>
              <a:rPr lang="ar-SA" sz="2500" b="1" dirty="0" smtClean="0"/>
              <a:t>و</a:t>
            </a:r>
            <a:r>
              <a:rPr lang="ar-EG" sz="2500" b="1" dirty="0" smtClean="0"/>
              <a:t>د </a:t>
            </a:r>
            <a:r>
              <a:rPr lang="ar-EG" sz="2500" b="1" dirty="0"/>
              <a:t>متغيرات ثابتة من </a:t>
            </a:r>
            <a:r>
              <a:rPr lang="ar-EG" sz="2500" b="1" dirty="0" smtClean="0"/>
              <a:t>صميم البرنامج </a:t>
            </a:r>
            <a:r>
              <a:rPr lang="ar-SA" sz="2500" b="1" dirty="0" smtClean="0"/>
              <a:t>تظهر عند إنشاء</a:t>
            </a:r>
            <a:r>
              <a:rPr lang="ar-EG" sz="2500" b="1" dirty="0" smtClean="0"/>
              <a:t> </a:t>
            </a:r>
            <a:r>
              <a:rPr lang="ar-SA" sz="2500" b="1" dirty="0" smtClean="0"/>
              <a:t>قواعد </a:t>
            </a:r>
            <a:r>
              <a:rPr lang="ar-EG" sz="2500" b="1" dirty="0" smtClean="0"/>
              <a:t>البيانات الموضوعية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EG" sz="2500" b="1" dirty="0" smtClean="0"/>
              <a:t> حيث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EG" sz="2500" b="1" dirty="0"/>
              <a:t>إدخال البيانات آليا عن طريق الرقم التعريفي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US" sz="25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500" b="1" dirty="0"/>
              <a:t>  </a:t>
            </a:r>
            <a:r>
              <a:rPr lang="ar-SA" sz="2500" b="1" dirty="0" smtClean="0"/>
              <a:t> </a:t>
            </a:r>
            <a:r>
              <a:rPr lang="ar-EG" sz="2500" b="1" dirty="0" smtClean="0"/>
              <a:t>كمتغير </a:t>
            </a:r>
            <a:r>
              <a:rPr lang="ar-EG" sz="2500" b="1" dirty="0"/>
              <a:t>من النوع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sz="2500" b="1" dirty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يصمم </a:t>
            </a:r>
            <a:r>
              <a:rPr lang="ar-EG" sz="2500" b="1" dirty="0"/>
              <a:t>من خلال نظام تكويد العناصر الموجودة في الطبقة، </a:t>
            </a:r>
            <a:r>
              <a:rPr lang="ar-EG" sz="2500" b="1" dirty="0" smtClean="0"/>
              <a:t>ويظهر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US" sz="2500" b="1" dirty="0" smtClean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500" b="1" dirty="0" smtClean="0"/>
              <a:t> 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en-US" sz="2500" b="1" dirty="0" smtClean="0"/>
              <a:t> </a:t>
            </a:r>
            <a:r>
              <a:rPr lang="ar-EG" sz="2500" b="1" dirty="0"/>
              <a:t>بالإضافة إلي </a:t>
            </a:r>
            <a:r>
              <a:rPr lang="ar-SA" sz="2500" b="1" dirty="0" smtClean="0"/>
              <a:t>ظهور </a:t>
            </a:r>
            <a:r>
              <a:rPr lang="ar-EG" sz="2500" b="1" dirty="0" smtClean="0"/>
              <a:t>الشكل </a:t>
            </a:r>
            <a:r>
              <a:rPr lang="ar-EG" sz="2500" b="1" dirty="0"/>
              <a:t>الهندسي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sz="2500" b="1" dirty="0" smtClean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كمتغير </a:t>
            </a:r>
            <a:r>
              <a:rPr lang="ar-EG" sz="2500" b="1" dirty="0"/>
              <a:t>نصي يبين الشكل الهندسي للعناصر الموجودة في الطبقة، </a:t>
            </a:r>
            <a:r>
              <a:rPr lang="ar-EG" sz="2500" b="1" dirty="0" smtClean="0"/>
              <a:t>و</a:t>
            </a:r>
            <a:r>
              <a:rPr lang="ar-SA" sz="2500" b="1" dirty="0" smtClean="0"/>
              <a:t>كذلك </a:t>
            </a:r>
            <a:r>
              <a:rPr lang="ar-EG" sz="2500" b="1" dirty="0" smtClean="0"/>
              <a:t>فى </a:t>
            </a:r>
            <a:r>
              <a:rPr lang="ar-EG" sz="2500" b="1" dirty="0"/>
              <a:t>حالة النوع الموضعي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ar-SA" sz="2500" b="1" dirty="0" smtClean="0"/>
              <a:t>، والبيانات الخطية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ar-SA" sz="2500" b="1" dirty="0" smtClean="0"/>
              <a:t> ي</a:t>
            </a:r>
            <a:r>
              <a:rPr lang="ar-EG" sz="2500" b="1" dirty="0" smtClean="0"/>
              <a:t>ظهر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shape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500" b="1" dirty="0" smtClean="0"/>
              <a:t> </a:t>
            </a:r>
            <a:r>
              <a:rPr lang="ar-SA" sz="2500" b="1" dirty="0" smtClean="0"/>
              <a:t>.</a:t>
            </a:r>
          </a:p>
          <a:p>
            <a:pPr marL="0" indent="0" algn="just" rtl="1" eaLnBrk="1" hangingPunct="1">
              <a:buNone/>
            </a:pPr>
            <a:endParaRPr lang="ar-EG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011" y="5105400"/>
            <a:ext cx="3200400" cy="107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38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1"/>
            <a:ext cx="8778240" cy="61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مرحلة اختيار مقياس الرسم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marL="0" indent="0" algn="just" rtl="1" eaLnBrk="1" hangingPunct="1">
              <a:buNone/>
            </a:pPr>
            <a:r>
              <a:rPr lang="ar-SA" sz="2600" b="1" dirty="0" smtClean="0"/>
              <a:t>  من الطبيعي بمكان أن </a:t>
            </a:r>
            <a:r>
              <a:rPr lang="ar-EG" sz="2600" b="1" dirty="0" smtClean="0"/>
              <a:t>يرتبط المقياس بموضوع</a:t>
            </a:r>
            <a:r>
              <a:rPr lang="ar-SA" sz="2600" b="1" dirty="0" smtClean="0"/>
              <a:t> الخريطة ومن أمثلة ذلك الآتي</a:t>
            </a:r>
            <a:r>
              <a:rPr lang="ar-EG" sz="2600" b="1" dirty="0" smtClean="0"/>
              <a:t>:</a:t>
            </a:r>
            <a:endParaRPr lang="ar-EG" sz="2600" b="1" dirty="0"/>
          </a:p>
          <a:p>
            <a:pPr algn="just" rtl="1" eaLnBrk="1" hangingPunct="1"/>
            <a:r>
              <a:rPr lang="ar-EG" sz="2600" b="1" dirty="0" smtClean="0"/>
              <a:t>خرائط </a:t>
            </a:r>
            <a:r>
              <a:rPr lang="ar-EG" sz="2600" b="1" dirty="0"/>
              <a:t>المدن، وخرائط استخدام الأراضي، </a:t>
            </a:r>
            <a:r>
              <a:rPr lang="ar-EG" sz="2600" b="1" dirty="0" smtClean="0"/>
              <a:t>وكذلك </a:t>
            </a:r>
            <a:r>
              <a:rPr lang="ar-EG" sz="2600" b="1" dirty="0"/>
              <a:t>الخرائط </a:t>
            </a:r>
            <a:r>
              <a:rPr lang="ar-EG" sz="2600" b="1" dirty="0" smtClean="0"/>
              <a:t>الجيومورفولوجية</a:t>
            </a:r>
            <a:r>
              <a:rPr lang="ar-SA" sz="2600" b="1" dirty="0" smtClean="0"/>
              <a:t>، </a:t>
            </a:r>
            <a:r>
              <a:rPr lang="ar-EG" sz="2600" b="1" dirty="0" smtClean="0"/>
              <a:t>دوماً تعتمد </a:t>
            </a:r>
            <a:r>
              <a:rPr lang="ar-SA" sz="2600" b="1" dirty="0" smtClean="0"/>
              <a:t>في رسمها على </a:t>
            </a:r>
            <a:r>
              <a:rPr lang="ar-EG" sz="2600" b="1" dirty="0" smtClean="0"/>
              <a:t>المقاييس الكبيرة.</a:t>
            </a:r>
            <a:endParaRPr lang="ar-EG" sz="2600" b="1" dirty="0"/>
          </a:p>
          <a:p>
            <a:pPr algn="just" rtl="1" eaLnBrk="1" hangingPunct="1"/>
            <a:r>
              <a:rPr lang="ar-EG" sz="2600" b="1" dirty="0"/>
              <a:t>الخرائط السكانية، والخرائط </a:t>
            </a:r>
            <a:r>
              <a:rPr lang="ar-EG" sz="2600" b="1" dirty="0" smtClean="0"/>
              <a:t>المناخية</a:t>
            </a:r>
            <a:r>
              <a:rPr lang="ar-SA" sz="2600" b="1" dirty="0" smtClean="0"/>
              <a:t> يستخدم </a:t>
            </a:r>
            <a:r>
              <a:rPr lang="ar-EG" sz="2600" b="1" dirty="0" smtClean="0"/>
              <a:t>المقاييس المتوسطة.</a:t>
            </a:r>
            <a:endParaRPr lang="ar-EG" sz="2600" b="1" dirty="0"/>
          </a:p>
          <a:p>
            <a:pPr algn="just" rtl="1" eaLnBrk="1" hangingPunct="1"/>
            <a:r>
              <a:rPr lang="ar-SA" sz="2600" b="1" dirty="0"/>
              <a:t> </a:t>
            </a:r>
            <a:r>
              <a:rPr lang="ar-EG" sz="2600" b="1" dirty="0" smtClean="0"/>
              <a:t>خرائط </a:t>
            </a:r>
            <a:r>
              <a:rPr lang="ar-SA" sz="2600" b="1" dirty="0" smtClean="0"/>
              <a:t>الأنشطة </a:t>
            </a:r>
            <a:r>
              <a:rPr lang="ar-EG" sz="2600" b="1" dirty="0" smtClean="0"/>
              <a:t>الاقتصادية</a:t>
            </a:r>
            <a:r>
              <a:rPr lang="ar-EG" sz="2600" b="1" dirty="0"/>
              <a:t>، </a:t>
            </a:r>
            <a:r>
              <a:rPr lang="ar-SA" sz="2600" b="1" dirty="0" smtClean="0"/>
              <a:t>و</a:t>
            </a:r>
            <a:r>
              <a:rPr lang="ar-EG" sz="2600" b="1" dirty="0" smtClean="0"/>
              <a:t>خرائط السياحة</a:t>
            </a:r>
            <a:r>
              <a:rPr lang="ar-SA" sz="2600" b="1" dirty="0" smtClean="0"/>
              <a:t> </a:t>
            </a:r>
            <a:r>
              <a:rPr lang="ar-EG" sz="2600" b="1" dirty="0" smtClean="0"/>
              <a:t>تستخدم </a:t>
            </a:r>
            <a:r>
              <a:rPr lang="ar-EG" sz="2600" b="1" dirty="0"/>
              <a:t>المقاييس </a:t>
            </a:r>
            <a:r>
              <a:rPr lang="ar-EG" sz="2600" b="1" dirty="0" smtClean="0"/>
              <a:t>الصغيرة.</a:t>
            </a:r>
            <a:endParaRPr lang="ar-EG" sz="2600" b="1" dirty="0"/>
          </a:p>
          <a:p>
            <a:pPr algn="just" rtl="1" eaLnBrk="1" hangingPunct="1"/>
            <a:r>
              <a:rPr lang="ar-SA" sz="2600" b="1" dirty="0" smtClean="0"/>
              <a:t>على </a:t>
            </a:r>
            <a:r>
              <a:rPr lang="ar-EG" sz="2600" b="1" dirty="0" smtClean="0"/>
              <a:t>الرغم </a:t>
            </a:r>
            <a:r>
              <a:rPr lang="ar-EG" sz="2600" b="1" dirty="0"/>
              <a:t>مما </a:t>
            </a:r>
            <a:r>
              <a:rPr lang="ar-SA" sz="2600" b="1" dirty="0" smtClean="0"/>
              <a:t>سبق</a:t>
            </a:r>
            <a:r>
              <a:rPr lang="ar-EG" sz="2600" b="1" dirty="0" smtClean="0"/>
              <a:t> </a:t>
            </a:r>
            <a:r>
              <a:rPr lang="ar-EG" sz="2600" b="1" dirty="0"/>
              <a:t>فإن على </a:t>
            </a:r>
            <a:r>
              <a:rPr lang="ar-EG" sz="2600" b="1" dirty="0" smtClean="0"/>
              <a:t>الكارتو</a:t>
            </a:r>
            <a:r>
              <a:rPr lang="ar-SA" sz="2600" b="1" dirty="0" smtClean="0"/>
              <a:t>ج</a:t>
            </a:r>
            <a:r>
              <a:rPr lang="ar-EG" sz="2600" b="1" dirty="0" smtClean="0"/>
              <a:t>رافي </a:t>
            </a:r>
            <a:r>
              <a:rPr lang="ar-EG" sz="2600" b="1" dirty="0"/>
              <a:t>أن يأخذ بعين الاعتبار مساحة المنطقة التي يراد تمثيلها والتي تتعلق بموضوع وهدف </a:t>
            </a:r>
            <a:r>
              <a:rPr lang="ar-EG" sz="2600" b="1" dirty="0" smtClean="0"/>
              <a:t>العمل</a:t>
            </a:r>
            <a:r>
              <a:rPr lang="ar-SA" sz="2600" b="1" dirty="0" smtClean="0"/>
              <a:t>.</a:t>
            </a:r>
            <a:r>
              <a:rPr lang="ar-EG" sz="2600" b="1" dirty="0" smtClean="0"/>
              <a:t> </a:t>
            </a:r>
            <a:endParaRPr lang="ar-EG" sz="2600" b="1" dirty="0"/>
          </a:p>
          <a:p>
            <a:pPr algn="just" rtl="1" eaLnBrk="1" hangingPunct="1"/>
            <a:r>
              <a:rPr lang="ar-SA" sz="2600" b="1" dirty="0" smtClean="0"/>
              <a:t>وعند </a:t>
            </a:r>
            <a:r>
              <a:rPr lang="ar-SA" sz="2600" b="1" dirty="0"/>
              <a:t>تصميم </a:t>
            </a:r>
            <a:r>
              <a:rPr lang="ar-SA" sz="2600" b="1" dirty="0" smtClean="0"/>
              <a:t>الخريطة الجغرافية تظهر </a:t>
            </a:r>
            <a:r>
              <a:rPr lang="ar-EG" sz="2600" b="1" dirty="0" smtClean="0"/>
              <a:t>مشكلة المقياس</a:t>
            </a:r>
            <a:r>
              <a:rPr lang="ar-SA" sz="2600" b="1" dirty="0" smtClean="0"/>
              <a:t>؛ حيث</a:t>
            </a:r>
            <a:r>
              <a:rPr lang="ar-EG" sz="2600" b="1" dirty="0" smtClean="0"/>
              <a:t> </a:t>
            </a:r>
            <a:r>
              <a:rPr lang="ar-SA" sz="2600" b="1" dirty="0" smtClean="0"/>
              <a:t>ي</a:t>
            </a:r>
            <a:r>
              <a:rPr lang="ar-EG" sz="2600" b="1" dirty="0" smtClean="0"/>
              <a:t>ختلف </a:t>
            </a:r>
            <a:r>
              <a:rPr lang="ar-SA" sz="2600" b="1" dirty="0" smtClean="0"/>
              <a:t>ب</a:t>
            </a:r>
            <a:r>
              <a:rPr lang="ar-EG" sz="2600" b="1" dirty="0" smtClean="0"/>
              <a:t>اختلاف الموضوع</a:t>
            </a:r>
            <a:r>
              <a:rPr lang="ar-SA" sz="2600" b="1" dirty="0" smtClean="0"/>
              <a:t>،</a:t>
            </a:r>
            <a:r>
              <a:rPr lang="ar-EG" sz="2600" b="1" dirty="0" smtClean="0"/>
              <a:t> </a:t>
            </a:r>
            <a:r>
              <a:rPr lang="ar-EG" sz="2600" b="1" dirty="0"/>
              <a:t>وفي الوقت نفسه </a:t>
            </a:r>
            <a:r>
              <a:rPr lang="ar-SA" sz="2600" b="1" dirty="0" smtClean="0"/>
              <a:t>يجب أن </a:t>
            </a:r>
            <a:r>
              <a:rPr lang="ar-SA" sz="2600" b="1" dirty="0"/>
              <a:t>ي</a:t>
            </a:r>
            <a:r>
              <a:rPr lang="ar-EG" sz="2600" b="1" dirty="0" smtClean="0"/>
              <a:t>تناسب مساحة المنطقة</a:t>
            </a:r>
            <a:r>
              <a:rPr lang="ar-SA" sz="2600" b="1" dirty="0" smtClean="0"/>
              <a:t>.</a:t>
            </a:r>
            <a:r>
              <a:rPr lang="ar-SA" sz="2600" b="1" dirty="0"/>
              <a:t> </a:t>
            </a:r>
            <a:r>
              <a:rPr lang="ar-EG" sz="2600" b="1" dirty="0" smtClean="0"/>
              <a:t> </a:t>
            </a:r>
            <a:r>
              <a:rPr lang="ar-SA" sz="2600" b="1" dirty="0" smtClean="0"/>
              <a:t>فمثلا </a:t>
            </a:r>
            <a:r>
              <a:rPr lang="ar-EG" sz="2600" b="1" dirty="0" smtClean="0"/>
              <a:t>يجب استخدام </a:t>
            </a:r>
            <a:r>
              <a:rPr lang="ar-EG" sz="2600" b="1" dirty="0"/>
              <a:t>مقياس كبير </a:t>
            </a:r>
            <a:r>
              <a:rPr lang="ar-EG" sz="2600" b="1" dirty="0" smtClean="0"/>
              <a:t>لخرائط </a:t>
            </a:r>
            <a:r>
              <a:rPr lang="ar-EG" sz="2600" b="1" dirty="0"/>
              <a:t>المدن </a:t>
            </a:r>
            <a:r>
              <a:rPr lang="ar-SA" sz="2600" b="1" dirty="0" smtClean="0"/>
              <a:t>و</a:t>
            </a:r>
            <a:r>
              <a:rPr lang="ar-EG" sz="2600" b="1" dirty="0" smtClean="0"/>
              <a:t>الخرائط الجيومورفولوجية</a:t>
            </a:r>
            <a:r>
              <a:rPr lang="ar-SA" sz="2600" b="1" dirty="0" smtClean="0"/>
              <a:t> </a:t>
            </a:r>
            <a:r>
              <a:rPr lang="ar-EG" sz="2600" b="1" dirty="0" smtClean="0"/>
              <a:t>مهما </a:t>
            </a:r>
            <a:r>
              <a:rPr lang="ar-EG" sz="2600" b="1" dirty="0"/>
              <a:t>كانت مساحة </a:t>
            </a:r>
            <a:r>
              <a:rPr lang="ar-EG" sz="2600" b="1" dirty="0" smtClean="0"/>
              <a:t>المنطقة الممثلة خرائطيا</a:t>
            </a:r>
            <a:r>
              <a:rPr lang="ar-SA" sz="2600" b="1" dirty="0" smtClean="0"/>
              <a:t> </a:t>
            </a:r>
            <a:r>
              <a:rPr lang="ar-EG" sz="2600" b="1" dirty="0" smtClean="0"/>
              <a:t>حتى </a:t>
            </a:r>
            <a:r>
              <a:rPr lang="ar-EG" sz="2600" b="1" dirty="0"/>
              <a:t>تظهر </a:t>
            </a:r>
            <a:r>
              <a:rPr lang="ar-EG" sz="2600" b="1" dirty="0" smtClean="0"/>
              <a:t>المعالم</a:t>
            </a:r>
            <a:r>
              <a:rPr lang="ar-SA" sz="2600" b="1" dirty="0" smtClean="0"/>
              <a:t> بوضوح</a:t>
            </a:r>
            <a:r>
              <a:rPr lang="ar-EG" sz="2600" b="1" dirty="0" smtClean="0"/>
              <a:t>.</a:t>
            </a:r>
            <a:endParaRPr lang="ar-EG" sz="2600" b="1" dirty="0"/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23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مرحلة </a:t>
            </a:r>
            <a:r>
              <a:rPr lang="ar-SA" b="1" dirty="0">
                <a:solidFill>
                  <a:srgbClr val="89006F"/>
                </a:solidFill>
              </a:rPr>
              <a:t>ترميز المعالم الجغرافية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EG" sz="2600" b="1" dirty="0" smtClean="0"/>
              <a:t> </a:t>
            </a:r>
            <a:r>
              <a:rPr lang="ar-EG" sz="2500" b="1" dirty="0"/>
              <a:t>يقصد بترميز المعالم الجغرافية تخصيص الرمز المناسب </a:t>
            </a:r>
            <a:r>
              <a:rPr lang="ar-EG" sz="2500" b="1" dirty="0" smtClean="0"/>
              <a:t>لمختلف</a:t>
            </a:r>
            <a:r>
              <a:rPr lang="ar-SA" sz="2500" b="1" dirty="0" smtClean="0"/>
              <a:t> </a:t>
            </a:r>
            <a:r>
              <a:rPr lang="ar-EG" sz="2500" b="1" dirty="0" smtClean="0"/>
              <a:t>البيانات </a:t>
            </a:r>
            <a:r>
              <a:rPr lang="ar-EG" sz="2500" b="1" dirty="0"/>
              <a:t>الموجودة ضمن محتويات قاعدة البيانات الجغرافية، وما يتبعها من </a:t>
            </a:r>
            <a:r>
              <a:rPr lang="ar-SA" sz="2500" b="1" dirty="0" smtClean="0"/>
              <a:t>معلومات</a:t>
            </a:r>
            <a:r>
              <a:rPr lang="ar-EG" sz="2500" b="1" dirty="0" smtClean="0"/>
              <a:t> للترميز </a:t>
            </a:r>
            <a:r>
              <a:rPr lang="ar-SA" sz="2500" b="1" dirty="0" smtClean="0"/>
              <a:t>من حيث </a:t>
            </a:r>
            <a:r>
              <a:rPr lang="ar-EG" sz="2500" b="1" dirty="0" smtClean="0"/>
              <a:t>تحديد نوع</a:t>
            </a:r>
            <a:r>
              <a:rPr lang="ar-SA" sz="2500" b="1" dirty="0" smtClean="0"/>
              <a:t>ه </a:t>
            </a:r>
            <a:r>
              <a:rPr lang="ar-EG" sz="2500" b="1" dirty="0" smtClean="0"/>
              <a:t>واللون </a:t>
            </a:r>
            <a:r>
              <a:rPr lang="ar-EG" sz="2500" b="1" dirty="0"/>
              <a:t>والشكل </a:t>
            </a:r>
            <a:r>
              <a:rPr lang="ar-EG" sz="2500" b="1" dirty="0" smtClean="0"/>
              <a:t>والمقاس</a:t>
            </a:r>
            <a:r>
              <a:rPr lang="ar-SA" sz="2500" b="1" dirty="0"/>
              <a:t>. </a:t>
            </a:r>
            <a:r>
              <a:rPr lang="ar-SA" sz="2500" b="1" dirty="0" smtClean="0"/>
              <a:t>والتي تعكس بطبيعة الحال فن </a:t>
            </a:r>
            <a:r>
              <a:rPr lang="ar-SA" sz="2500" b="1" dirty="0"/>
              <a:t>وذوق المصمم في إبداعه للعمل.</a:t>
            </a:r>
            <a:endParaRPr lang="ar-SA" sz="2500" b="1" dirty="0" smtClean="0"/>
          </a:p>
          <a:p>
            <a:pPr algn="just" rtl="1" eaLnBrk="1" hangingPunct="1"/>
            <a:r>
              <a:rPr lang="ar-EG" sz="2500" b="1" dirty="0" smtClean="0"/>
              <a:t> و</a:t>
            </a:r>
            <a:r>
              <a:rPr lang="ar-SA" sz="2500" b="1" dirty="0" smtClean="0"/>
              <a:t>ي</a:t>
            </a:r>
            <a:r>
              <a:rPr lang="ar-EG" sz="2500" b="1" dirty="0" smtClean="0"/>
              <a:t>ستخدم </a:t>
            </a:r>
            <a:r>
              <a:rPr lang="ar-EG" sz="2500" b="1" dirty="0"/>
              <a:t>في ذلك أدوات برامج نظم المعلومات الجغرافية للتحكم في حجم الرمز </a:t>
            </a:r>
            <a:r>
              <a:rPr lang="ar-SA" sz="2500" b="1" dirty="0" smtClean="0"/>
              <a:t>و</a:t>
            </a:r>
            <a:r>
              <a:rPr lang="ar-EG" sz="2500" b="1" dirty="0" smtClean="0"/>
              <a:t>درجات </a:t>
            </a:r>
            <a:r>
              <a:rPr lang="ar-EG" sz="2500" b="1" dirty="0"/>
              <a:t>الألوان </a:t>
            </a:r>
            <a:r>
              <a:rPr lang="ar-EG" sz="2500" b="1" dirty="0" smtClean="0"/>
              <a:t>ونوع </a:t>
            </a:r>
            <a:r>
              <a:rPr lang="ar-EG" sz="2500" b="1" dirty="0"/>
              <a:t>الخط وسمكه، طبقاً للمواصفات </a:t>
            </a:r>
            <a:r>
              <a:rPr lang="ar-SA" sz="2500" b="1" dirty="0" smtClean="0"/>
              <a:t>المطلوبة للخريطة الموضوعية، أو وفق ا</a:t>
            </a:r>
            <a:r>
              <a:rPr lang="ar-EG" sz="2500" b="1" dirty="0" smtClean="0"/>
              <a:t>لترميز </a:t>
            </a:r>
            <a:r>
              <a:rPr lang="ar-SA" sz="2500" b="1" dirty="0" smtClean="0"/>
              <a:t>الدولي المتعارف عليه </a:t>
            </a:r>
            <a:r>
              <a:rPr lang="ar-SA" sz="2500" b="1" dirty="0"/>
              <a:t>ل</a:t>
            </a:r>
            <a:r>
              <a:rPr lang="ar-EG" sz="2500" b="1" dirty="0" smtClean="0"/>
              <a:t>لخرائط الطبوغرافية</a:t>
            </a:r>
            <a:r>
              <a:rPr lang="ar-SA" sz="2500" b="1" dirty="0" smtClean="0"/>
              <a:t>، </a:t>
            </a:r>
            <a:r>
              <a:rPr lang="ar-EG" sz="2500" b="1" dirty="0" smtClean="0"/>
              <a:t>للوصول </a:t>
            </a:r>
            <a:r>
              <a:rPr lang="ar-SA" sz="2500" b="1" dirty="0" smtClean="0"/>
              <a:t>ل</a:t>
            </a:r>
            <a:r>
              <a:rPr lang="ar-EG" sz="2500" b="1" dirty="0" smtClean="0"/>
              <a:t>لأفضل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EG" sz="2500" b="1" dirty="0"/>
              <a:t>وتقدم نظم المعلومات الجغرافية </a:t>
            </a:r>
            <a:r>
              <a:rPr lang="ar-SA" sz="2500" b="1" dirty="0" smtClean="0"/>
              <a:t>في </a:t>
            </a:r>
            <a:r>
              <a:rPr lang="ar-EG" sz="2500" b="1" dirty="0" smtClean="0"/>
              <a:t>قوائم الرموز </a:t>
            </a:r>
            <a:r>
              <a:rPr lang="ar-EG" sz="2500" b="1" dirty="0"/>
              <a:t>الخطية </a:t>
            </a:r>
            <a:endParaRPr lang="ar-SA" sz="2500" b="1" dirty="0" smtClean="0"/>
          </a:p>
          <a:p>
            <a:pPr marL="0" indent="0" algn="just" rtl="1" eaLnBrk="1" hangingPunct="1">
              <a:buNone/>
            </a:pPr>
            <a:r>
              <a:rPr lang="ar-SA" sz="2500" b="1" dirty="0"/>
              <a:t> </a:t>
            </a:r>
            <a:r>
              <a:rPr lang="ar-SA" sz="2500" b="1" dirty="0" smtClean="0"/>
              <a:t>  </a:t>
            </a:r>
            <a:r>
              <a:rPr lang="ar-EG" sz="2500" b="1" dirty="0" smtClean="0"/>
              <a:t>والنقطية </a:t>
            </a:r>
            <a:r>
              <a:rPr lang="ar-EG" sz="2500" b="1" dirty="0"/>
              <a:t>والمساحية </a:t>
            </a:r>
            <a:r>
              <a:rPr lang="ar-EG" sz="2500" b="1" dirty="0" smtClean="0"/>
              <a:t>ومعظم </a:t>
            </a:r>
            <a:r>
              <a:rPr lang="ar-EG" sz="2500" b="1" dirty="0"/>
              <a:t>هذه الرموز </a:t>
            </a:r>
            <a:r>
              <a:rPr lang="ar-EG" sz="2500" b="1" dirty="0" smtClean="0"/>
              <a:t>يؤدي</a:t>
            </a:r>
            <a:r>
              <a:rPr lang="ar-SA" sz="2500" b="1" dirty="0"/>
              <a:t> </a:t>
            </a:r>
            <a:r>
              <a:rPr lang="ar-EG" sz="2500" b="1" dirty="0" smtClean="0"/>
              <a:t>الغرض </a:t>
            </a:r>
            <a:endParaRPr lang="ar-SA" sz="2500" b="1" dirty="0" smtClean="0"/>
          </a:p>
          <a:p>
            <a:pPr marL="0" indent="0" algn="just" rtl="1" eaLnBrk="1" hangingPunct="1">
              <a:buNone/>
            </a:pPr>
            <a:r>
              <a:rPr lang="ar-SA" sz="2500" b="1" dirty="0"/>
              <a:t> </a:t>
            </a:r>
            <a:r>
              <a:rPr lang="ar-SA" sz="2500" b="1" dirty="0" smtClean="0"/>
              <a:t>  وبعضها </a:t>
            </a:r>
            <a:r>
              <a:rPr lang="ar-EG" sz="2500" b="1" dirty="0" smtClean="0"/>
              <a:t>لا </a:t>
            </a:r>
            <a:r>
              <a:rPr lang="ar-EG" sz="2500" b="1" dirty="0"/>
              <a:t>تفي </a:t>
            </a:r>
            <a:r>
              <a:rPr lang="ar-EG" sz="2500" b="1" dirty="0" smtClean="0"/>
              <a:t>بالغرض</a:t>
            </a:r>
            <a:r>
              <a:rPr lang="ar-SA" sz="2500" b="1" dirty="0"/>
              <a:t> </a:t>
            </a:r>
            <a:r>
              <a:rPr lang="ar-SA" sz="2500" b="1" dirty="0" smtClean="0"/>
              <a:t>مثل: رموز الجيومورفولوجيا</a:t>
            </a:r>
            <a:r>
              <a:rPr lang="ar-EG" sz="2500" b="1" dirty="0" smtClean="0"/>
              <a:t>. </a:t>
            </a:r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0288" y="4260312"/>
            <a:ext cx="2011680" cy="2025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33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شروط استخدام الرموز 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EG" sz="2400" b="1" dirty="0"/>
              <a:t>للمستخدم أن يختار الرمز بشكل </a:t>
            </a:r>
            <a:r>
              <a:rPr lang="ar-EG" sz="2400" b="1" dirty="0" smtClean="0"/>
              <a:t>مناسب وملائم </a:t>
            </a:r>
            <a:r>
              <a:rPr lang="ar-EG" sz="2400" b="1" dirty="0"/>
              <a:t>مع مفهوم وطبيعة العنصر </a:t>
            </a:r>
            <a:r>
              <a:rPr lang="ar-EG" sz="2400" b="1" dirty="0" smtClean="0"/>
              <a:t>الذي سيمثله</a:t>
            </a:r>
            <a:r>
              <a:rPr lang="ar-SA" sz="2400" b="1" dirty="0" smtClean="0"/>
              <a:t> </a:t>
            </a:r>
            <a:r>
              <a:rPr lang="ar-EG" sz="2400" b="1" dirty="0" smtClean="0"/>
              <a:t>كارتو</a:t>
            </a:r>
            <a:r>
              <a:rPr lang="ar-SA" sz="2400" b="1" dirty="0" smtClean="0"/>
              <a:t>ج</a:t>
            </a:r>
            <a:r>
              <a:rPr lang="ar-EG" sz="2400" b="1" dirty="0" smtClean="0"/>
              <a:t>رافي</a:t>
            </a:r>
            <a:r>
              <a:rPr lang="ar-SA" sz="2400" b="1" dirty="0" smtClean="0"/>
              <a:t>ا</a:t>
            </a:r>
            <a:r>
              <a:rPr lang="ar-EG" sz="2400" b="1" dirty="0" smtClean="0"/>
              <a:t>.</a:t>
            </a:r>
            <a:endParaRPr lang="ar-EG" sz="2400" b="1" dirty="0"/>
          </a:p>
          <a:p>
            <a:pPr algn="just" rtl="1" eaLnBrk="1" hangingPunct="1"/>
            <a:r>
              <a:rPr lang="ar-EG" sz="2400" b="1" dirty="0"/>
              <a:t>يجب أن </a:t>
            </a:r>
            <a:r>
              <a:rPr lang="ar-SA" sz="2400" b="1" dirty="0" smtClean="0"/>
              <a:t>ي</a:t>
            </a:r>
            <a:r>
              <a:rPr lang="ar-EG" sz="2400" b="1" dirty="0" smtClean="0"/>
              <a:t>ستخدم </a:t>
            </a:r>
            <a:r>
              <a:rPr lang="ar-EG" sz="2400" b="1" dirty="0"/>
              <a:t>رمز </a:t>
            </a:r>
            <a:r>
              <a:rPr lang="ar-EG" sz="2400" b="1" dirty="0" smtClean="0"/>
              <a:t>خاص </a:t>
            </a:r>
            <a:r>
              <a:rPr lang="ar-SA" sz="2400" b="1" dirty="0" smtClean="0"/>
              <a:t>واحد </a:t>
            </a:r>
            <a:r>
              <a:rPr lang="ar-EG" sz="2400" b="1" dirty="0" smtClean="0"/>
              <a:t>لكل </a:t>
            </a:r>
            <a:r>
              <a:rPr lang="ar-EG" sz="2400" b="1" dirty="0"/>
              <a:t>عنصر من عناصر المتغير الرئيسي </a:t>
            </a:r>
            <a:r>
              <a:rPr lang="ar-SA" sz="2400" b="1" dirty="0" smtClean="0"/>
              <a:t>ل</a:t>
            </a:r>
            <a:r>
              <a:rPr lang="ar-EG" sz="2400" b="1" dirty="0" smtClean="0"/>
              <a:t>موضوع الخريطة، </a:t>
            </a:r>
            <a:r>
              <a:rPr lang="ar-EG" sz="2400" b="1" dirty="0"/>
              <a:t>ولا يجب أن تتشابه </a:t>
            </a:r>
            <a:r>
              <a:rPr lang="ar-EG" sz="2400" b="1" dirty="0" smtClean="0"/>
              <a:t>الرموز فيما </a:t>
            </a:r>
            <a:r>
              <a:rPr lang="ar-EG" sz="2400" b="1" dirty="0"/>
              <a:t>بينها لأن ذلك </a:t>
            </a:r>
            <a:r>
              <a:rPr lang="ar-EG" sz="2400" b="1" dirty="0" smtClean="0"/>
              <a:t>سي</a:t>
            </a:r>
            <a:r>
              <a:rPr lang="ar-SA" sz="2400" b="1" dirty="0" smtClean="0"/>
              <a:t>ؤدي</a:t>
            </a:r>
            <a:r>
              <a:rPr lang="ar-EG" sz="2400" b="1" dirty="0" smtClean="0"/>
              <a:t> </a:t>
            </a:r>
            <a:r>
              <a:rPr lang="ar-EG" sz="2400" b="1" dirty="0"/>
              <a:t>إلى الخلط وعدم الوضوح.</a:t>
            </a:r>
          </a:p>
          <a:p>
            <a:pPr algn="just" rtl="1" eaLnBrk="1" hangingPunct="1"/>
            <a:r>
              <a:rPr lang="ar-SA" sz="2400" b="1" dirty="0"/>
              <a:t> </a:t>
            </a:r>
            <a:r>
              <a:rPr lang="ar-EG" sz="2400" b="1" dirty="0"/>
              <a:t>التأكد من أن الرموز </a:t>
            </a:r>
            <a:r>
              <a:rPr lang="ar-EG" sz="2400" b="1" dirty="0" smtClean="0"/>
              <a:t>التي </a:t>
            </a:r>
            <a:r>
              <a:rPr lang="ar-EG" sz="2400" b="1" dirty="0"/>
              <a:t>يتم اختيارها لتمثيل العناصر </a:t>
            </a:r>
            <a:r>
              <a:rPr lang="ar-EG" sz="2400" b="1" dirty="0" smtClean="0"/>
              <a:t>لها </a:t>
            </a:r>
            <a:r>
              <a:rPr lang="ar-EG" sz="2400" b="1" dirty="0"/>
              <a:t>إمكانية أن يشتق منها رموزا </a:t>
            </a:r>
            <a:r>
              <a:rPr lang="ar-EG" sz="2400" b="1" dirty="0" smtClean="0"/>
              <a:t>أخرى</a:t>
            </a:r>
            <a:r>
              <a:rPr lang="ar-SA" sz="2400" b="1" dirty="0" smtClean="0"/>
              <a:t>،</a:t>
            </a:r>
            <a:r>
              <a:rPr lang="ar-EG" sz="2400" b="1" dirty="0" smtClean="0"/>
              <a:t> ذلك </a:t>
            </a:r>
            <a:r>
              <a:rPr lang="ar-EG" sz="2400" b="1" dirty="0"/>
              <a:t>للتعبير عن التدرج </a:t>
            </a:r>
            <a:r>
              <a:rPr lang="ar-EG" sz="2400" b="1" dirty="0" smtClean="0"/>
              <a:t>ال</a:t>
            </a:r>
            <a:r>
              <a:rPr lang="ar-SA" sz="2400" b="1" dirty="0" smtClean="0"/>
              <a:t>أ</a:t>
            </a:r>
            <a:r>
              <a:rPr lang="ar-EG" sz="2400" b="1" dirty="0" smtClean="0"/>
              <a:t>نتقالي </a:t>
            </a:r>
            <a:r>
              <a:rPr lang="ar-EG" sz="2400" b="1" dirty="0"/>
              <a:t>داخل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عنصر </a:t>
            </a:r>
            <a:r>
              <a:rPr lang="ar-SA" sz="2400" b="1" dirty="0" smtClean="0"/>
              <a:t>ال</a:t>
            </a:r>
            <a:r>
              <a:rPr lang="ar-EG" sz="2400" b="1" dirty="0" smtClean="0"/>
              <a:t>كارتوجرافي.</a:t>
            </a:r>
            <a:endParaRPr lang="ar-EG" sz="2400" b="1" dirty="0"/>
          </a:p>
          <a:p>
            <a:pPr algn="just" rtl="1" eaLnBrk="1" hangingPunct="1"/>
            <a:r>
              <a:rPr lang="ar-SA" sz="2400" b="1" dirty="0" smtClean="0"/>
              <a:t>يجب على </a:t>
            </a:r>
            <a:r>
              <a:rPr lang="ar-SA" sz="2400" b="1" dirty="0"/>
              <a:t>كافة الرموز </a:t>
            </a:r>
            <a:r>
              <a:rPr lang="ar-SA" sz="2400" b="1" dirty="0" smtClean="0"/>
              <a:t>المستخدمة </a:t>
            </a:r>
            <a:r>
              <a:rPr lang="ar-SA" sz="2400" b="1" dirty="0"/>
              <a:t>ضمن </a:t>
            </a:r>
            <a:r>
              <a:rPr lang="ar-SA" sz="2400" b="1" dirty="0" smtClean="0"/>
              <a:t>المجال الكارتوجرافي الواحد </a:t>
            </a:r>
            <a:r>
              <a:rPr lang="ar-SA" sz="2400" b="1" dirty="0"/>
              <a:t>أن </a:t>
            </a:r>
            <a:r>
              <a:rPr lang="ar-SA" sz="2400" b="1" dirty="0" smtClean="0"/>
              <a:t>تظل </a:t>
            </a:r>
            <a:r>
              <a:rPr lang="ar-SA" sz="2400" b="1" dirty="0"/>
              <a:t>على </a:t>
            </a:r>
            <a:r>
              <a:rPr lang="ar-SA" sz="2400" b="1" dirty="0" smtClean="0"/>
              <a:t>اتجاهها؛ </a:t>
            </a:r>
            <a:r>
              <a:rPr lang="ar-SA" sz="2400" b="1" dirty="0"/>
              <a:t>لأن تغيير اتجاه الرمز من حيز لآخر </a:t>
            </a:r>
            <a:r>
              <a:rPr lang="ar-SA" sz="2400" b="1" dirty="0" smtClean="0"/>
              <a:t>يعد </a:t>
            </a:r>
            <a:r>
              <a:rPr lang="ar-SA" sz="2400" b="1" dirty="0"/>
              <a:t>من الأخطاء الفادحة، </a:t>
            </a:r>
            <a:r>
              <a:rPr lang="ar-SA" sz="2400" b="1" dirty="0" smtClean="0"/>
              <a:t>وبخاصة للرموز </a:t>
            </a:r>
            <a:r>
              <a:rPr lang="ar-SA" sz="2400" b="1" dirty="0"/>
              <a:t>التي تصمم من داخل النظم</a:t>
            </a:r>
            <a:r>
              <a:rPr lang="ar-EG" sz="2400" b="1" dirty="0" smtClean="0"/>
              <a:t>.</a:t>
            </a:r>
            <a:endParaRPr lang="ar-SA" sz="2400" b="1" dirty="0" smtClean="0"/>
          </a:p>
          <a:p>
            <a:pPr algn="just" rtl="1" eaLnBrk="1" hangingPunct="1"/>
            <a:r>
              <a:rPr lang="ar-EG" sz="2400" b="1" dirty="0"/>
              <a:t>يجب على كافة الرموز </a:t>
            </a:r>
            <a:r>
              <a:rPr lang="ar-SA" sz="2400" b="1" dirty="0" smtClean="0"/>
              <a:t>المستخدمة </a:t>
            </a:r>
            <a:r>
              <a:rPr lang="ar-EG" sz="2400" b="1" dirty="0" smtClean="0"/>
              <a:t>أن </a:t>
            </a:r>
            <a:r>
              <a:rPr lang="ar-EG" sz="2400" b="1" dirty="0"/>
              <a:t>تكون متناسقة مع بعضها </a:t>
            </a:r>
            <a:r>
              <a:rPr lang="ar-EG" sz="2400" b="1" dirty="0" smtClean="0"/>
              <a:t>البعض</a:t>
            </a:r>
            <a:r>
              <a:rPr lang="ar-SA" sz="2400" b="1" dirty="0" smtClean="0"/>
              <a:t> في إخراج فني ضمن المجال الكارتوجرافي.</a:t>
            </a:r>
            <a:r>
              <a:rPr lang="ar-EG" sz="2600" b="1" dirty="0" smtClean="0"/>
              <a:t> </a:t>
            </a:r>
            <a:endParaRPr lang="ar-EG" sz="2600" b="1" dirty="0"/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3779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1000"/>
            <a:ext cx="3657600" cy="134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67" y="1859358"/>
            <a:ext cx="3810000" cy="213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5" y="4049784"/>
            <a:ext cx="3763027" cy="975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45" y="5065283"/>
            <a:ext cx="3763027" cy="1188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99" y="359080"/>
            <a:ext cx="4727983" cy="1369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9" y="1838292"/>
            <a:ext cx="4627775" cy="146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9" y="3328644"/>
            <a:ext cx="4627776" cy="1624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999" y="5025229"/>
            <a:ext cx="4551198" cy="12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مرحلة بناء الطوبولوجى </a:t>
            </a:r>
            <a:r>
              <a:rPr lang="en-US" b="1" dirty="0" smtClean="0">
                <a:solidFill>
                  <a:srgbClr val="89006F"/>
                </a:solidFill>
              </a:rPr>
              <a:t>Topology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EG" sz="2600" b="1" dirty="0" smtClean="0"/>
              <a:t> </a:t>
            </a:r>
            <a:r>
              <a:rPr lang="ar-SA" sz="2600" b="1" dirty="0"/>
              <a:t>يتم </a:t>
            </a:r>
            <a:r>
              <a:rPr lang="ar-EG" sz="2500" b="1" dirty="0" smtClean="0"/>
              <a:t>في </a:t>
            </a:r>
            <a:r>
              <a:rPr lang="ar-EG" sz="2500" b="1" dirty="0"/>
              <a:t>هذه المرحلة هيكلة البيانات المكانية بشكل يضمن للبيانات ذات العلاقات المتبادلة أن تشكل نسيجاً طوبولوجيا مكتملا </a:t>
            </a:r>
            <a:r>
              <a:rPr lang="ar-EG" sz="2500" b="1" dirty="0" smtClean="0"/>
              <a:t>ومتناسقاً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EG" sz="2500" b="1" dirty="0" smtClean="0"/>
              <a:t> و</a:t>
            </a:r>
            <a:r>
              <a:rPr lang="ar-SA" sz="2500" b="1" dirty="0"/>
              <a:t>ت</a:t>
            </a:r>
            <a:r>
              <a:rPr lang="ar-EG" sz="2500" b="1" dirty="0" smtClean="0"/>
              <a:t>تبع </a:t>
            </a:r>
            <a:r>
              <a:rPr lang="ar-EG" sz="2500" b="1" dirty="0"/>
              <a:t>الظاهرات الجغرافية للقواعد الهندسية الأساسية التى تتحكم فى توجيه وظيفتها فى قاعدة </a:t>
            </a:r>
            <a:r>
              <a:rPr lang="ar-EG" sz="2500" b="1" dirty="0" smtClean="0"/>
              <a:t>البيانات؛ </a:t>
            </a:r>
            <a:r>
              <a:rPr lang="ar-EG" sz="2500" b="1" dirty="0"/>
              <a:t>حيث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EG" sz="2500" b="1" dirty="0"/>
              <a:t>تحديد الظاهرة من كونها نقطة أو خط أو مضلع حسب ما تنص علية قاعدة البيانات </a:t>
            </a:r>
            <a:r>
              <a:rPr lang="ar-EG" sz="2500" b="1" dirty="0" smtClean="0"/>
              <a:t>الطبوغرافية</a:t>
            </a:r>
            <a:r>
              <a:rPr lang="ar-SA" sz="2500" b="1" dirty="0" smtClean="0"/>
              <a:t>. </a:t>
            </a:r>
            <a:r>
              <a:rPr lang="ar-EG" sz="2500" b="1" dirty="0" smtClean="0"/>
              <a:t>يلى </a:t>
            </a:r>
            <a:r>
              <a:rPr lang="ar-SA" sz="2500" b="1" dirty="0" smtClean="0"/>
              <a:t>ذلك </a:t>
            </a:r>
            <a:r>
              <a:rPr lang="ar-EG" sz="2500" b="1" dirty="0" smtClean="0"/>
              <a:t>دراسة </a:t>
            </a:r>
            <a:r>
              <a:rPr lang="ar-EG" sz="2500" b="1" dirty="0"/>
              <a:t>العلاقات بين </a:t>
            </a:r>
            <a:r>
              <a:rPr lang="ar-EG" sz="2500" b="1" dirty="0" smtClean="0"/>
              <a:t>الظاهرات </a:t>
            </a:r>
            <a:r>
              <a:rPr lang="ar-EG" sz="2500" b="1" dirty="0"/>
              <a:t>الأخرى من حيث العلاقات الطوبولوجية المعروفة مثل: التماس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r>
              <a:rPr lang="en-US" sz="2500" b="1" dirty="0"/>
              <a:t>  </a:t>
            </a:r>
            <a:r>
              <a:rPr lang="ar-SA" sz="2500" b="1" dirty="0" smtClean="0"/>
              <a:t> </a:t>
            </a:r>
            <a:r>
              <a:rPr lang="ar-EG" sz="2500" b="1" dirty="0" smtClean="0"/>
              <a:t>والتجاور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Adjacency</a:t>
            </a:r>
            <a:r>
              <a:rPr lang="en-US" sz="2500" b="1" dirty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والاحتواء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Containment</a:t>
            </a:r>
            <a:r>
              <a:rPr lang="en-US" sz="2500" b="1" dirty="0" smtClean="0"/>
              <a:t> 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EG" sz="2500" b="1" dirty="0" smtClean="0"/>
              <a:t>ويعد </a:t>
            </a:r>
            <a:r>
              <a:rPr lang="ar-EG" sz="2500" b="1" dirty="0"/>
              <a:t>نموذج البيانات البنائي الأكثر قرباً في تمثيل جغرافية الواقع؛ حيث يقدم أساساً كمياً فعالاً في ترميز أو تمثيل العلاقات المكانية، وبالتالي يعد نموذجاً لمعالجة وتحليل البيانات الخطية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en-US" sz="25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500" b="1" dirty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التي </a:t>
            </a:r>
            <a:r>
              <a:rPr lang="ar-SA" sz="2500" b="1" dirty="0" smtClean="0"/>
              <a:t>ت</a:t>
            </a:r>
            <a:r>
              <a:rPr lang="ar-EG" sz="2500" b="1" dirty="0" smtClean="0"/>
              <a:t>ساعد </a:t>
            </a:r>
            <a:r>
              <a:rPr lang="ar-EG" sz="2500" b="1" dirty="0"/>
              <a:t>على ضمان سلامة </a:t>
            </a:r>
            <a:r>
              <a:rPr lang="ar-EG" sz="2500" b="1" dirty="0" smtClean="0"/>
              <a:t>البيانات</a:t>
            </a:r>
            <a:r>
              <a:rPr lang="ar-SA" sz="2500" b="1" dirty="0" smtClean="0"/>
              <a:t>، </a:t>
            </a:r>
            <a:r>
              <a:rPr lang="ar-EG" sz="2500" b="1" dirty="0" smtClean="0"/>
              <a:t>وذلك </a:t>
            </a:r>
            <a:r>
              <a:rPr lang="ar-EG" sz="2500" b="1" dirty="0"/>
              <a:t>من خلال القواعد والعلاقات التى تتم فى هذه العملية من خلال أدوات التحرير داخل البرنامج. </a:t>
            </a: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4567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859536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مرحلة </a:t>
            </a:r>
            <a:r>
              <a:rPr lang="ar-SA" b="1" dirty="0">
                <a:solidFill>
                  <a:srgbClr val="89006F"/>
                </a:solidFill>
              </a:rPr>
              <a:t>مراجعة الخريطة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SA" sz="2600" b="1" dirty="0" smtClean="0"/>
              <a:t>فيها يتم </a:t>
            </a:r>
            <a:r>
              <a:rPr lang="ar-SA" sz="2600" b="1" dirty="0"/>
              <a:t>الحد من الأخطاء المخالفة للمواصفات الخاصة بالخريطة، ومن أهم </a:t>
            </a:r>
            <a:r>
              <a:rPr lang="ar-SA" sz="2600" b="1" dirty="0" smtClean="0"/>
              <a:t>الخطوات:</a:t>
            </a:r>
          </a:p>
          <a:p>
            <a:pPr algn="just" rtl="1" eaLnBrk="1" hangingPunct="1"/>
            <a:r>
              <a:rPr lang="ar-SA" sz="2600" b="1" dirty="0" smtClean="0"/>
              <a:t> </a:t>
            </a:r>
            <a:r>
              <a:rPr lang="ar-SA" sz="2600" b="1" dirty="0"/>
              <a:t>إجراء المراجعة للأشكال التضاريسية منها: مراجعة التسلسل المنطقى لمناسيب خطوط الكنتور المدونة عليها فى اللوحات للتأكد من عدم وجود أى أخطاء فى تدوين المناسيب ينتج عنه تناقض واضح في التسلسل </a:t>
            </a:r>
            <a:r>
              <a:rPr lang="ar-SA" sz="2600" b="1" dirty="0" smtClean="0"/>
              <a:t>العام، </a:t>
            </a:r>
            <a:r>
              <a:rPr lang="ar-SA" sz="2600" b="1" dirty="0"/>
              <a:t>و</a:t>
            </a:r>
            <a:r>
              <a:rPr lang="ar-SA" sz="2600" b="1" dirty="0" smtClean="0"/>
              <a:t>مراجعة </a:t>
            </a:r>
            <a:r>
              <a:rPr lang="ar-SA" sz="2600" b="1" dirty="0"/>
              <a:t>الشكل الإنسيابى لخطوط الكنتور فى جميع أجزاء اللوحات والإلتزام بالخصائص الفنية لخطوط </a:t>
            </a:r>
            <a:r>
              <a:rPr lang="ar-SA" sz="2600" b="1" dirty="0" smtClean="0"/>
              <a:t>الكنتور.</a:t>
            </a:r>
          </a:p>
          <a:p>
            <a:pPr algn="just" rtl="1" eaLnBrk="1" hangingPunct="1"/>
            <a:r>
              <a:rPr lang="ar-SA" sz="2600" b="1" dirty="0" smtClean="0"/>
              <a:t>كذلك </a:t>
            </a:r>
            <a:r>
              <a:rPr lang="ar-SA" sz="2600" b="1" dirty="0"/>
              <a:t>مراجعة الظاهرات البشرية منها: مراجعة مواضع التقاء المجارى المائية بالطرق بدرجاتها المختلفة إذ يجب أن تحتل هذه المواضع نقط الإلتقاء المعروفة بـ (الكبارى ،</a:t>
            </a:r>
            <a:r>
              <a:rPr lang="ar-SA" sz="2600" b="1" dirty="0" smtClean="0"/>
              <a:t>السحارات،الجسور)، ومقارنة </a:t>
            </a:r>
            <a:r>
              <a:rPr lang="ar-SA" sz="2600" b="1" dirty="0"/>
              <a:t>المناطق السكنية فى اللوحات مع نفس المناطق فى المرئية الفضائية للتأكد من عدم نسيان </a:t>
            </a:r>
            <a:r>
              <a:rPr lang="ar-SA" sz="2600" b="1" dirty="0" smtClean="0"/>
              <a:t>بعضها</a:t>
            </a:r>
            <a:r>
              <a:rPr lang="ar-SA" sz="2600" b="1" dirty="0"/>
              <a:t>.</a:t>
            </a: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24301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9" descr="full-20eart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629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WordArt 6"/>
          <p:cNvSpPr>
            <a:spLocks noChangeArrowheads="1" noChangeShapeType="1" noTextEdit="1"/>
          </p:cNvSpPr>
          <p:nvPr/>
        </p:nvSpPr>
        <p:spPr bwMode="auto">
          <a:xfrm>
            <a:off x="1655618" y="22860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97"/>
              </a:avLst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مراحل تصميم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3600" kern="10" dirty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لخر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ائط</a:t>
            </a:r>
            <a:r>
              <a:rPr lang="ar-EG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الطبوغرافية</a:t>
            </a:r>
            <a:r>
              <a:rPr lang="ar-SA" sz="3600" kern="10" dirty="0" smtClean="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Simplified Arabic"/>
                <a:cs typeface="Simplified Arabic"/>
              </a:rPr>
              <a:t> والموضوعية</a:t>
            </a:r>
            <a:endParaRPr lang="en-US" sz="3600" kern="10" dirty="0">
              <a:ln w="1587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Simplified Arabic"/>
              <a:cs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40060369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مرحلة </a:t>
            </a:r>
            <a:r>
              <a:rPr lang="ar-SA" b="1" dirty="0" smtClean="0">
                <a:solidFill>
                  <a:srgbClr val="89006F"/>
                </a:solidFill>
              </a:rPr>
              <a:t>مراجعة عناصر </a:t>
            </a:r>
            <a:r>
              <a:rPr lang="ar-SA" b="1" dirty="0">
                <a:solidFill>
                  <a:srgbClr val="89006F"/>
                </a:solidFill>
              </a:rPr>
              <a:t>الإخراج النهائي للخرائط 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EG" sz="2600" b="1" dirty="0" smtClean="0"/>
              <a:t> </a:t>
            </a:r>
            <a:r>
              <a:rPr lang="ar-SA" sz="2600" b="1" dirty="0"/>
              <a:t>يتم </a:t>
            </a:r>
            <a:r>
              <a:rPr lang="ar-EG" sz="2500" b="1" dirty="0" smtClean="0"/>
              <a:t>في </a:t>
            </a:r>
            <a:r>
              <a:rPr lang="ar-EG" sz="2500" b="1" dirty="0"/>
              <a:t>هذه المرحلة </a:t>
            </a:r>
            <a:r>
              <a:rPr lang="ar-SA" sz="2500" b="1" dirty="0" smtClean="0"/>
              <a:t>مراجعة</a:t>
            </a:r>
            <a:r>
              <a:rPr lang="ar-EG" sz="2500" b="1" dirty="0" smtClean="0"/>
              <a:t> </a:t>
            </a:r>
            <a:r>
              <a:rPr lang="ar-EG" sz="2500" b="1" dirty="0"/>
              <a:t>الإخراج النهائي للشكل </a:t>
            </a:r>
            <a:r>
              <a:rPr lang="ar-EG" sz="2500" b="1" dirty="0" smtClean="0"/>
              <a:t>الخرائطي</a:t>
            </a:r>
            <a:r>
              <a:rPr lang="ar-SA" sz="2500" b="1" dirty="0" smtClean="0"/>
              <a:t>،</a:t>
            </a:r>
            <a:r>
              <a:rPr lang="ar-EG" sz="2500" b="1" dirty="0" smtClean="0"/>
              <a:t> </a:t>
            </a:r>
            <a:r>
              <a:rPr lang="ar-SA" sz="2500" b="1" dirty="0" smtClean="0"/>
              <a:t>و</a:t>
            </a:r>
            <a:r>
              <a:rPr lang="ar-EG" sz="2500" b="1" dirty="0" smtClean="0"/>
              <a:t>بوجه </a:t>
            </a:r>
            <a:r>
              <a:rPr lang="ar-EG" sz="2500" b="1" dirty="0"/>
              <a:t>عام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EG" sz="2500" b="1" dirty="0"/>
              <a:t>اختيار العناصر التى تعطى الخرائط المنتجة </a:t>
            </a:r>
            <a:r>
              <a:rPr lang="ar-EG" sz="2500" b="1" dirty="0" smtClean="0"/>
              <a:t>مميزات</a:t>
            </a:r>
            <a:r>
              <a:rPr lang="ar-SA" sz="2500" b="1" dirty="0" smtClean="0"/>
              <a:t>،</a:t>
            </a:r>
            <a:r>
              <a:rPr lang="ar-EG" sz="2500" b="1" dirty="0" smtClean="0"/>
              <a:t> </a:t>
            </a:r>
            <a:r>
              <a:rPr lang="ar-EG" sz="2500" b="1" dirty="0"/>
              <a:t>تساعد مستخدميها في تفسيرها وقراءتها وتحللها بشكل ميسر </a:t>
            </a:r>
            <a:r>
              <a:rPr lang="ar-EG" sz="2500" b="1" dirty="0" smtClean="0"/>
              <a:t>وسريع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EG" sz="2500" b="1" dirty="0" smtClean="0"/>
              <a:t> </a:t>
            </a:r>
            <a:r>
              <a:rPr lang="ar-EG" sz="2500" b="1" dirty="0"/>
              <a:t>كما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EG" sz="2500" b="1" dirty="0"/>
              <a:t>إضافة العناصر المساعدة للتفسير </a:t>
            </a:r>
            <a:r>
              <a:rPr lang="ar-SA" sz="2500" b="1" dirty="0" smtClean="0"/>
              <a:t>في الخرائط الطبوغرفية </a:t>
            </a:r>
            <a:r>
              <a:rPr lang="ar-EG" sz="2500" b="1" dirty="0" smtClean="0"/>
              <a:t>كإتجاه </a:t>
            </a:r>
            <a:r>
              <a:rPr lang="ar-EG" sz="2500" b="1" dirty="0"/>
              <a:t>الشمال واللوحات المجاورة والقاموس، </a:t>
            </a:r>
            <a:r>
              <a:rPr lang="ar-SA" sz="2500" b="1" dirty="0" smtClean="0"/>
              <a:t>و</a:t>
            </a:r>
            <a:r>
              <a:rPr lang="ar-EG" sz="2500" b="1" dirty="0" smtClean="0"/>
              <a:t>اختيار </a:t>
            </a:r>
            <a:r>
              <a:rPr lang="ar-EG" sz="2500" b="1" dirty="0"/>
              <a:t>موضع كلا منها بشكل صحيح، </a:t>
            </a:r>
            <a:r>
              <a:rPr lang="ar-SA" sz="2500" b="1" dirty="0" smtClean="0"/>
              <a:t>مع </a:t>
            </a:r>
            <a:r>
              <a:rPr lang="ar-EG" sz="2500" b="1" dirty="0" smtClean="0"/>
              <a:t>مراعاة </a:t>
            </a:r>
            <a:r>
              <a:rPr lang="ar-EG" sz="2500" b="1" dirty="0"/>
              <a:t>الشكل الجمالي والتنسيقي بين جوانب الخريطة المختلفة. </a:t>
            </a:r>
            <a:endParaRPr lang="ar-SA" sz="2500" b="1" dirty="0" smtClean="0"/>
          </a:p>
          <a:p>
            <a:pPr algn="just" rtl="1" eaLnBrk="1" hangingPunct="1"/>
            <a:r>
              <a:rPr lang="ar-SA" sz="2500" dirty="0"/>
              <a:t> </a:t>
            </a:r>
            <a:r>
              <a:rPr lang="ar-SA" sz="2500" b="1" dirty="0"/>
              <a:t>كما يتم </a:t>
            </a:r>
            <a:r>
              <a:rPr lang="ar-SA" sz="2500" b="1" dirty="0" smtClean="0"/>
              <a:t>اختيار </a:t>
            </a:r>
            <a:r>
              <a:rPr lang="ar-EG" sz="2500" b="1" dirty="0"/>
              <a:t>المكان المناسب لموضع </a:t>
            </a:r>
            <a:r>
              <a:rPr lang="ar-EG" sz="2500" b="1" dirty="0" smtClean="0"/>
              <a:t>المسميات</a:t>
            </a:r>
            <a:r>
              <a:rPr lang="ar-SA" sz="2500" b="1" dirty="0" smtClean="0"/>
              <a:t>، و</a:t>
            </a:r>
            <a:r>
              <a:rPr lang="ar-EG" sz="2500" b="1" dirty="0" smtClean="0"/>
              <a:t>من </a:t>
            </a:r>
            <a:r>
              <a:rPr lang="ar-EG" sz="2500" b="1" dirty="0"/>
              <a:t>القواعد المتبعة </a:t>
            </a:r>
            <a:r>
              <a:rPr lang="ar-SA" sz="2500" b="1" dirty="0" smtClean="0"/>
              <a:t>:</a:t>
            </a:r>
          </a:p>
          <a:p>
            <a:pPr marL="0" indent="0" algn="just" rtl="1" eaLnBrk="1" hangingPunct="1">
              <a:buNone/>
            </a:pPr>
            <a:r>
              <a:rPr lang="ar-SA" sz="2500" b="1" dirty="0" smtClean="0"/>
              <a:t>    </a:t>
            </a:r>
            <a:r>
              <a:rPr lang="ar-EG" sz="2500" b="1" dirty="0" smtClean="0"/>
              <a:t>-</a:t>
            </a:r>
            <a:r>
              <a:rPr lang="ar-SA" sz="2500" b="1" dirty="0" smtClean="0"/>
              <a:t> </a:t>
            </a:r>
            <a:r>
              <a:rPr lang="ar-EG" sz="2500" b="1" dirty="0" smtClean="0"/>
              <a:t>يجب </a:t>
            </a:r>
            <a:r>
              <a:rPr lang="ar-EG" sz="2500" b="1" dirty="0"/>
              <a:t>أن تقع المسميات </a:t>
            </a:r>
            <a:r>
              <a:rPr lang="ar-EG" sz="2500" b="1" dirty="0" smtClean="0"/>
              <a:t>كلي</a:t>
            </a:r>
            <a:r>
              <a:rPr lang="ar-SA" sz="2500" b="1" dirty="0" smtClean="0"/>
              <a:t>ا</a:t>
            </a:r>
            <a:r>
              <a:rPr lang="ar-EG" sz="2500" b="1" dirty="0" smtClean="0"/>
              <a:t> </a:t>
            </a:r>
            <a:r>
              <a:rPr lang="ar-EG" sz="2500" b="1" dirty="0"/>
              <a:t>إما على اليابس أو على المياه.</a:t>
            </a:r>
          </a:p>
          <a:p>
            <a:pPr marL="0" indent="0" algn="just" rtl="1" eaLnBrk="1" hangingPunct="1">
              <a:buNone/>
            </a:pPr>
            <a:r>
              <a:rPr lang="ar-SA" sz="2500" b="1" dirty="0" smtClean="0"/>
              <a:t>    </a:t>
            </a:r>
            <a:r>
              <a:rPr lang="ar-EG" sz="2500" b="1" dirty="0" smtClean="0"/>
              <a:t>-</a:t>
            </a:r>
            <a:r>
              <a:rPr lang="ar-SA" sz="2500" b="1" dirty="0" smtClean="0"/>
              <a:t> </a:t>
            </a:r>
            <a:r>
              <a:rPr lang="ar-EG" sz="2500" b="1" dirty="0" smtClean="0"/>
              <a:t>يجب </a:t>
            </a:r>
            <a:r>
              <a:rPr lang="ar-EG" sz="2500" b="1" dirty="0"/>
              <a:t>أن تكون الكتابة بشكل عام موازية للحافة العليا أو السفلى للظاهرة </a:t>
            </a:r>
            <a:r>
              <a:rPr lang="ar-EG" sz="2500" b="1" dirty="0" smtClean="0"/>
              <a:t>في</a:t>
            </a:r>
            <a:r>
              <a:rPr lang="ar-SA" sz="2500" b="1" dirty="0" smtClean="0"/>
              <a:t>    </a:t>
            </a:r>
            <a:r>
              <a:rPr lang="ar-EG" sz="2500" b="1" dirty="0" smtClean="0"/>
              <a:t> </a:t>
            </a:r>
            <a:r>
              <a:rPr lang="ar-SA" sz="2500" b="1" dirty="0" smtClean="0"/>
              <a:t>  </a:t>
            </a:r>
            <a:r>
              <a:rPr lang="ar-EG" sz="2500" b="1" dirty="0" smtClean="0"/>
              <a:t>الخرائط </a:t>
            </a:r>
            <a:r>
              <a:rPr lang="ar-EG" sz="2500" b="1" dirty="0"/>
              <a:t>الكبيرة المقياس، وموازية لدوائر العرض في الخرائط صغيرة المقياس.</a:t>
            </a:r>
          </a:p>
          <a:p>
            <a:pPr marL="0" indent="0" algn="just" rtl="1" eaLnBrk="1" hangingPunct="1">
              <a:buNone/>
            </a:pPr>
            <a:r>
              <a:rPr lang="ar-SA" sz="2500" b="1" dirty="0" smtClean="0"/>
              <a:t>    </a:t>
            </a:r>
            <a:r>
              <a:rPr lang="ar-EG" sz="2500" b="1" dirty="0" smtClean="0"/>
              <a:t>-</a:t>
            </a:r>
            <a:r>
              <a:rPr lang="ar-SA" sz="2500" b="1" dirty="0" smtClean="0"/>
              <a:t> </a:t>
            </a:r>
            <a:r>
              <a:rPr lang="ar-EG" sz="2500" b="1" dirty="0" smtClean="0"/>
              <a:t>يجب </a:t>
            </a:r>
            <a:r>
              <a:rPr lang="ar-EG" sz="2500" b="1" dirty="0"/>
              <a:t>ألا يكون </a:t>
            </a:r>
            <a:r>
              <a:rPr lang="ar-EG" sz="2500" b="1" dirty="0" smtClean="0"/>
              <a:t>خط </a:t>
            </a:r>
            <a:r>
              <a:rPr lang="ar-SA" sz="2500" b="1" dirty="0" smtClean="0"/>
              <a:t> الكتابة </a:t>
            </a:r>
            <a:r>
              <a:rPr lang="ar-EG" sz="2500" b="1" dirty="0" smtClean="0"/>
              <a:t>منحنى </a:t>
            </a:r>
            <a:r>
              <a:rPr lang="ar-EG" sz="2500" b="1" dirty="0"/>
              <a:t>إلا إذا دعت الضرورة </a:t>
            </a:r>
            <a:r>
              <a:rPr lang="ar-EG" sz="2500" b="1" dirty="0" smtClean="0"/>
              <a:t>لذلك</a:t>
            </a:r>
            <a:r>
              <a:rPr lang="ar-SA" sz="2500" b="1" dirty="0" smtClean="0"/>
              <a:t>.</a:t>
            </a:r>
            <a:endParaRPr lang="ar-EG" sz="2500" b="1" dirty="0"/>
          </a:p>
          <a:p>
            <a:pPr algn="just" rtl="1" eaLnBrk="1" hangingPunct="1"/>
            <a:endParaRPr lang="ar-EG" sz="2500" b="1" dirty="0"/>
          </a:p>
        </p:txBody>
      </p:sp>
    </p:spTree>
    <p:extLst>
      <p:ext uri="{BB962C8B-B14F-4D97-AF65-F5344CB8AC3E}">
        <p14:creationId xmlns:p14="http://schemas.microsoft.com/office/powerpoint/2010/main" val="25839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381000"/>
            <a:ext cx="4754880" cy="588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890391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Be Continued</a:t>
            </a:r>
          </a:p>
        </p:txBody>
      </p:sp>
    </p:spTree>
    <p:extLst>
      <p:ext uri="{BB962C8B-B14F-4D97-AF65-F5344CB8AC3E}">
        <p14:creationId xmlns:p14="http://schemas.microsoft.com/office/powerpoint/2010/main" val="211640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b="1" dirty="0" smtClean="0">
                <a:solidFill>
                  <a:srgbClr val="89006F"/>
                </a:solidFill>
              </a:rPr>
              <a:t>مقدمة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800600"/>
          </a:xfrm>
        </p:spPr>
        <p:txBody>
          <a:bodyPr/>
          <a:lstStyle/>
          <a:p>
            <a:pPr algn="just" rtl="1" eaLnBrk="1" hangingPunct="1"/>
            <a:r>
              <a:rPr lang="ar-SA" sz="2500" b="1" dirty="0"/>
              <a:t> </a:t>
            </a:r>
            <a:r>
              <a:rPr lang="ar-SA" sz="2500" b="1" dirty="0" smtClean="0"/>
              <a:t>يتبع في </a:t>
            </a:r>
            <a:r>
              <a:rPr lang="ar-SA" sz="2500" b="1" dirty="0"/>
              <a:t>تصميم </a:t>
            </a:r>
            <a:r>
              <a:rPr lang="ar-SA" sz="2500" b="1" dirty="0" smtClean="0"/>
              <a:t>الخرائط بأنواعها المتعددة </a:t>
            </a:r>
            <a:r>
              <a:rPr lang="ar-SA" sz="2500" b="1" dirty="0"/>
              <a:t>وبمختلف </a:t>
            </a:r>
            <a:r>
              <a:rPr lang="ar-SA" sz="2500" b="1" dirty="0" smtClean="0"/>
              <a:t>المقاييس عدة خطوات بدءً </a:t>
            </a:r>
            <a:r>
              <a:rPr lang="ar-SA" sz="2500" b="1" dirty="0"/>
              <a:t>من </a:t>
            </a:r>
            <a:r>
              <a:rPr lang="ar-SA" sz="2500" b="1" dirty="0" smtClean="0"/>
              <a:t>التخطيط وانتهاءً بالتنفيذ، مع الأخذ في الاعتبار الغاية </a:t>
            </a:r>
            <a:r>
              <a:rPr lang="ar-SA" sz="2500" b="1" dirty="0"/>
              <a:t>أو الهدف من </a:t>
            </a:r>
            <a:r>
              <a:rPr lang="ar-SA" sz="2500" b="1" dirty="0" smtClean="0"/>
              <a:t>إنشاءها وتنحصر في الآتي.</a:t>
            </a:r>
          </a:p>
          <a:p>
            <a:pPr algn="just" rtl="1" eaLnBrk="1" hangingPunct="1"/>
            <a:r>
              <a:rPr lang="ar-SA" sz="2500" b="1" dirty="0" smtClean="0"/>
              <a:t>تحديد </a:t>
            </a:r>
            <a:r>
              <a:rPr lang="ar-SA" sz="2500" b="1" dirty="0"/>
              <a:t>المواصفات العامة والخاصة </a:t>
            </a:r>
            <a:r>
              <a:rPr lang="ar-SA" sz="2500" b="1" dirty="0" smtClean="0"/>
              <a:t>للخريطة.</a:t>
            </a:r>
            <a:endParaRPr lang="ar-SA" sz="2500" b="1" dirty="0"/>
          </a:p>
          <a:p>
            <a:pPr algn="just" rtl="1" eaLnBrk="1" hangingPunct="1"/>
            <a:r>
              <a:rPr lang="ar-SA" sz="2500" b="1" dirty="0" smtClean="0"/>
              <a:t>تحديد </a:t>
            </a:r>
            <a:r>
              <a:rPr lang="ar-SA" sz="2500" b="1" dirty="0"/>
              <a:t>نقاط التحكم </a:t>
            </a:r>
            <a:r>
              <a:rPr lang="ar-SA" sz="2500" b="1" dirty="0" smtClean="0"/>
              <a:t>(المرجع الأفقي)، والمرجع الرأسي (مستوى المقارنة). </a:t>
            </a:r>
            <a:endParaRPr lang="ar-SA" sz="2500" b="1" dirty="0"/>
          </a:p>
          <a:p>
            <a:pPr algn="just" rtl="1" eaLnBrk="1" hangingPunct="1"/>
            <a:r>
              <a:rPr lang="ar-SA" sz="2500" b="1" dirty="0" smtClean="0"/>
              <a:t>تصنيف </a:t>
            </a:r>
            <a:r>
              <a:rPr lang="ar-SA" sz="2500" b="1" dirty="0"/>
              <a:t>الصور الجوية والمرئيات </a:t>
            </a:r>
            <a:r>
              <a:rPr lang="ar-SA" sz="2500" b="1" dirty="0" smtClean="0"/>
              <a:t>الفضائية، وتحديد التفاصيل المطلوب توقيعها عن </a:t>
            </a:r>
            <a:r>
              <a:rPr lang="ar-SA" sz="2500" b="1" dirty="0"/>
              <a:t>طريق الاختبار والحذف </a:t>
            </a:r>
            <a:r>
              <a:rPr lang="ar-SA" sz="2500" b="1" dirty="0" smtClean="0"/>
              <a:t>والدمج. </a:t>
            </a:r>
          </a:p>
          <a:p>
            <a:pPr algn="just" rtl="1" eaLnBrk="1" hangingPunct="1"/>
            <a:r>
              <a:rPr lang="ar-SA" sz="2500" b="1" dirty="0" smtClean="0"/>
              <a:t>تحديد أنواع </a:t>
            </a:r>
            <a:r>
              <a:rPr lang="ar-SA" sz="2500" b="1" dirty="0"/>
              <a:t>الرموز النقطية والخطية والمساحية والألوان وخطوط </a:t>
            </a:r>
            <a:r>
              <a:rPr lang="ar-SA" sz="2500" b="1" dirty="0" smtClean="0"/>
              <a:t>الكنتور.</a:t>
            </a:r>
            <a:endParaRPr lang="ar-SA" sz="2500" b="1" dirty="0"/>
          </a:p>
          <a:p>
            <a:pPr algn="just" rtl="1" eaLnBrk="1" hangingPunct="1"/>
            <a:r>
              <a:rPr lang="ar-SA" sz="2500" b="1" dirty="0" smtClean="0"/>
              <a:t>تصنيف أسماء </a:t>
            </a:r>
            <a:r>
              <a:rPr lang="ar-SA" sz="2500" b="1" dirty="0"/>
              <a:t>الأعلام والمواقع والظاهرات الطبيعية </a:t>
            </a:r>
            <a:r>
              <a:rPr lang="ar-SA" sz="2500" b="1" dirty="0" smtClean="0"/>
              <a:t>والبشرية.</a:t>
            </a:r>
            <a:endParaRPr lang="ar-SA" sz="2500" b="1" dirty="0"/>
          </a:p>
          <a:p>
            <a:pPr algn="just" rtl="1" eaLnBrk="1" hangingPunct="1"/>
            <a:r>
              <a:rPr lang="ar-SA" sz="2500" b="1" dirty="0" smtClean="0"/>
              <a:t>تنفيذ الرسم التخطيطي للخريطة .</a:t>
            </a:r>
            <a:endParaRPr lang="ar-SA" sz="2500" b="1" dirty="0"/>
          </a:p>
          <a:p>
            <a:pPr algn="just" rtl="1" eaLnBrk="1" hangingPunct="1">
              <a:buFont typeface="Wingdings 2" pitchFamily="18" charset="2"/>
              <a:buNone/>
            </a:pPr>
            <a:endParaRPr lang="ar-EG" dirty="0" smtClean="0"/>
          </a:p>
        </p:txBody>
      </p:sp>
    </p:spTree>
    <p:extLst>
      <p:ext uri="{BB962C8B-B14F-4D97-AF65-F5344CB8AC3E}">
        <p14:creationId xmlns:p14="http://schemas.microsoft.com/office/powerpoint/2010/main" val="35787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إعداد </a:t>
            </a:r>
            <a:r>
              <a:rPr lang="ar-SA" b="1" dirty="0">
                <a:solidFill>
                  <a:srgbClr val="89006F"/>
                </a:solidFill>
              </a:rPr>
              <a:t>الخرائط </a:t>
            </a:r>
            <a:r>
              <a:rPr lang="ar-SA" b="1" dirty="0" smtClean="0">
                <a:solidFill>
                  <a:srgbClr val="89006F"/>
                </a:solidFill>
              </a:rPr>
              <a:t>الرقمية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5029200"/>
          </a:xfrm>
        </p:spPr>
        <p:txBody>
          <a:bodyPr/>
          <a:lstStyle/>
          <a:p>
            <a:pPr marL="0" indent="0" algn="just" rtl="1" eaLnBrk="1" hangingPunct="1">
              <a:buNone/>
            </a:pPr>
            <a:r>
              <a:rPr lang="ar-SA" sz="2600" b="1" dirty="0" smtClean="0"/>
              <a:t>     من الضروري بمكان عند إنشاء</a:t>
            </a:r>
            <a:r>
              <a:rPr lang="ar-SA" sz="2600" b="1" dirty="0"/>
              <a:t> </a:t>
            </a:r>
            <a:r>
              <a:rPr lang="ar-EG" sz="2600" b="1" dirty="0" smtClean="0"/>
              <a:t>الخرائط </a:t>
            </a:r>
            <a:r>
              <a:rPr lang="ar-EG" sz="2600" b="1" dirty="0"/>
              <a:t>الرقمية بصفة عامة والخرائط الطبوغرافية بصفة </a:t>
            </a:r>
            <a:r>
              <a:rPr lang="ar-EG" sz="2600" b="1" dirty="0" smtClean="0"/>
              <a:t>خاصة</a:t>
            </a:r>
            <a:r>
              <a:rPr lang="ar-SA" sz="2600" b="1" dirty="0" smtClean="0"/>
              <a:t>،</a:t>
            </a:r>
            <a:r>
              <a:rPr lang="ar-EG" sz="2600" b="1" dirty="0" smtClean="0"/>
              <a:t> </a:t>
            </a:r>
            <a:r>
              <a:rPr lang="ar-EG" sz="2600" b="1" dirty="0"/>
              <a:t>تصميم وإعداد قاعدة بيانات رقمية </a:t>
            </a:r>
            <a:r>
              <a:rPr lang="ar-EG" sz="2600" b="1" dirty="0" smtClean="0"/>
              <a:t>تكون </a:t>
            </a:r>
            <a:r>
              <a:rPr lang="ar-EG" sz="2600" b="1" dirty="0"/>
              <a:t>المصدر الرئيسي للمعلومات الخاصة بإنتاج </a:t>
            </a:r>
            <a:r>
              <a:rPr lang="ar-EG" sz="2600" b="1" dirty="0" smtClean="0"/>
              <a:t>الخريطة</a:t>
            </a:r>
            <a:r>
              <a:rPr lang="ar-SA" sz="2600" b="1" dirty="0" smtClean="0"/>
              <a:t>.</a:t>
            </a:r>
          </a:p>
          <a:p>
            <a:pPr marL="0" indent="0" algn="just" rtl="1" eaLnBrk="1" hangingPunct="1">
              <a:buNone/>
            </a:pPr>
            <a:r>
              <a:rPr lang="ar-EG" sz="2600" b="1" dirty="0" smtClean="0"/>
              <a:t> </a:t>
            </a:r>
            <a:r>
              <a:rPr lang="ar-SA" sz="2600" b="1" dirty="0" smtClean="0"/>
              <a:t> وتتعدد</a:t>
            </a:r>
            <a:r>
              <a:rPr lang="ar-EG" sz="2600" b="1" dirty="0" smtClean="0"/>
              <a:t> </a:t>
            </a:r>
            <a:r>
              <a:rPr lang="ar-SA" sz="2600" b="1" dirty="0" smtClean="0"/>
              <a:t>ال</a:t>
            </a:r>
            <a:r>
              <a:rPr lang="ar-EG" sz="2600" b="1" dirty="0" smtClean="0"/>
              <a:t>طرق </a:t>
            </a:r>
            <a:r>
              <a:rPr lang="ar-SA" sz="2600" b="1" dirty="0" smtClean="0"/>
              <a:t>المستخدمة في</a:t>
            </a:r>
            <a:r>
              <a:rPr lang="ar-EG" sz="2600" b="1" dirty="0" smtClean="0"/>
              <a:t> تصميم الخرائط </a:t>
            </a:r>
            <a:r>
              <a:rPr lang="ar-EG" sz="2600" b="1" dirty="0"/>
              <a:t>الرقمية </a:t>
            </a:r>
            <a:r>
              <a:rPr lang="ar-SA" sz="2600" b="1" dirty="0" smtClean="0"/>
              <a:t>و</a:t>
            </a:r>
            <a:r>
              <a:rPr lang="ar-EG" sz="2600" b="1" dirty="0" smtClean="0"/>
              <a:t>الطبوغرافية</a:t>
            </a:r>
            <a:r>
              <a:rPr lang="ar-SA" sz="2600" b="1" dirty="0" smtClean="0"/>
              <a:t> </a:t>
            </a:r>
            <a:r>
              <a:rPr lang="ar-EG" sz="2600" b="1" dirty="0" smtClean="0"/>
              <a:t>وإنتاج</a:t>
            </a:r>
            <a:r>
              <a:rPr lang="ar-SA" sz="2600" b="1" dirty="0" smtClean="0"/>
              <a:t>ها، و</a:t>
            </a:r>
            <a:r>
              <a:rPr lang="ar-EG" sz="2600" b="1" dirty="0" smtClean="0"/>
              <a:t>من </a:t>
            </a:r>
            <a:r>
              <a:rPr lang="ar-EG" sz="2600" b="1" dirty="0"/>
              <a:t>أهمها برامج نظم المعلومات الجغرافية </a:t>
            </a:r>
            <a:r>
              <a:rPr lang="ar-EG" sz="2600" b="1" dirty="0" smtClean="0"/>
              <a:t>التي تع</a:t>
            </a:r>
            <a:r>
              <a:rPr lang="ar-SA" sz="2600" b="1" dirty="0" smtClean="0"/>
              <a:t>د</a:t>
            </a:r>
            <a:r>
              <a:rPr lang="ar-EG" sz="2600" b="1" dirty="0" smtClean="0"/>
              <a:t> </a:t>
            </a:r>
            <a:r>
              <a:rPr lang="ar-SA" sz="2600" b="1" dirty="0" smtClean="0"/>
              <a:t>أحد </a:t>
            </a:r>
            <a:r>
              <a:rPr lang="ar-EG" sz="2600" b="1" dirty="0" smtClean="0"/>
              <a:t>التقنيات </a:t>
            </a:r>
            <a:r>
              <a:rPr lang="ar-EG" sz="2600" b="1" dirty="0"/>
              <a:t>القائمة على استخدام الحاسب </a:t>
            </a:r>
            <a:r>
              <a:rPr lang="ar-EG" sz="2600" b="1" dirty="0" smtClean="0"/>
              <a:t>الآلي</a:t>
            </a:r>
            <a:r>
              <a:rPr lang="ar-SA" sz="2600" b="1" dirty="0" smtClean="0"/>
              <a:t>،</a:t>
            </a:r>
            <a:r>
              <a:rPr lang="ar-EG" sz="2600" b="1" dirty="0" smtClean="0"/>
              <a:t> </a:t>
            </a:r>
            <a:r>
              <a:rPr lang="ar-EG" sz="2600" b="1" dirty="0"/>
              <a:t>والتي لها القدرة على عرض المعلومات الجغرافية بصورها </a:t>
            </a:r>
            <a:r>
              <a:rPr lang="ar-EG" sz="2600" b="1" dirty="0" smtClean="0"/>
              <a:t>المختلفة</a:t>
            </a:r>
            <a:r>
              <a:rPr lang="ar-SA" sz="2600" b="1" dirty="0" smtClean="0"/>
              <a:t>،</a:t>
            </a:r>
            <a:r>
              <a:rPr lang="ar-EG" sz="2600" b="1" dirty="0" smtClean="0"/>
              <a:t> </a:t>
            </a:r>
            <a:r>
              <a:rPr lang="ar-EG" sz="2600" b="1" dirty="0"/>
              <a:t>وتنفيذ العمليات </a:t>
            </a:r>
            <a:r>
              <a:rPr lang="ar-EG" sz="2600" b="1" dirty="0" smtClean="0"/>
              <a:t>الإحصائية</a:t>
            </a:r>
            <a:r>
              <a:rPr lang="ar-SA" sz="2600" b="1" dirty="0" smtClean="0"/>
              <a:t>،</a:t>
            </a:r>
            <a:r>
              <a:rPr lang="ar-EG" sz="2600" b="1" dirty="0" smtClean="0"/>
              <a:t> </a:t>
            </a:r>
            <a:r>
              <a:rPr lang="ar-SA" sz="2600" b="1" dirty="0" smtClean="0"/>
              <a:t>ذلك </a:t>
            </a:r>
            <a:r>
              <a:rPr lang="ar-EG" sz="2600" b="1" dirty="0" smtClean="0"/>
              <a:t>إضافة </a:t>
            </a:r>
            <a:r>
              <a:rPr lang="ar-EG" sz="2600" b="1" dirty="0"/>
              <a:t>إلى إمكاناتها في تأسيس قواعد البيانات المكانية </a:t>
            </a:r>
            <a:r>
              <a:rPr lang="ar-EG" sz="2600" b="1" dirty="0" smtClean="0"/>
              <a:t>وال</a:t>
            </a:r>
            <a:r>
              <a:rPr lang="ar-SA" sz="2600" b="1" dirty="0" smtClean="0"/>
              <a:t>لامكانية</a:t>
            </a:r>
            <a:r>
              <a:rPr lang="ar-EG" sz="2600" b="1" dirty="0" smtClean="0"/>
              <a:t> </a:t>
            </a:r>
            <a:r>
              <a:rPr lang="ar-EG" sz="2600" b="1" dirty="0"/>
              <a:t>المرتبطة </a:t>
            </a:r>
            <a:r>
              <a:rPr lang="ar-EG" sz="2600" b="1" dirty="0" smtClean="0"/>
              <a:t>بها</a:t>
            </a:r>
            <a:r>
              <a:rPr lang="ar-SA" sz="2600" b="1" dirty="0" smtClean="0"/>
              <a:t>.</a:t>
            </a:r>
            <a:endParaRPr lang="ar-EG" sz="25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343400"/>
            <a:ext cx="2286000" cy="199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متطلبات إعداد الخرائط الرقمية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marL="0" indent="0" algn="just" rtl="1" eaLnBrk="1" hangingPunct="1">
              <a:buNone/>
            </a:pPr>
            <a:r>
              <a:rPr lang="ar-SA" sz="2500" b="1" dirty="0"/>
              <a:t> </a:t>
            </a:r>
            <a:r>
              <a:rPr lang="ar-EG" sz="2500" b="1" dirty="0" smtClean="0"/>
              <a:t>يمكن </a:t>
            </a:r>
            <a:r>
              <a:rPr lang="ar-EG" sz="2500" b="1" dirty="0"/>
              <a:t>حصرالمتطلبات الفنية</a:t>
            </a:r>
            <a:r>
              <a:rPr lang="ar-SA" sz="2500" b="1" dirty="0" smtClean="0"/>
              <a:t> ل</a:t>
            </a:r>
            <a:r>
              <a:rPr lang="ar-EG" sz="2500" b="1" dirty="0" smtClean="0"/>
              <a:t>إعداد </a:t>
            </a:r>
            <a:r>
              <a:rPr lang="ar-EG" sz="2500" b="1" dirty="0"/>
              <a:t>الخرائط </a:t>
            </a:r>
            <a:r>
              <a:rPr lang="ar-EG" sz="2500" b="1" dirty="0" smtClean="0"/>
              <a:t>في الآتي:</a:t>
            </a:r>
          </a:p>
          <a:p>
            <a:pPr algn="just" rtl="1" eaLnBrk="1" hangingPunct="1"/>
            <a:r>
              <a:rPr lang="ar-SA" sz="2500" b="1" dirty="0"/>
              <a:t>الحاسب الآلي بمكوناته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en-US" sz="2500" b="1" dirty="0"/>
              <a:t> </a:t>
            </a:r>
            <a:r>
              <a:rPr lang="ar-SA" sz="2500" b="1" dirty="0" smtClean="0"/>
              <a:t> ليؤدي المهام الرئيسة </a:t>
            </a:r>
            <a:r>
              <a:rPr lang="ar-SA" sz="2500" b="1" dirty="0"/>
              <a:t>في إتمام </a:t>
            </a:r>
            <a:r>
              <a:rPr lang="ar-SA" sz="2500" b="1" dirty="0" smtClean="0"/>
              <a:t>المدخلات والعمليات والمخرجات الرقمية.</a:t>
            </a:r>
          </a:p>
          <a:p>
            <a:pPr algn="just" rtl="1" eaLnBrk="1" hangingPunct="1"/>
            <a:r>
              <a:rPr lang="ar-SA" sz="2500" b="1" dirty="0" smtClean="0"/>
              <a:t>البرامج </a:t>
            </a:r>
            <a:r>
              <a:rPr lang="ar-SA" sz="2500" b="1" dirty="0"/>
              <a:t>التطبيقية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en-US" sz="2500" b="1" dirty="0"/>
              <a:t> </a:t>
            </a:r>
            <a:r>
              <a:rPr lang="ar-SA" sz="2500" b="1" dirty="0" smtClean="0"/>
              <a:t> التي </a:t>
            </a:r>
            <a:r>
              <a:rPr lang="ar-SA" sz="2500" b="1" dirty="0"/>
              <a:t>تستقبل البيانات والمعلومات والأوامر </a:t>
            </a:r>
            <a:r>
              <a:rPr lang="ar-SA" sz="2500" b="1" dirty="0" smtClean="0"/>
              <a:t>وتشغيل الأجهزة </a:t>
            </a:r>
            <a:r>
              <a:rPr lang="ar-SA" sz="2500" b="1" dirty="0"/>
              <a:t>والتحكم في البيانات والمعلومات، وتحليلها وإدارتها وتحويلها إلى رسومات وخرائط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ar-SA" sz="2500" b="1" dirty="0" smtClean="0"/>
              <a:t>الطابعة والرسامات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Printer-Plotter</a:t>
            </a:r>
            <a:r>
              <a:rPr lang="ar-S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500" b="1" dirty="0" smtClean="0"/>
              <a:t>لطبع </a:t>
            </a:r>
            <a:r>
              <a:rPr lang="ar-SA" sz="2500" b="1" dirty="0"/>
              <a:t>التقارير وإخراج الخرائط </a:t>
            </a:r>
            <a:r>
              <a:rPr lang="ar-SA" sz="2500" b="1" dirty="0" smtClean="0"/>
              <a:t>والرسومات.</a:t>
            </a:r>
            <a:endParaRPr lang="ar-SA" sz="2500" b="1" dirty="0"/>
          </a:p>
          <a:p>
            <a:pPr algn="just" rtl="1" eaLnBrk="1" hangingPunct="1"/>
            <a:endParaRPr lang="ar-SA" sz="2500" b="1" dirty="0" smtClean="0"/>
          </a:p>
          <a:p>
            <a:pPr marL="0" indent="0" algn="just" rtl="1" eaLnBrk="1" hangingPunct="1">
              <a:buNone/>
            </a:pPr>
            <a:endParaRPr lang="ar-EG" sz="2500" b="1" dirty="0" smtClean="0"/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410985"/>
            <a:ext cx="1280160" cy="189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87" y="4570372"/>
            <a:ext cx="3383280" cy="173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تصنيف المعلومات </a:t>
            </a:r>
            <a:r>
              <a:rPr lang="ar-SA" b="1" dirty="0" smtClean="0">
                <a:solidFill>
                  <a:srgbClr val="89006F"/>
                </a:solidFill>
              </a:rPr>
              <a:t>والعمليات الكارتوجرافية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47800"/>
            <a:ext cx="8504238" cy="4953000"/>
          </a:xfrm>
        </p:spPr>
        <p:txBody>
          <a:bodyPr/>
          <a:lstStyle/>
          <a:p>
            <a:pPr algn="just" rtl="1" eaLnBrk="1" hangingPunct="1"/>
            <a:r>
              <a:rPr lang="ar-EG" sz="2600" b="1" dirty="0" smtClean="0"/>
              <a:t> </a:t>
            </a:r>
            <a:r>
              <a:rPr lang="ar-EG" sz="2500" b="1" dirty="0"/>
              <a:t>تصنف المعلومات إلي بيانات مكانية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n-US" sz="25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500" b="1" dirty="0"/>
              <a:t> </a:t>
            </a:r>
            <a:r>
              <a:rPr lang="ar-SA" sz="2500" b="1" dirty="0"/>
              <a:t> </a:t>
            </a:r>
            <a:r>
              <a:rPr lang="ar-EG" sz="2500" b="1" dirty="0"/>
              <a:t>تحدد مواقع الظاهرات والعلاقة المكانية، وأخرى بيانات </a:t>
            </a:r>
            <a:r>
              <a:rPr lang="ar-SA" sz="2500" b="1" dirty="0"/>
              <a:t>لا </a:t>
            </a:r>
            <a:r>
              <a:rPr lang="ar-SA" sz="2500" b="1" dirty="0" smtClean="0"/>
              <a:t>مكانية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Attribute</a:t>
            </a:r>
            <a:r>
              <a:rPr lang="en-US" sz="2500" b="1" dirty="0" smtClean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500" b="1" dirty="0" smtClean="0"/>
              <a:t> </a:t>
            </a:r>
            <a:r>
              <a:rPr lang="ar-SA" sz="2500" b="1" dirty="0" smtClean="0"/>
              <a:t> </a:t>
            </a:r>
            <a:r>
              <a:rPr lang="ar-EG" sz="2500" b="1" dirty="0"/>
              <a:t>تو</a:t>
            </a:r>
            <a:r>
              <a:rPr lang="ar-SA" sz="2500" b="1" dirty="0"/>
              <a:t>ضح</a:t>
            </a:r>
            <a:r>
              <a:rPr lang="ar-EG" sz="2500" b="1" dirty="0"/>
              <a:t> الظاهرات من حيث </a:t>
            </a:r>
            <a:r>
              <a:rPr lang="ar-SA" sz="2500" b="1" dirty="0"/>
              <a:t>ال</a:t>
            </a:r>
            <a:r>
              <a:rPr lang="ar-EG" sz="2500" b="1" dirty="0"/>
              <a:t>نوع و</a:t>
            </a:r>
            <a:r>
              <a:rPr lang="ar-SA" sz="2500" b="1" dirty="0"/>
              <a:t>ال</a:t>
            </a:r>
            <a:r>
              <a:rPr lang="ar-EG" sz="2500" b="1" dirty="0"/>
              <a:t>شكل و</a:t>
            </a:r>
            <a:r>
              <a:rPr lang="ar-SA" sz="2500" b="1" dirty="0"/>
              <a:t>ال</a:t>
            </a:r>
            <a:r>
              <a:rPr lang="ar-EG" sz="2500" b="1" dirty="0"/>
              <a:t>أبعادها</a:t>
            </a:r>
            <a:r>
              <a:rPr lang="ar-SA" sz="2500" b="1" dirty="0"/>
              <a:t>.</a:t>
            </a:r>
          </a:p>
          <a:p>
            <a:pPr algn="just" rtl="1" eaLnBrk="1" hangingPunct="1"/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EG" sz="2500" b="1" dirty="0"/>
              <a:t>عند تجميع البيانات </a:t>
            </a:r>
            <a:r>
              <a:rPr lang="ar-SA" sz="2500" b="1" dirty="0" smtClean="0"/>
              <a:t>القيام ب</a:t>
            </a:r>
            <a:r>
              <a:rPr lang="ar-EG" sz="2500" b="1" dirty="0" smtClean="0"/>
              <a:t>عمليات </a:t>
            </a:r>
            <a:r>
              <a:rPr lang="ar-EG" sz="2500" b="1" dirty="0"/>
              <a:t>الاختيار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en-US" sz="2500" b="1" dirty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والتبسيط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Simplification</a:t>
            </a:r>
            <a:r>
              <a:rPr lang="en-US" sz="2500" b="1" dirty="0"/>
              <a:t> </a:t>
            </a:r>
            <a:r>
              <a:rPr lang="ar-SA" sz="2500" b="1" dirty="0" smtClean="0"/>
              <a:t> </a:t>
            </a:r>
            <a:r>
              <a:rPr lang="ar-EG" sz="2500" b="1" dirty="0" smtClean="0"/>
              <a:t>والتعديل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  <a:r>
              <a:rPr lang="en-US" sz="2500" b="1" dirty="0"/>
              <a:t>؛ </a:t>
            </a:r>
            <a:r>
              <a:rPr lang="ar-EG" sz="2500" b="1" dirty="0"/>
              <a:t>حيث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SA" sz="2500" b="1" dirty="0" smtClean="0"/>
              <a:t>ا</a:t>
            </a:r>
            <a:r>
              <a:rPr lang="ar-EG" sz="2500" b="1" dirty="0" smtClean="0"/>
              <a:t>خت</a:t>
            </a:r>
            <a:r>
              <a:rPr lang="ar-SA" sz="2500" b="1" dirty="0" smtClean="0"/>
              <a:t>ي</a:t>
            </a:r>
            <a:r>
              <a:rPr lang="ar-EG" sz="2500" b="1" dirty="0" smtClean="0"/>
              <a:t>ار </a:t>
            </a:r>
            <a:r>
              <a:rPr lang="ar-EG" sz="2500" b="1" dirty="0"/>
              <a:t>بعض المعلومات واستبعاد أخرى، كذلك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تم </a:t>
            </a:r>
            <a:r>
              <a:rPr lang="ar-SA" sz="2500" b="1" dirty="0" smtClean="0"/>
              <a:t>القيام ب</a:t>
            </a:r>
            <a:r>
              <a:rPr lang="ar-EG" sz="2500" b="1" dirty="0" smtClean="0"/>
              <a:t>عمليات </a:t>
            </a:r>
            <a:r>
              <a:rPr lang="ar-EG" sz="2500" b="1" dirty="0"/>
              <a:t>الدمج والمبالغة والإزاحة؛ حيث </a:t>
            </a:r>
            <a:r>
              <a:rPr lang="ar-SA" sz="2500" b="1" dirty="0" smtClean="0"/>
              <a:t>ي</a:t>
            </a:r>
            <a:r>
              <a:rPr lang="ar-EG" sz="2500" b="1" dirty="0" smtClean="0"/>
              <a:t>دمج </a:t>
            </a:r>
            <a:r>
              <a:rPr lang="ar-EG" sz="2500" b="1" dirty="0"/>
              <a:t>بعض </a:t>
            </a:r>
            <a:r>
              <a:rPr lang="ar-EG" sz="2500" b="1" dirty="0" smtClean="0"/>
              <a:t>الظاهر</a:t>
            </a:r>
            <a:r>
              <a:rPr lang="ar-SA" sz="2500" b="1" dirty="0" smtClean="0"/>
              <a:t>ات</a:t>
            </a:r>
            <a:r>
              <a:rPr lang="ar-EG" sz="2500" b="1" dirty="0" smtClean="0"/>
              <a:t> </a:t>
            </a:r>
            <a:r>
              <a:rPr lang="ar-EG" sz="2500" b="1" dirty="0"/>
              <a:t>المتجاورة التي تنتمي إلى نوع واحد أو درجة واحدة، </a:t>
            </a:r>
            <a:r>
              <a:rPr lang="ar-EG" sz="2500" b="1" dirty="0" smtClean="0"/>
              <a:t>وغير</a:t>
            </a:r>
            <a:r>
              <a:rPr lang="ar-SA" sz="2500" b="1" dirty="0" smtClean="0"/>
              <a:t> ذلك</a:t>
            </a:r>
            <a:r>
              <a:rPr lang="ar-EG" sz="2500" b="1" dirty="0" smtClean="0"/>
              <a:t> </a:t>
            </a:r>
            <a:r>
              <a:rPr lang="ar-EG" sz="2500" b="1" dirty="0"/>
              <a:t>من عمليات التعميم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Generalization</a:t>
            </a:r>
            <a:r>
              <a:rPr lang="ar-SA" sz="2500" b="1" dirty="0" smtClean="0"/>
              <a:t>.</a:t>
            </a:r>
          </a:p>
          <a:p>
            <a:pPr algn="just" rtl="1" eaLnBrk="1" hangingPunct="1"/>
            <a:r>
              <a:rPr lang="en-US" sz="2500" b="1" dirty="0" smtClean="0"/>
              <a:t> </a:t>
            </a:r>
            <a:r>
              <a:rPr lang="ar-SA" sz="2500" b="1" dirty="0" smtClean="0"/>
              <a:t>يتم </a:t>
            </a:r>
            <a:r>
              <a:rPr lang="ar-EG" sz="2500" b="1" dirty="0" smtClean="0"/>
              <a:t>أثناء </a:t>
            </a:r>
            <a:r>
              <a:rPr lang="ar-EG" sz="2500" b="1" dirty="0"/>
              <a:t>إجراء تلك العمليات </a:t>
            </a:r>
            <a:r>
              <a:rPr lang="ar-EG" sz="2500" b="1" dirty="0" smtClean="0"/>
              <a:t>نقل </a:t>
            </a:r>
            <a:r>
              <a:rPr lang="ar-EG" sz="2500" b="1" dirty="0"/>
              <a:t>البيانات </a:t>
            </a:r>
            <a:r>
              <a:rPr lang="ar-EG" sz="2500" b="1" dirty="0" smtClean="0"/>
              <a:t>والمعلومات</a:t>
            </a:r>
            <a:endParaRPr lang="en-US" sz="2500" b="1" dirty="0" smtClean="0"/>
          </a:p>
          <a:p>
            <a:pPr marL="0" indent="0" algn="just" rtl="1" eaLnBrk="1" hangingPunct="1">
              <a:buNone/>
            </a:pPr>
            <a:r>
              <a:rPr lang="en-US" sz="2500" b="1" dirty="0"/>
              <a:t> </a:t>
            </a:r>
            <a:r>
              <a:rPr lang="en-US" sz="2500" b="1" dirty="0" smtClean="0"/>
              <a:t>   </a:t>
            </a:r>
            <a:r>
              <a:rPr lang="ar-EG" sz="2500" b="1" dirty="0" smtClean="0"/>
              <a:t>المختارة </a:t>
            </a:r>
            <a:r>
              <a:rPr lang="ar-EG" sz="2500" b="1" dirty="0"/>
              <a:t>وتوقيعها على لوحة التجميع </a:t>
            </a:r>
            <a:endParaRPr lang="en-US" sz="2500" b="1" dirty="0"/>
          </a:p>
          <a:p>
            <a:pPr marL="0" indent="0" algn="just" rtl="1" eaLnBrk="1" hangingPunct="1">
              <a:buNone/>
            </a:pPr>
            <a:r>
              <a:rPr lang="en-US" sz="2500" b="1" dirty="0" smtClean="0"/>
              <a:t>    </a:t>
            </a:r>
            <a:r>
              <a:rPr lang="ar-EG" sz="2500" b="1" dirty="0" smtClean="0"/>
              <a:t>أو </a:t>
            </a:r>
            <a:r>
              <a:rPr lang="ar-EG" sz="2500" b="1" dirty="0"/>
              <a:t>لوحة العمل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5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Sheet</a:t>
            </a:r>
            <a:r>
              <a:rPr lang="en-US" sz="2500" b="1" dirty="0" smtClean="0"/>
              <a:t> </a:t>
            </a:r>
            <a:r>
              <a:rPr lang="ar-SA" sz="2500" b="1" dirty="0" smtClean="0"/>
              <a:t>.</a:t>
            </a:r>
            <a:endParaRPr lang="ar-EG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267200"/>
            <a:ext cx="2377440" cy="207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 smtClean="0">
                <a:solidFill>
                  <a:srgbClr val="89006F"/>
                </a:solidFill>
              </a:rPr>
              <a:t>مرحلة إنشاء </a:t>
            </a:r>
            <a:r>
              <a:rPr lang="ar-SA" b="1" dirty="0">
                <a:solidFill>
                  <a:srgbClr val="89006F"/>
                </a:solidFill>
              </a:rPr>
              <a:t>قاعدة البيانات </a:t>
            </a:r>
            <a:r>
              <a:rPr lang="ar-SA" b="1" dirty="0" smtClean="0">
                <a:solidFill>
                  <a:srgbClr val="89006F"/>
                </a:solidFill>
              </a:rPr>
              <a:t>الجغرافية</a:t>
            </a:r>
            <a:endParaRPr lang="en-US" b="1" dirty="0" smtClean="0">
              <a:solidFill>
                <a:srgbClr val="89006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5029200"/>
          </a:xfrm>
        </p:spPr>
        <p:txBody>
          <a:bodyPr/>
          <a:lstStyle/>
          <a:p>
            <a:pPr algn="just" rtl="1" eaLnBrk="1" hangingPunct="1"/>
            <a:r>
              <a:rPr lang="ar-EG" sz="2300" b="1" dirty="0" smtClean="0"/>
              <a:t>تمثل </a:t>
            </a:r>
            <a:r>
              <a:rPr lang="ar-EG" sz="2300" b="1" dirty="0"/>
              <a:t>قاعدة البيانات الجغرافية المعلومات المكانية </a:t>
            </a:r>
            <a:r>
              <a:rPr lang="ar-EG" sz="2300" b="1" dirty="0" smtClean="0"/>
              <a:t>وال</a:t>
            </a:r>
            <a:r>
              <a:rPr lang="ar-SA" sz="2300" b="1" dirty="0" smtClean="0"/>
              <a:t>لامكانية</a:t>
            </a:r>
            <a:r>
              <a:rPr lang="ar-EG" sz="2300" b="1" dirty="0" smtClean="0"/>
              <a:t> </a:t>
            </a:r>
            <a:r>
              <a:rPr lang="ar-EG" sz="2300" b="1" dirty="0"/>
              <a:t>للظاهرات </a:t>
            </a:r>
            <a:r>
              <a:rPr lang="ar-SA" sz="2300" b="1" dirty="0" smtClean="0"/>
              <a:t>الجغرافية</a:t>
            </a:r>
            <a:r>
              <a:rPr lang="ar-EG" sz="2300" b="1" dirty="0" smtClean="0"/>
              <a:t> </a:t>
            </a:r>
            <a:r>
              <a:rPr lang="ar-EG" sz="2300" b="1" dirty="0"/>
              <a:t>الاساس التي </a:t>
            </a:r>
            <a:r>
              <a:rPr lang="ar-SA" sz="2300" b="1" dirty="0" smtClean="0"/>
              <a:t>ي</a:t>
            </a:r>
            <a:r>
              <a:rPr lang="ar-EG" sz="2300" b="1" dirty="0" smtClean="0"/>
              <a:t>تم </a:t>
            </a:r>
            <a:r>
              <a:rPr lang="ar-SA" sz="2300" b="1" dirty="0" smtClean="0"/>
              <a:t>عليه </a:t>
            </a:r>
            <a:r>
              <a:rPr lang="ar-EG" sz="2300" b="1" dirty="0" smtClean="0"/>
              <a:t>تصميم </a:t>
            </a:r>
            <a:r>
              <a:rPr lang="ar-EG" sz="2300" b="1" dirty="0"/>
              <a:t>الخريطة </a:t>
            </a:r>
            <a:r>
              <a:rPr lang="ar-EG" sz="2300" b="1" dirty="0" smtClean="0"/>
              <a:t>الرقمية</a:t>
            </a:r>
            <a:r>
              <a:rPr lang="ar-SA" sz="2300" b="1" dirty="0" smtClean="0"/>
              <a:t> الموضوعية و</a:t>
            </a:r>
            <a:r>
              <a:rPr lang="ar-EG" sz="2300" b="1" dirty="0" smtClean="0"/>
              <a:t>الطبوغرافية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EG" sz="2300" b="1" dirty="0" smtClean="0"/>
              <a:t> </a:t>
            </a:r>
            <a:r>
              <a:rPr lang="ar-EG" sz="2300" b="1" dirty="0"/>
              <a:t>وذلك طبقاً </a:t>
            </a:r>
            <a:r>
              <a:rPr lang="ar-EG" sz="2300" b="1" dirty="0" smtClean="0"/>
              <a:t>لمواصفات </a:t>
            </a:r>
            <a:r>
              <a:rPr lang="ar-SA" sz="2300" b="1" dirty="0"/>
              <a:t>ا</a:t>
            </a:r>
            <a:r>
              <a:rPr lang="ar-EG" sz="2300" b="1" dirty="0" smtClean="0"/>
              <a:t>لخر</a:t>
            </a:r>
            <a:r>
              <a:rPr lang="ar-SA" sz="2300" b="1" dirty="0" smtClean="0"/>
              <a:t>ي</a:t>
            </a:r>
            <a:r>
              <a:rPr lang="ar-EG" sz="2300" b="1" dirty="0" smtClean="0"/>
              <a:t>ط</a:t>
            </a:r>
            <a:r>
              <a:rPr lang="ar-SA" sz="2300" b="1" dirty="0" smtClean="0"/>
              <a:t>ة</a:t>
            </a:r>
            <a:r>
              <a:rPr lang="ar-EG" sz="2300" b="1" dirty="0" smtClean="0"/>
              <a:t> </a:t>
            </a:r>
            <a:r>
              <a:rPr lang="ar-EG" sz="2300" b="1" dirty="0"/>
              <a:t>ذات </a:t>
            </a:r>
            <a:r>
              <a:rPr lang="ar-EG" sz="2300" b="1" dirty="0" smtClean="0"/>
              <a:t>المقياس</a:t>
            </a:r>
            <a:r>
              <a:rPr lang="ar-SA" sz="2300" b="1" dirty="0" smtClean="0"/>
              <a:t> </a:t>
            </a:r>
            <a:r>
              <a:rPr lang="ar-EG" sz="2300" b="1" dirty="0" smtClean="0"/>
              <a:t>المطلوب؛ </a:t>
            </a:r>
            <a:r>
              <a:rPr lang="ar-EG" sz="2300" b="1" dirty="0"/>
              <a:t>حيث يحدد دائما مقياس رسم الخريطة </a:t>
            </a:r>
            <a:r>
              <a:rPr lang="ar-EG" sz="2300" b="1" dirty="0" smtClean="0"/>
              <a:t>مدى </a:t>
            </a:r>
            <a:r>
              <a:rPr lang="ar-EG" sz="2300" b="1" dirty="0"/>
              <a:t>التشابه أو الاختلاف بين الرموز والعلامات </a:t>
            </a:r>
            <a:r>
              <a:rPr lang="ar-EG" sz="2300" b="1" dirty="0" smtClean="0"/>
              <a:t>والظاهرات </a:t>
            </a:r>
            <a:r>
              <a:rPr lang="ar-EG" sz="2300" b="1" dirty="0"/>
              <a:t>التي </a:t>
            </a:r>
            <a:r>
              <a:rPr lang="ar-EG" sz="2300" b="1" dirty="0" smtClean="0"/>
              <a:t>تمثلها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EG" sz="2300" b="1" dirty="0" smtClean="0"/>
              <a:t> </a:t>
            </a:r>
            <a:r>
              <a:rPr lang="ar-EG" sz="2300" b="1" dirty="0"/>
              <a:t>كما أن لكمية التفاصيل التي ستظهر على الخريطة بناء على مقياس الرسم </a:t>
            </a:r>
            <a:r>
              <a:rPr lang="ar-EG" sz="2300" b="1" dirty="0" smtClean="0"/>
              <a:t>دور</a:t>
            </a:r>
            <a:r>
              <a:rPr lang="ar-SA" sz="2300" b="1" dirty="0" smtClean="0"/>
              <a:t>ا</a:t>
            </a:r>
            <a:r>
              <a:rPr lang="ar-EG" sz="2300" b="1" dirty="0" smtClean="0"/>
              <a:t> </a:t>
            </a:r>
            <a:r>
              <a:rPr lang="ar-EG" sz="2300" b="1" dirty="0"/>
              <a:t>في </a:t>
            </a:r>
            <a:r>
              <a:rPr lang="ar-EG" sz="2300" b="1" dirty="0" smtClean="0"/>
              <a:t>التشابه </a:t>
            </a:r>
            <a:r>
              <a:rPr lang="ar-EG" sz="2300" b="1" dirty="0"/>
              <a:t>والاختلاف سواء أكان </a:t>
            </a:r>
            <a:r>
              <a:rPr lang="ar-SA" sz="2300" b="1" dirty="0" smtClean="0"/>
              <a:t>ذلك </a:t>
            </a:r>
            <a:r>
              <a:rPr lang="ar-EG" sz="2300" b="1" dirty="0" smtClean="0"/>
              <a:t>في </a:t>
            </a:r>
            <a:r>
              <a:rPr lang="ar-EG" sz="2300" b="1" dirty="0"/>
              <a:t>المعلومات المكانية المتمثلة في رموز النقط والخطوط والمساحة والمجسمات أم في المعلومات </a:t>
            </a:r>
            <a:r>
              <a:rPr lang="ar-EG" sz="2300" b="1" dirty="0" smtClean="0"/>
              <a:t>ال</a:t>
            </a:r>
            <a:r>
              <a:rPr lang="ar-SA" sz="2300" b="1" dirty="0" smtClean="0"/>
              <a:t>لامكانية</a:t>
            </a:r>
            <a:r>
              <a:rPr lang="ar-EG" sz="2300" b="1" dirty="0" smtClean="0"/>
              <a:t> </a:t>
            </a:r>
            <a:r>
              <a:rPr lang="ar-EG" sz="2300" b="1" dirty="0"/>
              <a:t>المفسرة والواصفة </a:t>
            </a:r>
            <a:r>
              <a:rPr lang="ar-EG" sz="2300" b="1" dirty="0" smtClean="0"/>
              <a:t>لها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EG" sz="2300" b="1" dirty="0" smtClean="0"/>
              <a:t> وعليه </a:t>
            </a:r>
            <a:r>
              <a:rPr lang="ar-SA" sz="2300" b="1" dirty="0" smtClean="0"/>
              <a:t>ي</a:t>
            </a:r>
            <a:r>
              <a:rPr lang="ar-EG" sz="2300" b="1" dirty="0" smtClean="0"/>
              <a:t>تم </a:t>
            </a:r>
            <a:r>
              <a:rPr lang="ar-EG" sz="2300" b="1" dirty="0"/>
              <a:t>بناء نظام معلوماتي جغرافي باستخدام </a:t>
            </a:r>
            <a:r>
              <a:rPr lang="ar-EG" sz="2300" b="1" dirty="0" smtClean="0"/>
              <a:t>بر</a:t>
            </a:r>
            <a:r>
              <a:rPr lang="ar-SA" sz="2300" b="1" dirty="0" smtClean="0"/>
              <a:t>ا</a:t>
            </a:r>
            <a:r>
              <a:rPr lang="ar-EG" sz="2300" b="1" dirty="0" smtClean="0"/>
              <a:t>مج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ArcGIS</a:t>
            </a:r>
            <a:r>
              <a:rPr lang="en-US" sz="2300" b="1" dirty="0" smtClean="0"/>
              <a:t> </a:t>
            </a:r>
            <a:r>
              <a:rPr lang="ar-SA" sz="2300" b="1" dirty="0"/>
              <a:t> </a:t>
            </a:r>
            <a:r>
              <a:rPr lang="ar-EG" sz="2300" b="1" dirty="0" smtClean="0"/>
              <a:t>والبرامج </a:t>
            </a:r>
            <a:r>
              <a:rPr lang="ar-EG" sz="2300" b="1" dirty="0"/>
              <a:t>المساعدة </a:t>
            </a:r>
            <a:r>
              <a:rPr lang="ar-EG" sz="2300" b="1" dirty="0" smtClean="0"/>
              <a:t>الأخرى</a:t>
            </a:r>
            <a:r>
              <a:rPr lang="ar-SA" sz="2300" b="1" dirty="0" smtClean="0"/>
              <a:t> منها: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Arc</a:t>
            </a:r>
            <a:r>
              <a:rPr lang="en-US" sz="23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SA" sz="2300" b="1" dirty="0" smtClean="0"/>
              <a:t>ويتم ذلك </a:t>
            </a:r>
            <a:r>
              <a:rPr lang="ar-EG" sz="2300" b="1" dirty="0" smtClean="0"/>
              <a:t>عن طريق</a:t>
            </a:r>
            <a:r>
              <a:rPr lang="ar-SA" sz="2300" b="1" dirty="0" smtClean="0"/>
              <a:t> ثلاثة عمليات الأولى: </a:t>
            </a:r>
            <a:r>
              <a:rPr lang="ar-EG" sz="2300" b="1" dirty="0" smtClean="0"/>
              <a:t>‌إنشاء </a:t>
            </a:r>
            <a:r>
              <a:rPr lang="ar-EG" sz="2300" b="1" dirty="0"/>
              <a:t>قاعدة بيانات جغرافية </a:t>
            </a:r>
            <a:r>
              <a:rPr lang="en-US" sz="2300" b="1" dirty="0"/>
              <a:t>Geo </a:t>
            </a:r>
            <a:r>
              <a:rPr lang="en-US" sz="2300" b="1" dirty="0" smtClean="0"/>
              <a:t>Database</a:t>
            </a:r>
            <a:r>
              <a:rPr lang="ar-SA" sz="2300" b="1" dirty="0"/>
              <a:t>، </a:t>
            </a:r>
            <a:r>
              <a:rPr lang="ar-SA" sz="2300" b="1" dirty="0" smtClean="0"/>
              <a:t>‌والثانية: إنشاء </a:t>
            </a:r>
            <a:r>
              <a:rPr lang="ar-SA" sz="2300" b="1" dirty="0"/>
              <a:t>طاقم البيانات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en-US" sz="23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3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sz="2300" b="1" dirty="0"/>
              <a:t> </a:t>
            </a:r>
            <a:r>
              <a:rPr lang="ar-SA" sz="2300" b="1" dirty="0" smtClean="0"/>
              <a:t> وفئة البيانات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en-US" sz="2300" b="1" dirty="0" smtClean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sz="2300" b="1" dirty="0" smtClean="0"/>
              <a:t> </a:t>
            </a:r>
            <a:r>
              <a:rPr lang="ar-SA" sz="2300" b="1" dirty="0" smtClean="0"/>
              <a:t>، والأخيرة: تصميم </a:t>
            </a:r>
            <a:r>
              <a:rPr lang="ar-SA" sz="2300" b="1" dirty="0"/>
              <a:t>وإدخال قواعد البيانات </a:t>
            </a:r>
            <a:r>
              <a:rPr lang="ar-SA" sz="2300" b="1" dirty="0" smtClean="0"/>
              <a:t>اللامكانية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Attribute</a:t>
            </a:r>
            <a:r>
              <a:rPr lang="en-US" sz="23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ar-E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قاعدة </a:t>
            </a:r>
            <a:r>
              <a:rPr lang="ar-SA" b="1" dirty="0" smtClean="0">
                <a:solidFill>
                  <a:srgbClr val="89006F"/>
                </a:solidFill>
              </a:rPr>
              <a:t>البيانات الجغرافية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Database</a:t>
            </a:r>
            <a:endParaRPr lang="en-US" sz="3200" b="1" dirty="0" smtClean="0">
              <a:solidFill>
                <a:srgbClr val="890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371600"/>
            <a:ext cx="8504238" cy="5029200"/>
          </a:xfrm>
        </p:spPr>
        <p:txBody>
          <a:bodyPr/>
          <a:lstStyle/>
          <a:p>
            <a:pPr algn="just" rtl="1" eaLnBrk="1" hangingPunct="1"/>
            <a:r>
              <a:rPr lang="ar-EG" sz="2300" b="1" dirty="0"/>
              <a:t>يوجد نوعان لإنشاء قاعدة البيانات هما: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1800" b="1" dirty="0" smtClean="0"/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Geo</a:t>
            </a:r>
            <a:r>
              <a:rPr lang="en-US" sz="1800" b="1" dirty="0"/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1800" b="1" dirty="0" smtClean="0"/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ar-SA" sz="2300" b="1" dirty="0" smtClean="0"/>
              <a:t>، </a:t>
            </a:r>
            <a:r>
              <a:rPr lang="ar-EG" sz="2300" b="1" dirty="0" smtClean="0"/>
              <a:t>وتعد </a:t>
            </a:r>
            <a:r>
              <a:rPr lang="ar-EG" sz="2300" b="1" dirty="0"/>
              <a:t>قاعدة البيانات الجغرافية الصورة الأساسية للبيانات </a:t>
            </a:r>
            <a:r>
              <a:rPr lang="ar-EG" sz="2300" b="1" dirty="0" smtClean="0"/>
              <a:t>والتي </a:t>
            </a:r>
            <a:r>
              <a:rPr lang="ar-EG" sz="2300" b="1" dirty="0"/>
              <a:t>يتم التعامل معها ببرنامج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ARC Catalog </a:t>
            </a:r>
            <a:r>
              <a:rPr lang="ar-S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2300" b="1" dirty="0" smtClean="0"/>
              <a:t>التي </a:t>
            </a:r>
            <a:r>
              <a:rPr lang="ar-SA" sz="2300" b="1" dirty="0" smtClean="0"/>
              <a:t>ت</a:t>
            </a:r>
            <a:r>
              <a:rPr lang="ar-EG" sz="2300" b="1" dirty="0" smtClean="0"/>
              <a:t>ستخدم </a:t>
            </a:r>
            <a:r>
              <a:rPr lang="ar-EG" sz="2300" b="1" dirty="0"/>
              <a:t>لإدارة الملفات من نسخ وحذف وإنشاء وتعديل وقص ونقل للبيانات الجغرافية. </a:t>
            </a:r>
            <a:endParaRPr lang="ar-SA" sz="2300" b="1" dirty="0" smtClean="0"/>
          </a:p>
          <a:p>
            <a:pPr algn="just" rtl="1" eaLnBrk="1" hangingPunct="1">
              <a:buFont typeface="Wingdings 2" pitchFamily="18" charset="2"/>
              <a:buNone/>
            </a:pPr>
            <a:endParaRPr lang="ar-EG" sz="25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48524"/>
              </p:ext>
            </p:extLst>
          </p:nvPr>
        </p:nvGraphicFramePr>
        <p:xfrm>
          <a:off x="331787" y="2971800"/>
          <a:ext cx="8474076" cy="333966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50907">
                  <a:extLst>
                    <a:ext uri="{9D8B030D-6E8A-4147-A177-3AD203B41FA5}">
                      <a16:colId xmlns:a16="http://schemas.microsoft.com/office/drawing/2014/main" val="2947421050"/>
                    </a:ext>
                  </a:extLst>
                </a:gridCol>
                <a:gridCol w="3157330">
                  <a:extLst>
                    <a:ext uri="{9D8B030D-6E8A-4147-A177-3AD203B41FA5}">
                      <a16:colId xmlns:a16="http://schemas.microsoft.com/office/drawing/2014/main" val="1225381476"/>
                    </a:ext>
                  </a:extLst>
                </a:gridCol>
                <a:gridCol w="3865839">
                  <a:extLst>
                    <a:ext uri="{9D8B030D-6E8A-4147-A177-3AD203B41FA5}">
                      <a16:colId xmlns:a16="http://schemas.microsoft.com/office/drawing/2014/main" val="2731054734"/>
                    </a:ext>
                  </a:extLst>
                </a:gridCol>
              </a:tblGrid>
              <a:tr h="658468"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وجه </a:t>
                      </a:r>
                      <a:r>
                        <a:rPr lang="ar-EG" sz="1400" b="1" dirty="0" smtClean="0">
                          <a:effectLst/>
                        </a:rPr>
                        <a:t>المقارنة</a:t>
                      </a:r>
                      <a:r>
                        <a:rPr lang="ar-SA" sz="1400" b="1" dirty="0" smtClean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Personal Database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File Geo Database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254130"/>
                  </a:ext>
                </a:extLst>
              </a:tr>
              <a:tr h="598574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الامتداد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MDB</a:t>
                      </a:r>
                      <a:r>
                        <a:rPr lang="ar-EG" sz="1400" b="1" dirty="0">
                          <a:effectLst/>
                        </a:rPr>
                        <a:t> تكون قاعدة البيانات من نوع </a:t>
                      </a:r>
                      <a:r>
                        <a:rPr lang="ar-EG" sz="1400" b="1" dirty="0" smtClean="0">
                          <a:effectLst/>
                        </a:rPr>
                        <a:t>أكسس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GDB</a:t>
                      </a:r>
                      <a:r>
                        <a:rPr lang="ar-EG" sz="1400" b="1">
                          <a:effectLst/>
                        </a:rPr>
                        <a:t> تكون كملفات لويندوز؛ حيث تكون حافظة للبيانات الجغرافية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3618106"/>
                  </a:ext>
                </a:extLst>
              </a:tr>
              <a:tr h="394742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السعة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تتسع 1 جيجا يفضل استخدام سعة أقل من أجل أداء أفضل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تتسع 1 تيرا، وتكون كل</a:t>
                      </a:r>
                      <a:r>
                        <a:rPr lang="en-US" sz="1400" b="1" dirty="0">
                          <a:effectLst/>
                        </a:rPr>
                        <a:t>Data Set </a:t>
                      </a:r>
                      <a:r>
                        <a:rPr lang="ar-EG" sz="1400" b="1" dirty="0">
                          <a:effectLst/>
                        </a:rPr>
                        <a:t>عبارة عن مجلد بداخلة ملفات أخرى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926656"/>
                  </a:ext>
                </a:extLst>
              </a:tr>
              <a:tr h="802408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 smtClean="0">
                          <a:effectLst/>
                        </a:rPr>
                        <a:t>   </a:t>
                      </a:r>
                      <a:r>
                        <a:rPr lang="ar-EG" sz="1400" b="1" dirty="0" smtClean="0">
                          <a:effectLst/>
                        </a:rPr>
                        <a:t>المستخدمين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يستطيع تصفح وتعديل قاعدة البيانات متصفح واحد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يمكن أن يعدل أكثر من مستخدم قاعدة البيانات ولكن كل </a:t>
                      </a:r>
                      <a:r>
                        <a:rPr lang="en-US" sz="1400" b="1" dirty="0">
                          <a:effectLst/>
                        </a:rPr>
                        <a:t>Data set</a:t>
                      </a:r>
                      <a:r>
                        <a:rPr lang="ar-EG" sz="1400" b="1" dirty="0">
                          <a:effectLst/>
                        </a:rPr>
                        <a:t> مستخدم واحد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408465"/>
                  </a:ext>
                </a:extLst>
              </a:tr>
              <a:tr h="394742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التخزين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جميع الملفات بداخل قاعدة البيانات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كل </a:t>
                      </a:r>
                      <a:r>
                        <a:rPr lang="en-US" sz="1400" b="1" dirty="0">
                          <a:effectLst/>
                        </a:rPr>
                        <a:t>Data set</a:t>
                      </a:r>
                      <a:r>
                        <a:rPr lang="ar-EG" sz="1400" b="1" dirty="0">
                          <a:effectLst/>
                        </a:rPr>
                        <a:t> بمجلد داخل المجلد الأصلي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3076728"/>
                  </a:ext>
                </a:extLst>
              </a:tr>
              <a:tr h="394742">
                <a:tc>
                  <a:txBody>
                    <a:bodyPr/>
                    <a:lstStyle/>
                    <a:p>
                      <a:pPr marL="45720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الاستخدام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>
                          <a:effectLst/>
                        </a:rPr>
                        <a:t>المشاريع الشخصية والصغيرة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b="1" dirty="0">
                          <a:effectLst/>
                        </a:rPr>
                        <a:t>المشاريع المتوسطة والكبيرة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51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4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b="1" dirty="0">
                <a:solidFill>
                  <a:srgbClr val="89006F"/>
                </a:solidFill>
              </a:rPr>
              <a:t>طاقم البيانات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en-US" b="1" dirty="0">
                <a:solidFill>
                  <a:srgbClr val="89006F"/>
                </a:solidFill>
              </a:rPr>
              <a:t>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b="1" dirty="0">
                <a:solidFill>
                  <a:srgbClr val="89006F"/>
                </a:solidFill>
              </a:rPr>
              <a:t> </a:t>
            </a:r>
            <a:r>
              <a:rPr lang="en-US" sz="3200" b="1" dirty="0">
                <a:solidFill>
                  <a:srgbClr val="890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8504238" cy="4648200"/>
          </a:xfrm>
        </p:spPr>
        <p:txBody>
          <a:bodyPr/>
          <a:lstStyle/>
          <a:p>
            <a:pPr algn="just" rtl="1" eaLnBrk="1" hangingPunct="1"/>
            <a:r>
              <a:rPr lang="ar-SA" sz="2300" b="1" dirty="0"/>
              <a:t>ي</a:t>
            </a:r>
            <a:r>
              <a:rPr lang="ar-EG" sz="2300" b="1" dirty="0" smtClean="0"/>
              <a:t>كون </a:t>
            </a:r>
            <a:r>
              <a:rPr lang="ar-EG" sz="2300" b="1" dirty="0"/>
              <a:t>طاقم البيانات داخل قاعدة البيانات الرئيسية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2300" b="1" dirty="0" smtClean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US" sz="2300" b="1" dirty="0" smtClean="0"/>
              <a:t>، </a:t>
            </a:r>
            <a:r>
              <a:rPr lang="ar-EG" sz="2300" b="1" dirty="0"/>
              <a:t>والتي تضم المتغيرات المكانية التي سوف تشملها قاعدة </a:t>
            </a:r>
            <a:r>
              <a:rPr lang="ar-EG" sz="2300" b="1" dirty="0" smtClean="0"/>
              <a:t>البيانات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EG" sz="2300" b="1" dirty="0" smtClean="0"/>
              <a:t> و</a:t>
            </a:r>
            <a:r>
              <a:rPr lang="ar-SA" sz="2300" b="1" dirty="0" smtClean="0"/>
              <a:t>ي</a:t>
            </a:r>
            <a:r>
              <a:rPr lang="ar-EG" sz="2300" b="1" dirty="0" smtClean="0"/>
              <a:t>طلق </a:t>
            </a:r>
            <a:r>
              <a:rPr lang="ar-EG" sz="2300" b="1" dirty="0"/>
              <a:t>عليها اسم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Topo-</a:t>
            </a:r>
            <a:r>
              <a:rPr lang="en-US" sz="2300" b="1" dirty="0"/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en-US" sz="2300" b="1" dirty="0"/>
              <a:t>، </a:t>
            </a:r>
            <a:r>
              <a:rPr lang="ar-EG" sz="2300" b="1" dirty="0"/>
              <a:t>وذلك على اسم نوع الخرائط التي تم تصميمها، والتي سوف تضم الطبقات  </a:t>
            </a:r>
            <a:r>
              <a:rPr lang="en-US" sz="2300" b="1" dirty="0"/>
              <a:t>Layers </a:t>
            </a:r>
            <a:r>
              <a:rPr lang="ar-SA" sz="2300" b="1" dirty="0" smtClean="0"/>
              <a:t> </a:t>
            </a:r>
            <a:r>
              <a:rPr lang="ar-EG" sz="2300" b="1" dirty="0" smtClean="0"/>
              <a:t>المكونة </a:t>
            </a:r>
            <a:r>
              <a:rPr lang="ar-EG" sz="2300" b="1" dirty="0"/>
              <a:t>للظاهرات </a:t>
            </a:r>
            <a:r>
              <a:rPr lang="ar-EG" sz="2300" b="1" dirty="0" smtClean="0"/>
              <a:t>الجغرافية. </a:t>
            </a:r>
            <a:endParaRPr lang="ar-SA" sz="2300" b="1" dirty="0" smtClean="0"/>
          </a:p>
          <a:p>
            <a:pPr algn="just" rtl="1" eaLnBrk="1" hangingPunct="1"/>
            <a:r>
              <a:rPr lang="ar-EG" sz="2300" b="1" dirty="0" smtClean="0"/>
              <a:t>ويشمل </a:t>
            </a:r>
            <a:r>
              <a:rPr lang="ar-EG" sz="2300" b="1" dirty="0"/>
              <a:t>طاقم البيانات فئة </a:t>
            </a:r>
            <a:r>
              <a:rPr lang="ar-EG" sz="2300" b="1" dirty="0" smtClean="0"/>
              <a:t>البيانات</a:t>
            </a:r>
            <a:r>
              <a:rPr lang="ar-SA" sz="2300" b="1" dirty="0" smtClean="0"/>
              <a:t> </a:t>
            </a:r>
            <a:r>
              <a:rPr lang="en-US" sz="2300" b="1" dirty="0" smtClean="0"/>
              <a:t>Feature </a:t>
            </a:r>
            <a:r>
              <a:rPr lang="en-US" sz="2300" b="1" dirty="0"/>
              <a:t>class</a:t>
            </a:r>
            <a:r>
              <a:rPr lang="ar-EG" sz="2300" b="1" dirty="0" smtClean="0"/>
              <a:t>؛ </a:t>
            </a:r>
            <a:r>
              <a:rPr lang="ar-EG" sz="2300" b="1" dirty="0"/>
              <a:t>حيث يتم إضافة جميع البيانات </a:t>
            </a:r>
            <a:r>
              <a:rPr lang="ar-EG" sz="2300" b="1" dirty="0" smtClean="0"/>
              <a:t>المستخدمة</a:t>
            </a:r>
            <a:r>
              <a:rPr lang="ar-SA" sz="2300" b="1" dirty="0" smtClean="0"/>
              <a:t>.</a:t>
            </a:r>
          </a:p>
          <a:p>
            <a:pPr algn="just" rtl="1" eaLnBrk="1" hangingPunct="1"/>
            <a:r>
              <a:rPr lang="ar-EG" sz="2300" b="1" dirty="0" smtClean="0"/>
              <a:t> </a:t>
            </a:r>
            <a:r>
              <a:rPr lang="ar-EG" sz="2300" b="1" dirty="0"/>
              <a:t>وتتمثل </a:t>
            </a:r>
            <a:r>
              <a:rPr lang="ar-EG" sz="2300" b="1" dirty="0" smtClean="0"/>
              <a:t>طبقات </a:t>
            </a:r>
            <a:r>
              <a:rPr lang="ar-EG" sz="2300" b="1" dirty="0"/>
              <a:t>البيانات المكانية في طبقات من النوع الموضعي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ar-SA" sz="2300" b="1" dirty="0" smtClean="0"/>
              <a:t> </a:t>
            </a:r>
            <a:r>
              <a:rPr lang="en-US" sz="2300" b="1" dirty="0" smtClean="0"/>
              <a:t> </a:t>
            </a:r>
            <a:r>
              <a:rPr lang="ar-EG" sz="2300" b="1" dirty="0"/>
              <a:t>التي تأخذ شكل نقطي أو موضعي مثل: نقط روبير </a:t>
            </a:r>
            <a:r>
              <a:rPr lang="ar-EG" sz="2300" b="1" dirty="0" smtClean="0"/>
              <a:t>والآبار، </a:t>
            </a:r>
            <a:r>
              <a:rPr lang="ar-EG" sz="2300" b="1" dirty="0"/>
              <a:t>وطبقات من النوع الخطى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en-US" sz="2300" b="1" dirty="0"/>
              <a:t> </a:t>
            </a:r>
            <a:r>
              <a:rPr lang="ar-SA" sz="2300" b="1" dirty="0" smtClean="0"/>
              <a:t> </a:t>
            </a:r>
            <a:r>
              <a:rPr lang="ar-EG" sz="2300" b="1" dirty="0" smtClean="0"/>
              <a:t>التي </a:t>
            </a:r>
            <a:r>
              <a:rPr lang="ar-EG" sz="2300" b="1" dirty="0"/>
              <a:t>تأخذ امتداد طولي مثل: الطرق وخطوط القوي الكهربائية الترع والمصارف، وطبقات من النوع المساحي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Polygon</a:t>
            </a:r>
            <a:r>
              <a:rPr lang="en-US" sz="2300" b="1" dirty="0"/>
              <a:t> </a:t>
            </a:r>
            <a:r>
              <a:rPr lang="ar-SA" sz="2300" b="1" dirty="0" smtClean="0"/>
              <a:t> </a:t>
            </a:r>
            <a:r>
              <a:rPr lang="ar-EG" sz="2300" b="1" dirty="0" smtClean="0"/>
              <a:t>التي </a:t>
            </a:r>
            <a:r>
              <a:rPr lang="ar-EG" sz="2300" b="1" dirty="0"/>
              <a:t>تأخذ شكل مضلع أو مساحة مثل: المناطق السكنية والأراضي </a:t>
            </a:r>
            <a:r>
              <a:rPr lang="ar-EG" sz="2300" b="1" dirty="0" smtClean="0"/>
              <a:t>الزراعية</a:t>
            </a:r>
            <a:r>
              <a:rPr lang="ar-SA" sz="2300" b="1" dirty="0" smtClean="0"/>
              <a:t>.</a:t>
            </a:r>
            <a:endParaRPr lang="ar-EG" sz="2500" dirty="0" smtClean="0"/>
          </a:p>
        </p:txBody>
      </p:sp>
    </p:spTree>
    <p:extLst>
      <p:ext uri="{BB962C8B-B14F-4D97-AF65-F5344CB8AC3E}">
        <p14:creationId xmlns:p14="http://schemas.microsoft.com/office/powerpoint/2010/main" val="22238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1669</Words>
  <Application>Microsoft Office PowerPoint</Application>
  <PresentationFormat>On-screen Show (4:3)</PresentationFormat>
  <Paragraphs>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Georgia</vt:lpstr>
      <vt:lpstr>Simplified Arabic</vt:lpstr>
      <vt:lpstr>Times New Roman</vt:lpstr>
      <vt:lpstr>Wingdings</vt:lpstr>
      <vt:lpstr>Wingdings 2</vt:lpstr>
      <vt:lpstr>Flow</vt:lpstr>
      <vt:lpstr>1_Flow</vt:lpstr>
      <vt:lpstr>Civic</vt:lpstr>
      <vt:lpstr>PowerPoint Presentation</vt:lpstr>
      <vt:lpstr>PowerPoint Presentation</vt:lpstr>
      <vt:lpstr>مقدمة</vt:lpstr>
      <vt:lpstr>إعداد الخرائط الرقمية</vt:lpstr>
      <vt:lpstr>متطلبات إعداد الخرائط الرقمية</vt:lpstr>
      <vt:lpstr>تصنيف المعلومات والعمليات الكارتوجرافية</vt:lpstr>
      <vt:lpstr>مرحلة إنشاء قاعدة البيانات الجغرافية</vt:lpstr>
      <vt:lpstr>قاعدة البيانات الجغرافية Geo Database</vt:lpstr>
      <vt:lpstr>طاقم البيانات Feature Data set</vt:lpstr>
      <vt:lpstr>PowerPoint Presentation</vt:lpstr>
      <vt:lpstr>قواعد البيانات اللامكانية Attribute Data</vt:lpstr>
      <vt:lpstr>PowerPoint Presentation</vt:lpstr>
      <vt:lpstr>مرحلة اختيار مقياس الرسم</vt:lpstr>
      <vt:lpstr>مرحلة ترميز المعالم الجغرافية</vt:lpstr>
      <vt:lpstr>شروط استخدام الرموز </vt:lpstr>
      <vt:lpstr>PowerPoint Presentation</vt:lpstr>
      <vt:lpstr>مرحلة بناء الطوبولوجى Topology</vt:lpstr>
      <vt:lpstr>PowerPoint Presentation</vt:lpstr>
      <vt:lpstr>مرحلة مراجعة الخريطة</vt:lpstr>
      <vt:lpstr>مرحلة مراجعة عناصر الإخراج النهائي للخرائط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87</cp:revision>
  <dcterms:created xsi:type="dcterms:W3CDTF">2016-10-16T18:06:47Z</dcterms:created>
  <dcterms:modified xsi:type="dcterms:W3CDTF">2020-10-16T10:11:13Z</dcterms:modified>
</cp:coreProperties>
</file>