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sldIdLst>
    <p:sldId id="258" r:id="rId4"/>
    <p:sldId id="266" r:id="rId5"/>
    <p:sldId id="267" r:id="rId6"/>
    <p:sldId id="309" r:id="rId7"/>
    <p:sldId id="274" r:id="rId8"/>
    <p:sldId id="277" r:id="rId9"/>
    <p:sldId id="279" r:id="rId10"/>
    <p:sldId id="278" r:id="rId11"/>
    <p:sldId id="307" r:id="rId12"/>
    <p:sldId id="306" r:id="rId13"/>
    <p:sldId id="308" r:id="rId14"/>
    <p:sldId id="280" r:id="rId15"/>
    <p:sldId id="297" r:id="rId16"/>
    <p:sldId id="273" r:id="rId17"/>
    <p:sldId id="281"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p:cViewPr varScale="1">
        <p:scale>
          <a:sx n="77" d="100"/>
          <a:sy n="77" d="100"/>
        </p:scale>
        <p:origin x="161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0AC00A6B-1B9E-4409-8697-083589987F0A}" type="datetimeFigureOut">
              <a:rPr lang="en-US"/>
              <a:pPr>
                <a:defRPr/>
              </a:pPr>
              <a:t>9/29/2020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A0DF408-FA7D-453C-8A8F-13C50FCB612C}" type="slidenum">
              <a:rPr lang="en-US"/>
              <a:pPr>
                <a:defRPr/>
              </a:pPr>
              <a:t>‹#›</a:t>
            </a:fld>
            <a:endParaRPr lang="en-US"/>
          </a:p>
        </p:txBody>
      </p:sp>
    </p:spTree>
    <p:extLst>
      <p:ext uri="{BB962C8B-B14F-4D97-AF65-F5344CB8AC3E}">
        <p14:creationId xmlns:p14="http://schemas.microsoft.com/office/powerpoint/2010/main" val="8086713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FD165-4BEA-41DA-9CC2-5730D41D36F0}" type="datetimeFigureOut">
              <a:rPr lang="en-US"/>
              <a:pPr>
                <a:defRPr/>
              </a:pPr>
              <a:t>9/29/2020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DA85D9-55A6-4BAF-B6EE-25852B36D7A7}" type="slidenum">
              <a:rPr lang="en-US"/>
              <a:pPr>
                <a:defRPr/>
              </a:pPr>
              <a:t>‹#›</a:t>
            </a:fld>
            <a:endParaRPr lang="en-US"/>
          </a:p>
        </p:txBody>
      </p:sp>
    </p:spTree>
    <p:extLst>
      <p:ext uri="{BB962C8B-B14F-4D97-AF65-F5344CB8AC3E}">
        <p14:creationId xmlns:p14="http://schemas.microsoft.com/office/powerpoint/2010/main" val="70051750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342379-0603-4083-A272-9ADBE98D253C}" type="datetimeFigureOut">
              <a:rPr lang="en-US"/>
              <a:pPr>
                <a:defRPr/>
              </a:pPr>
              <a:t>9/29/2020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8AA07-F44E-42EC-8F00-F70EFE71BDB8}" type="slidenum">
              <a:rPr lang="en-US"/>
              <a:pPr>
                <a:defRPr/>
              </a:pPr>
              <a:t>‹#›</a:t>
            </a:fld>
            <a:endParaRPr lang="en-US"/>
          </a:p>
        </p:txBody>
      </p:sp>
    </p:spTree>
    <p:extLst>
      <p:ext uri="{BB962C8B-B14F-4D97-AF65-F5344CB8AC3E}">
        <p14:creationId xmlns:p14="http://schemas.microsoft.com/office/powerpoint/2010/main" val="417804284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242E2B7C-F476-4DA4-8CAC-6EE10E518B9F}"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380943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2CCA6E87-835C-4C60-8146-EB084E64750F}" type="datetimeFigureOut">
              <a:rPr lang="en-US"/>
              <a:pPr>
                <a:defRPr/>
              </a:pPr>
              <a:t>9/29/2020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83636F7-F71E-41B8-A365-385B1A35E2C6}" type="slidenum">
              <a:rPr lang="en-US"/>
              <a:pPr>
                <a:defRPr/>
              </a:pPr>
              <a:t>‹#›</a:t>
            </a:fld>
            <a:endParaRPr lang="en-US"/>
          </a:p>
        </p:txBody>
      </p:sp>
    </p:spTree>
    <p:extLst>
      <p:ext uri="{BB962C8B-B14F-4D97-AF65-F5344CB8AC3E}">
        <p14:creationId xmlns:p14="http://schemas.microsoft.com/office/powerpoint/2010/main" val="152122236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53BD51-AC6B-41A1-ADEB-656438D51807}" type="datetimeFigureOut">
              <a:rPr lang="en-US"/>
              <a:pPr>
                <a:defRPr/>
              </a:pPr>
              <a:t>9/29/2020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75769D-BF98-4DA2-A531-888CD3E434E2}" type="slidenum">
              <a:rPr lang="en-US"/>
              <a:pPr>
                <a:defRPr/>
              </a:pPr>
              <a:t>‹#›</a:t>
            </a:fld>
            <a:endParaRPr lang="en-US"/>
          </a:p>
        </p:txBody>
      </p:sp>
    </p:spTree>
    <p:extLst>
      <p:ext uri="{BB962C8B-B14F-4D97-AF65-F5344CB8AC3E}">
        <p14:creationId xmlns:p14="http://schemas.microsoft.com/office/powerpoint/2010/main" val="1220352637"/>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6517F3BA-EA1E-4479-B34E-C4972A69DD39}" type="datetimeFigureOut">
              <a:rPr lang="en-US"/>
              <a:pPr>
                <a:defRPr/>
              </a:pPr>
              <a:t>9/29/2020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2A7598BC-80F4-44FB-9067-86C581E83415}" type="slidenum">
              <a:rPr lang="en-US"/>
              <a:pPr>
                <a:defRPr/>
              </a:pPr>
              <a:t>‹#›</a:t>
            </a:fld>
            <a:endParaRPr lang="en-US"/>
          </a:p>
        </p:txBody>
      </p:sp>
    </p:spTree>
    <p:extLst>
      <p:ext uri="{BB962C8B-B14F-4D97-AF65-F5344CB8AC3E}">
        <p14:creationId xmlns:p14="http://schemas.microsoft.com/office/powerpoint/2010/main" val="243556706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E7A1DD3-3F59-4298-A305-E9C05A9DE639}" type="datetimeFigureOut">
              <a:rPr lang="en-US"/>
              <a:pPr>
                <a:defRPr/>
              </a:pPr>
              <a:t>9/29/2020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F1E541B-DB53-4BE5-A223-E3EF91E2EF73}" type="slidenum">
              <a:rPr lang="en-US"/>
              <a:pPr>
                <a:defRPr/>
              </a:pPr>
              <a:t>‹#›</a:t>
            </a:fld>
            <a:endParaRPr lang="en-US"/>
          </a:p>
        </p:txBody>
      </p:sp>
    </p:spTree>
    <p:extLst>
      <p:ext uri="{BB962C8B-B14F-4D97-AF65-F5344CB8AC3E}">
        <p14:creationId xmlns:p14="http://schemas.microsoft.com/office/powerpoint/2010/main" val="1188705707"/>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794467D-4E4F-4C90-9EED-A3DABA8A9AA0}" type="datetimeFigureOut">
              <a:rPr lang="en-US"/>
              <a:pPr>
                <a:defRPr/>
              </a:pPr>
              <a:t>9/29/2020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8B0B934-0A29-447F-BCFA-E61D4436B910}" type="slidenum">
              <a:rPr lang="en-US"/>
              <a:pPr>
                <a:defRPr/>
              </a:pPr>
              <a:t>‹#›</a:t>
            </a:fld>
            <a:endParaRPr lang="en-US"/>
          </a:p>
        </p:txBody>
      </p:sp>
    </p:spTree>
    <p:extLst>
      <p:ext uri="{BB962C8B-B14F-4D97-AF65-F5344CB8AC3E}">
        <p14:creationId xmlns:p14="http://schemas.microsoft.com/office/powerpoint/2010/main" val="3811545923"/>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1A1EF53-0C7B-4C50-BDA1-4549B06B999F}" type="datetimeFigureOut">
              <a:rPr lang="en-US"/>
              <a:pPr>
                <a:defRPr/>
              </a:pPr>
              <a:t>9/29/2020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DBC508-3BB0-409A-90CB-8BFB4262ABC7}" type="slidenum">
              <a:rPr lang="en-US"/>
              <a:pPr>
                <a:defRPr/>
              </a:pPr>
              <a:t>‹#›</a:t>
            </a:fld>
            <a:endParaRPr lang="en-US"/>
          </a:p>
        </p:txBody>
      </p:sp>
    </p:spTree>
    <p:extLst>
      <p:ext uri="{BB962C8B-B14F-4D97-AF65-F5344CB8AC3E}">
        <p14:creationId xmlns:p14="http://schemas.microsoft.com/office/powerpoint/2010/main" val="3348216572"/>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2F7824C-8DBB-438F-9A87-3FEF2983F599}" type="datetimeFigureOut">
              <a:rPr lang="en-US"/>
              <a:pPr>
                <a:defRPr/>
              </a:pPr>
              <a:t>9/29/2020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DCE1BB6-C73F-41D9-AF81-B5E6F0E3D677}" type="slidenum">
              <a:rPr lang="en-US"/>
              <a:pPr>
                <a:defRPr/>
              </a:pPr>
              <a:t>‹#›</a:t>
            </a:fld>
            <a:endParaRPr lang="en-US"/>
          </a:p>
        </p:txBody>
      </p:sp>
    </p:spTree>
    <p:extLst>
      <p:ext uri="{BB962C8B-B14F-4D97-AF65-F5344CB8AC3E}">
        <p14:creationId xmlns:p14="http://schemas.microsoft.com/office/powerpoint/2010/main" val="51931230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7E79E-EDB4-4E04-AB5F-091581D655E2}" type="datetimeFigureOut">
              <a:rPr lang="en-US"/>
              <a:pPr>
                <a:defRPr/>
              </a:pPr>
              <a:t>9/29/2020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D08BF7-708E-43EF-BAE0-53D388BB5B4E}" type="slidenum">
              <a:rPr lang="en-US"/>
              <a:pPr>
                <a:defRPr/>
              </a:pPr>
              <a:t>‹#›</a:t>
            </a:fld>
            <a:endParaRPr lang="en-US"/>
          </a:p>
        </p:txBody>
      </p:sp>
    </p:spTree>
    <p:extLst>
      <p:ext uri="{BB962C8B-B14F-4D97-AF65-F5344CB8AC3E}">
        <p14:creationId xmlns:p14="http://schemas.microsoft.com/office/powerpoint/2010/main" val="2582156607"/>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1708DB8-0C79-44FC-AD73-DCDE3889C6EC}" type="datetimeFigureOut">
              <a:rPr lang="en-US"/>
              <a:pPr>
                <a:defRPr/>
              </a:pPr>
              <a:t>9/29/2020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8754CF6-ED13-41E4-8BF6-415A28D97F72}" type="slidenum">
              <a:rPr lang="en-US"/>
              <a:pPr>
                <a:defRPr/>
              </a:pPr>
              <a:t>‹#›</a:t>
            </a:fld>
            <a:endParaRPr lang="en-US"/>
          </a:p>
        </p:txBody>
      </p:sp>
    </p:spTree>
    <p:extLst>
      <p:ext uri="{BB962C8B-B14F-4D97-AF65-F5344CB8AC3E}">
        <p14:creationId xmlns:p14="http://schemas.microsoft.com/office/powerpoint/2010/main" val="350111796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76F4A9-43AD-48C3-A9A9-C3D34F0366D3}" type="datetimeFigureOut">
              <a:rPr lang="en-US"/>
              <a:pPr>
                <a:defRPr/>
              </a:pPr>
              <a:t>9/29/2020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669EB52-DCE2-4E89-90C4-3A10B5ED165F}" type="slidenum">
              <a:rPr lang="en-US"/>
              <a:pPr>
                <a:defRPr/>
              </a:pPr>
              <a:t>‹#›</a:t>
            </a:fld>
            <a:endParaRPr lang="en-US"/>
          </a:p>
        </p:txBody>
      </p:sp>
    </p:spTree>
    <p:extLst>
      <p:ext uri="{BB962C8B-B14F-4D97-AF65-F5344CB8AC3E}">
        <p14:creationId xmlns:p14="http://schemas.microsoft.com/office/powerpoint/2010/main" val="1811219307"/>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A0C2C9-AFF0-48F1-859A-1B0921BC6B14}" type="datetimeFigureOut">
              <a:rPr lang="en-US"/>
              <a:pPr>
                <a:defRPr/>
              </a:pPr>
              <a:t>9/29/2020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C7A8186-A993-4965-B6E6-EABCF86D4394}" type="slidenum">
              <a:rPr lang="en-US"/>
              <a:pPr>
                <a:defRPr/>
              </a:pPr>
              <a:t>‹#›</a:t>
            </a:fld>
            <a:endParaRPr lang="en-US"/>
          </a:p>
        </p:txBody>
      </p:sp>
    </p:spTree>
    <p:extLst>
      <p:ext uri="{BB962C8B-B14F-4D97-AF65-F5344CB8AC3E}">
        <p14:creationId xmlns:p14="http://schemas.microsoft.com/office/powerpoint/2010/main" val="3479583512"/>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0A3AC7-A2EF-4B27-B372-1D01D9A6F708}" type="datetimeFigureOut">
              <a:rPr lang="en-US"/>
              <a:pPr>
                <a:defRPr/>
              </a:pPr>
              <a:t>9/29/2020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B959FCB-DFC1-4589-8573-2BEF5CCBABF9}" type="slidenum">
              <a:rPr lang="en-US"/>
              <a:pPr>
                <a:defRPr/>
              </a:pPr>
              <a:t>‹#›</a:t>
            </a:fld>
            <a:endParaRPr lang="en-US"/>
          </a:p>
        </p:txBody>
      </p:sp>
    </p:spTree>
    <p:extLst>
      <p:ext uri="{BB962C8B-B14F-4D97-AF65-F5344CB8AC3E}">
        <p14:creationId xmlns:p14="http://schemas.microsoft.com/office/powerpoint/2010/main" val="3896550895"/>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2D05D792-F6D0-4440-950C-0E73030611F3}"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4150364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B1F5A4B2-CB5D-4B67-8350-25794FBDDA1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52993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434C54F-2617-4CFC-8DD1-ED5AB31EB692}" type="datetimeFigureOut">
              <a:rPr lang="en-US"/>
              <a:pPr>
                <a:defRPr/>
              </a:pPr>
              <a:t>9/29/2020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223EE9-126D-4FC0-A698-E366ED7AFAD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63180134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863B2-A2F9-4D7A-9A00-3AE8393E126F}" type="datetimeFigureOut">
              <a:rPr lang="en-US"/>
              <a:pPr>
                <a:defRPr/>
              </a:pPr>
              <a:t>9/29/2020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C9A7798-4F4C-46EA-871F-512E2939F046}"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9680213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BA581BD7-AF42-4672-A2CD-62C31A7A3738}" type="datetimeFigureOut">
              <a:rPr lang="en-US"/>
              <a:pPr>
                <a:defRPr/>
              </a:pPr>
              <a:t>9/29/2020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0EFC1-9495-4D72-954F-E85900AA59E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62220814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8FC1C7-3C15-4BF1-B4F4-FB7782A41574}" type="datetimeFigureOut">
              <a:rPr lang="en-US"/>
              <a:pPr>
                <a:defRPr/>
              </a:pPr>
              <a:t>9/29/2020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DC537AC-489F-4710-A853-8770EC66E836}"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21445462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C09FA2D-7D9C-4BC5-B278-58B079FE55D7}" type="datetimeFigureOut">
              <a:rPr lang="en-US"/>
              <a:pPr>
                <a:defRPr/>
              </a:pPr>
              <a:t>9/29/2020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B1AFD7D7-31E4-4705-AECD-4240D991336B}" type="slidenum">
              <a:rPr lang="en-US"/>
              <a:pPr>
                <a:defRPr/>
              </a:pPr>
              <a:t>‹#›</a:t>
            </a:fld>
            <a:endParaRPr lang="en-US"/>
          </a:p>
        </p:txBody>
      </p:sp>
    </p:spTree>
    <p:extLst>
      <p:ext uri="{BB962C8B-B14F-4D97-AF65-F5344CB8AC3E}">
        <p14:creationId xmlns:p14="http://schemas.microsoft.com/office/powerpoint/2010/main" val="2203262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F43AA01-AD84-4D28-A4C3-ED04D86F0C9E}" type="datetimeFigureOut">
              <a:rPr lang="en-US"/>
              <a:pPr>
                <a:defRPr/>
              </a:pPr>
              <a:t>9/29/2020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B4CCE0F-6C94-4C62-8E5A-E46D28C5DDFC}"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4051817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2072F0-61B7-458C-8A1E-CEED67A53A5D}" type="datetimeFigureOut">
              <a:rPr lang="en-US"/>
              <a:pPr>
                <a:defRPr/>
              </a:pPr>
              <a:t>9/29/2020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2251236-2C73-4D7C-9DF5-55EAA42B2A9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65182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E35F64A7-1572-4F04-B1E2-6BC794B9F105}" type="datetimeFigureOut">
              <a:rPr lang="en-US"/>
              <a:pPr>
                <a:defRPr/>
              </a:pPr>
              <a:t>9/29/2020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FF61587-956A-40B9-873A-61E0031E47B3}" type="slidenum">
              <a:rPr lang="en-US"/>
              <a:pPr>
                <a:defRPr/>
              </a:pPr>
              <a:t>‹#›</a:t>
            </a:fld>
            <a:endParaRPr lang="en-US"/>
          </a:p>
        </p:txBody>
      </p:sp>
    </p:spTree>
    <p:extLst>
      <p:ext uri="{BB962C8B-B14F-4D97-AF65-F5344CB8AC3E}">
        <p14:creationId xmlns:p14="http://schemas.microsoft.com/office/powerpoint/2010/main" val="593019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E57CDCF-654C-4152-AAAE-D77F356A8F07}"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513C4EED-5318-45EF-A331-057E0A27C095}" type="datetimeFigureOut">
              <a:rPr lang="en-US"/>
              <a:pPr>
                <a:defRPr/>
              </a:pPr>
              <a:t>9/29/2020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26091989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41E2C6-04FA-4323-97C5-1C096F483958}"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55163E-0AE3-47E0-8965-43D54C824436}" type="datetimeFigureOut">
              <a:rPr lang="en-US"/>
              <a:pPr>
                <a:defRPr/>
              </a:pPr>
              <a:t>9/29/2020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931483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F79BE-48E1-4F4C-8856-05840A0A9194}" type="datetimeFigureOut">
              <a:rPr lang="en-US"/>
              <a:pPr>
                <a:defRPr/>
              </a:pPr>
              <a:t>9/29/2020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4F275-38A2-48FB-8D88-31D4FE04BABA}"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8179922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8CDB174-282A-47C9-BF6C-52642F8BA99D}" type="slidenum">
              <a:rPr lang="en-US">
                <a:solidFill>
                  <a:srgbClr val="9C007F">
                    <a:shade val="75000"/>
                  </a:srgbClr>
                </a:solidFill>
              </a:rPr>
              <a:pPr>
                <a:defRPr/>
              </a:pPr>
              <a:t>‹#›</a:t>
            </a:fld>
            <a:endParaRPr lang="en-US">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E84B055-2C0F-499A-BA1F-BA4057CA878A}" type="datetimeFigureOut">
              <a:rPr lang="en-US"/>
              <a:pPr>
                <a:defRPr/>
              </a:pPr>
              <a:t>9/29/2020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883079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64CAE70-B309-4B0D-A8B7-CA45450801B0}" type="datetimeFigureOut">
              <a:rPr lang="en-US"/>
              <a:pPr>
                <a:defRPr/>
              </a:pPr>
              <a:t>9/29/2020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16E8DFA-37CA-4394-BFF8-770A8725B480}" type="slidenum">
              <a:rPr lang="en-US"/>
              <a:pPr>
                <a:defRPr/>
              </a:pPr>
              <a:t>‹#›</a:t>
            </a:fld>
            <a:endParaRPr lang="en-US"/>
          </a:p>
        </p:txBody>
      </p:sp>
    </p:spTree>
    <p:extLst>
      <p:ext uri="{BB962C8B-B14F-4D97-AF65-F5344CB8AC3E}">
        <p14:creationId xmlns:p14="http://schemas.microsoft.com/office/powerpoint/2010/main" val="401899827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F567F1-BDFC-4D93-B0C5-0D0217E5B501}" type="datetimeFigureOut">
              <a:rPr lang="en-US"/>
              <a:pPr>
                <a:defRPr/>
              </a:pPr>
              <a:t>9/29/2020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33261BB-6080-4950-A70F-13E03B6C9BE4}" type="slidenum">
              <a:rPr lang="en-US"/>
              <a:pPr>
                <a:defRPr/>
              </a:pPr>
              <a:t>‹#›</a:t>
            </a:fld>
            <a:endParaRPr lang="en-US"/>
          </a:p>
        </p:txBody>
      </p:sp>
    </p:spTree>
    <p:extLst>
      <p:ext uri="{BB962C8B-B14F-4D97-AF65-F5344CB8AC3E}">
        <p14:creationId xmlns:p14="http://schemas.microsoft.com/office/powerpoint/2010/main" val="61777125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C093D-518C-45C0-B746-06EF1D94C772}" type="datetimeFigureOut">
              <a:rPr lang="en-US"/>
              <a:pPr>
                <a:defRPr/>
              </a:pPr>
              <a:t>9/29/2020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F0080EA-53FE-46D1-A757-AD0A56C03D19}" type="slidenum">
              <a:rPr lang="en-US"/>
              <a:pPr>
                <a:defRPr/>
              </a:pPr>
              <a:t>‹#›</a:t>
            </a:fld>
            <a:endParaRPr lang="en-US"/>
          </a:p>
        </p:txBody>
      </p:sp>
    </p:spTree>
    <p:extLst>
      <p:ext uri="{BB962C8B-B14F-4D97-AF65-F5344CB8AC3E}">
        <p14:creationId xmlns:p14="http://schemas.microsoft.com/office/powerpoint/2010/main" val="251205895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D9E13-4B4F-479D-8B8E-492C2319AF57}" type="datetimeFigureOut">
              <a:rPr lang="en-US"/>
              <a:pPr>
                <a:defRPr/>
              </a:pPr>
              <a:t>9/29/2020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FCC86A4-E3E1-47D0-BA4B-BBDFE7166996}" type="slidenum">
              <a:rPr lang="en-US"/>
              <a:pPr>
                <a:defRPr/>
              </a:pPr>
              <a:t>‹#›</a:t>
            </a:fld>
            <a:endParaRPr lang="en-US"/>
          </a:p>
        </p:txBody>
      </p:sp>
    </p:spTree>
    <p:extLst>
      <p:ext uri="{BB962C8B-B14F-4D97-AF65-F5344CB8AC3E}">
        <p14:creationId xmlns:p14="http://schemas.microsoft.com/office/powerpoint/2010/main" val="896575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6143A1-C8F9-4FF9-871F-22B6A1967C0F}" type="datetimeFigureOut">
              <a:rPr lang="en-US"/>
              <a:pPr>
                <a:defRPr/>
              </a:pPr>
              <a:t>9/29/2020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34AAF4B-EB31-4B37-A7D6-544BBB3AF2D3}" type="slidenum">
              <a:rPr lang="en-US"/>
              <a:pPr>
                <a:defRPr/>
              </a:pPr>
              <a:t>‹#›</a:t>
            </a:fld>
            <a:endParaRPr lang="en-US"/>
          </a:p>
        </p:txBody>
      </p:sp>
    </p:spTree>
    <p:extLst>
      <p:ext uri="{BB962C8B-B14F-4D97-AF65-F5344CB8AC3E}">
        <p14:creationId xmlns:p14="http://schemas.microsoft.com/office/powerpoint/2010/main" val="2911526581"/>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4B3BC94-6A83-4A95-A8E9-89FCD52C52EB}" type="datetimeFigureOut">
              <a:rPr lang="en-US"/>
              <a:pPr>
                <a:defRPr/>
              </a:pPr>
              <a:t>9/29/2020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1C29EF-3869-4E09-8061-0EE9B7693E1F}" type="slidenum">
              <a:rPr lang="en-US"/>
              <a:pPr>
                <a:defRPr/>
              </a:pPr>
              <a:t>‹#›</a:t>
            </a:fld>
            <a:endParaRPr lang="en-US"/>
          </a:p>
        </p:txBody>
      </p:sp>
    </p:spTree>
    <p:extLst>
      <p:ext uri="{BB962C8B-B14F-4D97-AF65-F5344CB8AC3E}">
        <p14:creationId xmlns:p14="http://schemas.microsoft.com/office/powerpoint/2010/main" val="418222707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6D2C5AB-B73F-4917-97B2-6E7436292CA4}" type="datetimeFigureOut">
              <a:rPr lang="en-US"/>
              <a:pPr fontAlgn="base">
                <a:spcBef>
                  <a:spcPct val="0"/>
                </a:spcBef>
                <a:spcAft>
                  <a:spcPct val="0"/>
                </a:spcAft>
                <a:defRPr/>
              </a:pPr>
              <a:t>9/29/2020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5F833D96-47F0-4547-AE18-56C11E0146C4}" type="slidenum">
              <a:rPr lang="en-US"/>
              <a:pPr fontAlgn="base">
                <a:spcBef>
                  <a:spcPct val="0"/>
                </a:spcBef>
                <a:spcAft>
                  <a:spcPct val="0"/>
                </a:spcAft>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2716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0BC7904A-D9DD-42F1-B64A-EDE498A0B848}" type="datetimeFigureOut">
              <a:rPr lang="en-US"/>
              <a:pPr fontAlgn="base">
                <a:spcBef>
                  <a:spcPct val="0"/>
                </a:spcBef>
                <a:spcAft>
                  <a:spcPct val="0"/>
                </a:spcAft>
                <a:defRPr/>
              </a:pPr>
              <a:t>9/29/2020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C7968AE1-EEC7-4E1D-95B9-7EBF4441C4E3}"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6663152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293145A-0C77-42CA-BDE5-F54C95781113}" type="datetimeFigureOut">
              <a:rPr lang="en-US"/>
              <a:pPr>
                <a:defRPr/>
              </a:pPr>
              <a:t>9/29/2020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63B0422-7558-4725-B7C1-5F6E4A1F668B}" type="slidenum">
              <a:rPr lang="en-US">
                <a:solidFill>
                  <a:srgbClr val="9C007F">
                    <a:shade val="75000"/>
                  </a:srgbClr>
                </a:solidFill>
              </a:rPr>
              <a:pPr>
                <a:defRPr/>
              </a:pPr>
              <a:t>‹#›</a:t>
            </a:fld>
            <a:endParaRPr lang="en-US">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25241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95400" y="1981200"/>
            <a:ext cx="6278562" cy="3139281"/>
          </a:xfrm>
        </p:spPr>
      </p:pic>
    </p:spTree>
    <p:extLst>
      <p:ext uri="{BB962C8B-B14F-4D97-AF65-F5344CB8AC3E}">
        <p14:creationId xmlns:p14="http://schemas.microsoft.com/office/powerpoint/2010/main" val="131855866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SA" b="1" dirty="0" smtClean="0">
                <a:solidFill>
                  <a:srgbClr val="89006F"/>
                </a:solidFill>
              </a:rPr>
              <a:t>تقنية </a:t>
            </a:r>
            <a:r>
              <a:rPr lang="ar-SA" b="1" dirty="0">
                <a:solidFill>
                  <a:srgbClr val="89006F"/>
                </a:solidFill>
              </a:rPr>
              <a:t>الصور الجوية </a:t>
            </a:r>
            <a:endParaRPr lang="en-US" b="1" dirty="0" smtClean="0">
              <a:solidFill>
                <a:srgbClr val="89006F"/>
              </a:solidFill>
            </a:endParaRP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600" b="1" dirty="0" smtClean="0"/>
              <a:t> </a:t>
            </a:r>
            <a:r>
              <a:rPr lang="ar-EG" sz="2500" b="1" dirty="0"/>
              <a:t>تُعد الصور الجوية من أقدم التقنيات التى استخدمت فى مجال المساحة وإنتاج الخرائط، ومازالت التقنية الرئيسة فى إنتاج الخرائط </a:t>
            </a:r>
            <a:r>
              <a:rPr lang="ar-EG" sz="2500" b="1" dirty="0" smtClean="0"/>
              <a:t>الطبوغرافية</a:t>
            </a:r>
            <a:r>
              <a:rPr lang="ar-SA" sz="2500" b="1" dirty="0" smtClean="0"/>
              <a:t> </a:t>
            </a:r>
            <a:r>
              <a:rPr lang="ar-EG" sz="2500" b="1" dirty="0" smtClean="0"/>
              <a:t>حتى </a:t>
            </a:r>
            <a:r>
              <a:rPr lang="ar-EG" sz="2500" b="1" dirty="0"/>
              <a:t>الآن؛ حيث يتم التصوير الجوي بالمقياس المناسب للمناطق المطلوب انشاء خرائط لها باستخدام أجهزة المسح الجوي، ثم رسم وتوقيع المعالم من النماذج </a:t>
            </a:r>
            <a:r>
              <a:rPr lang="ar-EG" sz="2500" b="1" dirty="0" smtClean="0"/>
              <a:t>المجسمة.</a:t>
            </a:r>
            <a:endParaRPr lang="ar-SA" sz="2500" b="1" dirty="0" smtClean="0"/>
          </a:p>
          <a:p>
            <a:pPr algn="just" rtl="1" eaLnBrk="1" hangingPunct="1"/>
            <a:r>
              <a:rPr lang="ar-EG" sz="2500" b="1" dirty="0" smtClean="0"/>
              <a:t>ومن </a:t>
            </a:r>
            <a:r>
              <a:rPr lang="ar-EG" sz="2500" b="1" dirty="0"/>
              <a:t>العناصر التي يجب </a:t>
            </a:r>
            <a:r>
              <a:rPr lang="ar-SA" sz="2500" b="1" dirty="0" smtClean="0"/>
              <a:t>توافرها ل</a:t>
            </a:r>
            <a:r>
              <a:rPr lang="ar-EG" sz="2500" b="1" dirty="0" smtClean="0"/>
              <a:t>إنتاج </a:t>
            </a:r>
            <a:r>
              <a:rPr lang="ar-EG" sz="2500" b="1" dirty="0"/>
              <a:t>الخرائط الطبوغرافية بالدقة المطلوبة، </a:t>
            </a:r>
            <a:r>
              <a:rPr lang="ar-EG" sz="2500" b="1" dirty="0" smtClean="0"/>
              <a:t>مقياس </a:t>
            </a:r>
            <a:r>
              <a:rPr lang="ar-EG" sz="2500" b="1" dirty="0"/>
              <a:t>الصورة الجوية وارتفاع الطيران ودقة كاميرات التصوير المستخدمة والعوامل الجوية اثناء عملية التصوير.</a:t>
            </a:r>
          </a:p>
          <a:p>
            <a:pPr algn="just" rtl="1" eaLnBrk="1" hangingPunct="1"/>
            <a:r>
              <a:rPr lang="ar-SA" sz="2500" b="1" dirty="0" smtClean="0"/>
              <a:t>وبسهم </a:t>
            </a:r>
            <a:r>
              <a:rPr lang="ar-EG" sz="2500" b="1" dirty="0" smtClean="0"/>
              <a:t>مقياس </a:t>
            </a:r>
            <a:r>
              <a:rPr lang="ar-EG" sz="2500" b="1" dirty="0"/>
              <a:t>الصورة الجوية </a:t>
            </a:r>
            <a:r>
              <a:rPr lang="ar-EG" sz="2500" b="1" dirty="0" smtClean="0"/>
              <a:t>بدوراً </a:t>
            </a:r>
            <a:r>
              <a:rPr lang="ar-EG" sz="2500" b="1" dirty="0"/>
              <a:t>مؤثراً في تحديد الخريطة المراد </a:t>
            </a:r>
            <a:r>
              <a:rPr lang="ar-EG" sz="2500" b="1" dirty="0" smtClean="0"/>
              <a:t>إنتاجها</a:t>
            </a:r>
            <a:r>
              <a:rPr lang="ar-SA" sz="2500" b="1" dirty="0" smtClean="0"/>
              <a:t>؛ فكلما </a:t>
            </a:r>
            <a:r>
              <a:rPr lang="ar-SA" sz="2500" b="1" dirty="0"/>
              <a:t>كبر </a:t>
            </a:r>
            <a:r>
              <a:rPr lang="ar-SA" sz="2500" b="1" dirty="0" smtClean="0"/>
              <a:t>مقياس </a:t>
            </a:r>
            <a:r>
              <a:rPr lang="ar-SA" sz="2500" b="1" dirty="0"/>
              <a:t>الصورة الجوية كلما كانت الدقة المكانية للصورة الجوية أعلى والعكس </a:t>
            </a:r>
            <a:r>
              <a:rPr lang="ar-SA" sz="2500" b="1" dirty="0" smtClean="0"/>
              <a:t>صحيح.</a:t>
            </a:r>
          </a:p>
          <a:p>
            <a:pPr algn="just" rtl="1" eaLnBrk="1" hangingPunct="1"/>
            <a:r>
              <a:rPr lang="ar-EG" sz="2500" b="1" dirty="0" smtClean="0"/>
              <a:t> </a:t>
            </a:r>
            <a:r>
              <a:rPr lang="ar-SA" sz="2500" b="1" dirty="0" smtClean="0"/>
              <a:t>ذلك و</a:t>
            </a:r>
            <a:r>
              <a:rPr lang="ar-EG" sz="2500" b="1" dirty="0" smtClean="0"/>
              <a:t>تختلف </a:t>
            </a:r>
            <a:r>
              <a:rPr lang="ar-EG" sz="2500" b="1" dirty="0"/>
              <a:t>دقة التمييز المكاني </a:t>
            </a:r>
            <a:r>
              <a:rPr lang="ar-SA" sz="2500" b="1" dirty="0" smtClean="0"/>
              <a:t>للمعالم الجغرافية </a:t>
            </a:r>
            <a:r>
              <a:rPr lang="ar-EG" sz="2500" b="1" dirty="0" smtClean="0"/>
              <a:t>حسب </a:t>
            </a:r>
            <a:r>
              <a:rPr lang="ar-EG" sz="2500" b="1" dirty="0"/>
              <a:t>مقياس الرسم ونوع كاميرات التصوير، </a:t>
            </a:r>
            <a:r>
              <a:rPr lang="ar-SA" sz="2500" b="1" dirty="0" smtClean="0"/>
              <a:t>وتبلغ حاليا</a:t>
            </a:r>
            <a:r>
              <a:rPr lang="ar-EG" sz="2500" b="1" dirty="0" smtClean="0"/>
              <a:t> </a:t>
            </a:r>
            <a:r>
              <a:rPr lang="ar-EG" sz="2500" b="1" dirty="0"/>
              <a:t>دقة التمييز المكاني إلى </a:t>
            </a:r>
            <a:r>
              <a:rPr lang="ar-EG" sz="2500" b="1" dirty="0" smtClean="0"/>
              <a:t>سنتيمترات</a:t>
            </a:r>
            <a:r>
              <a:rPr lang="ar-EG" sz="2500" b="1" dirty="0"/>
              <a:t>، </a:t>
            </a:r>
            <a:endParaRPr lang="ar-EG" sz="2500" dirty="0" smtClean="0"/>
          </a:p>
        </p:txBody>
      </p:sp>
    </p:spTree>
    <p:extLst>
      <p:ext uri="{BB962C8B-B14F-4D97-AF65-F5344CB8AC3E}">
        <p14:creationId xmlns:p14="http://schemas.microsoft.com/office/powerpoint/2010/main" val="513804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7315200" cy="3773213"/>
          </a:xfrm>
          <a:prstGeom prst="rect">
            <a:avLst/>
          </a:prstGeom>
        </p:spPr>
      </p:pic>
    </p:spTree>
    <p:extLst>
      <p:ext uri="{BB962C8B-B14F-4D97-AF65-F5344CB8AC3E}">
        <p14:creationId xmlns:p14="http://schemas.microsoft.com/office/powerpoint/2010/main" val="3173589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SA" b="1" dirty="0" smtClean="0">
                <a:solidFill>
                  <a:srgbClr val="89006F"/>
                </a:solidFill>
              </a:rPr>
              <a:t>تقنية </a:t>
            </a:r>
            <a:r>
              <a:rPr lang="ar-EG" b="1" dirty="0" smtClean="0">
                <a:solidFill>
                  <a:srgbClr val="89006F"/>
                </a:solidFill>
              </a:rPr>
              <a:t>المرئيات </a:t>
            </a:r>
            <a:r>
              <a:rPr lang="ar-EG" b="1" dirty="0">
                <a:solidFill>
                  <a:srgbClr val="89006F"/>
                </a:solidFill>
              </a:rPr>
              <a:t>الفضائية </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smtClean="0"/>
              <a:t>تٌعد</a:t>
            </a:r>
            <a:r>
              <a:rPr lang="ar-SA" sz="2500" b="1" dirty="0" smtClean="0"/>
              <a:t> </a:t>
            </a:r>
            <a:r>
              <a:rPr lang="ar-EG" sz="2500" b="1" dirty="0" smtClean="0"/>
              <a:t>المرئيات </a:t>
            </a:r>
            <a:r>
              <a:rPr lang="ar-EG" sz="2500" b="1" dirty="0"/>
              <a:t>الفضائية أساس بناء الخرائط الجغرافية عامة والخرائط الطبوغرافية خاصة؛ حيث يتم تعديل الخرائط اعتماداً علي عمليات التحديث والمراجعة من خلال المرئيات </a:t>
            </a:r>
            <a:r>
              <a:rPr lang="ar-EG" sz="2500" b="1" dirty="0" smtClean="0"/>
              <a:t>الحديثة</a:t>
            </a:r>
            <a:r>
              <a:rPr lang="ar-EG" sz="2500" b="1" dirty="0"/>
              <a:t>، كما ساعدت </a:t>
            </a:r>
            <a:r>
              <a:rPr lang="ar-SA" sz="2500" b="1" dirty="0" smtClean="0"/>
              <a:t>الدقة</a:t>
            </a:r>
            <a:r>
              <a:rPr lang="ar-EG" sz="2500" b="1" dirty="0" smtClean="0"/>
              <a:t> </a:t>
            </a:r>
            <a:r>
              <a:rPr lang="ar-EG" sz="2500" b="1" dirty="0"/>
              <a:t>الرقمية في إمكانية الجمع بين أكثر من نظام في التصوير، نتيجة توافر أرشيف متنامي من الصور لذات </a:t>
            </a:r>
            <a:r>
              <a:rPr lang="ar-EG" sz="2500" b="1" dirty="0" smtClean="0"/>
              <a:t>المكان</a:t>
            </a:r>
            <a:r>
              <a:rPr lang="ar-SA" sz="2500" b="1" dirty="0" smtClean="0"/>
              <a:t>.</a:t>
            </a:r>
          </a:p>
          <a:p>
            <a:pPr algn="just" rtl="1" eaLnBrk="1" hangingPunct="1"/>
            <a:r>
              <a:rPr lang="ar-EG" sz="2500" b="1" dirty="0" smtClean="0"/>
              <a:t> </a:t>
            </a:r>
            <a:r>
              <a:rPr lang="ar-SA" sz="2500" b="1" dirty="0" smtClean="0"/>
              <a:t>ذلك وتسهم </a:t>
            </a:r>
            <a:r>
              <a:rPr lang="ar-EG" sz="2500" b="1" dirty="0" smtClean="0"/>
              <a:t>التغطية </a:t>
            </a:r>
            <a:r>
              <a:rPr lang="ar-EG" sz="2500" b="1" dirty="0"/>
              <a:t>لمساحات كبيرة في انخفاض التكلفة لعمليات تحديث بيانات </a:t>
            </a:r>
            <a:r>
              <a:rPr lang="ar-EG" sz="2500" b="1" dirty="0" smtClean="0"/>
              <a:t>الخرائط. و</a:t>
            </a:r>
            <a:r>
              <a:rPr lang="ar-SA" sz="2500" b="1" dirty="0" smtClean="0"/>
              <a:t>تعد </a:t>
            </a:r>
            <a:r>
              <a:rPr lang="ar-EG" sz="2500" b="1" dirty="0" smtClean="0"/>
              <a:t>قدرة </a:t>
            </a:r>
            <a:r>
              <a:rPr lang="ar-EG" sz="2500" b="1" dirty="0"/>
              <a:t>التمييز </a:t>
            </a:r>
            <a:r>
              <a:rPr lang="ar-EG" sz="2500" b="1" dirty="0" smtClean="0"/>
              <a:t>المكاني</a:t>
            </a:r>
            <a:r>
              <a:rPr lang="en-US" sz="2000" b="1" dirty="0" smtClean="0"/>
              <a:t>Spatial Resolutions </a:t>
            </a:r>
            <a:r>
              <a:rPr lang="ar-SA" sz="2000" b="1" dirty="0" smtClean="0"/>
              <a:t> </a:t>
            </a:r>
            <a:r>
              <a:rPr lang="ar-EG" sz="2500" b="1" dirty="0" smtClean="0"/>
              <a:t>من </a:t>
            </a:r>
            <a:r>
              <a:rPr lang="ar-EG" sz="2500" b="1" dirty="0"/>
              <a:t>أهم خصائص المرئية الفضائية، والتي تعبر عن أبعاد الخلية الواحدة على المرئية الفضائية</a:t>
            </a:r>
            <a:r>
              <a:rPr lang="ar-EG" sz="2500" b="1" dirty="0" smtClean="0"/>
              <a:t>.</a:t>
            </a:r>
            <a:endParaRPr lang="ar-SA" sz="2500" b="1" dirty="0" smtClean="0"/>
          </a:p>
          <a:p>
            <a:pPr algn="just" rtl="1" eaLnBrk="1" hangingPunct="1"/>
            <a:r>
              <a:rPr lang="ar-EG" sz="2500" b="1" dirty="0"/>
              <a:t>وتسهم التغطية المكانية </a:t>
            </a:r>
            <a:r>
              <a:rPr lang="ar-EG" sz="2500" b="1" dirty="0" smtClean="0"/>
              <a:t>بدوراً </a:t>
            </a:r>
            <a:r>
              <a:rPr lang="ar-EG" sz="2500" b="1" dirty="0"/>
              <a:t>في مدى الدقة المكانية للمرئيات الفضائية؛ حيث كلما زادت التغطية </a:t>
            </a:r>
            <a:r>
              <a:rPr lang="ar-EG" sz="2500" b="1" dirty="0" smtClean="0"/>
              <a:t>كلما </a:t>
            </a:r>
            <a:r>
              <a:rPr lang="ar-EG" sz="2500" b="1" dirty="0"/>
              <a:t>انخفضت الدقة التمييزية المكانية </a:t>
            </a:r>
            <a:r>
              <a:rPr lang="ar-EG" sz="2500" b="1" dirty="0" smtClean="0"/>
              <a:t>له</a:t>
            </a:r>
            <a:r>
              <a:rPr lang="en-US" sz="2500" b="1" dirty="0" smtClean="0"/>
              <a:t>، </a:t>
            </a:r>
            <a:r>
              <a:rPr lang="ar-EG" sz="2500" b="1" dirty="0"/>
              <a:t>أي </a:t>
            </a:r>
            <a:r>
              <a:rPr lang="ar-EG" sz="2500" b="1" dirty="0" smtClean="0"/>
              <a:t>كلما </a:t>
            </a:r>
            <a:r>
              <a:rPr lang="ar-EG" sz="2500" b="1" dirty="0"/>
              <a:t>كبرت مساحة الأرض التي تغطيها المرئية كلما انخفض كم التفاصيل الموجودة بهذه المرئية والعكس </a:t>
            </a:r>
            <a:r>
              <a:rPr lang="ar-EG" sz="2500" b="1" dirty="0" smtClean="0"/>
              <a:t>صحيح</a:t>
            </a:r>
            <a:r>
              <a:rPr lang="ar-SA" sz="2500" b="1" dirty="0" smtClean="0"/>
              <a:t>.</a:t>
            </a:r>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23213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b="1" dirty="0" smtClean="0">
                <a:solidFill>
                  <a:srgbClr val="89006F"/>
                </a:solidFill>
              </a:rPr>
              <a:t>تباين </a:t>
            </a:r>
            <a:r>
              <a:rPr lang="ar-EG" b="1" dirty="0">
                <a:solidFill>
                  <a:srgbClr val="89006F"/>
                </a:solidFill>
              </a:rPr>
              <a:t>قدرة التمييز المكاني للمرئيات الفضائية</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96161435"/>
              </p:ext>
            </p:extLst>
          </p:nvPr>
        </p:nvGraphicFramePr>
        <p:xfrm>
          <a:off x="301625" y="1676401"/>
          <a:ext cx="8534399" cy="4572000"/>
        </p:xfrm>
        <a:graphic>
          <a:graphicData uri="http://schemas.openxmlformats.org/drawingml/2006/table">
            <a:tbl>
              <a:tblPr rtl="1" firstRow="1" firstCol="1" bandRow="1"/>
              <a:tblGrid>
                <a:gridCol w="2961644">
                  <a:extLst>
                    <a:ext uri="{9D8B030D-6E8A-4147-A177-3AD203B41FA5}">
                      <a16:colId xmlns:a16="http://schemas.microsoft.com/office/drawing/2014/main" val="2041415576"/>
                    </a:ext>
                  </a:extLst>
                </a:gridCol>
                <a:gridCol w="3354560">
                  <a:extLst>
                    <a:ext uri="{9D8B030D-6E8A-4147-A177-3AD203B41FA5}">
                      <a16:colId xmlns:a16="http://schemas.microsoft.com/office/drawing/2014/main" val="132880736"/>
                    </a:ext>
                  </a:extLst>
                </a:gridCol>
                <a:gridCol w="2218195">
                  <a:extLst>
                    <a:ext uri="{9D8B030D-6E8A-4147-A177-3AD203B41FA5}">
                      <a16:colId xmlns:a16="http://schemas.microsoft.com/office/drawing/2014/main" val="3168064409"/>
                    </a:ext>
                  </a:extLst>
                </a:gridCol>
              </a:tblGrid>
              <a:tr h="42262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قدرة التمييز المكاني</a:t>
                      </a:r>
                      <a:r>
                        <a:rPr lang="ar-EG" sz="1600" b="1">
                          <a:effectLst/>
                          <a:latin typeface="Cambria" panose="02040503050406030204" pitchFamily="18" charset="0"/>
                          <a:ea typeface="Times New Roman" panose="02020603050405020304" pitchFamily="18" charset="0"/>
                          <a:cs typeface="Times New Roman" panose="02020603050405020304" pitchFamily="18" charset="0"/>
                        </a:rPr>
                        <a:t> </a:t>
                      </a:r>
                      <a:r>
                        <a:rPr lang="ar-EG" sz="1600" b="1">
                          <a:effectLst/>
                          <a:latin typeface="Calibri" panose="020F0502020204030204" pitchFamily="34" charset="0"/>
                          <a:ea typeface="Times New Roman" panose="02020603050405020304" pitchFamily="18" charset="0"/>
                          <a:cs typeface="Simplified Arabic" panose="02020603050405020304" pitchFamily="18" charset="-78"/>
                        </a:rPr>
                        <a:t>المرئيات الملونة (متراً)</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قدرة التمييز المكاني</a:t>
                      </a:r>
                      <a:r>
                        <a:rPr lang="ar-EG" sz="1600" b="1">
                          <a:effectLst/>
                          <a:latin typeface="Cambria" panose="02040503050406030204" pitchFamily="18" charset="0"/>
                          <a:ea typeface="Times New Roman" panose="02020603050405020304" pitchFamily="18" charset="0"/>
                          <a:cs typeface="Times New Roman" panose="02020603050405020304" pitchFamily="18" charset="0"/>
                        </a:rPr>
                        <a:t> </a:t>
                      </a:r>
                      <a:r>
                        <a:rPr lang="ar-EG" sz="1600" b="1">
                          <a:effectLst/>
                          <a:latin typeface="Calibri" panose="020F0502020204030204" pitchFamily="34" charset="0"/>
                          <a:ea typeface="Times New Roman" panose="02020603050405020304" pitchFamily="18" charset="0"/>
                          <a:cs typeface="Simplified Arabic" panose="02020603050405020304" pitchFamily="18" charset="-78"/>
                        </a:rPr>
                        <a:t>للمرئيات الغير ملونة (متراً)</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600" b="1" dirty="0">
                          <a:effectLst/>
                          <a:latin typeface="Calibri" panose="020F0502020204030204" pitchFamily="34" charset="0"/>
                          <a:ea typeface="Times New Roman" panose="02020603050405020304" pitchFamily="18" charset="0"/>
                          <a:cs typeface="Simplified Arabic" panose="02020603050405020304" pitchFamily="18" charset="-78"/>
                        </a:rPr>
                        <a:t>القمر الصناعي</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55103"/>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30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15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Land sat-7</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23506656"/>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90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15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Aster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950240"/>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10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7,8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Spot-5</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1197060"/>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7,8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2,5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Egypt-sat-1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035687"/>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5,8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5,8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IRS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657652395"/>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4</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1</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Ikonos-2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875395"/>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2,6</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0,6</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Quick Bird</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904511869"/>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0,5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0,5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GeoEye-1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273589"/>
                  </a:ext>
                </a:extLst>
              </a:tr>
              <a:tr h="461042">
                <a:tc>
                  <a:txBody>
                    <a:bodyPr/>
                    <a:lstStyle/>
                    <a:p>
                      <a:pPr marL="0" marR="0" algn="ctr" rtl="1">
                        <a:lnSpc>
                          <a:spcPct val="115000"/>
                        </a:lnSpc>
                        <a:spcBef>
                          <a:spcPts val="0"/>
                        </a:spcBef>
                        <a:spcAft>
                          <a:spcPts val="0"/>
                        </a:spcAft>
                      </a:pPr>
                      <a:r>
                        <a:rPr lang="ar-EG" sz="1600" b="1">
                          <a:effectLst/>
                          <a:latin typeface="Calibri" panose="020F0502020204030204" pitchFamily="34" charset="0"/>
                          <a:ea typeface="Times New Roman" panose="02020603050405020304" pitchFamily="18" charset="0"/>
                          <a:cs typeface="Simplified Arabic" panose="02020603050405020304" pitchFamily="18" charset="-78"/>
                        </a:rPr>
                        <a:t>1,8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68580" marR="0" algn="ctr" rtl="1">
                        <a:lnSpc>
                          <a:spcPct val="115000"/>
                        </a:lnSpc>
                        <a:spcBef>
                          <a:spcPts val="0"/>
                        </a:spcBef>
                        <a:spcAft>
                          <a:spcPts val="0"/>
                        </a:spcAft>
                      </a:pPr>
                      <a:r>
                        <a:rPr lang="ar-EG" sz="1600" b="1">
                          <a:effectLst/>
                          <a:latin typeface="Calibri" panose="020F0502020204030204" pitchFamily="34" charset="0"/>
                          <a:ea typeface="Calibri" panose="020F0502020204030204" pitchFamily="34" charset="0"/>
                          <a:cs typeface="Simplified Arabic" panose="02020603050405020304" pitchFamily="18" charset="-78"/>
                        </a:rPr>
                        <a:t>0,5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l" rtl="1">
                        <a:lnSpc>
                          <a:spcPct val="115000"/>
                        </a:lnSpc>
                        <a:spcBef>
                          <a:spcPts val="0"/>
                        </a:spcBef>
                        <a:spcAft>
                          <a:spcPts val="0"/>
                        </a:spcAft>
                      </a:pPr>
                      <a:r>
                        <a:rPr lang="en-US" sz="1600" b="1" dirty="0">
                          <a:effectLst/>
                          <a:latin typeface="Simplified Arabic" panose="02020603050405020304" pitchFamily="18" charset="-78"/>
                          <a:ea typeface="Calibri" panose="020F0502020204030204" pitchFamily="34" charset="0"/>
                          <a:cs typeface="Arial" panose="020B0604020202020204" pitchFamily="34" charset="0"/>
                        </a:rPr>
                        <a:t>World view-2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88489474"/>
                  </a:ext>
                </a:extLst>
              </a:tr>
            </a:tbl>
          </a:graphicData>
        </a:graphic>
      </p:graphicFrame>
    </p:spTree>
    <p:extLst>
      <p:ext uri="{BB962C8B-B14F-4D97-AF65-F5344CB8AC3E}">
        <p14:creationId xmlns:p14="http://schemas.microsoft.com/office/powerpoint/2010/main" val="2084976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الخرائط </a:t>
            </a:r>
            <a:r>
              <a:rPr lang="ar-EG" b="1" dirty="0" smtClean="0">
                <a:solidFill>
                  <a:srgbClr val="89006F"/>
                </a:solidFill>
              </a:rPr>
              <a:t>المتوفرة </a:t>
            </a:r>
            <a:r>
              <a:rPr lang="ar-EG" b="1" dirty="0">
                <a:solidFill>
                  <a:srgbClr val="89006F"/>
                </a:solidFill>
              </a:rPr>
              <a:t>للمنطقة </a:t>
            </a:r>
            <a:endParaRPr lang="en-US" b="1" dirty="0" smtClean="0">
              <a:solidFill>
                <a:srgbClr val="89006F"/>
              </a:solidFill>
            </a:endParaRPr>
          </a:p>
        </p:txBody>
      </p:sp>
      <p:sp>
        <p:nvSpPr>
          <p:cNvPr id="35843" name="Content Placeholder 2"/>
          <p:cNvSpPr>
            <a:spLocks noGrp="1"/>
          </p:cNvSpPr>
          <p:nvPr>
            <p:ph sz="quarter" idx="1"/>
          </p:nvPr>
        </p:nvSpPr>
        <p:spPr>
          <a:xfrm>
            <a:off x="301625" y="1752601"/>
            <a:ext cx="8504238" cy="4343400"/>
          </a:xfrm>
        </p:spPr>
        <p:txBody>
          <a:bodyPr/>
          <a:lstStyle/>
          <a:p>
            <a:pPr algn="just" rtl="1" eaLnBrk="1" hangingPunct="1"/>
            <a:r>
              <a:rPr lang="ar-EG" sz="2800" b="1" dirty="0"/>
              <a:t>الخرائط المصدرية </a:t>
            </a:r>
            <a:r>
              <a:rPr lang="en-US" sz="2800" b="1" dirty="0" smtClean="0"/>
              <a:t>Source Maps </a:t>
            </a:r>
            <a:r>
              <a:rPr lang="ar-SA" sz="2800" b="1" dirty="0" smtClean="0"/>
              <a:t> </a:t>
            </a:r>
            <a:r>
              <a:rPr lang="ar-EG" sz="2800" b="1" dirty="0" smtClean="0"/>
              <a:t>المتوفرة </a:t>
            </a:r>
            <a:r>
              <a:rPr lang="ar-EG" sz="2800" b="1" dirty="0"/>
              <a:t>للمنطقة ذات مقاييس الرسم الكبيرة، وهي الخرائط المساحية سواء كانت خرائط تفريد المدن او خرائط فك الزمام او خرائط ذات مقياس رسم </a:t>
            </a:r>
            <a:r>
              <a:rPr lang="ar-EG" sz="2800" b="1" dirty="0" smtClean="0"/>
              <a:t>أص</a:t>
            </a:r>
            <a:r>
              <a:rPr lang="ar-SA" sz="2800" b="1" dirty="0" smtClean="0"/>
              <a:t>غ</a:t>
            </a:r>
            <a:r>
              <a:rPr lang="ar-EG" sz="2800" b="1" dirty="0" smtClean="0"/>
              <a:t>ر </a:t>
            </a:r>
            <a:r>
              <a:rPr lang="ar-EG" sz="2800" b="1" dirty="0"/>
              <a:t>ولكن تدخل ضمن فئة الخرائط كبيرة </a:t>
            </a:r>
            <a:r>
              <a:rPr lang="ar-EG" sz="2800" b="1" dirty="0" smtClean="0"/>
              <a:t>المقياس.</a:t>
            </a:r>
            <a:endParaRPr lang="ar-EG" sz="2800" b="1" dirty="0" smtClean="0"/>
          </a:p>
          <a:p>
            <a:pPr algn="just" rtl="1" eaLnBrk="1" hangingPunct="1"/>
            <a:r>
              <a:rPr lang="ar-EG" sz="2800" b="1" dirty="0" smtClean="0"/>
              <a:t>خرائط </a:t>
            </a:r>
            <a:r>
              <a:rPr lang="ar-SA" sz="2800" b="1" dirty="0" smtClean="0"/>
              <a:t>ذات </a:t>
            </a:r>
            <a:r>
              <a:rPr lang="ar-EG" sz="2800" b="1" dirty="0" smtClean="0"/>
              <a:t>مقياس </a:t>
            </a:r>
            <a:r>
              <a:rPr lang="ar-EG" sz="2800" b="1" dirty="0"/>
              <a:t>رسم متوسط </a:t>
            </a:r>
            <a:r>
              <a:rPr lang="ar-EG" sz="2800" b="1" dirty="0" smtClean="0"/>
              <a:t>وهي</a:t>
            </a:r>
            <a:r>
              <a:rPr lang="ar-SA" sz="2800" b="1" dirty="0" smtClean="0"/>
              <a:t>:</a:t>
            </a:r>
            <a:r>
              <a:rPr lang="ar-EG" sz="2800" b="1" dirty="0" smtClean="0"/>
              <a:t> </a:t>
            </a:r>
            <a:r>
              <a:rPr lang="ar-EG" sz="2800" b="1" dirty="0"/>
              <a:t>الخرائط الطبوغرافية وتعرف بالخرائط المرجعية </a:t>
            </a:r>
            <a:r>
              <a:rPr lang="en-US" sz="2800" b="1" dirty="0" smtClean="0"/>
              <a:t>Reference Maps</a:t>
            </a:r>
            <a:r>
              <a:rPr lang="ar-SA" sz="2800" b="1" dirty="0" smtClean="0"/>
              <a:t>.</a:t>
            </a:r>
          </a:p>
          <a:p>
            <a:pPr algn="just" rtl="1" eaLnBrk="1" hangingPunct="1"/>
            <a:r>
              <a:rPr lang="en-US" sz="2800" b="1" dirty="0" smtClean="0"/>
              <a:t> </a:t>
            </a:r>
            <a:r>
              <a:rPr lang="ar-SA" sz="2800" b="1" dirty="0" smtClean="0"/>
              <a:t>كذلك </a:t>
            </a:r>
            <a:r>
              <a:rPr lang="ar-EG" sz="2800" b="1" dirty="0" smtClean="0"/>
              <a:t>خرائط </a:t>
            </a:r>
            <a:r>
              <a:rPr lang="ar-SA" sz="2800" b="1" dirty="0" smtClean="0"/>
              <a:t>ذ</a:t>
            </a:r>
            <a:r>
              <a:rPr lang="ar-EG" sz="2800" b="1" dirty="0" smtClean="0"/>
              <a:t>ات مقاييس </a:t>
            </a:r>
            <a:r>
              <a:rPr lang="ar-EG" sz="2800" b="1" dirty="0"/>
              <a:t>رسم مختلفة، وقد تكون مبنية بمساقط مختلفة، وقد تكون مختلفة فى مستوى الدقة وفى تاريخ الانتاج</a:t>
            </a:r>
            <a:r>
              <a:rPr lang="ar-EG" sz="2800" b="1" dirty="0" smtClean="0"/>
              <a:t>.</a:t>
            </a:r>
            <a:endParaRPr lang="ar-EG" sz="2800" b="1" dirty="0" smtClean="0"/>
          </a:p>
        </p:txBody>
      </p:sp>
    </p:spTree>
    <p:extLst>
      <p:ext uri="{BB962C8B-B14F-4D97-AF65-F5344CB8AC3E}">
        <p14:creationId xmlns:p14="http://schemas.microsoft.com/office/powerpoint/2010/main" val="3004372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المصادر </a:t>
            </a:r>
            <a:r>
              <a:rPr lang="ar-SA" b="1" dirty="0" smtClean="0">
                <a:solidFill>
                  <a:srgbClr val="89006F"/>
                </a:solidFill>
              </a:rPr>
              <a:t>المعلوماتية</a:t>
            </a:r>
            <a:r>
              <a:rPr lang="ar-EG" b="1" dirty="0" smtClean="0">
                <a:solidFill>
                  <a:srgbClr val="89006F"/>
                </a:solidFill>
              </a:rPr>
              <a:t> </a:t>
            </a:r>
            <a:endParaRPr lang="en-US" b="1" dirty="0" smtClean="0">
              <a:solidFill>
                <a:srgbClr val="89006F"/>
              </a:solidFill>
            </a:endParaRPr>
          </a:p>
        </p:txBody>
      </p:sp>
      <p:sp>
        <p:nvSpPr>
          <p:cNvPr id="35843" name="Content Placeholder 2"/>
          <p:cNvSpPr>
            <a:spLocks noGrp="1"/>
          </p:cNvSpPr>
          <p:nvPr>
            <p:ph sz="quarter" idx="1"/>
          </p:nvPr>
        </p:nvSpPr>
        <p:spPr>
          <a:xfrm>
            <a:off x="228600" y="1447800"/>
            <a:ext cx="8504238" cy="4953000"/>
          </a:xfrm>
        </p:spPr>
        <p:txBody>
          <a:bodyPr/>
          <a:lstStyle/>
          <a:p>
            <a:pPr algn="just" rtl="1" eaLnBrk="1" hangingPunct="1"/>
            <a:r>
              <a:rPr lang="ar-EG" sz="2600" b="1" dirty="0"/>
              <a:t>الجداول الإحصائية الحديثة من المصادر </a:t>
            </a:r>
            <a:r>
              <a:rPr lang="ar-EG" sz="2600" b="1" dirty="0" smtClean="0"/>
              <a:t>الرسمية </a:t>
            </a:r>
            <a:r>
              <a:rPr lang="ar-EG" sz="2600" b="1" dirty="0"/>
              <a:t>مثل جداول </a:t>
            </a:r>
            <a:r>
              <a:rPr lang="ar-SA" sz="2600" b="1" dirty="0" smtClean="0"/>
              <a:t>التعداد </a:t>
            </a:r>
            <a:r>
              <a:rPr lang="ar-EG" sz="2600" b="1" dirty="0" smtClean="0"/>
              <a:t>السكان</a:t>
            </a:r>
            <a:r>
              <a:rPr lang="ar-SA" sz="2600" b="1" dirty="0" smtClean="0"/>
              <a:t>ي، والتعداد الزراعي</a:t>
            </a:r>
            <a:r>
              <a:rPr lang="ar-EG" sz="2600" b="1" dirty="0" smtClean="0"/>
              <a:t>.</a:t>
            </a:r>
            <a:endParaRPr lang="ar-EG" sz="2600" b="1" dirty="0" smtClean="0"/>
          </a:p>
          <a:p>
            <a:pPr algn="just" rtl="1" eaLnBrk="1" hangingPunct="1"/>
            <a:r>
              <a:rPr lang="ar-EG" sz="2600" b="1" dirty="0"/>
              <a:t>الوثائق والمستندات الرسمية </a:t>
            </a:r>
            <a:r>
              <a:rPr lang="ar-EG" sz="2600" b="1" dirty="0" smtClean="0"/>
              <a:t>مثل</a:t>
            </a:r>
            <a:r>
              <a:rPr lang="ar-SA" sz="2600" b="1" dirty="0" smtClean="0"/>
              <a:t>:</a:t>
            </a:r>
            <a:r>
              <a:rPr lang="ar-EG" sz="2600" b="1" dirty="0" smtClean="0"/>
              <a:t> </a:t>
            </a:r>
            <a:r>
              <a:rPr lang="ar-EG" sz="2600" b="1" dirty="0"/>
              <a:t>وثائق الاتفاقيات والمعاهدات الخاصة بالحدود البرية والبحرية المتفق عليها والمناطق المحايدة. وكذلك القرارات الإدارية الخاصة بالحدود الإدارية: </a:t>
            </a:r>
            <a:r>
              <a:rPr lang="ar-SA" sz="2600" b="1" dirty="0" smtClean="0"/>
              <a:t>المناطق و</a:t>
            </a:r>
            <a:r>
              <a:rPr lang="ar-EG" sz="2600" b="1" dirty="0" smtClean="0"/>
              <a:t>المحافظات </a:t>
            </a:r>
            <a:r>
              <a:rPr lang="ar-SA" sz="2600" b="1" dirty="0" smtClean="0"/>
              <a:t>والبلديات و</a:t>
            </a:r>
            <a:r>
              <a:rPr lang="ar-EG" sz="2600" b="1" dirty="0" smtClean="0"/>
              <a:t>المراكز</a:t>
            </a:r>
            <a:r>
              <a:rPr lang="ar-SA" sz="2600" b="1" dirty="0" smtClean="0"/>
              <a:t>..وغيرها.</a:t>
            </a:r>
          </a:p>
          <a:p>
            <a:pPr algn="just" rtl="1" eaLnBrk="1" hangingPunct="1"/>
            <a:r>
              <a:rPr lang="ar-SA" sz="2600" b="1" dirty="0" smtClean="0"/>
              <a:t>قواعد </a:t>
            </a:r>
            <a:r>
              <a:rPr lang="ar-SA" sz="2600" b="1" dirty="0"/>
              <a:t>المعلومات الجغرافية ونظم المعلومات </a:t>
            </a:r>
            <a:r>
              <a:rPr lang="ar-SA" sz="2600" b="1" dirty="0" smtClean="0"/>
              <a:t>الجغرافية، والتي </a:t>
            </a:r>
            <a:r>
              <a:rPr lang="ar-SA" sz="2600" b="1" dirty="0"/>
              <a:t>تحتوي على معلومات وبيانات جغرافية </a:t>
            </a:r>
            <a:r>
              <a:rPr lang="ar-SA" sz="2600" b="1" dirty="0" smtClean="0"/>
              <a:t>مكانية</a:t>
            </a:r>
            <a:r>
              <a:rPr lang="en-US" sz="2400" b="1" dirty="0" smtClean="0"/>
              <a:t>Spatial Data </a:t>
            </a:r>
            <a:r>
              <a:rPr lang="ar-SA" sz="2400" b="1" dirty="0" smtClean="0"/>
              <a:t> </a:t>
            </a:r>
            <a:r>
              <a:rPr lang="ar-SA" sz="2600" b="1" dirty="0" smtClean="0"/>
              <a:t>وبيانات </a:t>
            </a:r>
            <a:r>
              <a:rPr lang="ar-SA" sz="2600" b="1" dirty="0"/>
              <a:t>ومعلومات جغرافية غير </a:t>
            </a:r>
            <a:r>
              <a:rPr lang="ar-SA" sz="2600" b="1" dirty="0" smtClean="0"/>
              <a:t>مكانية</a:t>
            </a:r>
            <a:r>
              <a:rPr lang="en-US" sz="2400" b="1" dirty="0" smtClean="0"/>
              <a:t>Attribute Data </a:t>
            </a:r>
            <a:r>
              <a:rPr lang="ar-SA" sz="2400" b="1" dirty="0" smtClean="0"/>
              <a:t> </a:t>
            </a:r>
            <a:r>
              <a:rPr lang="ar-SA" sz="2600" b="1" dirty="0" smtClean="0"/>
              <a:t>تحتوي </a:t>
            </a:r>
            <a:r>
              <a:rPr lang="ar-SA" sz="2600" b="1" dirty="0"/>
              <a:t>على صفات وخصائص الظاهرات الجغرافية</a:t>
            </a:r>
            <a:r>
              <a:rPr lang="ar-SA" sz="2600" b="1" dirty="0" smtClean="0"/>
              <a:t>.</a:t>
            </a:r>
          </a:p>
          <a:p>
            <a:pPr algn="just" rtl="1" eaLnBrk="1" hangingPunct="1"/>
            <a:r>
              <a:rPr lang="ar-SA" sz="2600" b="1" dirty="0" smtClean="0"/>
              <a:t>الملاحظات </a:t>
            </a:r>
            <a:r>
              <a:rPr lang="ar-SA" sz="2600" b="1" dirty="0"/>
              <a:t>الميدانية </a:t>
            </a:r>
            <a:r>
              <a:rPr lang="ar-SA" sz="2600" b="1" dirty="0" smtClean="0"/>
              <a:t>التي </a:t>
            </a:r>
            <a:r>
              <a:rPr lang="ar-SA" sz="2600" b="1" dirty="0"/>
              <a:t>تقوم على </a:t>
            </a:r>
            <a:r>
              <a:rPr lang="ar-SA" sz="2600" b="1" dirty="0" smtClean="0"/>
              <a:t>معرفة وخبرة الباحث </a:t>
            </a:r>
            <a:r>
              <a:rPr lang="ar-SA" sz="2600" b="1" dirty="0"/>
              <a:t>الجيدة والعميقة بالظاهرات الجغرافية الطبيعية والبشرية ٠ </a:t>
            </a:r>
            <a:endParaRPr lang="en-US" sz="2600" b="1" dirty="0"/>
          </a:p>
        </p:txBody>
      </p:sp>
    </p:spTree>
    <p:extLst>
      <p:ext uri="{BB962C8B-B14F-4D97-AF65-F5344CB8AC3E}">
        <p14:creationId xmlns:p14="http://schemas.microsoft.com/office/powerpoint/2010/main" val="372128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40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WordArt 6"/>
          <p:cNvSpPr>
            <a:spLocks noChangeArrowheads="1" noChangeShapeType="1" noTextEdit="1"/>
          </p:cNvSpPr>
          <p:nvPr/>
        </p:nvSpPr>
        <p:spPr bwMode="auto">
          <a:xfrm>
            <a:off x="1655618" y="2286000"/>
            <a:ext cx="5638800" cy="2590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تقنيات جمع البيانات</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للخر</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ائط</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الطبوغرافية</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والموضوعية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4006036998"/>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EG" b="1" dirty="0" smtClean="0">
                <a:solidFill>
                  <a:srgbClr val="89006F"/>
                </a:solidFill>
              </a:rPr>
              <a:t>مقدمة</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800600"/>
          </a:xfrm>
        </p:spPr>
        <p:txBody>
          <a:bodyPr/>
          <a:lstStyle/>
          <a:p>
            <a:pPr algn="just" rtl="1" eaLnBrk="1" hangingPunct="1"/>
            <a:r>
              <a:rPr lang="ar-SA" sz="2500" b="1" dirty="0"/>
              <a:t> </a:t>
            </a:r>
            <a:r>
              <a:rPr lang="ar-SA" sz="2500" b="1" dirty="0"/>
              <a:t>تعتمد الخرائط الطبوغرافية </a:t>
            </a:r>
            <a:r>
              <a:rPr lang="ar-SA" sz="2500" b="1" dirty="0" smtClean="0"/>
              <a:t>والموضوعية المنتجة </a:t>
            </a:r>
            <a:r>
              <a:rPr lang="ar-SA" sz="2500" b="1" dirty="0"/>
              <a:t>سواء أكانت في صورتها المطبوعة أم الرقمية على العديد من التقنيات التي تجمع من خلالها البيانات والقياسات الحقلية في الطبيعة. وكان في بادئ الآمر يعتمد </a:t>
            </a:r>
            <a:r>
              <a:rPr lang="ar-SA" sz="2500" b="1" dirty="0" smtClean="0"/>
              <a:t>في جمع </a:t>
            </a:r>
            <a:r>
              <a:rPr lang="ar-SA" sz="2500" b="1" dirty="0"/>
              <a:t>البيانات على المسح الحقلي باستخدام الأجهزة المساحية، </a:t>
            </a:r>
            <a:r>
              <a:rPr lang="ar-SA" sz="2500" b="1" dirty="0" smtClean="0"/>
              <a:t>والتي </a:t>
            </a:r>
            <a:r>
              <a:rPr lang="ar-SA" sz="2500" b="1" dirty="0"/>
              <a:t>طورت مع مرور الوقت باستخدام تقنيات مساحية حديثة من أهمها: النظام العالمي لتحديد المواقع  </a:t>
            </a:r>
            <a:r>
              <a:rPr lang="en-US" sz="2500" b="1" dirty="0"/>
              <a:t>(</a:t>
            </a:r>
            <a:r>
              <a:rPr lang="en-US" sz="2500" b="1" dirty="0" smtClean="0"/>
              <a:t>GPS)</a:t>
            </a:r>
            <a:r>
              <a:rPr lang="ar-SA" sz="2500" b="1" dirty="0" smtClean="0"/>
              <a:t> والصور </a:t>
            </a:r>
            <a:r>
              <a:rPr lang="ar-SA" sz="2500" b="1" dirty="0"/>
              <a:t>الجوية والمرئيات </a:t>
            </a:r>
            <a:r>
              <a:rPr lang="ar-SA" sz="2500" b="1" dirty="0" smtClean="0"/>
              <a:t>الفضائية</a:t>
            </a:r>
            <a:r>
              <a:rPr lang="ar-SA" sz="2500" b="1" dirty="0"/>
              <a:t>. </a:t>
            </a:r>
            <a:r>
              <a:rPr lang="ar-SA" sz="2500" b="1" dirty="0" smtClean="0"/>
              <a:t>ونعرض تبعا مختصرا </a:t>
            </a:r>
            <a:r>
              <a:rPr lang="ar-SA" sz="2500" b="1" dirty="0"/>
              <a:t>لمدى الدقة المكانية لهذه التقنيات في إنتاج الخرائط الطبوغرافية والموضوعية</a:t>
            </a:r>
            <a:r>
              <a:rPr lang="ar-SA" sz="2500" b="1" dirty="0" smtClean="0"/>
              <a:t>.</a:t>
            </a:r>
          </a:p>
          <a:p>
            <a:pPr algn="just" rtl="1" eaLnBrk="1" hangingPunct="1"/>
            <a:r>
              <a:rPr lang="ar-SA" sz="2500" b="1" dirty="0" smtClean="0"/>
              <a:t>ومن الطبيعي بمكان تحدد </a:t>
            </a:r>
            <a:r>
              <a:rPr lang="ar-SA" sz="2500" b="1" dirty="0"/>
              <a:t>البيانات اللازمة لتصميم الخريطة </a:t>
            </a:r>
            <a:r>
              <a:rPr lang="ar-SA" sz="2500" b="1" dirty="0" smtClean="0"/>
              <a:t>الشكل </a:t>
            </a:r>
            <a:r>
              <a:rPr lang="ar-SA" sz="2500" b="1" dirty="0"/>
              <a:t>النهائي لها، ومدى تحقيق الهدف </a:t>
            </a:r>
            <a:r>
              <a:rPr lang="ar-SA" sz="2500" b="1" dirty="0" smtClean="0"/>
              <a:t>منها- أي </a:t>
            </a:r>
            <a:r>
              <a:rPr lang="ar-SA" sz="2500" b="1" dirty="0"/>
              <a:t>صلاحيتها </a:t>
            </a:r>
            <a:r>
              <a:rPr lang="ar-SA" sz="2500" b="1" dirty="0" smtClean="0"/>
              <a:t>للاستخدام-  </a:t>
            </a:r>
            <a:r>
              <a:rPr lang="ar-SA" sz="2500" b="1" dirty="0"/>
              <a:t>لذا فإنها </a:t>
            </a:r>
            <a:r>
              <a:rPr lang="ar-SA" sz="2500" b="1" dirty="0" smtClean="0"/>
              <a:t>تعد </a:t>
            </a:r>
            <a:r>
              <a:rPr lang="ar-SA" sz="2500" b="1" dirty="0"/>
              <a:t>من أهم مراحل تصميم </a:t>
            </a:r>
            <a:r>
              <a:rPr lang="ar-SA" sz="2500" b="1" dirty="0" smtClean="0"/>
              <a:t>الخرائط. </a:t>
            </a:r>
            <a:r>
              <a:rPr lang="ar-SA" sz="2500" b="1" dirty="0"/>
              <a:t>وتشتمل تلك المرحلة على معرفة وتحديد مصادر البيانات والمعلومات المطلوبة ثم جمعها وتقديمها. وينبغي </a:t>
            </a:r>
            <a:r>
              <a:rPr lang="ar-SA" sz="2500" b="1" dirty="0" smtClean="0"/>
              <a:t>في تلك المرحلة مراعاة عدد من النقاط يجب القيام بها.</a:t>
            </a:r>
          </a:p>
          <a:p>
            <a:pPr algn="just" rtl="1" eaLnBrk="1" hangingPunct="1"/>
            <a:r>
              <a:rPr lang="ar-EG" sz="2500" b="1" dirty="0" smtClean="0"/>
              <a:t>.</a:t>
            </a:r>
            <a:endParaRPr lang="ar-EG" sz="2500" b="1" dirty="0" smtClean="0"/>
          </a:p>
          <a:p>
            <a:pPr algn="just" rtl="1" eaLnBrk="1" hangingPunct="1">
              <a:buFont typeface="Wingdings 2" pitchFamily="18" charset="2"/>
              <a:buNone/>
            </a:pPr>
            <a:endParaRPr lang="ar-EG" dirty="0" smtClean="0"/>
          </a:p>
        </p:txBody>
      </p:sp>
    </p:spTree>
    <p:extLst>
      <p:ext uri="{BB962C8B-B14F-4D97-AF65-F5344CB8AC3E}">
        <p14:creationId xmlns:p14="http://schemas.microsoft.com/office/powerpoint/2010/main" val="35787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SA" b="1" dirty="0" smtClean="0">
                <a:solidFill>
                  <a:srgbClr val="89006F"/>
                </a:solidFill>
              </a:rPr>
              <a:t>نوعية المعلومات اللازمة لتصميم الخرائط </a:t>
            </a:r>
            <a:endParaRPr lang="en-US" b="1" dirty="0" smtClean="0">
              <a:solidFill>
                <a:srgbClr val="89006F"/>
              </a:solidFill>
            </a:endParaRP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600" b="1" dirty="0" smtClean="0"/>
              <a:t> </a:t>
            </a:r>
            <a:r>
              <a:rPr lang="ar-EG" sz="2500" b="1" dirty="0" smtClean="0"/>
              <a:t>تنقسم </a:t>
            </a:r>
            <a:r>
              <a:rPr lang="ar-EG" sz="2500" b="1" dirty="0"/>
              <a:t>المعلومات </a:t>
            </a:r>
            <a:r>
              <a:rPr lang="ar-EG" sz="2500" b="1" dirty="0" smtClean="0"/>
              <a:t>المط</a:t>
            </a:r>
            <a:r>
              <a:rPr lang="ar-SA" sz="2500" b="1" dirty="0" smtClean="0"/>
              <a:t>ل</a:t>
            </a:r>
            <a:r>
              <a:rPr lang="ar-EG" sz="2500" b="1" dirty="0" smtClean="0"/>
              <a:t>وبة </a:t>
            </a:r>
            <a:r>
              <a:rPr lang="ar-EG" sz="2500" b="1" dirty="0"/>
              <a:t>لتصميم الخريطة </a:t>
            </a:r>
            <a:r>
              <a:rPr lang="ar-SA" sz="2500" b="1" dirty="0" smtClean="0"/>
              <a:t>نوعها إلى عدة أقسام رئسية هي</a:t>
            </a:r>
            <a:r>
              <a:rPr lang="ar-EG" sz="2500" b="1" dirty="0" smtClean="0"/>
              <a:t>:</a:t>
            </a:r>
            <a:endParaRPr lang="ar-EG" sz="2500" b="1" dirty="0" smtClean="0"/>
          </a:p>
          <a:p>
            <a:pPr algn="just" rtl="1" eaLnBrk="1" hangingPunct="1"/>
            <a:r>
              <a:rPr lang="ar-SA" sz="2500" b="1" dirty="0"/>
              <a:t>معلومات توجد في الطبيعة ولها مواقع جغرافية يمكن تحديدها وبالتالي يمكن توقيعها على الخريطة </a:t>
            </a:r>
            <a:r>
              <a:rPr lang="ar-SA" sz="2500" b="1" dirty="0" smtClean="0"/>
              <a:t>مثل: </a:t>
            </a:r>
            <a:r>
              <a:rPr lang="ar-SA" sz="2500" b="1" dirty="0"/>
              <a:t>الظاهرات </a:t>
            </a:r>
            <a:r>
              <a:rPr lang="ar-SA" sz="2500" b="1" dirty="0" smtClean="0"/>
              <a:t>الطبيعية والظاهرات البشرية.</a:t>
            </a:r>
          </a:p>
          <a:p>
            <a:pPr algn="just" rtl="1" eaLnBrk="1" hangingPunct="1"/>
            <a:r>
              <a:rPr lang="ar-SA" sz="2500" b="1" dirty="0"/>
              <a:t> معلومات وهمية توجد على الخريطة ولا توجد في الطبيعة </a:t>
            </a:r>
            <a:r>
              <a:rPr lang="ar-SA" sz="2500" b="1" dirty="0" smtClean="0"/>
              <a:t>مثل: </a:t>
            </a:r>
            <a:r>
              <a:rPr lang="ar-SA" sz="2500" b="1" dirty="0"/>
              <a:t>الشبكة الجغرافية </a:t>
            </a:r>
            <a:r>
              <a:rPr lang="ar-SA" sz="2500" b="1" dirty="0" smtClean="0"/>
              <a:t>وشبكة الأحداثيات </a:t>
            </a:r>
            <a:r>
              <a:rPr lang="ar-SA" sz="2500" b="1" dirty="0"/>
              <a:t>والحدود السياسية والحدود الإدارية والمسميات والألوان والظلال التي تشير إلى أنواع </a:t>
            </a:r>
            <a:r>
              <a:rPr lang="ar-SA" sz="2500" b="1" dirty="0" smtClean="0"/>
              <a:t>الظاهرات.</a:t>
            </a:r>
          </a:p>
          <a:p>
            <a:pPr algn="just" rtl="1" eaLnBrk="1" hangingPunct="1"/>
            <a:r>
              <a:rPr lang="ar-SA" sz="2500" b="1" dirty="0"/>
              <a:t>معلومات وهمية توجد على الخريطة ويمكن تحديدها فى الطبيعية </a:t>
            </a:r>
            <a:r>
              <a:rPr lang="ar-SA" sz="2500" b="1" dirty="0" smtClean="0"/>
              <a:t>مثل: </a:t>
            </a:r>
            <a:r>
              <a:rPr lang="ar-SA" sz="2500" b="1" dirty="0"/>
              <a:t>نقط المناسيب وخطوط الكنتور</a:t>
            </a:r>
            <a:r>
              <a:rPr lang="ar-SA" sz="2500" b="1" dirty="0" smtClean="0"/>
              <a:t>.</a:t>
            </a:r>
          </a:p>
          <a:p>
            <a:pPr algn="just" rtl="1" eaLnBrk="1" hangingPunct="1"/>
            <a:r>
              <a:rPr lang="ar-SA" sz="2500" b="1" dirty="0"/>
              <a:t>معلومات </a:t>
            </a:r>
            <a:r>
              <a:rPr lang="ar-SA" sz="2500" b="1" dirty="0" smtClean="0"/>
              <a:t>أدارية </a:t>
            </a:r>
            <a:r>
              <a:rPr lang="ar-SA" sz="2500" b="1" dirty="0"/>
              <a:t>ووظيفية </a:t>
            </a:r>
            <a:r>
              <a:rPr lang="ar-SA" sz="2500" b="1" dirty="0" smtClean="0"/>
              <a:t>مثل: </a:t>
            </a:r>
            <a:r>
              <a:rPr lang="ar-SA" sz="2500" b="1" dirty="0"/>
              <a:t>مراكز </a:t>
            </a:r>
            <a:r>
              <a:rPr lang="ar-SA" sz="2500" b="1" dirty="0" smtClean="0"/>
              <a:t>الخدمات (الشرطة- الدفاع مدني- التعليم -الصحة- الترفيه- الثقافة </a:t>
            </a:r>
            <a:r>
              <a:rPr lang="ar-SA" sz="2500" b="1" dirty="0"/>
              <a:t>. . </a:t>
            </a:r>
            <a:r>
              <a:rPr lang="ar-SA" sz="2500" b="1" dirty="0" smtClean="0"/>
              <a:t>وغيرها.</a:t>
            </a:r>
          </a:p>
          <a:p>
            <a:pPr algn="just" rtl="1" eaLnBrk="1" hangingPunct="1"/>
            <a:r>
              <a:rPr lang="ar-SA" sz="2500" b="1" dirty="0"/>
              <a:t>معلومات </a:t>
            </a:r>
            <a:r>
              <a:rPr lang="ar-SA" sz="2500" b="1" dirty="0" smtClean="0"/>
              <a:t>وصفية مثل: </a:t>
            </a:r>
            <a:r>
              <a:rPr lang="ar-SA" sz="2500" b="1" dirty="0"/>
              <a:t>نوعية مراكز الاستقرار البشرى (</a:t>
            </a:r>
            <a:r>
              <a:rPr lang="ar-SA" sz="2500" b="1" dirty="0" smtClean="0"/>
              <a:t>مدن- قرى</a:t>
            </a:r>
            <a:r>
              <a:rPr lang="ar-SA" sz="2500" b="1" dirty="0"/>
              <a:t>) وأستخدامات الأرض؛ أنواع </a:t>
            </a:r>
            <a:r>
              <a:rPr lang="ar-SA" sz="2500" b="1" dirty="0" smtClean="0"/>
              <a:t>الغطاء النباتي، وأنواع الترب. </a:t>
            </a:r>
            <a:endParaRPr lang="ar-SA" sz="2500" b="1" dirty="0"/>
          </a:p>
          <a:p>
            <a:pPr algn="just" rtl="1" eaLnBrk="1" hangingPunct="1"/>
            <a:endParaRPr lang="ar-SA" sz="2500" b="1" dirty="0" smtClean="0"/>
          </a:p>
          <a:p>
            <a:pPr algn="just" rtl="1" eaLnBrk="1" hangingPunct="1"/>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11976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SA" b="1" dirty="0" smtClean="0">
                <a:solidFill>
                  <a:srgbClr val="89006F"/>
                </a:solidFill>
              </a:rPr>
              <a:t>قواعد تحديد البيانات </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a:t>مراعاة الدقة فى جمع المعلومات </a:t>
            </a:r>
            <a:r>
              <a:rPr lang="ar-SA" sz="2500" b="1" dirty="0" smtClean="0"/>
              <a:t>المكانية وغير المكانية </a:t>
            </a:r>
            <a:r>
              <a:rPr lang="ar-EG" sz="2500" b="1" dirty="0" smtClean="0"/>
              <a:t>وتصنيفها.</a:t>
            </a:r>
            <a:endParaRPr lang="ar-EG" sz="2500" b="1" dirty="0" smtClean="0"/>
          </a:p>
          <a:p>
            <a:pPr algn="just" rtl="1" eaLnBrk="1" hangingPunct="1"/>
            <a:r>
              <a:rPr lang="ar-SA" sz="2500" b="1" dirty="0" smtClean="0"/>
              <a:t>مراعاة الشمولية في جمع </a:t>
            </a:r>
            <a:r>
              <a:rPr lang="ar-EG" sz="2500" b="1" dirty="0" smtClean="0"/>
              <a:t>المعلومات </a:t>
            </a:r>
            <a:r>
              <a:rPr lang="ar-EG" sz="2500" b="1" dirty="0"/>
              <a:t>الضرورية لتصميم الخريطة</a:t>
            </a:r>
            <a:r>
              <a:rPr lang="ar-EG" sz="2500" b="1" dirty="0" smtClean="0"/>
              <a:t>.</a:t>
            </a:r>
            <a:endParaRPr lang="ar-SA" sz="2500" b="1" dirty="0" smtClean="0"/>
          </a:p>
          <a:p>
            <a:pPr algn="just" rtl="1" eaLnBrk="1" hangingPunct="1"/>
            <a:r>
              <a:rPr lang="ar-SA" sz="2500" b="1" dirty="0" smtClean="0"/>
              <a:t>مراعاة و</a:t>
            </a:r>
            <a:r>
              <a:rPr lang="ar-EG" sz="2500" b="1" dirty="0" smtClean="0"/>
              <a:t>إدراك </a:t>
            </a:r>
            <a:r>
              <a:rPr lang="ar-EG" sz="2500" b="1" dirty="0"/>
              <a:t>الفرق بين جمع معلومات لتصميم وإنتاج خريطة جديدة، وجمع معلومات لتحديث خريطة تم إنتاجها من قبل</a:t>
            </a:r>
            <a:r>
              <a:rPr lang="ar-EG" sz="2500" b="1" dirty="0" smtClean="0"/>
              <a:t>.</a:t>
            </a:r>
            <a:endParaRPr lang="ar-SA" sz="2500" b="1" dirty="0" smtClean="0"/>
          </a:p>
          <a:p>
            <a:pPr algn="just" rtl="1" eaLnBrk="1" hangingPunct="1"/>
            <a:r>
              <a:rPr lang="ar-EG" sz="2500" b="1" dirty="0"/>
              <a:t>مراعاة خصائص المسقط الذي </a:t>
            </a:r>
            <a:r>
              <a:rPr lang="ar-EG" sz="2500" b="1" dirty="0" smtClean="0"/>
              <a:t>س</a:t>
            </a:r>
            <a:r>
              <a:rPr lang="ar-SA" sz="2500" b="1" dirty="0" smtClean="0"/>
              <a:t>وف </a:t>
            </a:r>
            <a:r>
              <a:rPr lang="ar-EG" sz="2500" b="1" dirty="0" smtClean="0"/>
              <a:t>يستخدم </a:t>
            </a:r>
            <a:r>
              <a:rPr lang="ar-EG" sz="2500" b="1" dirty="0"/>
              <a:t>فى تصميم الخريطة</a:t>
            </a:r>
            <a:r>
              <a:rPr lang="ar-EG" sz="2500" b="1" dirty="0" smtClean="0"/>
              <a:t>.</a:t>
            </a:r>
            <a:endParaRPr lang="ar-SA" sz="2500" b="1" dirty="0" smtClean="0"/>
          </a:p>
          <a:p>
            <a:pPr algn="just" rtl="1" eaLnBrk="1" hangingPunct="1"/>
            <a:r>
              <a:rPr lang="ar-SA" sz="2500" b="1" dirty="0" smtClean="0"/>
              <a:t>مراعاة بناء الخلفية العلمية للمواقع المكانية للمعلومات المجمعة.</a:t>
            </a:r>
          </a:p>
          <a:p>
            <a:pPr algn="just" rtl="1" eaLnBrk="1" hangingPunct="1"/>
            <a:r>
              <a:rPr lang="ar-SA" sz="2500" b="1" dirty="0"/>
              <a:t> مراعاة بناء الخلفية العلمية </a:t>
            </a:r>
            <a:r>
              <a:rPr lang="ar-SA" sz="2500" b="1" dirty="0" smtClean="0"/>
              <a:t>للعلاقات المكانية </a:t>
            </a:r>
            <a:r>
              <a:rPr lang="ar-SA" sz="2500" b="1" dirty="0"/>
              <a:t>للمعلومات </a:t>
            </a:r>
            <a:r>
              <a:rPr lang="ar-SA" sz="2500" b="1" dirty="0" smtClean="0"/>
              <a:t>المجمعة وما يجاورها من معلومات.</a:t>
            </a:r>
          </a:p>
          <a:p>
            <a:pPr algn="just" rtl="1" eaLnBrk="1" hangingPunct="1"/>
            <a:r>
              <a:rPr lang="ar-SA" sz="2500" b="1" dirty="0" smtClean="0"/>
              <a:t>مراعاة مستوى الخبرة في التعامل مع المعلومات والبيانات وتحويلها إلى صورة كارتوجرافية يمكن قراءتها وتحليلها بسهولة.</a:t>
            </a:r>
            <a:endParaRPr lang="ar-SA" sz="2500" b="1" dirty="0"/>
          </a:p>
          <a:p>
            <a:pPr algn="just" rtl="1" eaLnBrk="1" hangingPunct="1"/>
            <a:endParaRPr lang="ar-SA" sz="2500" b="1" dirty="0" smtClean="0"/>
          </a:p>
          <a:p>
            <a:pPr algn="just" rtl="1" eaLnBrk="1" hangingPunct="1"/>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1420499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smtClean="0">
                <a:solidFill>
                  <a:srgbClr val="89006F"/>
                </a:solidFill>
              </a:rPr>
              <a:t>تقنيات </a:t>
            </a:r>
            <a:r>
              <a:rPr lang="ar-EG" b="1" dirty="0">
                <a:solidFill>
                  <a:srgbClr val="89006F"/>
                </a:solidFill>
              </a:rPr>
              <a:t>المساحة الأرضية</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a:t> يقصد بها الأدوات والأجهزة التي تستخدم فى عمليات المسح الأرضي والتي تختلف في دقة القياسات الأرضية منها: الأدوات التقليدية المستخدمة في عمليات الرفع الطبوغرافي (الشريط- البوصلة- الميزان)، والتيودوليت بنوعيه البصري والرقمي، وصولاً </a:t>
            </a:r>
            <a:r>
              <a:rPr lang="ar-EG" sz="2500" b="1" dirty="0" smtClean="0"/>
              <a:t>لأجهزة </a:t>
            </a:r>
            <a:r>
              <a:rPr lang="ar-EG" sz="2500" b="1" dirty="0"/>
              <a:t>القياس الإلكترونية التي احدثت تطوراً كبيرا في القياسات الأرضية، وساهمت في حل كثير من المشكلات التي تعوق عمليات القياس ووفرت الكثير من الوقت </a:t>
            </a:r>
            <a:r>
              <a:rPr lang="ar-EG" sz="2500" b="1" dirty="0" smtClean="0"/>
              <a:t>والجهد</a:t>
            </a:r>
            <a:r>
              <a:rPr lang="ar-SA" sz="2500" b="1" dirty="0"/>
              <a:t>.</a:t>
            </a:r>
            <a:r>
              <a:rPr lang="en-US" sz="2500" b="1" dirty="0" smtClean="0"/>
              <a:t> </a:t>
            </a:r>
            <a:endParaRPr lang="ar-SA" sz="2500" b="1" dirty="0" smtClean="0"/>
          </a:p>
          <a:p>
            <a:pPr algn="just" rtl="1" eaLnBrk="1" hangingPunct="1"/>
            <a:r>
              <a:rPr lang="ar-EG" sz="2500" b="1" dirty="0" smtClean="0"/>
              <a:t>تختلف </a:t>
            </a:r>
            <a:r>
              <a:rPr lang="ar-EG" sz="2500" b="1" dirty="0"/>
              <a:t>نوعية الأجهزة من حيث المدى، فمنها ذات مدى قصير يبلغ 2 كم، وتستخدم في أعمال المضلعات والرفع الطبوغرافى </a:t>
            </a:r>
            <a:r>
              <a:rPr lang="ar-EG" sz="2500" b="1" dirty="0" smtClean="0"/>
              <a:t>والتفصيلى، </a:t>
            </a:r>
            <a:r>
              <a:rPr lang="ar-EG" sz="2500" b="1" dirty="0"/>
              <a:t>ومنها ذات مدى متوسط حتى 15 كم، وتستخدم فى الأعمال الجيوديسية لشبكات مثلثات الدرجة الثانية والثالثة، ومنها ذات مدى طويل حتى 60 كم، وتستخدم فى الأعمال الجيوديسية لمثلثات الدرجة الأولى، وجميعها نستخدمها لإيجاد القياسات التي نحتاجها في عمليات الرفع والتوقيع للظاهرات </a:t>
            </a:r>
            <a:r>
              <a:rPr lang="ar-EG" sz="2500" b="1" dirty="0" smtClean="0"/>
              <a:t>الجغرافية</a:t>
            </a:r>
            <a:r>
              <a:rPr lang="ar-SA" sz="2500" b="1" dirty="0" smtClean="0"/>
              <a:t>.</a:t>
            </a:r>
            <a:endParaRPr lang="ar-EG" sz="2500" dirty="0" smtClean="0"/>
          </a:p>
        </p:txBody>
      </p:sp>
    </p:spTree>
    <p:extLst>
      <p:ext uri="{BB962C8B-B14F-4D97-AF65-F5344CB8AC3E}">
        <p14:creationId xmlns:p14="http://schemas.microsoft.com/office/powerpoint/2010/main" val="7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04800"/>
            <a:ext cx="5760720" cy="5996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2410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smtClean="0">
                <a:solidFill>
                  <a:srgbClr val="89006F"/>
                </a:solidFill>
              </a:rPr>
              <a:t>تقنية </a:t>
            </a:r>
            <a:r>
              <a:rPr lang="ar-EG" b="1" dirty="0">
                <a:solidFill>
                  <a:srgbClr val="89006F"/>
                </a:solidFill>
              </a:rPr>
              <a:t>النظام العالمي لتحديد المواقع </a:t>
            </a:r>
            <a:r>
              <a:rPr lang="en-US" b="1" dirty="0" smtClean="0">
                <a:solidFill>
                  <a:srgbClr val="89006F"/>
                </a:solidFill>
              </a:rPr>
              <a:t>GPS</a:t>
            </a:r>
            <a:endParaRPr lang="en-US" b="1" dirty="0" smtClean="0">
              <a:solidFill>
                <a:srgbClr val="89006F"/>
              </a:solidFill>
            </a:endParaRP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600" b="1" dirty="0" smtClean="0"/>
              <a:t> </a:t>
            </a:r>
            <a:r>
              <a:rPr lang="ar-EG" sz="2500" b="1" dirty="0"/>
              <a:t> </a:t>
            </a:r>
            <a:r>
              <a:rPr lang="ar-EG" sz="2300" b="1" dirty="0"/>
              <a:t>يمثل </a:t>
            </a:r>
            <a:r>
              <a:rPr lang="ar-EG" sz="2300" b="1" dirty="0" smtClean="0"/>
              <a:t>نظا</a:t>
            </a:r>
            <a:r>
              <a:rPr lang="ar-SA" sz="2300" b="1" dirty="0" smtClean="0"/>
              <a:t>م</a:t>
            </a:r>
            <a:r>
              <a:rPr lang="en-US" sz="2300" b="1" dirty="0" smtClean="0"/>
              <a:t> GPS </a:t>
            </a:r>
            <a:r>
              <a:rPr lang="ar-EG" sz="2300" b="1" dirty="0" smtClean="0"/>
              <a:t>وسيلة </a:t>
            </a:r>
            <a:r>
              <a:rPr lang="ar-EG" sz="2300" b="1" dirty="0"/>
              <a:t>لجمع وحصر </a:t>
            </a:r>
            <a:r>
              <a:rPr lang="ar-EG" sz="2300" b="1" dirty="0" smtClean="0"/>
              <a:t>المعلومات، </a:t>
            </a:r>
            <a:r>
              <a:rPr lang="ar-EG" sz="2300" b="1" dirty="0"/>
              <a:t>والمساهمة في تصميم قواعد معلومات </a:t>
            </a:r>
            <a:r>
              <a:rPr lang="ar-SA" sz="2300" b="1" dirty="0" smtClean="0"/>
              <a:t>ب</a:t>
            </a:r>
            <a:r>
              <a:rPr lang="ar-EG" sz="2300" b="1" dirty="0" smtClean="0"/>
              <a:t>درجة </a:t>
            </a:r>
            <a:r>
              <a:rPr lang="ar-EG" sz="2300" b="1" dirty="0"/>
              <a:t>عالية من </a:t>
            </a:r>
            <a:r>
              <a:rPr lang="ar-EG" sz="2300" b="1" dirty="0" smtClean="0"/>
              <a:t>الدقة</a:t>
            </a:r>
            <a:r>
              <a:rPr lang="ar-SA" sz="2300" b="1" dirty="0" smtClean="0"/>
              <a:t>. </a:t>
            </a:r>
            <a:r>
              <a:rPr lang="ar-EG" sz="2300" b="1" dirty="0" smtClean="0"/>
              <a:t>وتختلف </a:t>
            </a:r>
            <a:r>
              <a:rPr lang="ar-EG" sz="2300" b="1" dirty="0"/>
              <a:t>استخدامات النظام حسب الدقة المطلوبة في العمل ونوعية الجهاز المستخدم؛ حيث تتنوع أجهزة </a:t>
            </a:r>
            <a:r>
              <a:rPr lang="ar-EG" sz="2300" b="1" dirty="0" smtClean="0"/>
              <a:t>النظام</a:t>
            </a:r>
            <a:r>
              <a:rPr lang="ar-SA" sz="2300" b="1" dirty="0" smtClean="0"/>
              <a:t>، </a:t>
            </a:r>
            <a:r>
              <a:rPr lang="ar-EG" sz="2300" b="1" dirty="0" smtClean="0"/>
              <a:t>والتي </a:t>
            </a:r>
            <a:r>
              <a:rPr lang="ar-EG" sz="2300" b="1" dirty="0"/>
              <a:t>يمكن تقسيمها إلي ثلاثة </a:t>
            </a:r>
            <a:r>
              <a:rPr lang="ar-EG" sz="2300" b="1" dirty="0" smtClean="0"/>
              <a:t>أنواع</a:t>
            </a:r>
            <a:r>
              <a:rPr lang="ar-SA" sz="2300" b="1" dirty="0" smtClean="0"/>
              <a:t>.</a:t>
            </a:r>
          </a:p>
          <a:p>
            <a:pPr algn="just" rtl="1" eaLnBrk="1" hangingPunct="1"/>
            <a:r>
              <a:rPr lang="ar-EG" sz="2300" b="1" dirty="0" smtClean="0"/>
              <a:t> </a:t>
            </a:r>
            <a:r>
              <a:rPr lang="ar-EG" sz="2300" b="1" dirty="0"/>
              <a:t>الأول: أجهزة ملاحية أو محمولة يدوياً </a:t>
            </a:r>
            <a:r>
              <a:rPr lang="ar-EG" sz="2300" b="1" dirty="0" smtClean="0"/>
              <a:t>تعتمد </a:t>
            </a:r>
            <a:r>
              <a:rPr lang="ar-EG" sz="2300" b="1" dirty="0"/>
              <a:t>على طريقة </a:t>
            </a:r>
            <a:r>
              <a:rPr lang="ar-EG" sz="2300" b="1" dirty="0" smtClean="0"/>
              <a:t>الشفرة</a:t>
            </a:r>
            <a:r>
              <a:rPr lang="en-US" sz="2300" b="1" dirty="0" smtClean="0"/>
              <a:t>Code </a:t>
            </a:r>
            <a:r>
              <a:rPr lang="ar-SA" sz="2300" b="1" dirty="0" smtClean="0"/>
              <a:t> </a:t>
            </a:r>
            <a:r>
              <a:rPr lang="ar-EG" sz="2300" b="1" dirty="0" smtClean="0"/>
              <a:t>لاستقبال </a:t>
            </a:r>
            <a:r>
              <a:rPr lang="ar-EG" sz="2300" b="1" dirty="0"/>
              <a:t>إشارات الأقمار </a:t>
            </a:r>
            <a:r>
              <a:rPr lang="ar-EG" sz="2300" b="1" dirty="0" smtClean="0"/>
              <a:t>الصناعية، </a:t>
            </a:r>
            <a:r>
              <a:rPr lang="ar-EG" sz="2300" b="1" dirty="0"/>
              <a:t>وتتصف </a:t>
            </a:r>
            <a:r>
              <a:rPr lang="ar-EG" sz="2300" b="1" dirty="0" smtClean="0"/>
              <a:t>بأنها </a:t>
            </a:r>
            <a:r>
              <a:rPr lang="ar-EG" sz="2300" b="1" dirty="0"/>
              <a:t>تعطى دقة </a:t>
            </a:r>
            <a:r>
              <a:rPr lang="ar-SA" sz="2300" b="1" dirty="0" smtClean="0"/>
              <a:t>أفقية </a:t>
            </a:r>
            <a:r>
              <a:rPr lang="ar-EG" sz="2300" b="1" dirty="0" smtClean="0"/>
              <a:t>تتراوح </a:t>
            </a:r>
            <a:r>
              <a:rPr lang="ar-EG" sz="2300" b="1" dirty="0"/>
              <a:t>بين ±2 و± </a:t>
            </a:r>
            <a:r>
              <a:rPr lang="ar-EG" sz="2300" b="1" dirty="0" smtClean="0"/>
              <a:t>8 متر، </a:t>
            </a:r>
            <a:r>
              <a:rPr lang="ar-SA" sz="2300" b="1" dirty="0" smtClean="0"/>
              <a:t>و</a:t>
            </a:r>
            <a:r>
              <a:rPr lang="ar-EG" sz="2300" b="1" dirty="0" smtClean="0"/>
              <a:t>دق</a:t>
            </a:r>
            <a:r>
              <a:rPr lang="ar-SA" sz="2300" b="1" dirty="0" smtClean="0"/>
              <a:t>ة رأسية</a:t>
            </a:r>
            <a:r>
              <a:rPr lang="ar-EG" sz="2300" b="1" dirty="0" smtClean="0"/>
              <a:t> في </a:t>
            </a:r>
            <a:r>
              <a:rPr lang="ar-EG" sz="2300" b="1" dirty="0"/>
              <a:t>حدود± 12 متر، </a:t>
            </a:r>
            <a:r>
              <a:rPr lang="ar-SA" sz="2300" b="1" dirty="0" smtClean="0"/>
              <a:t>و</a:t>
            </a:r>
            <a:r>
              <a:rPr lang="ar-EG" sz="2300" b="1" dirty="0" smtClean="0"/>
              <a:t>تناسب </a:t>
            </a:r>
            <a:r>
              <a:rPr lang="ar-EG" sz="2300" b="1" dirty="0"/>
              <a:t>الدقة الأفقية </a:t>
            </a:r>
            <a:r>
              <a:rPr lang="ar-EG" sz="2300" b="1" dirty="0" smtClean="0"/>
              <a:t>دقة </a:t>
            </a:r>
            <a:r>
              <a:rPr lang="ar-EG" sz="2300" b="1" dirty="0"/>
              <a:t>الخرائط الطبوغرافية. أما الدقة الرأسية فتناسب الخرائط الطبوغرافية صغيرة المقياس </a:t>
            </a:r>
            <a:r>
              <a:rPr lang="ar-EG" sz="2300" b="1" dirty="0" smtClean="0"/>
              <a:t>فقط</a:t>
            </a:r>
            <a:r>
              <a:rPr lang="ar-SA" sz="2300" b="1" dirty="0" smtClean="0"/>
              <a:t>.</a:t>
            </a:r>
          </a:p>
          <a:p>
            <a:pPr algn="just" rtl="1" eaLnBrk="1" hangingPunct="1"/>
            <a:r>
              <a:rPr lang="ar-EG" sz="2300" b="1" dirty="0" smtClean="0"/>
              <a:t> الثاني</a:t>
            </a:r>
            <a:r>
              <a:rPr lang="ar-EG" sz="2300" b="1" dirty="0"/>
              <a:t>: أجهزة </a:t>
            </a:r>
            <a:r>
              <a:rPr lang="ar-EG" sz="2300" b="1" dirty="0" smtClean="0"/>
              <a:t>خاصة </a:t>
            </a:r>
            <a:r>
              <a:rPr lang="ar-EG" sz="2300" b="1" dirty="0"/>
              <a:t>بنظم المعلومات الجغرافية </a:t>
            </a:r>
            <a:r>
              <a:rPr lang="ar-EG" sz="2300" b="1" dirty="0" smtClean="0"/>
              <a:t>وتعطى </a:t>
            </a:r>
            <a:r>
              <a:rPr lang="ar-EG" sz="2300" b="1" dirty="0"/>
              <a:t>دقة أفقية أقل من متراً و دقة رأسية في حدود 1,5 متراً، </a:t>
            </a:r>
            <a:r>
              <a:rPr lang="ar-SA" sz="2300" b="1" dirty="0" smtClean="0"/>
              <a:t>و</a:t>
            </a:r>
            <a:r>
              <a:rPr lang="ar-EG" sz="2300" b="1" dirty="0" smtClean="0"/>
              <a:t>تناسب </a:t>
            </a:r>
            <a:r>
              <a:rPr lang="ar-EG" sz="2300" b="1" dirty="0"/>
              <a:t>تجميع البيانات المكانية للخرائط </a:t>
            </a:r>
            <a:r>
              <a:rPr lang="ar-EG" sz="2300" b="1" dirty="0" smtClean="0"/>
              <a:t>الطبوغرافية</a:t>
            </a:r>
            <a:r>
              <a:rPr lang="ar-SA" sz="2300" b="1" dirty="0" smtClean="0"/>
              <a:t>.</a:t>
            </a:r>
          </a:p>
          <a:p>
            <a:pPr algn="just" rtl="1" eaLnBrk="1" hangingPunct="1"/>
            <a:r>
              <a:rPr lang="ar-EG" sz="2300" b="1" dirty="0" smtClean="0"/>
              <a:t>الأخير</a:t>
            </a:r>
            <a:r>
              <a:rPr lang="ar-SA" sz="2300" b="1" dirty="0" smtClean="0"/>
              <a:t> </a:t>
            </a:r>
            <a:r>
              <a:rPr lang="ar-EG" sz="2300" b="1" dirty="0" smtClean="0"/>
              <a:t>الأجهزة </a:t>
            </a:r>
            <a:r>
              <a:rPr lang="ar-EG" sz="2300" b="1" dirty="0"/>
              <a:t>الهندسية </a:t>
            </a:r>
            <a:r>
              <a:rPr lang="ar-EG" sz="2300" b="1" dirty="0" smtClean="0"/>
              <a:t>وتعد أعل</a:t>
            </a:r>
            <a:r>
              <a:rPr lang="ar-SA" sz="2300" b="1" dirty="0" smtClean="0"/>
              <a:t>ها</a:t>
            </a:r>
            <a:r>
              <a:rPr lang="ar-EG" sz="2300" b="1" dirty="0" smtClean="0"/>
              <a:t> </a:t>
            </a:r>
            <a:r>
              <a:rPr lang="ar-SA" sz="2300" b="1" dirty="0" smtClean="0"/>
              <a:t>في </a:t>
            </a:r>
            <a:r>
              <a:rPr lang="ar-EG" sz="2300" b="1" dirty="0" smtClean="0"/>
              <a:t>تحديد </a:t>
            </a:r>
            <a:r>
              <a:rPr lang="ar-EG" sz="2300" b="1" dirty="0"/>
              <a:t>المواقع من حيث الدقة الأفقية والرأسية، والتي </a:t>
            </a:r>
            <a:r>
              <a:rPr lang="ar-SA" sz="2300" b="1" dirty="0" smtClean="0"/>
              <a:t>تبلغ </a:t>
            </a:r>
            <a:r>
              <a:rPr lang="ar-EG" sz="2300" b="1" dirty="0" smtClean="0"/>
              <a:t>بضعة </a:t>
            </a:r>
            <a:r>
              <a:rPr lang="ar-EG" sz="2300" b="1" dirty="0"/>
              <a:t>سنتيمترات، </a:t>
            </a:r>
            <a:r>
              <a:rPr lang="ar-EG" sz="2300" b="1" dirty="0" smtClean="0"/>
              <a:t>و</a:t>
            </a:r>
            <a:r>
              <a:rPr lang="ar-SA" sz="2300" b="1" dirty="0" smtClean="0"/>
              <a:t>هي</a:t>
            </a:r>
            <a:r>
              <a:rPr lang="ar-EG" sz="2300" b="1" dirty="0" smtClean="0"/>
              <a:t> </a:t>
            </a:r>
            <a:r>
              <a:rPr lang="ar-EG" sz="2300" b="1" dirty="0"/>
              <a:t>تناسب كل أنواع الخرائط الطبوغرافية </a:t>
            </a:r>
            <a:r>
              <a:rPr lang="ar-SA" sz="2300" b="1" dirty="0" smtClean="0"/>
              <a:t>والموضوعية </a:t>
            </a:r>
            <a:r>
              <a:rPr lang="ar-EG" sz="2300" b="1" dirty="0" smtClean="0"/>
              <a:t>بمختلف </a:t>
            </a:r>
            <a:r>
              <a:rPr lang="ar-EG" sz="2300" b="1" dirty="0"/>
              <a:t>مقاييسها.</a:t>
            </a:r>
            <a:endParaRPr lang="ar-EG" sz="23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7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609600"/>
            <a:ext cx="5486400" cy="5386640"/>
          </a:xfrm>
          <a:prstGeom prst="rect">
            <a:avLst/>
          </a:prstGeom>
        </p:spPr>
      </p:pic>
    </p:spTree>
    <p:extLst>
      <p:ext uri="{BB962C8B-B14F-4D97-AF65-F5344CB8AC3E}">
        <p14:creationId xmlns:p14="http://schemas.microsoft.com/office/powerpoint/2010/main" val="269373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621</TotalTime>
  <Words>1171</Words>
  <Application>Microsoft Office PowerPoint</Application>
  <PresentationFormat>On-screen Show (4:3)</PresentationFormat>
  <Paragraphs>81</Paragraphs>
  <Slides>16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Cambria</vt:lpstr>
      <vt:lpstr>Constantia</vt:lpstr>
      <vt:lpstr>Georgia</vt:lpstr>
      <vt:lpstr>Simplified Arabic</vt:lpstr>
      <vt:lpstr>Times New Roman</vt:lpstr>
      <vt:lpstr>Wingdings</vt:lpstr>
      <vt:lpstr>Wingdings 2</vt:lpstr>
      <vt:lpstr>Flow</vt:lpstr>
      <vt:lpstr>1_Flow</vt:lpstr>
      <vt:lpstr>Civic</vt:lpstr>
      <vt:lpstr>PowerPoint Presentation</vt:lpstr>
      <vt:lpstr>PowerPoint Presentation</vt:lpstr>
      <vt:lpstr>مقدمة</vt:lpstr>
      <vt:lpstr>نوعية المعلومات اللازمة لتصميم الخرائط </vt:lpstr>
      <vt:lpstr>قواعد تحديد البيانات </vt:lpstr>
      <vt:lpstr>تقنيات المساحة الأرضية</vt:lpstr>
      <vt:lpstr>PowerPoint Presentation</vt:lpstr>
      <vt:lpstr>تقنية النظام العالمي لتحديد المواقع GPS</vt:lpstr>
      <vt:lpstr>PowerPoint Presentation</vt:lpstr>
      <vt:lpstr>تقنية الصور الجوية </vt:lpstr>
      <vt:lpstr>PowerPoint Presentation</vt:lpstr>
      <vt:lpstr>تقنية المرئيات الفضائية </vt:lpstr>
      <vt:lpstr>تباين قدرة التمييز المكاني للمرئيات الفضائية</vt:lpstr>
      <vt:lpstr>الخرائط المتوفرة للمنطقة </vt:lpstr>
      <vt:lpstr>المصادر المعلوماتية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57</cp:revision>
  <dcterms:created xsi:type="dcterms:W3CDTF">2016-10-16T18:06:47Z</dcterms:created>
  <dcterms:modified xsi:type="dcterms:W3CDTF">2020-09-29T19:31:33Z</dcterms:modified>
</cp:coreProperties>
</file>