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notesMasterIdLst>
    <p:notesMasterId r:id="rId11"/>
  </p:notesMasterIdLst>
  <p:sldIdLst>
    <p:sldId id="306" r:id="rId2"/>
    <p:sldId id="258" r:id="rId3"/>
    <p:sldId id="318" r:id="rId4"/>
    <p:sldId id="322" r:id="rId5"/>
    <p:sldId id="344" r:id="rId6"/>
    <p:sldId id="345" r:id="rId7"/>
    <p:sldId id="346" r:id="rId8"/>
    <p:sldId id="348" r:id="rId9"/>
    <p:sldId id="34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E6F"/>
    <a:srgbClr val="AE2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5857" autoAdjust="0"/>
  </p:normalViewPr>
  <p:slideViewPr>
    <p:cSldViewPr>
      <p:cViewPr>
        <p:scale>
          <a:sx n="78" d="100"/>
          <a:sy n="78" d="100"/>
        </p:scale>
        <p:origin x="-114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FCCF-48CE-4C1D-A2DF-5444B11CC4DB}" type="datetimeFigureOut">
              <a:rPr lang="en-US" smtClean="0"/>
              <a:pPr/>
              <a:t>10/29/2016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BFD-042F-4831-9501-491846733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0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000"/>
            <a:ext cx="609600" cy="956931"/>
          </a:xfrm>
          <a:prstGeom prst="rect">
            <a:avLst/>
          </a:prstGeom>
        </p:spPr>
      </p:pic>
      <p:sp>
        <p:nvSpPr>
          <p:cNvPr id="10" name="Date Placeholder 23"/>
          <p:cNvSpPr>
            <a:spLocks noGrp="1"/>
          </p:cNvSpPr>
          <p:nvPr>
            <p:ph type="dt" sz="half" idx="2"/>
          </p:nvPr>
        </p:nvSpPr>
        <p:spPr>
          <a:xfrm>
            <a:off x="-4935" y="6172200"/>
            <a:ext cx="1008000" cy="324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ctr"/>
            <a:r>
              <a:rPr lang="en-US" dirty="0" smtClean="0"/>
              <a:t>Nov 2012</a:t>
            </a:r>
            <a:endParaRPr lang="en-US" dirty="0"/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758" y="6477000"/>
            <a:ext cx="1008000" cy="324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E78D94-870D-4D90-8F8C-9E30DB84A2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0" y="6019800"/>
            <a:ext cx="100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000"/>
            <a:ext cx="609600" cy="956931"/>
          </a:xfrm>
          <a:prstGeom prst="rect">
            <a:avLst/>
          </a:prstGeom>
        </p:spPr>
      </p:pic>
      <p:sp>
        <p:nvSpPr>
          <p:cNvPr id="7" name="Date Placeholder 23"/>
          <p:cNvSpPr>
            <a:spLocks noGrp="1"/>
          </p:cNvSpPr>
          <p:nvPr>
            <p:ph type="dt" sz="half" idx="2"/>
          </p:nvPr>
        </p:nvSpPr>
        <p:spPr>
          <a:xfrm>
            <a:off x="-4935" y="6172200"/>
            <a:ext cx="1008000" cy="324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ctr"/>
            <a:r>
              <a:rPr lang="en-US" dirty="0" smtClean="0"/>
              <a:t>Nov 2012</a:t>
            </a:r>
            <a:endParaRPr lang="en-US" dirty="0"/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758" y="6477000"/>
            <a:ext cx="1008000" cy="324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b="1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E78D94-870D-4D90-8F8C-9E30DB84A2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019800"/>
            <a:ext cx="100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34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38200" y="417098"/>
            <a:ext cx="1638887" cy="1638887"/>
          </a:xfrm>
          <a:prstGeom prst="pie">
            <a:avLst>
              <a:gd name="adj1" fmla="val 1626760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46543" y="125412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60608" y="2288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4935" y="5477380"/>
            <a:ext cx="10080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1"/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cs typeface="Traditional Arabic" pitchFamily="2" charset="-78"/>
              </a:rPr>
              <a:t>إعداد الطالب</a:t>
            </a:r>
          </a:p>
          <a:p>
            <a:pPr algn="ctr" rtl="1"/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cs typeface="Traditional Arabic" pitchFamily="2" charset="-78"/>
              </a:rPr>
              <a:t>سليمان الدحام</a:t>
            </a:r>
            <a:endParaRPr lang="en-US" sz="1400" b="1" dirty="0">
              <a:solidFill>
                <a:schemeClr val="bg1">
                  <a:lumMod val="50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199" y="3932873"/>
            <a:ext cx="1164336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647 جغر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حلقة بحث في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الخرائط الطبوغرافية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0364" y="4810780"/>
            <a:ext cx="116433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1"/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cs typeface="Traditional Arabic" pitchFamily="2" charset="-78"/>
              </a:rPr>
              <a:t>أ.</a:t>
            </a:r>
            <a:r>
              <a:rPr lang="ar-SA" sz="1400" b="1" baseline="0" dirty="0" smtClean="0">
                <a:solidFill>
                  <a:schemeClr val="bg1">
                    <a:lumMod val="50000"/>
                  </a:schemeClr>
                </a:solidFill>
                <a:cs typeface="Traditional Arabic" pitchFamily="2" charset="-78"/>
              </a:rPr>
              <a:t>  د. </a:t>
            </a:r>
          </a:p>
          <a:p>
            <a:pPr algn="ctr" rtl="1"/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cs typeface="Traditional Arabic" pitchFamily="2" charset="-78"/>
              </a:rPr>
              <a:t>محمد السيد حافظ</a:t>
            </a:r>
            <a:endParaRPr lang="en-US" sz="1400" b="1" dirty="0">
              <a:solidFill>
                <a:schemeClr val="bg1">
                  <a:lumMod val="50000"/>
                </a:schemeClr>
              </a:solidFill>
              <a:cs typeface="Traditional Arabic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97794"/>
            <a:ext cx="3752850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8153400" cy="2154702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ar-SA" sz="4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ترقيم الخرائط الطبوغرافية</a:t>
            </a:r>
            <a:br>
              <a:rPr lang="ar-SA" sz="4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</a:br>
            <a:r>
              <a:rPr lang="ar-SA" sz="40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في المملكة العربية السعودية</a:t>
            </a:r>
            <a:r>
              <a:rPr lang="ar-SA" sz="4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/>
            </a:r>
            <a:br>
              <a:rPr lang="ar-SA" sz="4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</a:br>
            <a:r>
              <a:rPr lang="en-US" sz="4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KSA Topographic Map </a:t>
            </a:r>
            <a:r>
              <a:rPr lang="en-US" sz="40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Index</a:t>
            </a:r>
            <a:endParaRPr lang="en-US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71763"/>
              </p:ext>
            </p:extLst>
          </p:nvPr>
        </p:nvGraphicFramePr>
        <p:xfrm>
          <a:off x="1427100" y="4267200"/>
          <a:ext cx="7315200" cy="178765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02976"/>
                <a:gridCol w="1438836"/>
                <a:gridCol w="1524000"/>
                <a:gridCol w="1395154"/>
                <a:gridCol w="1554234"/>
              </a:tblGrid>
              <a:tr h="54864">
                <a:tc rowSpan="2"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مقياس الخريطة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النظام </a:t>
                      </a:r>
                      <a:r>
                        <a:rPr lang="ar-SA" sz="1600" dirty="0" err="1">
                          <a:effectLst/>
                        </a:rPr>
                        <a:t>المليوني</a:t>
                      </a:r>
                      <a:r>
                        <a:rPr lang="ar-SA" sz="1600" dirty="0">
                          <a:effectLst/>
                        </a:rPr>
                        <a:t> العالمي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التقسيم في المملكة العربية السعودية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أبعاد الخريطة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مثال على التسمية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أبعاد الخريطة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مثال على التسمية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1:1,000,000</a:t>
                      </a:r>
                      <a:endParaRPr lang="en-US" sz="140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6×4 درجات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6×4 درجات</a:t>
                      </a:r>
                      <a:endParaRPr lang="en-US" sz="140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1:500,000</a:t>
                      </a:r>
                      <a:endParaRPr lang="en-US" sz="140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3×2 درجات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NH-37-SW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3×2 درجات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NH-37-SW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1:250,000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1×1 درجات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NH-37-SW-L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1.5×1 درجات</a:t>
                      </a:r>
                      <a:endParaRPr lang="en-US" sz="140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NH-37-13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1:100,000</a:t>
                      </a:r>
                      <a:endParaRPr lang="en-US" sz="140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30×20 دقائق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NH-37-125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30×30 دقائق</a:t>
                      </a:r>
                      <a:endParaRPr lang="en-US" sz="1400" b="1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4624-1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1:50,000</a:t>
                      </a:r>
                      <a:endParaRPr lang="en-US" sz="140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15×10 دقائق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NH-37-125-C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15×15 دقائق</a:t>
                      </a:r>
                      <a:endParaRPr lang="en-US" sz="1400" b="1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4624-11</a:t>
                      </a:r>
                      <a:endParaRPr lang="en-US" sz="1400" dirty="0"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438400" y="6400800"/>
            <a:ext cx="6553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المصدر: (دبس، 2009)، (عاشور، 1998)، بتصرف.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915" y="1676400"/>
            <a:ext cx="7467600" cy="2362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تمتاز الخرائط الطبوغرافية بأنها عبارة عن سلسلة من الخرائط التي تغطي الدولة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بكاملها.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يختلف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تقسيم الخرائط الطبوغرافية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دولة عن الأخرى تبعا لمساحة الدولة، بحيث يتم تقسيم الدولة إلى سلسلة من خرائط الطبوغرافية ذات مقياس رسم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مناسب.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يختلف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الترقيم للوحات من دولة إلى الأخرى، فمثلا الترقيم للخرائط الطبوغرافية للمملكة تختلف قليلا عن النظام </a:t>
            </a:r>
            <a:r>
              <a:rPr lang="ar-SA" sz="20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المليوني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العالمي، في تقسيم الخرائط ذات المقياس (1:100,000) و (1:50,000)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8000" y="360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نظام </a:t>
            </a:r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الترقيم للخرائط 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الطبوغرافية</a:t>
            </a: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</a:t>
            </a:r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السعودية والنظام العالمي</a:t>
            </a:r>
          </a:p>
        </p:txBody>
      </p:sp>
    </p:spTree>
    <p:extLst>
      <p:ext uri="{BB962C8B-B14F-4D97-AF65-F5344CB8AC3E}">
        <p14:creationId xmlns:p14="http://schemas.microsoft.com/office/powerpoint/2010/main" val="204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19723" y="-127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ترقيم الخرائط </a:t>
            </a:r>
            <a:r>
              <a:rPr lang="ar-S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المليونية</a:t>
            </a:r>
            <a:endParaRPr lang="ar-SA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(1:1,000,000)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9800" y="1524000"/>
            <a:ext cx="3048000" cy="4495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 تقسيم الخرائط الطبوغرافية للمملكة العربية السعودية إلى خرائط </a:t>
            </a:r>
            <a:r>
              <a:rPr lang="ar-SA" sz="20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مليونية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1:1,000,000).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أبعاد الخريطة: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6درجات طولية.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4درجات عرضية.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ترقيمها حسب نظام الإحداثيات (</a:t>
            </a:r>
            <a:r>
              <a:rPr lang="en-US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 Transverse Mercator - UTM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عددها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(14) خريطة </a:t>
            </a:r>
            <a:r>
              <a:rPr lang="ar-SA" sz="20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مليونية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(1:1,000,000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 </a:t>
            </a:r>
            <a:endParaRPr lang="en-US" sz="2000" b="1" dirty="0">
              <a:latin typeface="Traditional Arabic" panose="02020603050405020304" pitchFamily="18" charset="-78"/>
              <a:ea typeface="Times New Roman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4593590" cy="378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6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5762" y="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ترقيم الخرائط 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الطبوغرافية </a:t>
            </a: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(1:500,000)</a:t>
            </a:r>
          </a:p>
          <a:p>
            <a:pPr marL="342900" indent="-342900" algn="ctr" rtl="1"/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 العربية </a:t>
            </a:r>
            <a:r>
              <a:rPr lang="ar-S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السعودية</a:t>
            </a:r>
            <a:endParaRPr lang="ar-S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1008" y="1676400"/>
            <a:ext cx="3048000" cy="48916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تقسم كل خريطة </a:t>
            </a:r>
            <a:r>
              <a:rPr lang="ar-SA" sz="20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مليونية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(1:1,000,000) إلى أربع خرائط طبوغرافية ذات المقياس (1:500,000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أبعاد الخريطة: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3درجات طولية.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2درجات عرضية.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ترقيمها نسبة إلى لخريطة </a:t>
            </a:r>
            <a:r>
              <a:rPr lang="ar-SA" sz="20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المليونية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(1:1,000,000) بالإضافة إلى اسم الركن التي تقع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فيه: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الشمالي الغربي – </a:t>
            </a:r>
            <a:r>
              <a:rPr lang="en-US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NW </a:t>
            </a: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الشمالي الشرقي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– </a:t>
            </a:r>
            <a:r>
              <a:rPr lang="en-US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NE</a:t>
            </a: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الجنوبي الغربي - </a:t>
            </a:r>
            <a:r>
              <a:rPr lang="en-US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SW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الجنوبي الشرقي - </a:t>
            </a:r>
            <a:r>
              <a:rPr lang="en-US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</a:t>
            </a: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5715001"/>
            <a:ext cx="3515913" cy="902731"/>
            <a:chOff x="1371600" y="5715001"/>
            <a:chExt cx="3515913" cy="902731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6248400"/>
              <a:ext cx="127150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رقم الخريطة </a:t>
              </a:r>
              <a:r>
                <a:rPr lang="ar-SA" dirty="0" err="1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المليونية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73856" y="6248400"/>
              <a:ext cx="71365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رمز الركن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4" name="Line Callout 1 3"/>
            <p:cNvSpPr/>
            <p:nvPr/>
          </p:nvSpPr>
          <p:spPr>
            <a:xfrm>
              <a:off x="2514600" y="5715001"/>
              <a:ext cx="1026395" cy="381053"/>
            </a:xfrm>
            <a:prstGeom prst="borderCallout1">
              <a:avLst>
                <a:gd name="adj1" fmla="val 60231"/>
                <a:gd name="adj2" fmla="val -4050"/>
                <a:gd name="adj3" fmla="val 147205"/>
                <a:gd name="adj4" fmla="val -4175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r"/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NH-37-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3549787" y="5715001"/>
              <a:ext cx="624069" cy="381054"/>
            </a:xfrm>
            <a:prstGeom prst="borderCallout1">
              <a:avLst>
                <a:gd name="adj1" fmla="val 57040"/>
                <a:gd name="adj2" fmla="val 103028"/>
                <a:gd name="adj3" fmla="val 142050"/>
                <a:gd name="adj4" fmla="val 16438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SW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79707" y="1676400"/>
            <a:ext cx="4485005" cy="3830320"/>
            <a:chOff x="1179707" y="1676400"/>
            <a:chExt cx="4485005" cy="3830320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07" y="1676400"/>
              <a:ext cx="4485005" cy="3830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ounded Rectangle 13"/>
            <p:cNvSpPr/>
            <p:nvPr/>
          </p:nvSpPr>
          <p:spPr>
            <a:xfrm>
              <a:off x="1986835" y="2133600"/>
              <a:ext cx="433979" cy="38100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4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000" y="8308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ترقيم الخرائط 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الطبوغرافية</a:t>
            </a: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(1:250,000)</a:t>
            </a:r>
          </a:p>
          <a:p>
            <a:pPr marL="342900" indent="-342900" algn="ctr" rtl="1"/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 العربية السعودية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1752600"/>
            <a:ext cx="3276600" cy="46481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تقسم كل خريطة طبوغرافية مقياس (1:500,000) إلى أربع خرائط طبوغرافية ذات المقياس (1:250,000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أبعاد الخريطة: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1درجة و30 دقيقة طولية.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1درجة عرضية.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ترقيمها من 1 إلى 16 بدأ من الزاوية الشمالية الغربية باتجاه الشرق من الخريطة </a:t>
            </a:r>
            <a:r>
              <a:rPr lang="ar-SA" sz="20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المليونية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(1:1,000,000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التسمية: يضاف رقم القسم إلى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اسم الخريطة </a:t>
            </a:r>
            <a:r>
              <a:rPr lang="ar-SA" sz="20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المليونية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000" b="1" dirty="0">
              <a:latin typeface="Traditional Arabic" panose="02020603050405020304" pitchFamily="18" charset="-78"/>
              <a:ea typeface="Times New Roman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5715001"/>
            <a:ext cx="3568811" cy="902731"/>
            <a:chOff x="1371600" y="5715001"/>
            <a:chExt cx="3568811" cy="902731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6248400"/>
              <a:ext cx="127150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رقم الخريطة </a:t>
              </a:r>
              <a:r>
                <a:rPr lang="ar-SA" dirty="0" err="1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المليونية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3856" y="6248400"/>
              <a:ext cx="7665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رمز القسم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2514600" y="5715001"/>
              <a:ext cx="1026395" cy="381053"/>
            </a:xfrm>
            <a:prstGeom prst="borderCallout1">
              <a:avLst>
                <a:gd name="adj1" fmla="val 60231"/>
                <a:gd name="adj2" fmla="val -4050"/>
                <a:gd name="adj3" fmla="val 147205"/>
                <a:gd name="adj4" fmla="val -4175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r"/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NH-37-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3549787" y="5715001"/>
              <a:ext cx="624069" cy="381054"/>
            </a:xfrm>
            <a:prstGeom prst="borderCallout1">
              <a:avLst>
                <a:gd name="adj1" fmla="val 57040"/>
                <a:gd name="adj2" fmla="val 103028"/>
                <a:gd name="adj3" fmla="val 142050"/>
                <a:gd name="adj4" fmla="val 16438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13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88500" y="1752600"/>
            <a:ext cx="4427855" cy="3702685"/>
            <a:chOff x="1188500" y="1752600"/>
            <a:chExt cx="4427855" cy="3702685"/>
          </a:xfrm>
        </p:grpSpPr>
        <p:pic>
          <p:nvPicPr>
            <p:cNvPr id="8" name="Picture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00" y="1752600"/>
              <a:ext cx="4427855" cy="37026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Rounded Rectangle 2"/>
            <p:cNvSpPr/>
            <p:nvPr/>
          </p:nvSpPr>
          <p:spPr>
            <a:xfrm>
              <a:off x="1905000" y="2514600"/>
              <a:ext cx="228600" cy="22860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4196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000" y="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ترقيم الخرائط 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الطبوغرافية</a:t>
            </a: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1:100,000)</a:t>
            </a:r>
          </a:p>
          <a:p>
            <a:pPr marL="342900" indent="-342900" algn="ctr" rtl="1"/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 العربية </a:t>
            </a:r>
            <a:r>
              <a:rPr lang="ar-S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السعودية</a:t>
            </a:r>
            <a:endParaRPr lang="ar-S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1752600"/>
            <a:ext cx="3276600" cy="4953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الخرائط الطبوغرافية مقياس (1:100,000) فكان تقسيمها حسب شبكة الإحداثيات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الجغرافية.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بحيث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قسمت كل خلية جغرافية ( درجة طولية في درجة عرضية) إلى أربع أقسام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متساوية.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أبعاد الخريطة: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دقيقة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طولية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دقيقة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عرضية.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ترقيمها من 1 إلى 4 بدأ من الركن الشمالي الشرقي باتجاه عقارب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التسمية: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اعتبر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أحداثي الركن الجنوبي الغربي أساس لتسمية الخلية مضافة له رقم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المربع.</a:t>
            </a:r>
            <a:endParaRPr lang="en-US" sz="2000" b="1" dirty="0">
              <a:latin typeface="Traditional Arabic" panose="02020603050405020304" pitchFamily="18" charset="-78"/>
              <a:ea typeface="Times New Roman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0222" y="1752600"/>
            <a:ext cx="4427855" cy="3816520"/>
            <a:chOff x="1200222" y="1752600"/>
            <a:chExt cx="4427855" cy="3816520"/>
          </a:xfrm>
        </p:grpSpPr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222" y="1752600"/>
              <a:ext cx="4427855" cy="3816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ounded Rectangle 8"/>
            <p:cNvSpPr/>
            <p:nvPr/>
          </p:nvSpPr>
          <p:spPr>
            <a:xfrm>
              <a:off x="1905000" y="2667000"/>
              <a:ext cx="738102" cy="83820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71600" y="5715001"/>
            <a:ext cx="3568811" cy="902731"/>
            <a:chOff x="1371600" y="5715001"/>
            <a:chExt cx="3568811" cy="902731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6248400"/>
              <a:ext cx="123623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رقم الخلية الجغرافية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3856" y="6248400"/>
              <a:ext cx="7665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رمز القسم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2514600" y="5715001"/>
              <a:ext cx="1026395" cy="381053"/>
            </a:xfrm>
            <a:prstGeom prst="borderCallout1">
              <a:avLst>
                <a:gd name="adj1" fmla="val 60231"/>
                <a:gd name="adj2" fmla="val -4050"/>
                <a:gd name="adj3" fmla="val 147205"/>
                <a:gd name="adj4" fmla="val -4175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r"/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4322-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3549787" y="5715001"/>
              <a:ext cx="624069" cy="381054"/>
            </a:xfrm>
            <a:prstGeom prst="borderCallout1">
              <a:avLst>
                <a:gd name="adj1" fmla="val 57040"/>
                <a:gd name="adj2" fmla="val 103028"/>
                <a:gd name="adj3" fmla="val 142050"/>
                <a:gd name="adj4" fmla="val 16438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000" y="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ترقيم الخرائط 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الطبوغرافية</a:t>
            </a: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(1:50,000)</a:t>
            </a:r>
          </a:p>
          <a:p>
            <a:pPr marL="342900" indent="-342900" algn="ctr" rtl="1"/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 العربية </a:t>
            </a:r>
            <a:r>
              <a:rPr lang="ar-S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السعودية</a:t>
            </a:r>
            <a:endParaRPr lang="ar-S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1752600"/>
            <a:ext cx="3352800" cy="46481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أبعاد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الخرائط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الطبوغرافية ذات المقياس (1:50,000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):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دقيقة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دقيقة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عرضية.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نتجت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تقسيم كل خريطة طبوغرافية ذات المقياس (1:100،000) إلى أربع خرائط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متساوية.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ترقيمها من 1 إلى 4 بدا من الركن الشمالي الشرقي باتجاه عقارب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التسمية: 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أضيف رقم القسم إلى </a:t>
            </a: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الخريطة الطبوغرافية ذات المقياس (1:100,000</a:t>
            </a:r>
            <a:r>
              <a:rPr lang="ar-SA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  <a:endParaRPr lang="en-US" sz="2000" b="1" dirty="0">
              <a:latin typeface="Traditional Arabic" panose="02020603050405020304" pitchFamily="18" charset="-78"/>
              <a:ea typeface="Times New Roman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60" y="1752600"/>
            <a:ext cx="4427855" cy="381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114799" y="3962398"/>
            <a:ext cx="380999" cy="38100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" name="Group 8"/>
          <p:cNvGrpSpPr/>
          <p:nvPr/>
        </p:nvGrpSpPr>
        <p:grpSpPr>
          <a:xfrm>
            <a:off x="1371600" y="5715001"/>
            <a:ext cx="3568811" cy="902731"/>
            <a:chOff x="1371600" y="5715001"/>
            <a:chExt cx="3568811" cy="902731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6248400"/>
              <a:ext cx="169790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رقم </a:t>
              </a:r>
              <a:r>
                <a:rPr lang="ar-SA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خ</a:t>
              </a:r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ريطة 1:100,000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3856" y="6248400"/>
              <a:ext cx="7665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رمز القسم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2514600" y="5715001"/>
              <a:ext cx="1026395" cy="381053"/>
            </a:xfrm>
            <a:prstGeom prst="borderCallout1">
              <a:avLst>
                <a:gd name="adj1" fmla="val 60231"/>
                <a:gd name="adj2" fmla="val -4050"/>
                <a:gd name="adj3" fmla="val 147205"/>
                <a:gd name="adj4" fmla="val -4175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r"/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4322-2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3549787" y="5715001"/>
              <a:ext cx="624069" cy="381054"/>
            </a:xfrm>
            <a:prstGeom prst="borderCallout1">
              <a:avLst>
                <a:gd name="adj1" fmla="val 57040"/>
                <a:gd name="adj2" fmla="val 103028"/>
                <a:gd name="adj3" fmla="val 142050"/>
                <a:gd name="adj4" fmla="val 16438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3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066800" cy="323850"/>
          </a:xfrm>
          <a:prstGeom prst="rect">
            <a:avLst/>
          </a:prstGeom>
        </p:spPr>
        <p:txBody>
          <a:bodyPr/>
          <a:lstStyle/>
          <a:p>
            <a:pPr algn="ctr"/>
            <a:fld id="{BAC82E58-B0C7-4E78-95F8-310954C1A84A}" type="datetime1">
              <a:rPr lang="en-US" smtClean="0"/>
              <a:pPr algn="ctr"/>
              <a:t>10/29/2016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304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2EE78D94-870D-4D90-8F8C-9E30DB84A2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/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ترقيم الخرائط </a:t>
            </a:r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الطبوغرافية</a:t>
            </a:r>
          </a:p>
          <a:p>
            <a:pPr marL="342900" indent="-342900" algn="ctr" rtl="1"/>
            <a:r>
              <a:rPr 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(1:25,000)</a:t>
            </a:r>
          </a:p>
          <a:p>
            <a:pPr marL="342900" indent="-342900" algn="ctr" rtl="1"/>
            <a:r>
              <a:rPr lang="ar-S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 العربية </a:t>
            </a:r>
            <a:r>
              <a:rPr lang="ar-S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السعودية</a:t>
            </a:r>
            <a:endParaRPr lang="ar-S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1752600"/>
            <a:ext cx="3276600" cy="44957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أبعاد 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الخريطة الطبوغرافية 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ذات المقياس (1:25,000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): 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دقائق و 30 ثانية 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طولية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000" cap="small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دقائق و 30 ثانية 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عرضية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endParaRPr lang="ar-SA" sz="2000" cap="small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ونتجت 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تقسيم كل خريطة طبوغرافية ذات المقياس (1:50,000) إلى أربع خرائط 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متساوية.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cap="small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 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ترقيمها من 1 إلى 4 بدا من الركن الشمالي الشرقي باتجاه عقارب 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SA" sz="2000" cap="small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التسمية: 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أضيف رقم القسم </a:t>
            </a:r>
            <a:r>
              <a:rPr lang="ar-SA" sz="2000" cap="small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رقم الخريطة الطبوغرافية ذات المقياس (1:50,000</a:t>
            </a:r>
            <a:r>
              <a:rPr lang="ar-SA" sz="2000" cap="small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  <a:endParaRPr lang="en-US" sz="2000" b="1" dirty="0">
              <a:latin typeface="Traditional Arabic" panose="02020603050405020304" pitchFamily="18" charset="-78"/>
              <a:ea typeface="Times New Roman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4495800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371600" y="5715001"/>
            <a:ext cx="3568811" cy="902731"/>
            <a:chOff x="1371600" y="5715001"/>
            <a:chExt cx="3568811" cy="902731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6248400"/>
              <a:ext cx="159050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رقم خريطة </a:t>
              </a:r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1:50,000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3856" y="6248400"/>
              <a:ext cx="7665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رمز القسم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2438400" y="5715001"/>
              <a:ext cx="1102595" cy="381053"/>
            </a:xfrm>
            <a:prstGeom prst="borderCallout1">
              <a:avLst>
                <a:gd name="adj1" fmla="val 60231"/>
                <a:gd name="adj2" fmla="val -4050"/>
                <a:gd name="adj3" fmla="val 147205"/>
                <a:gd name="adj4" fmla="val -4175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r"/>
              <a:r>
                <a:rPr lang="en-US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4322-42-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3549787" y="5715001"/>
              <a:ext cx="624069" cy="381054"/>
            </a:xfrm>
            <a:prstGeom prst="borderCallout1">
              <a:avLst>
                <a:gd name="adj1" fmla="val 57040"/>
                <a:gd name="adj2" fmla="val 103028"/>
                <a:gd name="adj3" fmla="val 142050"/>
                <a:gd name="adj4" fmla="val 16438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en-US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</a:t>
              </a:r>
              <a:endParaRPr lang="en-US" dirty="0">
                <a:latin typeface="Traditional Arabic" panose="02020603050405020304" pitchFamily="18" charset="-78"/>
                <a:ea typeface="Times New Roman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13414</TotalTime>
  <Words>618</Words>
  <Application>Microsoft Office PowerPoint</Application>
  <PresentationFormat>On-screen Show (4:3)</PresentationFormat>
  <Paragraphs>149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PowerPoint Presentation</vt:lpstr>
      <vt:lpstr>ترقيم الخرائط الطبوغرافية في المملكة العربية السعودية KSA Topographic Map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SRD</dc:creator>
  <cp:lastModifiedBy>USER</cp:lastModifiedBy>
  <cp:revision>388</cp:revision>
  <dcterms:created xsi:type="dcterms:W3CDTF">2011-10-23T17:56:22Z</dcterms:created>
  <dcterms:modified xsi:type="dcterms:W3CDTF">2016-10-29T18:11:18Z</dcterms:modified>
</cp:coreProperties>
</file>