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sldIdLst>
    <p:sldId id="258" r:id="rId4"/>
    <p:sldId id="266" r:id="rId5"/>
    <p:sldId id="267" r:id="rId6"/>
    <p:sldId id="274" r:id="rId7"/>
    <p:sldId id="276" r:id="rId8"/>
    <p:sldId id="277" r:id="rId9"/>
    <p:sldId id="279" r:id="rId10"/>
    <p:sldId id="278" r:id="rId11"/>
    <p:sldId id="296" r:id="rId12"/>
    <p:sldId id="306" r:id="rId13"/>
    <p:sldId id="280" r:id="rId14"/>
    <p:sldId id="297" r:id="rId15"/>
    <p:sldId id="273" r:id="rId16"/>
    <p:sldId id="282" r:id="rId17"/>
    <p:sldId id="281" r:id="rId18"/>
    <p:sldId id="283" r:id="rId19"/>
    <p:sldId id="284" r:id="rId20"/>
    <p:sldId id="285" r:id="rId21"/>
    <p:sldId id="286" r:id="rId22"/>
    <p:sldId id="287" r:id="rId23"/>
    <p:sldId id="288" r:id="rId24"/>
    <p:sldId id="289" r:id="rId25"/>
    <p:sldId id="290" r:id="rId26"/>
    <p:sldId id="291" r:id="rId27"/>
    <p:sldId id="300" r:id="rId28"/>
    <p:sldId id="301" r:id="rId29"/>
    <p:sldId id="302" r:id="rId30"/>
    <p:sldId id="303" r:id="rId31"/>
    <p:sldId id="304" r:id="rId32"/>
    <p:sldId id="305" r:id="rId33"/>
    <p:sldId id="292" r:id="rId34"/>
    <p:sldId id="294" r:id="rId35"/>
    <p:sldId id="293" r:id="rId36"/>
    <p:sldId id="295" r:id="rId37"/>
    <p:sldId id="298" r:id="rId38"/>
    <p:sldId id="299" r:id="rId39"/>
    <p:sldId id="27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67" autoAdjust="0"/>
  </p:normalViewPr>
  <p:slideViewPr>
    <p:cSldViewPr>
      <p:cViewPr varScale="1">
        <p:scale>
          <a:sx n="77" d="100"/>
          <a:sy n="77" d="100"/>
        </p:scale>
        <p:origin x="161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0AC00A6B-1B9E-4409-8697-083589987F0A}" type="datetimeFigureOut">
              <a:rPr lang="en-US"/>
              <a:pPr>
                <a:defRPr/>
              </a:pPr>
              <a:t>9/15/2020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A0DF408-FA7D-453C-8A8F-13C50FCB612C}" type="slidenum">
              <a:rPr lang="en-US"/>
              <a:pPr>
                <a:defRPr/>
              </a:pPr>
              <a:t>‹#›</a:t>
            </a:fld>
            <a:endParaRPr lang="en-US"/>
          </a:p>
        </p:txBody>
      </p:sp>
    </p:spTree>
    <p:extLst>
      <p:ext uri="{BB962C8B-B14F-4D97-AF65-F5344CB8AC3E}">
        <p14:creationId xmlns:p14="http://schemas.microsoft.com/office/powerpoint/2010/main" val="8086713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EFD165-4BEA-41DA-9CC2-5730D41D36F0}" type="datetimeFigureOut">
              <a:rPr lang="en-US"/>
              <a:pPr>
                <a:defRPr/>
              </a:pPr>
              <a:t>9/15/2020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DA85D9-55A6-4BAF-B6EE-25852B36D7A7}" type="slidenum">
              <a:rPr lang="en-US"/>
              <a:pPr>
                <a:defRPr/>
              </a:pPr>
              <a:t>‹#›</a:t>
            </a:fld>
            <a:endParaRPr lang="en-US"/>
          </a:p>
        </p:txBody>
      </p:sp>
    </p:spTree>
    <p:extLst>
      <p:ext uri="{BB962C8B-B14F-4D97-AF65-F5344CB8AC3E}">
        <p14:creationId xmlns:p14="http://schemas.microsoft.com/office/powerpoint/2010/main" val="70051750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342379-0603-4083-A272-9ADBE98D253C}" type="datetimeFigureOut">
              <a:rPr lang="en-US"/>
              <a:pPr>
                <a:defRPr/>
              </a:pPr>
              <a:t>9/15/2020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28AA07-F44E-42EC-8F00-F70EFE71BDB8}" type="slidenum">
              <a:rPr lang="en-US"/>
              <a:pPr>
                <a:defRPr/>
              </a:pPr>
              <a:t>‹#›</a:t>
            </a:fld>
            <a:endParaRPr lang="en-US"/>
          </a:p>
        </p:txBody>
      </p:sp>
    </p:spTree>
    <p:extLst>
      <p:ext uri="{BB962C8B-B14F-4D97-AF65-F5344CB8AC3E}">
        <p14:creationId xmlns:p14="http://schemas.microsoft.com/office/powerpoint/2010/main" val="4178042840"/>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242E2B7C-F476-4DA4-8CAC-6EE10E518B9F}"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380943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2CCA6E87-835C-4C60-8146-EB084E64750F}" type="datetimeFigureOut">
              <a:rPr lang="en-US"/>
              <a:pPr>
                <a:defRPr/>
              </a:pPr>
              <a:t>9/15/2020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83636F7-F71E-41B8-A365-385B1A35E2C6}" type="slidenum">
              <a:rPr lang="en-US"/>
              <a:pPr>
                <a:defRPr/>
              </a:pPr>
              <a:t>‹#›</a:t>
            </a:fld>
            <a:endParaRPr lang="en-US"/>
          </a:p>
        </p:txBody>
      </p:sp>
    </p:spTree>
    <p:extLst>
      <p:ext uri="{BB962C8B-B14F-4D97-AF65-F5344CB8AC3E}">
        <p14:creationId xmlns:p14="http://schemas.microsoft.com/office/powerpoint/2010/main" val="152122236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53BD51-AC6B-41A1-ADEB-656438D51807}" type="datetimeFigureOut">
              <a:rPr lang="en-US"/>
              <a:pPr>
                <a:defRPr/>
              </a:pPr>
              <a:t>9/15/2020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275769D-BF98-4DA2-A531-888CD3E434E2}" type="slidenum">
              <a:rPr lang="en-US"/>
              <a:pPr>
                <a:defRPr/>
              </a:pPr>
              <a:t>‹#›</a:t>
            </a:fld>
            <a:endParaRPr lang="en-US"/>
          </a:p>
        </p:txBody>
      </p:sp>
    </p:spTree>
    <p:extLst>
      <p:ext uri="{BB962C8B-B14F-4D97-AF65-F5344CB8AC3E}">
        <p14:creationId xmlns:p14="http://schemas.microsoft.com/office/powerpoint/2010/main" val="1220352637"/>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6517F3BA-EA1E-4479-B34E-C4972A69DD39}" type="datetimeFigureOut">
              <a:rPr lang="en-US"/>
              <a:pPr>
                <a:defRPr/>
              </a:pPr>
              <a:t>9/15/2020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2A7598BC-80F4-44FB-9067-86C581E83415}" type="slidenum">
              <a:rPr lang="en-US"/>
              <a:pPr>
                <a:defRPr/>
              </a:pPr>
              <a:t>‹#›</a:t>
            </a:fld>
            <a:endParaRPr lang="en-US"/>
          </a:p>
        </p:txBody>
      </p:sp>
    </p:spTree>
    <p:extLst>
      <p:ext uri="{BB962C8B-B14F-4D97-AF65-F5344CB8AC3E}">
        <p14:creationId xmlns:p14="http://schemas.microsoft.com/office/powerpoint/2010/main" val="243556706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E7A1DD3-3F59-4298-A305-E9C05A9DE639}" type="datetimeFigureOut">
              <a:rPr lang="en-US"/>
              <a:pPr>
                <a:defRPr/>
              </a:pPr>
              <a:t>9/15/2020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F1E541B-DB53-4BE5-A223-E3EF91E2EF73}" type="slidenum">
              <a:rPr lang="en-US"/>
              <a:pPr>
                <a:defRPr/>
              </a:pPr>
              <a:t>‹#›</a:t>
            </a:fld>
            <a:endParaRPr lang="en-US"/>
          </a:p>
        </p:txBody>
      </p:sp>
    </p:spTree>
    <p:extLst>
      <p:ext uri="{BB962C8B-B14F-4D97-AF65-F5344CB8AC3E}">
        <p14:creationId xmlns:p14="http://schemas.microsoft.com/office/powerpoint/2010/main" val="1188705707"/>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794467D-4E4F-4C90-9EED-A3DABA8A9AA0}" type="datetimeFigureOut">
              <a:rPr lang="en-US"/>
              <a:pPr>
                <a:defRPr/>
              </a:pPr>
              <a:t>9/15/2020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8B0B934-0A29-447F-BCFA-E61D4436B910}" type="slidenum">
              <a:rPr lang="en-US"/>
              <a:pPr>
                <a:defRPr/>
              </a:pPr>
              <a:t>‹#›</a:t>
            </a:fld>
            <a:endParaRPr lang="en-US"/>
          </a:p>
        </p:txBody>
      </p:sp>
    </p:spTree>
    <p:extLst>
      <p:ext uri="{BB962C8B-B14F-4D97-AF65-F5344CB8AC3E}">
        <p14:creationId xmlns:p14="http://schemas.microsoft.com/office/powerpoint/2010/main" val="3811545923"/>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1A1EF53-0C7B-4C50-BDA1-4549B06B999F}" type="datetimeFigureOut">
              <a:rPr lang="en-US"/>
              <a:pPr>
                <a:defRPr/>
              </a:pPr>
              <a:t>9/15/2020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DBC508-3BB0-409A-90CB-8BFB4262ABC7}" type="slidenum">
              <a:rPr lang="en-US"/>
              <a:pPr>
                <a:defRPr/>
              </a:pPr>
              <a:t>‹#›</a:t>
            </a:fld>
            <a:endParaRPr lang="en-US"/>
          </a:p>
        </p:txBody>
      </p:sp>
    </p:spTree>
    <p:extLst>
      <p:ext uri="{BB962C8B-B14F-4D97-AF65-F5344CB8AC3E}">
        <p14:creationId xmlns:p14="http://schemas.microsoft.com/office/powerpoint/2010/main" val="3348216572"/>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2F7824C-8DBB-438F-9A87-3FEF2983F599}" type="datetimeFigureOut">
              <a:rPr lang="en-US"/>
              <a:pPr>
                <a:defRPr/>
              </a:pPr>
              <a:t>9/15/2020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DCE1BB6-C73F-41D9-AF81-B5E6F0E3D677}" type="slidenum">
              <a:rPr lang="en-US"/>
              <a:pPr>
                <a:defRPr/>
              </a:pPr>
              <a:t>‹#›</a:t>
            </a:fld>
            <a:endParaRPr lang="en-US"/>
          </a:p>
        </p:txBody>
      </p:sp>
    </p:spTree>
    <p:extLst>
      <p:ext uri="{BB962C8B-B14F-4D97-AF65-F5344CB8AC3E}">
        <p14:creationId xmlns:p14="http://schemas.microsoft.com/office/powerpoint/2010/main" val="519312308"/>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B27E79E-EDB4-4E04-AB5F-091581D655E2}" type="datetimeFigureOut">
              <a:rPr lang="en-US"/>
              <a:pPr>
                <a:defRPr/>
              </a:pPr>
              <a:t>9/15/2020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D08BF7-708E-43EF-BAE0-53D388BB5B4E}" type="slidenum">
              <a:rPr lang="en-US"/>
              <a:pPr>
                <a:defRPr/>
              </a:pPr>
              <a:t>‹#›</a:t>
            </a:fld>
            <a:endParaRPr lang="en-US"/>
          </a:p>
        </p:txBody>
      </p:sp>
    </p:spTree>
    <p:extLst>
      <p:ext uri="{BB962C8B-B14F-4D97-AF65-F5344CB8AC3E}">
        <p14:creationId xmlns:p14="http://schemas.microsoft.com/office/powerpoint/2010/main" val="2582156607"/>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1708DB8-0C79-44FC-AD73-DCDE3889C6EC}" type="datetimeFigureOut">
              <a:rPr lang="en-US"/>
              <a:pPr>
                <a:defRPr/>
              </a:pPr>
              <a:t>9/15/2020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8754CF6-ED13-41E4-8BF6-415A28D97F72}" type="slidenum">
              <a:rPr lang="en-US"/>
              <a:pPr>
                <a:defRPr/>
              </a:pPr>
              <a:t>‹#›</a:t>
            </a:fld>
            <a:endParaRPr lang="en-US"/>
          </a:p>
        </p:txBody>
      </p:sp>
    </p:spTree>
    <p:extLst>
      <p:ext uri="{BB962C8B-B14F-4D97-AF65-F5344CB8AC3E}">
        <p14:creationId xmlns:p14="http://schemas.microsoft.com/office/powerpoint/2010/main" val="3501117961"/>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D76F4A9-43AD-48C3-A9A9-C3D34F0366D3}" type="datetimeFigureOut">
              <a:rPr lang="en-US"/>
              <a:pPr>
                <a:defRPr/>
              </a:pPr>
              <a:t>9/15/2020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669EB52-DCE2-4E89-90C4-3A10B5ED165F}" type="slidenum">
              <a:rPr lang="en-US"/>
              <a:pPr>
                <a:defRPr/>
              </a:pPr>
              <a:t>‹#›</a:t>
            </a:fld>
            <a:endParaRPr lang="en-US"/>
          </a:p>
        </p:txBody>
      </p:sp>
    </p:spTree>
    <p:extLst>
      <p:ext uri="{BB962C8B-B14F-4D97-AF65-F5344CB8AC3E}">
        <p14:creationId xmlns:p14="http://schemas.microsoft.com/office/powerpoint/2010/main" val="1811219307"/>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A0C2C9-AFF0-48F1-859A-1B0921BC6B14}" type="datetimeFigureOut">
              <a:rPr lang="en-US"/>
              <a:pPr>
                <a:defRPr/>
              </a:pPr>
              <a:t>9/15/2020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C7A8186-A993-4965-B6E6-EABCF86D4394}" type="slidenum">
              <a:rPr lang="en-US"/>
              <a:pPr>
                <a:defRPr/>
              </a:pPr>
              <a:t>‹#›</a:t>
            </a:fld>
            <a:endParaRPr lang="en-US"/>
          </a:p>
        </p:txBody>
      </p:sp>
    </p:spTree>
    <p:extLst>
      <p:ext uri="{BB962C8B-B14F-4D97-AF65-F5344CB8AC3E}">
        <p14:creationId xmlns:p14="http://schemas.microsoft.com/office/powerpoint/2010/main" val="3479583512"/>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E0A3AC7-A2EF-4B27-B372-1D01D9A6F708}" type="datetimeFigureOut">
              <a:rPr lang="en-US"/>
              <a:pPr>
                <a:defRPr/>
              </a:pPr>
              <a:t>9/15/2020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B959FCB-DFC1-4589-8573-2BEF5CCBABF9}" type="slidenum">
              <a:rPr lang="en-US"/>
              <a:pPr>
                <a:defRPr/>
              </a:pPr>
              <a:t>‹#›</a:t>
            </a:fld>
            <a:endParaRPr lang="en-US"/>
          </a:p>
        </p:txBody>
      </p:sp>
    </p:spTree>
    <p:extLst>
      <p:ext uri="{BB962C8B-B14F-4D97-AF65-F5344CB8AC3E}">
        <p14:creationId xmlns:p14="http://schemas.microsoft.com/office/powerpoint/2010/main" val="3896550895"/>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a:defRPr/>
            </a:pPr>
            <a:fld id="{2D05D792-F6D0-4440-950C-0E73030611F3}"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4150364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B1F5A4B2-CB5D-4B67-8350-25794FBDDA14}"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52993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434C54F-2617-4CFC-8DD1-ED5AB31EB692}" type="datetimeFigureOut">
              <a:rPr lang="en-US"/>
              <a:pPr>
                <a:defRPr/>
              </a:pPr>
              <a:t>9/15/2020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4223EE9-126D-4FC0-A698-E366ED7AFAD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63180134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3863B2-A2F9-4D7A-9A00-3AE8393E126F}" type="datetimeFigureOut">
              <a:rPr lang="en-US"/>
              <a:pPr>
                <a:defRPr/>
              </a:pPr>
              <a:t>9/15/2020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C9A7798-4F4C-46EA-871F-512E2939F046}"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9680213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BA581BD7-AF42-4672-A2CD-62C31A7A3738}" type="datetimeFigureOut">
              <a:rPr lang="en-US"/>
              <a:pPr>
                <a:defRPr/>
              </a:pPr>
              <a:t>9/15/2020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210EFC1-9495-4D72-954F-E85900AA59E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62220814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68FC1C7-3C15-4BF1-B4F4-FB7782A41574}" type="datetimeFigureOut">
              <a:rPr lang="en-US"/>
              <a:pPr>
                <a:defRPr/>
              </a:pPr>
              <a:t>9/15/2020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DC537AC-489F-4710-A853-8770EC66E836}"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214454620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C09FA2D-7D9C-4BC5-B278-58B079FE55D7}" type="datetimeFigureOut">
              <a:rPr lang="en-US"/>
              <a:pPr>
                <a:defRPr/>
              </a:pPr>
              <a:t>9/15/2020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B1AFD7D7-31E4-4705-AECD-4240D991336B}" type="slidenum">
              <a:rPr lang="en-US"/>
              <a:pPr>
                <a:defRPr/>
              </a:pPr>
              <a:t>‹#›</a:t>
            </a:fld>
            <a:endParaRPr lang="en-US"/>
          </a:p>
        </p:txBody>
      </p:sp>
    </p:spTree>
    <p:extLst>
      <p:ext uri="{BB962C8B-B14F-4D97-AF65-F5344CB8AC3E}">
        <p14:creationId xmlns:p14="http://schemas.microsoft.com/office/powerpoint/2010/main" val="2203262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0F43AA01-AD84-4D28-A4C3-ED04D86F0C9E}" type="datetimeFigureOut">
              <a:rPr lang="en-US"/>
              <a:pPr>
                <a:defRPr/>
              </a:pPr>
              <a:t>9/15/2020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4B4CCE0F-6C94-4C62-8E5A-E46D28C5DDFC}"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4051817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A2072F0-61B7-458C-8A1E-CEED67A53A5D}" type="datetimeFigureOut">
              <a:rPr lang="en-US"/>
              <a:pPr>
                <a:defRPr/>
              </a:pPr>
              <a:t>9/15/2020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2251236-2C73-4D7C-9DF5-55EAA42B2A9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651826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E35F64A7-1572-4F04-B1E2-6BC794B9F105}" type="datetimeFigureOut">
              <a:rPr lang="en-US"/>
              <a:pPr>
                <a:defRPr/>
              </a:pPr>
              <a:t>9/15/2020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FF61587-956A-40B9-873A-61E0031E47B3}" type="slidenum">
              <a:rPr lang="en-US"/>
              <a:pPr>
                <a:defRPr/>
              </a:pPr>
              <a:t>‹#›</a:t>
            </a:fld>
            <a:endParaRPr lang="en-US"/>
          </a:p>
        </p:txBody>
      </p:sp>
    </p:spTree>
    <p:extLst>
      <p:ext uri="{BB962C8B-B14F-4D97-AF65-F5344CB8AC3E}">
        <p14:creationId xmlns:p14="http://schemas.microsoft.com/office/powerpoint/2010/main" val="593019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8E57CDCF-654C-4152-AAAE-D77F356A8F07}"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513C4EED-5318-45EF-A331-057E0A27C095}" type="datetimeFigureOut">
              <a:rPr lang="en-US"/>
              <a:pPr>
                <a:defRPr/>
              </a:pPr>
              <a:t>9/15/2020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26091989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841E2C6-04FA-4323-97C5-1C096F483958}"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055163E-0AE3-47E0-8965-43D54C824436}" type="datetimeFigureOut">
              <a:rPr lang="en-US"/>
              <a:pPr>
                <a:defRPr/>
              </a:pPr>
              <a:t>9/15/2020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931483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F79BE-48E1-4F4C-8856-05840A0A9194}" type="datetimeFigureOut">
              <a:rPr lang="en-US"/>
              <a:pPr>
                <a:defRPr/>
              </a:pPr>
              <a:t>9/15/2020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4F275-38A2-48FB-8D88-31D4FE04BABA}"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381799221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8CDB174-282A-47C9-BF6C-52642F8BA99D}" type="slidenum">
              <a:rPr lang="en-US">
                <a:solidFill>
                  <a:srgbClr val="9C007F">
                    <a:shade val="75000"/>
                  </a:srgbClr>
                </a:solidFill>
              </a:rPr>
              <a:pPr>
                <a:defRPr/>
              </a:pPr>
              <a:t>‹#›</a:t>
            </a:fld>
            <a:endParaRPr lang="en-US">
              <a:solidFill>
                <a:srgbClr val="9C007F">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9E84B055-2C0F-499A-BA1F-BA4057CA878A}" type="datetimeFigureOut">
              <a:rPr lang="en-US"/>
              <a:pPr>
                <a:defRPr/>
              </a:pPr>
              <a:t>9/15/2020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883079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64CAE70-B309-4B0D-A8B7-CA45450801B0}" type="datetimeFigureOut">
              <a:rPr lang="en-US"/>
              <a:pPr>
                <a:defRPr/>
              </a:pPr>
              <a:t>9/15/2020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16E8DFA-37CA-4394-BFF8-770A8725B480}" type="slidenum">
              <a:rPr lang="en-US"/>
              <a:pPr>
                <a:defRPr/>
              </a:pPr>
              <a:t>‹#›</a:t>
            </a:fld>
            <a:endParaRPr lang="en-US"/>
          </a:p>
        </p:txBody>
      </p:sp>
    </p:spTree>
    <p:extLst>
      <p:ext uri="{BB962C8B-B14F-4D97-AF65-F5344CB8AC3E}">
        <p14:creationId xmlns:p14="http://schemas.microsoft.com/office/powerpoint/2010/main" val="401899827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8F567F1-BDFC-4D93-B0C5-0D0217E5B501}" type="datetimeFigureOut">
              <a:rPr lang="en-US"/>
              <a:pPr>
                <a:defRPr/>
              </a:pPr>
              <a:t>9/15/2020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33261BB-6080-4950-A70F-13E03B6C9BE4}" type="slidenum">
              <a:rPr lang="en-US"/>
              <a:pPr>
                <a:defRPr/>
              </a:pPr>
              <a:t>‹#›</a:t>
            </a:fld>
            <a:endParaRPr lang="en-US"/>
          </a:p>
        </p:txBody>
      </p:sp>
    </p:spTree>
    <p:extLst>
      <p:ext uri="{BB962C8B-B14F-4D97-AF65-F5344CB8AC3E}">
        <p14:creationId xmlns:p14="http://schemas.microsoft.com/office/powerpoint/2010/main" val="617771259"/>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9C093D-518C-45C0-B746-06EF1D94C772}" type="datetimeFigureOut">
              <a:rPr lang="en-US"/>
              <a:pPr>
                <a:defRPr/>
              </a:pPr>
              <a:t>9/15/2020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F0080EA-53FE-46D1-A757-AD0A56C03D19}" type="slidenum">
              <a:rPr lang="en-US"/>
              <a:pPr>
                <a:defRPr/>
              </a:pPr>
              <a:t>‹#›</a:t>
            </a:fld>
            <a:endParaRPr lang="en-US"/>
          </a:p>
        </p:txBody>
      </p:sp>
    </p:spTree>
    <p:extLst>
      <p:ext uri="{BB962C8B-B14F-4D97-AF65-F5344CB8AC3E}">
        <p14:creationId xmlns:p14="http://schemas.microsoft.com/office/powerpoint/2010/main" val="251205895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4D9E13-4B4F-479D-8B8E-492C2319AF57}" type="datetimeFigureOut">
              <a:rPr lang="en-US"/>
              <a:pPr>
                <a:defRPr/>
              </a:pPr>
              <a:t>9/15/2020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FCC86A4-E3E1-47D0-BA4B-BBDFE7166996}" type="slidenum">
              <a:rPr lang="en-US"/>
              <a:pPr>
                <a:defRPr/>
              </a:pPr>
              <a:t>‹#›</a:t>
            </a:fld>
            <a:endParaRPr lang="en-US"/>
          </a:p>
        </p:txBody>
      </p:sp>
    </p:spTree>
    <p:extLst>
      <p:ext uri="{BB962C8B-B14F-4D97-AF65-F5344CB8AC3E}">
        <p14:creationId xmlns:p14="http://schemas.microsoft.com/office/powerpoint/2010/main" val="89657525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16143A1-C8F9-4FF9-871F-22B6A1967C0F}" type="datetimeFigureOut">
              <a:rPr lang="en-US"/>
              <a:pPr>
                <a:defRPr/>
              </a:pPr>
              <a:t>9/15/2020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34AAF4B-EB31-4B37-A7D6-544BBB3AF2D3}" type="slidenum">
              <a:rPr lang="en-US"/>
              <a:pPr>
                <a:defRPr/>
              </a:pPr>
              <a:t>‹#›</a:t>
            </a:fld>
            <a:endParaRPr lang="en-US"/>
          </a:p>
        </p:txBody>
      </p:sp>
    </p:spTree>
    <p:extLst>
      <p:ext uri="{BB962C8B-B14F-4D97-AF65-F5344CB8AC3E}">
        <p14:creationId xmlns:p14="http://schemas.microsoft.com/office/powerpoint/2010/main" val="2911526581"/>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4B3BC94-6A83-4A95-A8E9-89FCD52C52EB}" type="datetimeFigureOut">
              <a:rPr lang="en-US"/>
              <a:pPr>
                <a:defRPr/>
              </a:pPr>
              <a:t>9/15/2020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1C29EF-3869-4E09-8061-0EE9B7693E1F}" type="slidenum">
              <a:rPr lang="en-US"/>
              <a:pPr>
                <a:defRPr/>
              </a:pPr>
              <a:t>‹#›</a:t>
            </a:fld>
            <a:endParaRPr lang="en-US"/>
          </a:p>
        </p:txBody>
      </p:sp>
    </p:spTree>
    <p:extLst>
      <p:ext uri="{BB962C8B-B14F-4D97-AF65-F5344CB8AC3E}">
        <p14:creationId xmlns:p14="http://schemas.microsoft.com/office/powerpoint/2010/main" val="418222707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6D2C5AB-B73F-4917-97B2-6E7436292CA4}" type="datetimeFigureOut">
              <a:rPr lang="en-US"/>
              <a:pPr fontAlgn="base">
                <a:spcBef>
                  <a:spcPct val="0"/>
                </a:spcBef>
                <a:spcAft>
                  <a:spcPct val="0"/>
                </a:spcAft>
                <a:defRPr/>
              </a:pPr>
              <a:t>9/15/2020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5F833D96-47F0-4547-AE18-56C11E0146C4}" type="slidenum">
              <a:rPr lang="en-US"/>
              <a:pPr fontAlgn="base">
                <a:spcBef>
                  <a:spcPct val="0"/>
                </a:spcBef>
                <a:spcAft>
                  <a:spcPct val="0"/>
                </a:spcAft>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27166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0BC7904A-D9DD-42F1-B64A-EDE498A0B848}" type="datetimeFigureOut">
              <a:rPr lang="en-US"/>
              <a:pPr fontAlgn="base">
                <a:spcBef>
                  <a:spcPct val="0"/>
                </a:spcBef>
                <a:spcAft>
                  <a:spcPct val="0"/>
                </a:spcAft>
                <a:defRPr/>
              </a:pPr>
              <a:t>9/15/2020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C7968AE1-EEC7-4E1D-95B9-7EBF4441C4E3}" type="slidenum">
              <a:rPr lang="en-US"/>
              <a:pPr fontAlgn="base">
                <a:spcBef>
                  <a:spcPct val="0"/>
                </a:spcBef>
                <a:spcAft>
                  <a:spcPct val="0"/>
                </a:spcAft>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6663152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4293145A-0C77-42CA-BDE5-F54C95781113}" type="datetimeFigureOut">
              <a:rPr lang="en-US"/>
              <a:pPr>
                <a:defRPr/>
              </a:pPr>
              <a:t>9/15/2020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63B0422-7558-4725-B7C1-5F6E4A1F668B}" type="slidenum">
              <a:rPr lang="en-US">
                <a:solidFill>
                  <a:srgbClr val="9C007F">
                    <a:shade val="75000"/>
                  </a:srgbClr>
                </a:solidFill>
              </a:rPr>
              <a:pPr>
                <a:defRPr/>
              </a:pPr>
              <a:t>‹#›</a:t>
            </a:fld>
            <a:endParaRPr lang="en-US">
              <a:solidFill>
                <a:srgbClr val="9C007F">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252410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981200"/>
            <a:ext cx="6278562" cy="3139281"/>
          </a:xfrm>
        </p:spPr>
      </p:pic>
    </p:spTree>
    <p:extLst>
      <p:ext uri="{BB962C8B-B14F-4D97-AF65-F5344CB8AC3E}">
        <p14:creationId xmlns:p14="http://schemas.microsoft.com/office/powerpoint/2010/main" val="131855866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SA" b="1" dirty="0" smtClean="0">
                <a:solidFill>
                  <a:srgbClr val="89006F"/>
                </a:solidFill>
              </a:rPr>
              <a:t>أهمية </a:t>
            </a:r>
            <a:r>
              <a:rPr lang="ar-EG" b="1" dirty="0" smtClean="0">
                <a:solidFill>
                  <a:srgbClr val="89006F"/>
                </a:solidFill>
              </a:rPr>
              <a:t>ألوان الخر</a:t>
            </a:r>
            <a:r>
              <a:rPr lang="ar-SA" b="1" dirty="0" smtClean="0">
                <a:solidFill>
                  <a:srgbClr val="89006F"/>
                </a:solidFill>
              </a:rPr>
              <a:t>ائ</a:t>
            </a:r>
            <a:r>
              <a:rPr lang="ar-EG" b="1" dirty="0" smtClean="0">
                <a:solidFill>
                  <a:srgbClr val="89006F"/>
                </a:solidFill>
              </a:rPr>
              <a:t>ط</a:t>
            </a:r>
            <a:endParaRPr lang="en-US" b="1" dirty="0" smtClean="0">
              <a:solidFill>
                <a:srgbClr val="89006F"/>
              </a:solidFill>
            </a:endParaRPr>
          </a:p>
        </p:txBody>
      </p:sp>
      <p:sp>
        <p:nvSpPr>
          <p:cNvPr id="35843" name="Content Placeholder 2"/>
          <p:cNvSpPr>
            <a:spLocks noGrp="1"/>
          </p:cNvSpPr>
          <p:nvPr>
            <p:ph sz="quarter" idx="1"/>
          </p:nvPr>
        </p:nvSpPr>
        <p:spPr>
          <a:xfrm>
            <a:off x="301625" y="1371600"/>
            <a:ext cx="8504238" cy="5029200"/>
          </a:xfrm>
        </p:spPr>
        <p:txBody>
          <a:bodyPr/>
          <a:lstStyle/>
          <a:p>
            <a:pPr algn="just" rtl="1" eaLnBrk="1" hangingPunct="1"/>
            <a:r>
              <a:rPr lang="ar-EG" sz="2600" b="1" dirty="0" smtClean="0"/>
              <a:t> </a:t>
            </a:r>
            <a:r>
              <a:rPr lang="ar-EG" sz="2500" b="1" dirty="0"/>
              <a:t>تتباين الالوان وتتدرج مابين الحالة الغامقة الى الحالة الفاتحة وهذا يسمى تباين القيمة الذي يشير الى تباين التفتح وقد تستخدم الالوان في رسم الخرائط ويتم انتخاب الالوان بالاعتماد على ماياتي اولا : الانفعال الذي تحدثه مع العين وثانيا : العلاقات المتعارف عليها كعلاقة اللون الاخضر بالنبات والازرق بالمياه وثالثا : تباين قيمة اللون</a:t>
            </a:r>
          </a:p>
          <a:p>
            <a:pPr algn="just" rtl="1" eaLnBrk="1" hangingPunct="1"/>
            <a:r>
              <a:rPr lang="ar-EG" sz="2500" b="1" dirty="0"/>
              <a:t>ان اللون الاحمر اكثر الالوان حساسية للعين يليه اللون الاخضر ثم الاصفر والازرق وهذا التدرج في الحساسية يمكن ان يتبعه راسم الخرائط حسب اهمية المعلومات التي يود ان يبينها .</a:t>
            </a:r>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513804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دليل الخريطة </a:t>
            </a:r>
            <a:r>
              <a:rPr lang="en-US" b="1" dirty="0" smtClean="0">
                <a:solidFill>
                  <a:srgbClr val="89006F"/>
                </a:solidFill>
              </a:rPr>
              <a:t>Map Legend (Symbols)</a:t>
            </a: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500" b="1" dirty="0" smtClean="0"/>
              <a:t>توضع </a:t>
            </a:r>
            <a:r>
              <a:rPr lang="ar-EG" sz="2500" b="1" dirty="0"/>
              <a:t>العلامات والرموز في الخريطة الطبوغرافية على الجانب الشرقي (الأيمن) </a:t>
            </a:r>
            <a:r>
              <a:rPr lang="ar-EG" sz="2500" b="1" dirty="0" smtClean="0"/>
              <a:t>وعلى الجانب الجنوبي، بالإضافة </a:t>
            </a:r>
            <a:r>
              <a:rPr lang="ar-EG" sz="2500" b="1" dirty="0"/>
              <a:t>إلى بيانات تخص نظام الخريطة منها: الأسقاط المتبع واتجاهات الشمال الثلاث وزاوية الاختلاف </a:t>
            </a:r>
            <a:r>
              <a:rPr lang="ar-EG" sz="2500" b="1" dirty="0" smtClean="0"/>
              <a:t>المغناطيسي.</a:t>
            </a:r>
          </a:p>
          <a:p>
            <a:pPr algn="just" rtl="1" eaLnBrk="1" hangingPunct="1"/>
            <a:r>
              <a:rPr lang="ar-EG" sz="2500" b="1" dirty="0" smtClean="0"/>
              <a:t>ودليل </a:t>
            </a:r>
            <a:r>
              <a:rPr lang="ar-EG" sz="2500" b="1" dirty="0"/>
              <a:t>الخريطة </a:t>
            </a:r>
            <a:r>
              <a:rPr lang="ar-EG" sz="2500" b="1" dirty="0" smtClean="0"/>
              <a:t>الطبوغرافية لا يحتوي </a:t>
            </a:r>
            <a:r>
              <a:rPr lang="ar-EG" sz="2500" b="1" dirty="0"/>
              <a:t>فقط على مجموعة الرموز التي تظهر في اللوحة فقط، ولكنه يشمل مجموعة الرموز التي تستخدم في الأطلس الطبوغرافي بجميع لوحاته، بمعني أن الرموز تتكرر كاملةً على كل لوحة</a:t>
            </a:r>
            <a:r>
              <a:rPr lang="ar-EG" sz="2500" b="1" dirty="0" smtClean="0"/>
              <a:t>.</a:t>
            </a:r>
          </a:p>
          <a:p>
            <a:pPr algn="just" rtl="1" eaLnBrk="1" hangingPunct="1"/>
            <a:r>
              <a:rPr lang="ar-EG" sz="2500" b="1" dirty="0"/>
              <a:t>ومن الطبيعي بمكان أن قراءة الخريطة الطبوغرافية وتحلليها تعتمد على فهم واستيعاب الرموز الواردة في دليلها، وهو أمر يسهل حدوثه مع كثرة التعامل مع الخريطة </a:t>
            </a:r>
            <a:r>
              <a:rPr lang="ar-EG" sz="2500" b="1" dirty="0" smtClean="0"/>
              <a:t>الطبوغرافية.</a:t>
            </a:r>
          </a:p>
          <a:p>
            <a:pPr algn="just" rtl="1" eaLnBrk="1" hangingPunct="1"/>
            <a:r>
              <a:rPr lang="ar-EG" sz="2500" b="1" dirty="0"/>
              <a:t>والجدير بالذكر أنه في بعض الاحيان يرفق مع الأطلس- أو منفصلاً عنه- لوحة بيانية توضح فيها مجموعة الرموز والعلامات الاصطلاحية المستخدمة في لوحات الأطلس الطبوغرافي.</a:t>
            </a:r>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23213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b="1" dirty="0" smtClean="0">
                <a:solidFill>
                  <a:srgbClr val="89006F"/>
                </a:solidFill>
              </a:rPr>
              <a:t>مصطلحات </a:t>
            </a:r>
            <a:r>
              <a:rPr lang="ar-EG" b="1" dirty="0">
                <a:solidFill>
                  <a:srgbClr val="89006F"/>
                </a:solidFill>
              </a:rPr>
              <a:t>الخريطة </a:t>
            </a:r>
            <a:r>
              <a:rPr lang="en-US" b="1" dirty="0">
                <a:solidFill>
                  <a:srgbClr val="89006F"/>
                </a:solidFill>
              </a:rPr>
              <a:t>Map Legend (Symbols)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0" y="1524001"/>
            <a:ext cx="7315200" cy="4800600"/>
          </a:xfrm>
        </p:spPr>
      </p:pic>
    </p:spTree>
    <p:extLst>
      <p:ext uri="{BB962C8B-B14F-4D97-AF65-F5344CB8AC3E}">
        <p14:creationId xmlns:p14="http://schemas.microsoft.com/office/powerpoint/2010/main" val="208497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دليل الموقع </a:t>
            </a:r>
            <a:r>
              <a:rPr lang="en-US" b="1" dirty="0" smtClean="0">
                <a:solidFill>
                  <a:srgbClr val="89006F"/>
                </a:solidFill>
              </a:rPr>
              <a:t>Map Grid </a:t>
            </a:r>
          </a:p>
        </p:txBody>
      </p:sp>
      <p:sp>
        <p:nvSpPr>
          <p:cNvPr id="35843" name="Content Placeholder 2"/>
          <p:cNvSpPr>
            <a:spLocks noGrp="1"/>
          </p:cNvSpPr>
          <p:nvPr>
            <p:ph sz="quarter" idx="1"/>
          </p:nvPr>
        </p:nvSpPr>
        <p:spPr>
          <a:xfrm>
            <a:off x="301625" y="1527174"/>
            <a:ext cx="8504238" cy="4721225"/>
          </a:xfrm>
        </p:spPr>
        <p:txBody>
          <a:bodyPr/>
          <a:lstStyle/>
          <a:p>
            <a:pPr algn="just" rtl="1" eaLnBrk="1" hangingPunct="1"/>
            <a:r>
              <a:rPr lang="ar-EG" sz="2600" b="1" dirty="0"/>
              <a:t>يتحدد الموقع على </a:t>
            </a:r>
            <a:r>
              <a:rPr lang="ar-EG" sz="2600" b="1" dirty="0" smtClean="0"/>
              <a:t>الخرائط </a:t>
            </a:r>
            <a:r>
              <a:rPr lang="ar-EG" sz="2600" b="1" dirty="0"/>
              <a:t>بواسطة دوائر العرض </a:t>
            </a:r>
            <a:r>
              <a:rPr lang="en-US" sz="2600" b="1" dirty="0" smtClean="0"/>
              <a:t>Latitude</a:t>
            </a:r>
            <a:r>
              <a:rPr lang="ar-EG" sz="2600" b="1" dirty="0" smtClean="0"/>
              <a:t> وخطوط </a:t>
            </a:r>
            <a:r>
              <a:rPr lang="ar-EG" sz="2600" b="1" dirty="0"/>
              <a:t>الطول </a:t>
            </a:r>
            <a:r>
              <a:rPr lang="en-US" sz="2600" b="1" dirty="0" smtClean="0"/>
              <a:t>Longitude</a:t>
            </a:r>
            <a:r>
              <a:rPr lang="ar-EG" sz="2600" b="1" dirty="0"/>
              <a:t>، وكل المواقع المكانية نسبية، ويشترط لمعرفتها تحديدها بالنسبة لدليل معين أو نقطة أصل تنسب </a:t>
            </a:r>
            <a:r>
              <a:rPr lang="ar-EG" sz="2600" b="1" dirty="0" smtClean="0"/>
              <a:t>إليها. </a:t>
            </a:r>
            <a:r>
              <a:rPr lang="ar-EG" sz="2600" b="1" dirty="0"/>
              <a:t>وللأرض نقطتان مناسبتان كنقطتي أصل، هما القطبان حيث يتقاطع محور الأرض مع السطح الكروي، وتحدد الاتجاهات الأساسية على سطح الأرض عن طريق ترتيب الدوائر العرضية وخطوط الطول</a:t>
            </a:r>
            <a:r>
              <a:rPr lang="ar-EG" sz="2600" b="1" dirty="0" smtClean="0"/>
              <a:t>.</a:t>
            </a:r>
          </a:p>
          <a:p>
            <a:pPr algn="just" rtl="1" eaLnBrk="1" hangingPunct="1"/>
            <a:r>
              <a:rPr lang="ar-EG" sz="2600" b="1" dirty="0"/>
              <a:t>وتقسم الدائرة الاستوائية الدوائر العرضية  إلى نصفين شمالية وجنوبية، وهى تعين مسافة الزاوية بالدرجات </a:t>
            </a:r>
            <a:r>
              <a:rPr lang="ar-EG" sz="2600" b="1" dirty="0" smtClean="0"/>
              <a:t>شمالاً وجنوباً </a:t>
            </a:r>
            <a:r>
              <a:rPr lang="ar-EG" sz="2600" b="1" dirty="0"/>
              <a:t>بين دائرة الاستواء والقطبين ، </a:t>
            </a:r>
            <a:r>
              <a:rPr lang="ar-EG" sz="2600" b="1" dirty="0" smtClean="0"/>
              <a:t>والتي </a:t>
            </a:r>
            <a:r>
              <a:rPr lang="ar-EG" sz="2600" b="1" dirty="0"/>
              <a:t>يبلغ عددها 90 دائرة شمال الاستواء ، و90 دائرة جنوب </a:t>
            </a:r>
            <a:r>
              <a:rPr lang="ar-EG" sz="2600" b="1" dirty="0" smtClean="0"/>
              <a:t>الاستواء، </a:t>
            </a:r>
            <a:r>
              <a:rPr lang="ar-EG" sz="2600" b="1" dirty="0"/>
              <a:t>وكل دائرة منها تمثل درجة مقاسه من مركز الأرض. وكل دوائر العرض ، بما فيها </a:t>
            </a:r>
            <a:r>
              <a:rPr lang="ar-EG" sz="2600" b="1" dirty="0" smtClean="0"/>
              <a:t>الاستواء، </a:t>
            </a:r>
            <a:r>
              <a:rPr lang="ar-EG" sz="2600" b="1" dirty="0"/>
              <a:t>هي دوائر تحيط </a:t>
            </a:r>
            <a:r>
              <a:rPr lang="ar-EG" sz="2600" b="1" dirty="0" smtClean="0"/>
              <a:t>بالأرض </a:t>
            </a:r>
            <a:r>
              <a:rPr lang="ar-EG" sz="2600" b="1" dirty="0"/>
              <a:t>في اتجاه شرقي </a:t>
            </a:r>
            <a:r>
              <a:rPr lang="ar-EG" sz="2600" b="1" dirty="0" smtClean="0"/>
              <a:t>غربي.</a:t>
            </a:r>
          </a:p>
          <a:p>
            <a:pPr algn="just" rtl="1" eaLnBrk="1" hangingPunct="1"/>
            <a:endParaRPr lang="en-US" sz="2600" b="1" dirty="0" smtClean="0"/>
          </a:p>
        </p:txBody>
      </p:sp>
    </p:spTree>
    <p:extLst>
      <p:ext uri="{BB962C8B-B14F-4D97-AF65-F5344CB8AC3E}">
        <p14:creationId xmlns:p14="http://schemas.microsoft.com/office/powerpoint/2010/main" val="300437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دليل الموقع </a:t>
            </a:r>
            <a:r>
              <a:rPr lang="en-US" b="1" dirty="0" smtClean="0">
                <a:solidFill>
                  <a:srgbClr val="89006F"/>
                </a:solidFill>
              </a:rPr>
              <a:t>Map Grid </a:t>
            </a:r>
          </a:p>
        </p:txBody>
      </p:sp>
      <p:pic>
        <p:nvPicPr>
          <p:cNvPr id="2" name="Content Placeholder 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12825" y="1527175"/>
            <a:ext cx="7081837" cy="4721225"/>
          </a:xfrm>
        </p:spPr>
      </p:pic>
    </p:spTree>
    <p:extLst>
      <p:ext uri="{BB962C8B-B14F-4D97-AF65-F5344CB8AC3E}">
        <p14:creationId xmlns:p14="http://schemas.microsoft.com/office/powerpoint/2010/main" val="3406056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دليل الموقع </a:t>
            </a:r>
            <a:r>
              <a:rPr lang="en-US" b="1" dirty="0" smtClean="0">
                <a:solidFill>
                  <a:srgbClr val="89006F"/>
                </a:solidFill>
              </a:rPr>
              <a:t>Map Grid </a:t>
            </a:r>
          </a:p>
        </p:txBody>
      </p:sp>
      <p:sp>
        <p:nvSpPr>
          <p:cNvPr id="35843" name="Content Placeholder 2"/>
          <p:cNvSpPr>
            <a:spLocks noGrp="1"/>
          </p:cNvSpPr>
          <p:nvPr>
            <p:ph sz="quarter" idx="1"/>
          </p:nvPr>
        </p:nvSpPr>
        <p:spPr>
          <a:xfrm>
            <a:off x="301625" y="1447800"/>
            <a:ext cx="8504238" cy="4800599"/>
          </a:xfrm>
        </p:spPr>
        <p:txBody>
          <a:bodyPr/>
          <a:lstStyle/>
          <a:p>
            <a:pPr algn="just" rtl="1" eaLnBrk="1" hangingPunct="1"/>
            <a:r>
              <a:rPr lang="ar-EG" sz="2600" b="1" dirty="0"/>
              <a:t>ولما كانت كل دائرة تنقسم إلى 360 ْ ، فمن الممكن أن ترسم سلسلة من الخطوط الطولية على مسافات متساوية </a:t>
            </a:r>
            <a:r>
              <a:rPr lang="ar-EG" sz="2600" b="1" dirty="0" smtClean="0"/>
              <a:t>شرقاً غرباً </a:t>
            </a:r>
            <a:r>
              <a:rPr lang="ar-EG" sz="2600" b="1" dirty="0"/>
              <a:t>على كل دائرة عرض ، وتقطع دوائر العرض بزوايا </a:t>
            </a:r>
            <a:r>
              <a:rPr lang="ar-EG" sz="2600" b="1" dirty="0" smtClean="0"/>
              <a:t>قائمة، </a:t>
            </a:r>
            <a:r>
              <a:rPr lang="ar-EG" sz="2600" b="1" dirty="0"/>
              <a:t>وهى </a:t>
            </a:r>
            <a:r>
              <a:rPr lang="ar-EG" sz="2600" b="1" dirty="0" smtClean="0"/>
              <a:t>ما نعرفها </a:t>
            </a:r>
            <a:r>
              <a:rPr lang="ar-EG" sz="2600" b="1" dirty="0"/>
              <a:t>بخطوط </a:t>
            </a:r>
            <a:r>
              <a:rPr lang="ar-EG" sz="2600" b="1" dirty="0" smtClean="0"/>
              <a:t>الطول، </a:t>
            </a:r>
            <a:r>
              <a:rPr lang="ar-EG" sz="2600" b="1" dirty="0"/>
              <a:t>وقد اتفق في مؤتمر دولي في عام 1884 على تقسيم خطوط الطول بداية من خط طول جرينتش إلى 180 </a:t>
            </a:r>
            <a:r>
              <a:rPr lang="ar-EG" sz="2600" b="1" dirty="0" smtClean="0"/>
              <a:t>شرقاً </a:t>
            </a:r>
            <a:r>
              <a:rPr lang="ar-EG" sz="2600" b="1" dirty="0"/>
              <a:t>و180 </a:t>
            </a:r>
            <a:r>
              <a:rPr lang="ar-EG" sz="2600" b="1" dirty="0" smtClean="0"/>
              <a:t>غرباً، </a:t>
            </a:r>
            <a:r>
              <a:rPr lang="ar-EG" sz="2600" b="1" dirty="0"/>
              <a:t>وبذلك أصبحت نقطة </a:t>
            </a:r>
            <a:r>
              <a:rPr lang="ar-EG" sz="2600" b="1" dirty="0" smtClean="0"/>
              <a:t>الأصل هي </a:t>
            </a:r>
            <a:r>
              <a:rPr lang="ar-EG" sz="2600" b="1" dirty="0"/>
              <a:t>نقطة التقاء دائرة عرض صفر </a:t>
            </a:r>
            <a:r>
              <a:rPr lang="ar-EG" sz="2600" b="1" dirty="0" smtClean="0"/>
              <a:t>(الدائرة الاستوائية)، </a:t>
            </a:r>
            <a:r>
              <a:rPr lang="ar-EG" sz="2600" b="1" dirty="0"/>
              <a:t>مع خط طول صفر ( خط جرينتش ) تقع في خليج </a:t>
            </a:r>
            <a:r>
              <a:rPr lang="ar-EG" sz="2600" b="1" dirty="0" smtClean="0"/>
              <a:t>غانا.</a:t>
            </a:r>
          </a:p>
          <a:p>
            <a:pPr algn="just" rtl="1" eaLnBrk="1" hangingPunct="1"/>
            <a:r>
              <a:rPr lang="ar-EG" sz="2600" b="1" dirty="0"/>
              <a:t>ووحدات القياس على كلا الطول والعرض هي الدرجات وتمثل 1/ 360 من الدائرة، وكل درجة تنقسم إلى 60 دقيقة، والدقيقة تنقسم إلى 60 ثانية. وبذلك يمكن أن توقع أي نقطة في العالم بدقة بتحديد دائرة عرضها وخط طولها بالدرجات والدقائق والثواني.</a:t>
            </a:r>
            <a:endParaRPr lang="en-US" sz="2600" b="1" dirty="0" smtClean="0"/>
          </a:p>
        </p:txBody>
      </p:sp>
    </p:spTree>
    <p:extLst>
      <p:ext uri="{BB962C8B-B14F-4D97-AF65-F5344CB8AC3E}">
        <p14:creationId xmlns:p14="http://schemas.microsoft.com/office/powerpoint/2010/main" val="372128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تحديد المواقع على الخريطة الطبوغرافية </a:t>
            </a:r>
            <a:endParaRPr lang="en-US" b="1" dirty="0" smtClean="0">
              <a:solidFill>
                <a:srgbClr val="89006F"/>
              </a:solidFill>
            </a:endParaRPr>
          </a:p>
        </p:txBody>
      </p:sp>
      <p:sp>
        <p:nvSpPr>
          <p:cNvPr id="35843" name="Content Placeholder 2"/>
          <p:cNvSpPr>
            <a:spLocks noGrp="1"/>
          </p:cNvSpPr>
          <p:nvPr>
            <p:ph sz="quarter" idx="1"/>
          </p:nvPr>
        </p:nvSpPr>
        <p:spPr>
          <a:xfrm>
            <a:off x="301625" y="1527174"/>
            <a:ext cx="8504238" cy="4721225"/>
          </a:xfrm>
        </p:spPr>
        <p:txBody>
          <a:bodyPr/>
          <a:lstStyle/>
          <a:p>
            <a:pPr algn="just" rtl="1" eaLnBrk="1" hangingPunct="1"/>
            <a:r>
              <a:rPr lang="ar-EG" sz="2600" b="1" dirty="0"/>
              <a:t>يتحدد الموقع على </a:t>
            </a:r>
            <a:r>
              <a:rPr lang="ar-EG" sz="2600" b="1" dirty="0" smtClean="0"/>
              <a:t>الخرائط الطبوغرافية </a:t>
            </a:r>
            <a:r>
              <a:rPr lang="ar-EG" sz="2600" b="1" dirty="0"/>
              <a:t>بواسطة نظام </a:t>
            </a:r>
            <a:r>
              <a:rPr lang="ar-EG" sz="2600" b="1" dirty="0" smtClean="0"/>
              <a:t>الإحداثيات </a:t>
            </a:r>
            <a:r>
              <a:rPr lang="en-US" sz="2600" b="1" dirty="0"/>
              <a:t>Gridline System، </a:t>
            </a:r>
            <a:r>
              <a:rPr lang="ar-EG" sz="2600" b="1" dirty="0"/>
              <a:t>وغالباً ما يحتوي هامش الخريطة على معلومات عن شبكة الاحداثيات المتبعة </a:t>
            </a:r>
            <a:r>
              <a:rPr lang="ar-EG" sz="2600" b="1" dirty="0" smtClean="0"/>
              <a:t>بها.</a:t>
            </a:r>
          </a:p>
          <a:p>
            <a:pPr algn="just" rtl="1" eaLnBrk="1" hangingPunct="1"/>
            <a:r>
              <a:rPr lang="ar-EG" sz="2600" b="1" dirty="0"/>
              <a:t>يتلخص هذا النظام في شبكة من الخطوط المتوازية الأفقية والرأسية التي يتكون من تقاطعها مجموعة مربعات تغطي المنطقة المراد تغطيتها بهذا النظام، وهي تتشابه في شكلها العام وأساس انشائها مع فكرة خطوط الطول ودوائر العرض</a:t>
            </a:r>
            <a:r>
              <a:rPr lang="ar-EG" sz="2600" b="1" dirty="0" smtClean="0"/>
              <a:t>.</a:t>
            </a:r>
          </a:p>
          <a:p>
            <a:pPr algn="just" rtl="1" eaLnBrk="1" hangingPunct="1"/>
            <a:r>
              <a:rPr lang="ar-EG" sz="2600" b="1" dirty="0"/>
              <a:t>يعد خط الطول الأوسط (الشمال </a:t>
            </a:r>
            <a:r>
              <a:rPr lang="ar-EG" sz="2600" b="1" dirty="0" smtClean="0"/>
              <a:t>الإحداثي) </a:t>
            </a:r>
            <a:r>
              <a:rPr lang="ar-EG" sz="2600" b="1" dirty="0"/>
              <a:t>الاساس في تقسيم الخرائط وفق نظام </a:t>
            </a:r>
            <a:r>
              <a:rPr lang="ar-EG" sz="2600" b="1" dirty="0" smtClean="0"/>
              <a:t>الاحداثيات.</a:t>
            </a:r>
          </a:p>
          <a:p>
            <a:pPr algn="just" rtl="1" eaLnBrk="1" hangingPunct="1"/>
            <a:r>
              <a:rPr lang="ar-EG" sz="2600" b="1" dirty="0"/>
              <a:t>وفي بعض الاحيان قد تجمع لوحات </a:t>
            </a:r>
            <a:r>
              <a:rPr lang="ar-EG" sz="2600" b="1" dirty="0" smtClean="0"/>
              <a:t>الأطلس </a:t>
            </a:r>
            <a:r>
              <a:rPr lang="ar-EG" sz="2600" b="1" dirty="0"/>
              <a:t>الطبوغرافي بين الشبكة الدولية ممثلة في دوائر العرض وخطوط الطول وشبكة </a:t>
            </a:r>
            <a:r>
              <a:rPr lang="ar-EG" sz="2600" b="1" dirty="0" smtClean="0"/>
              <a:t>الإحداثيات </a:t>
            </a:r>
            <a:r>
              <a:rPr lang="ar-EG" sz="2600" b="1" dirty="0"/>
              <a:t>المحلية </a:t>
            </a:r>
            <a:r>
              <a:rPr lang="ar-EG" sz="2600" b="1" dirty="0" smtClean="0"/>
              <a:t>.</a:t>
            </a:r>
          </a:p>
          <a:p>
            <a:pPr algn="just" rtl="1" eaLnBrk="1" hangingPunct="1"/>
            <a:endParaRPr lang="en-US" sz="2600" b="1" dirty="0" smtClean="0"/>
          </a:p>
        </p:txBody>
      </p:sp>
    </p:spTree>
    <p:extLst>
      <p:ext uri="{BB962C8B-B14F-4D97-AF65-F5344CB8AC3E}">
        <p14:creationId xmlns:p14="http://schemas.microsoft.com/office/powerpoint/2010/main" val="944322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a:t>
            </a:r>
            <a:r>
              <a:rPr lang="ar-EG" b="1" dirty="0" smtClean="0">
                <a:solidFill>
                  <a:srgbClr val="89006F"/>
                </a:solidFill>
              </a:rPr>
              <a:t>الإحداثيات </a:t>
            </a:r>
            <a:r>
              <a:rPr lang="en-US" b="1" dirty="0">
                <a:solidFill>
                  <a:srgbClr val="89006F"/>
                </a:solidFill>
              </a:rPr>
              <a:t>Gridline System</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800599"/>
          </a:xfrm>
        </p:spPr>
        <p:txBody>
          <a:bodyPr/>
          <a:lstStyle/>
          <a:p>
            <a:pPr algn="just" rtl="1" eaLnBrk="1" hangingPunct="1"/>
            <a:r>
              <a:rPr lang="ar-EG" sz="2400" b="1" dirty="0"/>
              <a:t>يعد خط الطول الأوسط (الشمال </a:t>
            </a:r>
            <a:r>
              <a:rPr lang="ar-EG" sz="2400" b="1" dirty="0" smtClean="0"/>
              <a:t>الإحداثي) </a:t>
            </a:r>
            <a:r>
              <a:rPr lang="ar-EG" sz="2400" b="1" dirty="0"/>
              <a:t>الاساس في تقسيم الخرائط وفق نظام الاحداثيات، وهو خط من أسفل الخريطة جنوباً ويمتد إلى أعلها شمالاً ، ومع تكرار توقيع </a:t>
            </a:r>
            <a:r>
              <a:rPr lang="ar-EG" sz="2400" b="1" dirty="0" smtClean="0"/>
              <a:t>متوازيات </a:t>
            </a:r>
            <a:r>
              <a:rPr lang="ar-EG" sz="2400" b="1" dirty="0"/>
              <a:t>له على نفس الخريطة وعلى ابعاد متساوية، ثم بتوقيع مماثل وعلى مسافات متساوية لسلسلة من الخطوط تتعامد على الخطوط الرأسية الموازية للشمال </a:t>
            </a:r>
            <a:r>
              <a:rPr lang="ar-EG" sz="2400" b="1" dirty="0" smtClean="0"/>
              <a:t>الإحداثي </a:t>
            </a:r>
            <a:r>
              <a:rPr lang="ar-EG" sz="2400" b="1" dirty="0"/>
              <a:t>يتكون عدد من المربعات.</a:t>
            </a:r>
            <a:endParaRPr lang="ar-EG" sz="2400" b="1" dirty="0" smtClean="0"/>
          </a:p>
          <a:p>
            <a:pPr algn="just" rtl="1" eaLnBrk="1" hangingPunct="1"/>
            <a:r>
              <a:rPr lang="ar-EG" sz="2400" b="1" dirty="0"/>
              <a:t>يتم ترقيم الخطوط المحددة </a:t>
            </a:r>
            <a:r>
              <a:rPr lang="ar-EG" sz="2400" b="1" dirty="0" smtClean="0"/>
              <a:t>بأرقام </a:t>
            </a:r>
            <a:r>
              <a:rPr lang="ar-EG" sz="2400" b="1" dirty="0"/>
              <a:t>تدل على بعدها بمسافات </a:t>
            </a:r>
            <a:r>
              <a:rPr lang="ar-EG" sz="2400" b="1" dirty="0" smtClean="0"/>
              <a:t>كيلومتريه </a:t>
            </a:r>
            <a:r>
              <a:rPr lang="ar-EG" sz="2400" b="1" dirty="0"/>
              <a:t>شمالاً وشرقاً من نقطة الأصل أو نقطة الاساس، وهي النقطة التي تمثل التقاء كل خطين متعامدين في الاتجاه الجنوبي الغربي للمربع، ويمثل الضلع الجنوبي </a:t>
            </a:r>
            <a:r>
              <a:rPr lang="ar-EG" sz="2400" b="1" dirty="0" smtClean="0"/>
              <a:t>الإحداثي </a:t>
            </a:r>
            <a:r>
              <a:rPr lang="ar-EG" sz="2400" b="1" dirty="0"/>
              <a:t>الأفقي (السيني) والضلع الغربي </a:t>
            </a:r>
            <a:r>
              <a:rPr lang="ar-EG" sz="2400" b="1" dirty="0" smtClean="0"/>
              <a:t>الإحداثي </a:t>
            </a:r>
            <a:r>
              <a:rPr lang="ar-EG" sz="2400" b="1" dirty="0"/>
              <a:t>الرأسي (الصادي</a:t>
            </a:r>
            <a:r>
              <a:rPr lang="ar-EG" sz="2400" b="1" dirty="0" smtClean="0"/>
              <a:t>).</a:t>
            </a:r>
          </a:p>
          <a:p>
            <a:pPr algn="just" rtl="1" eaLnBrk="1" hangingPunct="1"/>
            <a:r>
              <a:rPr lang="ar-EG" sz="2400" b="1" dirty="0"/>
              <a:t>وبهذا يمكن تمييز نوعين من الخطوط  على شبكة </a:t>
            </a:r>
            <a:r>
              <a:rPr lang="ar-EG" sz="2400" b="1" dirty="0" smtClean="0"/>
              <a:t>الإحداثيات </a:t>
            </a:r>
            <a:r>
              <a:rPr lang="ar-EG" sz="2400" b="1" dirty="0"/>
              <a:t>للخرائط الطبوغرافية مجموعة الخطوط الرأسية الموازية لخط الطول الأوسط (الأساسي) والتي تقع إلى الشرق من نقطة الأصل وتسمي الشرقيات </a:t>
            </a:r>
            <a:r>
              <a:rPr lang="en-US" sz="2400" b="1" dirty="0"/>
              <a:t>Easting’s، </a:t>
            </a:r>
            <a:r>
              <a:rPr lang="ar-EG" sz="2400" b="1" dirty="0"/>
              <a:t>بينما الخطوط الأفقية والتي تقع إلى الشمال من نقطة الأصل وتسمي الشماليات </a:t>
            </a:r>
            <a:r>
              <a:rPr lang="en-US" sz="2400" b="1" dirty="0"/>
              <a:t>Northing’s. </a:t>
            </a:r>
            <a:endParaRPr lang="en-US" sz="2400" b="1" dirty="0" smtClean="0"/>
          </a:p>
        </p:txBody>
      </p:sp>
    </p:spTree>
    <p:extLst>
      <p:ext uri="{BB962C8B-B14F-4D97-AF65-F5344CB8AC3E}">
        <p14:creationId xmlns:p14="http://schemas.microsoft.com/office/powerpoint/2010/main" val="1052667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a:t>
            </a:r>
            <a:r>
              <a:rPr lang="ar-EG" b="1" dirty="0" smtClean="0">
                <a:solidFill>
                  <a:srgbClr val="89006F"/>
                </a:solidFill>
              </a:rPr>
              <a:t>الإحداثيات </a:t>
            </a:r>
            <a:r>
              <a:rPr lang="en-US" b="1" dirty="0">
                <a:solidFill>
                  <a:srgbClr val="89006F"/>
                </a:solidFill>
              </a:rPr>
              <a:t>Gridline System</a:t>
            </a:r>
            <a:endParaRPr lang="en-US" b="1" dirty="0" smtClean="0">
              <a:solidFill>
                <a:srgbClr val="89006F"/>
              </a:solidFill>
            </a:endParaRPr>
          </a:p>
        </p:txBody>
      </p:sp>
      <p:sp>
        <p:nvSpPr>
          <p:cNvPr id="35843" name="Content Placeholder 2"/>
          <p:cNvSpPr>
            <a:spLocks noGrp="1"/>
          </p:cNvSpPr>
          <p:nvPr>
            <p:ph sz="quarter" idx="1"/>
          </p:nvPr>
        </p:nvSpPr>
        <p:spPr>
          <a:xfrm>
            <a:off x="4038601" y="1447800"/>
            <a:ext cx="4767262" cy="4800599"/>
          </a:xfrm>
        </p:spPr>
        <p:txBody>
          <a:bodyPr/>
          <a:lstStyle/>
          <a:p>
            <a:pPr algn="just" rtl="1" eaLnBrk="1" hangingPunct="1"/>
            <a:r>
              <a:rPr lang="ar-EG" sz="2400" b="1" dirty="0"/>
              <a:t>وعن طريق الترقيم المتبع على كل من الشرقيات والشماليات يمكن تحديد أي موقع على الخريطة الطبوغرافية وفق نظام متعارف عليه يبدأ بقراءة الشرقيات ثم الشماليات، ويتم ذلك بكتابة </a:t>
            </a:r>
            <a:r>
              <a:rPr lang="ar-EG" sz="2400" b="1" dirty="0" smtClean="0"/>
              <a:t>الأرقام </a:t>
            </a:r>
            <a:r>
              <a:rPr lang="ar-EG" sz="2400" b="1" dirty="0"/>
              <a:t>متتابعة 81507527 أو في صورة كسر بسط للشرقيات ومقام للشماليات 8150/ </a:t>
            </a:r>
            <a:r>
              <a:rPr lang="ar-EG" sz="2400" b="1" dirty="0" smtClean="0"/>
              <a:t>7527.</a:t>
            </a:r>
          </a:p>
          <a:p>
            <a:pPr algn="just" rtl="1" eaLnBrk="1" hangingPunct="1"/>
            <a:r>
              <a:rPr lang="ar-EG" sz="2400" b="1" dirty="0"/>
              <a:t>والجدير بالذكر أنه يمكن توقيع أكثر من نظام احداثي من نظم الاحداثيات على خريطة واحدة أو على سلسلة من الخرائط، وفي هذه الحالة يكون للخريطة نظام احداثي رئيسي وآخر ثانوي يتم التمييز بينهما من حيث اللون والسمك</a:t>
            </a:r>
            <a:r>
              <a:rPr lang="ar-EG" sz="2400" b="1" dirty="0" smtClean="0"/>
              <a:t>.</a:t>
            </a:r>
          </a:p>
        </p:txBody>
      </p:sp>
      <p:pic>
        <p:nvPicPr>
          <p:cNvPr id="3074" name="Picture 2" descr="E:\الرفع الطبوغرافي\topo map\Fig-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8527"/>
            <a:ext cx="3567329"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09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ترقيم شبكة الاحداثيات</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800599"/>
          </a:xfrm>
        </p:spPr>
        <p:txBody>
          <a:bodyPr/>
          <a:lstStyle/>
          <a:p>
            <a:pPr algn="just" rtl="1" eaLnBrk="1" hangingPunct="1"/>
            <a:r>
              <a:rPr lang="ar-EG" sz="2300" b="1" dirty="0"/>
              <a:t>طبقاً لشبكة </a:t>
            </a:r>
            <a:r>
              <a:rPr lang="ar-EG" sz="2300" b="1" dirty="0" smtClean="0"/>
              <a:t>الإحداثيات </a:t>
            </a:r>
            <a:r>
              <a:rPr lang="ar-EG" sz="2300" b="1" dirty="0"/>
              <a:t>ترقم الشرقيات والشماليات أو تأخذ احرف ابجدية، وتكتب الأرقام أو الحروف على الهامش الغربي والجنوبي للخريطة أو على هوامشها الأربعة.</a:t>
            </a:r>
            <a:endParaRPr lang="ar-EG" sz="2300" b="1" dirty="0" smtClean="0"/>
          </a:p>
          <a:p>
            <a:pPr algn="just" rtl="1" eaLnBrk="1" hangingPunct="1"/>
            <a:r>
              <a:rPr lang="ar-EG" sz="2300" b="1" dirty="0"/>
              <a:t>وعادة ما تأخذ الأرقام قيما متزايدة ابتداءً من الصفر ويكون تسلسلها من اليسار إلى اليمين بالنسبة </a:t>
            </a:r>
            <a:r>
              <a:rPr lang="ar-EG" sz="2300" b="1" dirty="0" smtClean="0"/>
              <a:t>للإحداثيات </a:t>
            </a:r>
            <a:r>
              <a:rPr lang="ar-EG" sz="2300" b="1" dirty="0"/>
              <a:t>الرأسية، ومن اسفل إلى أعلى بالنسبة </a:t>
            </a:r>
            <a:r>
              <a:rPr lang="ar-EG" sz="2300" b="1" dirty="0" smtClean="0"/>
              <a:t>للإحداثيات </a:t>
            </a:r>
            <a:r>
              <a:rPr lang="ar-EG" sz="2300" b="1" dirty="0"/>
              <a:t>الأفقية، وليس من الضروري كتابة ارقام الاحداثيات على جميع الخطوط أو كتابة الأرقام كاملة، وفي هذه الحالة لابد من معرفة رقم الاساس؛ حيث يمكن حذف ثلاثة أو أربعة أرقام</a:t>
            </a:r>
            <a:r>
              <a:rPr lang="ar-EG" sz="2300" b="1" dirty="0" smtClean="0"/>
              <a:t>.</a:t>
            </a:r>
          </a:p>
          <a:p>
            <a:pPr marL="0" indent="0" algn="just" rtl="1" eaLnBrk="1" hangingPunct="1">
              <a:buNone/>
            </a:pPr>
            <a:endParaRPr lang="ar-EG" sz="2300" b="1" dirty="0" smtClean="0"/>
          </a:p>
          <a:p>
            <a:pPr algn="just" rtl="1" eaLnBrk="1" hangingPunct="1"/>
            <a:r>
              <a:rPr lang="ar-EG" sz="2300" b="1" dirty="0"/>
              <a:t>ومن الطبيعي بمكان تباين المسافات بين خطوط </a:t>
            </a:r>
            <a:r>
              <a:rPr lang="ar-EG" sz="2300" b="1" dirty="0" smtClean="0"/>
              <a:t>الإحداثيات </a:t>
            </a:r>
            <a:r>
              <a:rPr lang="ar-EG" sz="2300" b="1" dirty="0"/>
              <a:t>تبعاً لمقياس الرسم المستخدم فعلي سبيل المثال نجد الخرائط الطبوغرافية البريطانية تتباين فيها المسافات تبعاً لثلاثة مقاييس هي: الخرائط ذات المقياس أكبر من </a:t>
            </a:r>
            <a:r>
              <a:rPr lang="ar-EG" sz="2300" b="1" dirty="0" smtClean="0"/>
              <a:t>6 بوصة </a:t>
            </a:r>
            <a:r>
              <a:rPr lang="ar-EG" sz="2300" b="1" dirty="0"/>
              <a:t>للميل المسافات بين احداثياتها 100 </a:t>
            </a:r>
            <a:r>
              <a:rPr lang="ar-EG" sz="2300" b="1" dirty="0" smtClean="0"/>
              <a:t>متر، والخرائط </a:t>
            </a:r>
            <a:r>
              <a:rPr lang="ar-EG" sz="2300" b="1" dirty="0"/>
              <a:t>ذات المقياس </a:t>
            </a:r>
            <a:r>
              <a:rPr lang="ar-EG" sz="2300" b="1" dirty="0" smtClean="0"/>
              <a:t>ما بين </a:t>
            </a:r>
            <a:r>
              <a:rPr lang="ar-EG" sz="2300" b="1" dirty="0"/>
              <a:t>1- </a:t>
            </a:r>
            <a:r>
              <a:rPr lang="ar-EG" sz="2300" b="1" dirty="0" smtClean="0"/>
              <a:t>6 بوصة </a:t>
            </a:r>
            <a:r>
              <a:rPr lang="ar-EG" sz="2300" b="1" dirty="0"/>
              <a:t>للميل المسافات بين احداثياتها واحد </a:t>
            </a:r>
            <a:r>
              <a:rPr lang="ar-EG" sz="2300" b="1" dirty="0" smtClean="0"/>
              <a:t>كيلومتر، والخرائط </a:t>
            </a:r>
            <a:r>
              <a:rPr lang="ar-EG" sz="2300" b="1" dirty="0"/>
              <a:t>ذات المقياس أصغر من بوصة للميل المسافات بين احداثياتها 10 كيلومتر.</a:t>
            </a:r>
          </a:p>
          <a:p>
            <a:pPr algn="just" rtl="1" eaLnBrk="1" hangingPunct="1"/>
            <a:endParaRPr lang="en-US" sz="2400" b="1" dirty="0" smtClean="0"/>
          </a:p>
        </p:txBody>
      </p:sp>
    </p:spTree>
    <p:extLst>
      <p:ext uri="{BB962C8B-B14F-4D97-AF65-F5344CB8AC3E}">
        <p14:creationId xmlns:p14="http://schemas.microsoft.com/office/powerpoint/2010/main" val="2781348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38200"/>
            <a:ext cx="6629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WordArt 6"/>
          <p:cNvSpPr>
            <a:spLocks noChangeArrowheads="1" noChangeShapeType="1" noTextEdit="1"/>
          </p:cNvSpPr>
          <p:nvPr/>
        </p:nvSpPr>
        <p:spPr bwMode="auto">
          <a:xfrm>
            <a:off x="1655618" y="2286000"/>
            <a:ext cx="5638800" cy="25908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المكونات الأساسية </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a:p>
            <a:pPr algn="ctr" rtl="1" fontAlgn="base">
              <a:spcBef>
                <a:spcPct val="0"/>
              </a:spcBef>
              <a:spcAft>
                <a:spcPct val="0"/>
              </a:spcAft>
            </a:pP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للخر</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ائط</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الطبوغرافية</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والموضوعية</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4006036998"/>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النظم العالمية لشبكة الاحداثيات</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800599"/>
          </a:xfrm>
        </p:spPr>
        <p:txBody>
          <a:bodyPr/>
          <a:lstStyle/>
          <a:p>
            <a:pPr algn="just" rtl="1" eaLnBrk="1" hangingPunct="1"/>
            <a:r>
              <a:rPr lang="ar-EG" sz="2400" b="1" dirty="0"/>
              <a:t>مع شيوع استخدام الخرائط الطبوغرافية ظهرت الحاجة إلى استخدام نظم عالمية لشبكة الاحداثيات يمكن من استخدامها سهولة استخدام الخريطة عالمياً   ومن اهم هذه النظم</a:t>
            </a:r>
            <a:r>
              <a:rPr lang="ar-EG" sz="2400" b="1" dirty="0" smtClean="0"/>
              <a:t>:</a:t>
            </a:r>
          </a:p>
          <a:p>
            <a:pPr algn="just" rtl="1" eaLnBrk="1" hangingPunct="1"/>
            <a:r>
              <a:rPr lang="ar-EG" sz="2400" b="1" dirty="0"/>
              <a:t>النظام الانجليزي القديم/ النظام </a:t>
            </a:r>
            <a:r>
              <a:rPr lang="ar-EG" sz="2400" b="1" dirty="0" smtClean="0"/>
              <a:t>الإنجليزي الحديث.</a:t>
            </a:r>
          </a:p>
          <a:p>
            <a:pPr marL="0" indent="0" algn="just" rtl="1" eaLnBrk="1" hangingPunct="1">
              <a:buNone/>
            </a:pPr>
            <a:endParaRPr lang="ar-EG" sz="2400" b="1" dirty="0" smtClean="0"/>
          </a:p>
          <a:p>
            <a:pPr algn="just" rtl="1" eaLnBrk="1" hangingPunct="1"/>
            <a:r>
              <a:rPr lang="ar-EG" sz="2400" b="1" dirty="0" smtClean="0"/>
              <a:t>النظام الأمريكي - نظام </a:t>
            </a:r>
            <a:r>
              <a:rPr lang="ar-EG" sz="2400" b="1" dirty="0" err="1"/>
              <a:t>مركيتور</a:t>
            </a:r>
            <a:r>
              <a:rPr lang="ar-EG" sz="2400" b="1" dirty="0"/>
              <a:t> المستعرض </a:t>
            </a:r>
            <a:r>
              <a:rPr lang="ar-EG" sz="2400" b="1" dirty="0" smtClean="0"/>
              <a:t>(</a:t>
            </a:r>
            <a:r>
              <a:rPr lang="en-US" sz="2400" b="1" dirty="0" smtClean="0"/>
              <a:t>(UTM</a:t>
            </a:r>
            <a:endParaRPr lang="ar-EG" sz="2400" b="1" dirty="0" smtClean="0"/>
          </a:p>
          <a:p>
            <a:pPr marL="0" indent="0" algn="just" rtl="1" eaLnBrk="1" hangingPunct="1">
              <a:buNone/>
            </a:pPr>
            <a:endParaRPr lang="ar-EG" sz="2400" b="1" dirty="0" smtClean="0"/>
          </a:p>
          <a:p>
            <a:pPr algn="just" rtl="1" eaLnBrk="1" hangingPunct="1"/>
            <a:r>
              <a:rPr lang="ar-EG" sz="2400" b="1" dirty="0"/>
              <a:t>النظام القطبي المجسم (</a:t>
            </a:r>
            <a:r>
              <a:rPr lang="en-US" sz="2400" b="1" dirty="0" smtClean="0"/>
              <a:t>UPS</a:t>
            </a:r>
            <a:r>
              <a:rPr lang="ar-EG" sz="2400" b="1" dirty="0" smtClean="0"/>
              <a:t>).</a:t>
            </a:r>
          </a:p>
          <a:p>
            <a:pPr marL="0" indent="0" algn="just" rtl="1" eaLnBrk="1" hangingPunct="1">
              <a:buNone/>
            </a:pPr>
            <a:endParaRPr lang="ar-EG" sz="2400" b="1" dirty="0" smtClean="0"/>
          </a:p>
          <a:p>
            <a:pPr algn="just" rtl="1" eaLnBrk="1" hangingPunct="1"/>
            <a:r>
              <a:rPr lang="ar-EG" sz="2400" b="1" dirty="0"/>
              <a:t>الانظمة العالمية المخروطية منها: </a:t>
            </a:r>
            <a:r>
              <a:rPr lang="en-US" sz="2400" b="1" dirty="0" smtClean="0"/>
              <a:t>WPG) </a:t>
            </a:r>
            <a:r>
              <a:rPr lang="ar-EG" sz="2400" b="1" dirty="0" smtClean="0"/>
              <a:t>) و </a:t>
            </a:r>
            <a:r>
              <a:rPr lang="ar-EG" sz="2400" b="1" dirty="0"/>
              <a:t>(</a:t>
            </a:r>
            <a:r>
              <a:rPr lang="en-US" sz="2400" b="1" dirty="0" smtClean="0"/>
              <a:t>TAD</a:t>
            </a:r>
            <a:r>
              <a:rPr lang="ar-EG" sz="2400" b="1" dirty="0" smtClean="0"/>
              <a:t>).</a:t>
            </a:r>
            <a:endParaRPr lang="en-US" sz="2400" b="1" dirty="0" smtClean="0"/>
          </a:p>
        </p:txBody>
      </p:sp>
    </p:spTree>
    <p:extLst>
      <p:ext uri="{BB962C8B-B14F-4D97-AF65-F5344CB8AC3E}">
        <p14:creationId xmlns:p14="http://schemas.microsoft.com/office/powerpoint/2010/main" val="2210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a:t>
            </a:r>
            <a:r>
              <a:rPr lang="ar-EG" b="1" dirty="0" err="1" smtClean="0">
                <a:solidFill>
                  <a:srgbClr val="89006F"/>
                </a:solidFill>
              </a:rPr>
              <a:t>مركيتور</a:t>
            </a:r>
            <a:r>
              <a:rPr lang="ar-EG" b="1" dirty="0" smtClean="0">
                <a:solidFill>
                  <a:srgbClr val="89006F"/>
                </a:solidFill>
              </a:rPr>
              <a:t> المستعرض (</a:t>
            </a:r>
            <a:r>
              <a:rPr lang="en-US" b="1" dirty="0" smtClean="0">
                <a:solidFill>
                  <a:srgbClr val="89006F"/>
                </a:solidFill>
              </a:rPr>
              <a:t>UTM</a:t>
            </a:r>
            <a:r>
              <a:rPr lang="ar-EG" b="1" dirty="0" smtClean="0">
                <a:solidFill>
                  <a:srgbClr val="89006F"/>
                </a:solidFill>
              </a:rPr>
              <a:t>)</a:t>
            </a:r>
            <a:endParaRPr lang="en-US" b="1" dirty="0">
              <a:solidFill>
                <a:srgbClr val="89006F"/>
              </a:solidFill>
            </a:endParaRPr>
          </a:p>
        </p:txBody>
      </p:sp>
      <p:sp>
        <p:nvSpPr>
          <p:cNvPr id="35843" name="Content Placeholder 2"/>
          <p:cNvSpPr>
            <a:spLocks noGrp="1"/>
          </p:cNvSpPr>
          <p:nvPr>
            <p:ph sz="quarter" idx="1"/>
          </p:nvPr>
        </p:nvSpPr>
        <p:spPr>
          <a:xfrm>
            <a:off x="301625" y="1447800"/>
            <a:ext cx="8504238" cy="4800599"/>
          </a:xfrm>
        </p:spPr>
        <p:txBody>
          <a:bodyPr/>
          <a:lstStyle/>
          <a:p>
            <a:pPr algn="just" rtl="1" eaLnBrk="1" hangingPunct="1"/>
            <a:r>
              <a:rPr lang="ar-EG" sz="2300" b="1" dirty="0"/>
              <a:t>يعد هذا النظام من أكثر نظم الاحداثيات العالمية استخداماً على الخرائط الطبوغرافية، وهو نظام أمريكي استحدث في الولايات المتحدة يعرف بنظام </a:t>
            </a:r>
            <a:r>
              <a:rPr lang="ar-EG" sz="2300" b="1" dirty="0" err="1"/>
              <a:t>مركيتور</a:t>
            </a:r>
            <a:r>
              <a:rPr lang="ar-EG" sz="2300" b="1" dirty="0"/>
              <a:t> المستعرض العالمي </a:t>
            </a:r>
            <a:r>
              <a:rPr lang="en-US" sz="2300" b="1" dirty="0"/>
              <a:t>The Universal Transverse Mercator Grid؛ </a:t>
            </a:r>
            <a:r>
              <a:rPr lang="ar-EG" sz="2300" b="1" dirty="0"/>
              <a:t>حيث يعتمد النظام على فكرة مسقط </a:t>
            </a:r>
            <a:r>
              <a:rPr lang="ar-EG" sz="2300" b="1" dirty="0" err="1"/>
              <a:t>مركيتور</a:t>
            </a:r>
            <a:r>
              <a:rPr lang="ar-EG" sz="2300" b="1" dirty="0" smtClean="0"/>
              <a:t>.</a:t>
            </a:r>
          </a:p>
          <a:p>
            <a:pPr marL="0" indent="0" algn="just" rtl="1" eaLnBrk="1" hangingPunct="1">
              <a:buNone/>
            </a:pPr>
            <a:endParaRPr lang="ar-EG" sz="2300" b="1" dirty="0" smtClean="0"/>
          </a:p>
          <a:p>
            <a:pPr algn="just" rtl="1" eaLnBrk="1" hangingPunct="1"/>
            <a:r>
              <a:rPr lang="ar-EG" sz="2300" b="1" dirty="0"/>
              <a:t>وأفضل المناطق لتطبيق هذا النظام المناطق التي تمتد بين دائرتي عرض </a:t>
            </a:r>
            <a:r>
              <a:rPr lang="ar-EG" sz="2300" b="1" dirty="0" smtClean="0"/>
              <a:t>84˚ </a:t>
            </a:r>
            <a:r>
              <a:rPr lang="ar-EG" sz="2300" b="1" dirty="0"/>
              <a:t>شمالاً </a:t>
            </a:r>
            <a:r>
              <a:rPr lang="ar-EG" sz="2300" b="1" dirty="0" smtClean="0"/>
              <a:t>و80˚جنوباً</a:t>
            </a:r>
            <a:r>
              <a:rPr lang="ar-EG" sz="2300" b="1" dirty="0"/>
              <a:t>؛ نظراً لأن الزوايا المختلفة المقاسة على مسقط </a:t>
            </a:r>
            <a:r>
              <a:rPr lang="ar-EG" sz="2300" b="1" dirty="0" err="1"/>
              <a:t>مركيتور</a:t>
            </a:r>
            <a:r>
              <a:rPr lang="ar-EG" sz="2300" b="1" dirty="0"/>
              <a:t> تكون أقرب ما يكون من قيمتها الحقيقية بالإضافة إلى توافر شروط الاسقاط </a:t>
            </a:r>
            <a:r>
              <a:rPr lang="ar-EG" sz="2300" b="1" dirty="0" smtClean="0"/>
              <a:t>الصحيح.</a:t>
            </a:r>
          </a:p>
          <a:p>
            <a:pPr marL="0" indent="0" algn="just" rtl="1" eaLnBrk="1" hangingPunct="1">
              <a:buNone/>
            </a:pPr>
            <a:endParaRPr lang="ar-EG" sz="2300" b="1" dirty="0" smtClean="0"/>
          </a:p>
          <a:p>
            <a:pPr algn="just" rtl="1" eaLnBrk="1" hangingPunct="1"/>
            <a:r>
              <a:rPr lang="ar-EG" sz="2300" b="1" dirty="0"/>
              <a:t>وعلى ضوء ذلك يطبق هذا النظام في معظم دول العالم، حيث يغطي الولايات المتحدة الأمريكية بالكامل ويستخدم في معظم الدول العربية كما هو الحال في الخرائط الطبوغرافية </a:t>
            </a:r>
            <a:r>
              <a:rPr lang="ar-EG" sz="2300" b="1" dirty="0" smtClean="0"/>
              <a:t>السعودية والمصرية </a:t>
            </a:r>
            <a:r>
              <a:rPr lang="ar-EG" sz="2300" b="1" dirty="0"/>
              <a:t>والكويتية </a:t>
            </a:r>
            <a:r>
              <a:rPr lang="ar-EG" sz="2300" b="1" dirty="0" smtClean="0"/>
              <a:t>والأردنية.</a:t>
            </a:r>
          </a:p>
          <a:p>
            <a:pPr marL="0" indent="0" algn="just" rtl="1" eaLnBrk="1" hangingPunct="1">
              <a:buNone/>
            </a:pPr>
            <a:endParaRPr lang="ar-EG" sz="2300" b="1" dirty="0" smtClean="0"/>
          </a:p>
        </p:txBody>
      </p:sp>
    </p:spTree>
    <p:extLst>
      <p:ext uri="{BB962C8B-B14F-4D97-AF65-F5344CB8AC3E}">
        <p14:creationId xmlns:p14="http://schemas.microsoft.com/office/powerpoint/2010/main" val="2188502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a:t>
            </a:r>
            <a:r>
              <a:rPr lang="ar-EG" b="1" dirty="0" err="1" smtClean="0">
                <a:solidFill>
                  <a:srgbClr val="89006F"/>
                </a:solidFill>
              </a:rPr>
              <a:t>مركيتور</a:t>
            </a:r>
            <a:r>
              <a:rPr lang="ar-EG" b="1" dirty="0" smtClean="0">
                <a:solidFill>
                  <a:srgbClr val="89006F"/>
                </a:solidFill>
              </a:rPr>
              <a:t> المستعرض (</a:t>
            </a:r>
            <a:r>
              <a:rPr lang="en-US" b="1" dirty="0" smtClean="0">
                <a:solidFill>
                  <a:srgbClr val="89006F"/>
                </a:solidFill>
              </a:rPr>
              <a:t>UTM</a:t>
            </a:r>
            <a:r>
              <a:rPr lang="ar-EG" b="1" dirty="0" smtClean="0">
                <a:solidFill>
                  <a:srgbClr val="89006F"/>
                </a:solidFill>
              </a:rPr>
              <a:t>)</a:t>
            </a:r>
            <a:endParaRPr lang="en-US" b="1" dirty="0">
              <a:solidFill>
                <a:srgbClr val="89006F"/>
              </a:solidFill>
            </a:endParaRPr>
          </a:p>
        </p:txBody>
      </p:sp>
      <p:sp>
        <p:nvSpPr>
          <p:cNvPr id="35843" name="Content Placeholder 2"/>
          <p:cNvSpPr>
            <a:spLocks noGrp="1"/>
          </p:cNvSpPr>
          <p:nvPr>
            <p:ph sz="quarter" idx="1"/>
          </p:nvPr>
        </p:nvSpPr>
        <p:spPr>
          <a:xfrm>
            <a:off x="301625" y="1295400"/>
            <a:ext cx="8504238" cy="4952999"/>
          </a:xfrm>
        </p:spPr>
        <p:txBody>
          <a:bodyPr/>
          <a:lstStyle/>
          <a:p>
            <a:pPr algn="just" rtl="1" eaLnBrk="1" hangingPunct="1"/>
            <a:r>
              <a:rPr lang="ar-EG" sz="2200" b="1" dirty="0"/>
              <a:t>يقوم هذا النظام على أساس تقسيم العالم إلى 60 نطاقاً طولياً ذو عرض ثابت مقداره 6˚ طولية وعلى امتداد عرضي شامل مقداره </a:t>
            </a:r>
            <a:r>
              <a:rPr lang="ar-EG" sz="2200" b="1" dirty="0" smtClean="0"/>
              <a:t>164˚عرضية</a:t>
            </a:r>
            <a:r>
              <a:rPr lang="ar-EG" sz="2200" b="1" dirty="0"/>
              <a:t>؛ حيث تحصر المناطق بين دائرتي عرض 80˚ جنوباً و84˚ </a:t>
            </a:r>
            <a:r>
              <a:rPr lang="ar-EG" sz="2200" b="1" dirty="0" smtClean="0"/>
              <a:t>شمالاً، </a:t>
            </a:r>
            <a:r>
              <a:rPr lang="ar-EG" sz="2200" b="1" dirty="0"/>
              <a:t>وترقم هذه النطاقات </a:t>
            </a:r>
            <a:r>
              <a:rPr lang="ar-EG" sz="2200" b="1" dirty="0" smtClean="0"/>
              <a:t>من </a:t>
            </a:r>
            <a:r>
              <a:rPr lang="ar-EG" sz="2200" b="1" dirty="0"/>
              <a:t>1 إلى 60 </a:t>
            </a:r>
            <a:r>
              <a:rPr lang="en-US" sz="2200" b="1" dirty="0"/>
              <a:t>(Zone) </a:t>
            </a:r>
            <a:r>
              <a:rPr lang="ar-EG" sz="2200" b="1" dirty="0" smtClean="0"/>
              <a:t>، بدءً </a:t>
            </a:r>
            <a:r>
              <a:rPr lang="ar-EG" sz="2200" b="1" dirty="0"/>
              <a:t>من خط التأريخ الدولي 180˚ غرباً في اتجاه غربي شرقي حول العالم لتشمل جميع خطوط </a:t>
            </a:r>
            <a:r>
              <a:rPr lang="ar-EG" sz="2200" b="1" dirty="0" smtClean="0"/>
              <a:t>الطول، ولكل </a:t>
            </a:r>
            <a:r>
              <a:rPr lang="ar-EG" sz="2200" b="1" dirty="0"/>
              <a:t>نطاق من النطاقات الطولية له اساس خاص في التقسيم تتفق في مجموعها في أن خط الطول الاوسط بكل منها يتقاطع مع الدائرة </a:t>
            </a:r>
            <a:r>
              <a:rPr lang="ar-EG" sz="2200" b="1" dirty="0" smtClean="0"/>
              <a:t>الاستوائية </a:t>
            </a:r>
            <a:r>
              <a:rPr lang="ar-EG" sz="2200" b="1" dirty="0"/>
              <a:t>عند نقطة معينة تعد نقطة الاساس بالنسبة لكل نطاق</a:t>
            </a:r>
            <a:r>
              <a:rPr lang="ar-EG" sz="2200" b="1" dirty="0" smtClean="0"/>
              <a:t>.</a:t>
            </a:r>
          </a:p>
          <a:p>
            <a:pPr algn="just" rtl="1" eaLnBrk="1" hangingPunct="1"/>
            <a:r>
              <a:rPr lang="ar-EG" sz="2200" b="1" dirty="0"/>
              <a:t>يتم ترقيم الاحداثيات طبقاً بنظام </a:t>
            </a:r>
            <a:r>
              <a:rPr lang="ar-EG" sz="2200" b="1" dirty="0" err="1"/>
              <a:t>مركيتور</a:t>
            </a:r>
            <a:r>
              <a:rPr lang="ar-EG" sz="2200" b="1" dirty="0"/>
              <a:t> المستعرض على اعتبار قيمة الدائرة </a:t>
            </a:r>
            <a:r>
              <a:rPr lang="ar-EG" sz="2200" b="1" dirty="0" smtClean="0"/>
              <a:t>الاستوائية  </a:t>
            </a:r>
            <a:r>
              <a:rPr lang="ar-EG" sz="2200" b="1" dirty="0"/>
              <a:t>صفراً لجميع الخرائط الطبوغرافية الخاصة بالمناطق الواقعة في نصف الكرة الشمالي حتي دائرة عرض 84˚ شمالاً، في حين تأخذ الدائرة </a:t>
            </a:r>
            <a:r>
              <a:rPr lang="ar-EG" sz="2200" b="1" dirty="0" smtClean="0"/>
              <a:t>الاستوائية </a:t>
            </a:r>
            <a:r>
              <a:rPr lang="ar-EG" sz="2200" b="1" dirty="0"/>
              <a:t>نفسها قيمة 10 مليون متر (10000كم) لجميع الخرائط الطبوغرافية الخاصة بالمناطق الواقعة في نصف الكرة الجنوبي حتي دائرة عرض 80˚ جنوباً، اما   خط الطول الأوسط  فيرقم 500000 متراً  (500 كم) ولا يرقم برقم صفر في  جميع النطاقات الستين، </a:t>
            </a:r>
            <a:r>
              <a:rPr lang="ar-EG" sz="2200" b="1" dirty="0" smtClean="0"/>
              <a:t>أي </a:t>
            </a:r>
            <a:r>
              <a:rPr lang="ar-EG" sz="2200" b="1" dirty="0"/>
              <a:t>أن هذه الأرقام تمثل بداية  تسلسل ارقام الاحداثيات أو قراءة المسافة من الدائرة </a:t>
            </a:r>
            <a:r>
              <a:rPr lang="ar-EG" sz="2200" b="1" dirty="0" smtClean="0"/>
              <a:t>الاستوائية </a:t>
            </a:r>
            <a:r>
              <a:rPr lang="ar-EG" sz="2200" b="1" dirty="0"/>
              <a:t>شمالاً وجنوباً ومن خط الطول الأوسط في كل </a:t>
            </a:r>
            <a:r>
              <a:rPr lang="ar-EG" sz="2200" b="1" dirty="0" smtClean="0"/>
              <a:t>النطاقات.</a:t>
            </a:r>
          </a:p>
          <a:p>
            <a:pPr marL="0" indent="0" algn="just" rtl="1" eaLnBrk="1" hangingPunct="1">
              <a:buNone/>
            </a:pPr>
            <a:endParaRPr lang="ar-EG" sz="2300" b="1" dirty="0" smtClean="0"/>
          </a:p>
          <a:p>
            <a:pPr marL="0" indent="0" algn="just" rtl="1" eaLnBrk="1" hangingPunct="1">
              <a:buNone/>
            </a:pPr>
            <a:endParaRPr lang="ar-EG" sz="2300" b="1" dirty="0" smtClean="0"/>
          </a:p>
          <a:p>
            <a:pPr marL="0" indent="0" algn="just" rtl="1" eaLnBrk="1" hangingPunct="1">
              <a:buNone/>
            </a:pPr>
            <a:endParaRPr lang="ar-EG" sz="2300" b="1" dirty="0" smtClean="0"/>
          </a:p>
        </p:txBody>
      </p:sp>
    </p:spTree>
    <p:extLst>
      <p:ext uri="{BB962C8B-B14F-4D97-AF65-F5344CB8AC3E}">
        <p14:creationId xmlns:p14="http://schemas.microsoft.com/office/powerpoint/2010/main" val="4265103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smtClean="0">
                <a:solidFill>
                  <a:srgbClr val="89006F"/>
                </a:solidFill>
              </a:rPr>
              <a:t>اسقاط </a:t>
            </a:r>
            <a:r>
              <a:rPr lang="ar-EG" b="1" dirty="0" err="1" smtClean="0">
                <a:solidFill>
                  <a:srgbClr val="89006F"/>
                </a:solidFill>
              </a:rPr>
              <a:t>مركيتور</a:t>
            </a:r>
            <a:r>
              <a:rPr lang="ar-EG" b="1" dirty="0" smtClean="0">
                <a:solidFill>
                  <a:srgbClr val="89006F"/>
                </a:solidFill>
              </a:rPr>
              <a:t> المستعرض</a:t>
            </a:r>
            <a:endParaRPr lang="en-US" b="1" dirty="0">
              <a:solidFill>
                <a:srgbClr val="89006F"/>
              </a:solidFill>
            </a:endParaRPr>
          </a:p>
        </p:txBody>
      </p:sp>
      <p:pic>
        <p:nvPicPr>
          <p:cNvPr id="2" name="Content Placeholder 1"/>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95400" y="1600200"/>
            <a:ext cx="6781800" cy="4419600"/>
          </a:xfrm>
        </p:spPr>
      </p:pic>
    </p:spTree>
    <p:extLst>
      <p:ext uri="{BB962C8B-B14F-4D97-AF65-F5344CB8AC3E}">
        <p14:creationId xmlns:p14="http://schemas.microsoft.com/office/powerpoint/2010/main" val="1653344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a:t>
            </a:r>
            <a:r>
              <a:rPr lang="ar-EG" b="1" dirty="0" err="1" smtClean="0">
                <a:solidFill>
                  <a:srgbClr val="89006F"/>
                </a:solidFill>
              </a:rPr>
              <a:t>مركيتور</a:t>
            </a:r>
            <a:r>
              <a:rPr lang="ar-EG" b="1" dirty="0" smtClean="0">
                <a:solidFill>
                  <a:srgbClr val="89006F"/>
                </a:solidFill>
              </a:rPr>
              <a:t> المستعرض (</a:t>
            </a:r>
            <a:r>
              <a:rPr lang="en-US" b="1" dirty="0" smtClean="0">
                <a:solidFill>
                  <a:srgbClr val="89006F"/>
                </a:solidFill>
              </a:rPr>
              <a:t>UTM</a:t>
            </a:r>
            <a:r>
              <a:rPr lang="ar-EG" b="1" dirty="0" smtClean="0">
                <a:solidFill>
                  <a:srgbClr val="89006F"/>
                </a:solidFill>
              </a:rPr>
              <a:t>)</a:t>
            </a:r>
            <a:endParaRPr lang="en-US" b="1" dirty="0">
              <a:solidFill>
                <a:srgbClr val="89006F"/>
              </a:solidFill>
            </a:endParaRPr>
          </a:p>
        </p:txBody>
      </p:sp>
      <p:sp>
        <p:nvSpPr>
          <p:cNvPr id="35843" name="Content Placeholder 2"/>
          <p:cNvSpPr>
            <a:spLocks noGrp="1"/>
          </p:cNvSpPr>
          <p:nvPr>
            <p:ph sz="quarter" idx="1"/>
          </p:nvPr>
        </p:nvSpPr>
        <p:spPr>
          <a:xfrm>
            <a:off x="301625" y="1447800"/>
            <a:ext cx="8504238" cy="4800599"/>
          </a:xfrm>
        </p:spPr>
        <p:txBody>
          <a:bodyPr/>
          <a:lstStyle/>
          <a:p>
            <a:pPr algn="just" rtl="1" eaLnBrk="1" hangingPunct="1"/>
            <a:r>
              <a:rPr lang="ar-EG" sz="2300" b="1" dirty="0"/>
              <a:t>وإذا كان نظام </a:t>
            </a:r>
            <a:r>
              <a:rPr lang="en-US" sz="2300" b="1" dirty="0"/>
              <a:t>UTM </a:t>
            </a:r>
            <a:r>
              <a:rPr lang="ar-EG" sz="2300" b="1" dirty="0"/>
              <a:t>يقسم شمال وجنوب </a:t>
            </a:r>
            <a:r>
              <a:rPr lang="ar-EG" sz="2300" b="1" dirty="0" smtClean="0"/>
              <a:t>الاستواء كإقليميين </a:t>
            </a:r>
            <a:r>
              <a:rPr lang="ar-EG" sz="2300" b="1" dirty="0"/>
              <a:t>جغرافيين تنقسم داخلياً إلى أقاليم جغرافية طولية منتظمة، فأنه يقسم هذه الأقاليم إلى أقاليم جغرافية عرضية نصيب كل منها 8˚ عرضية وأعطي كل قسم منها أحد الحروف </a:t>
            </a:r>
            <a:r>
              <a:rPr lang="ar-EG" sz="2300" b="1" dirty="0" smtClean="0"/>
              <a:t>الأبجدية </a:t>
            </a:r>
            <a:r>
              <a:rPr lang="ar-EG" sz="2300" b="1" dirty="0"/>
              <a:t>بالتسلسل من الجنوب إلى الشمال بدءً من </a:t>
            </a:r>
            <a:r>
              <a:rPr lang="ar-EG" sz="2300" b="1" dirty="0" smtClean="0"/>
              <a:t>الحرف</a:t>
            </a:r>
            <a:r>
              <a:rPr lang="en-US" sz="2300" b="1" dirty="0" smtClean="0"/>
              <a:t>C </a:t>
            </a:r>
            <a:r>
              <a:rPr lang="ar-EG" sz="2300" b="1" dirty="0" smtClean="0"/>
              <a:t>بعد </a:t>
            </a:r>
            <a:r>
              <a:rPr lang="ar-EG" sz="2300" b="1" dirty="0"/>
              <a:t>استبعاد الحرفين </a:t>
            </a:r>
            <a:r>
              <a:rPr lang="en-US" sz="2300" b="1" dirty="0"/>
              <a:t>A، B </a:t>
            </a:r>
            <a:r>
              <a:rPr lang="ar-EG" sz="2300" b="1" dirty="0"/>
              <a:t>إلى الحرف </a:t>
            </a:r>
            <a:r>
              <a:rPr lang="en-US" sz="2300" b="1" dirty="0"/>
              <a:t>X </a:t>
            </a:r>
            <a:r>
              <a:rPr lang="ar-EG" sz="2300" b="1" dirty="0"/>
              <a:t>مع استبعاد الحرفين </a:t>
            </a:r>
            <a:r>
              <a:rPr lang="en-US" sz="2300" b="1" dirty="0"/>
              <a:t>I </a:t>
            </a:r>
            <a:r>
              <a:rPr lang="en-US" sz="2300" b="1" dirty="0" smtClean="0"/>
              <a:t>، O </a:t>
            </a:r>
            <a:r>
              <a:rPr lang="ar-EG" sz="2300" b="1" dirty="0" smtClean="0"/>
              <a:t> وأيضاً </a:t>
            </a:r>
            <a:r>
              <a:rPr lang="ar-EG" sz="2300" b="1" dirty="0"/>
              <a:t>يستبعد الحرفين الأخريين من الحروف الابجدية </a:t>
            </a:r>
            <a:r>
              <a:rPr lang="en-US" sz="2300" b="1" dirty="0"/>
              <a:t>Y</a:t>
            </a:r>
            <a:r>
              <a:rPr lang="en-US" sz="2300" b="1" dirty="0" smtClean="0"/>
              <a:t>، Z </a:t>
            </a:r>
            <a:endParaRPr lang="ar-EG" sz="2300" b="1" dirty="0" smtClean="0"/>
          </a:p>
          <a:p>
            <a:pPr marL="0" indent="0" algn="just" rtl="1" eaLnBrk="1" hangingPunct="1">
              <a:buNone/>
            </a:pPr>
            <a:endParaRPr lang="ar-EG" sz="2300" b="1" dirty="0"/>
          </a:p>
          <a:p>
            <a:pPr algn="just" rtl="1" eaLnBrk="1" hangingPunct="1"/>
            <a:r>
              <a:rPr lang="ar-EG" sz="2300" b="1" dirty="0"/>
              <a:t>يهدف </a:t>
            </a:r>
            <a:r>
              <a:rPr lang="ar-EG" sz="2300" b="1" dirty="0" smtClean="0"/>
              <a:t>نظام </a:t>
            </a:r>
            <a:r>
              <a:rPr lang="ar-EG" sz="2300" b="1" dirty="0" err="1"/>
              <a:t>مركيتور</a:t>
            </a:r>
            <a:r>
              <a:rPr lang="ar-EG" sz="2300" b="1" dirty="0"/>
              <a:t> المستعرض إلى تقسيم سطح الأرض إلى مناطق جغرافية لكل منها نظام </a:t>
            </a:r>
            <a:r>
              <a:rPr lang="ar-EG" sz="2300" b="1" dirty="0" smtClean="0"/>
              <a:t>إحداثيات </a:t>
            </a:r>
            <a:r>
              <a:rPr lang="ar-EG" sz="2300" b="1" dirty="0"/>
              <a:t>خاص ومنفرد عن غيره يطلق عليه </a:t>
            </a:r>
            <a:r>
              <a:rPr lang="en-US" sz="2300" b="1" dirty="0"/>
              <a:t>The Grid Zone Design National (GZD )، </a:t>
            </a:r>
            <a:r>
              <a:rPr lang="ar-EG" sz="2300" b="1" dirty="0"/>
              <a:t>وفي هذا النظام يتم تقسيم كل قسم داخلي من نظام </a:t>
            </a:r>
            <a:r>
              <a:rPr lang="en-US" sz="2300" b="1" dirty="0"/>
              <a:t>UTM </a:t>
            </a:r>
            <a:r>
              <a:rPr lang="ar-EG" sz="2300" b="1" dirty="0"/>
              <a:t>إلى مربعات ذات بعد طولي مقداره 100000متراً (100كم)  وتميز كل مربع منها بحرفين لا يتكرران، وفي كل الأحوال يصمم كل مربع من المربعات 100كم على شبكة احداثيات النطاق التي تقع فيه.</a:t>
            </a:r>
            <a:endParaRPr lang="ar-EG" sz="2300" b="1" dirty="0" smtClean="0"/>
          </a:p>
          <a:p>
            <a:pPr marL="0" indent="0" algn="just" rtl="1" eaLnBrk="1" hangingPunct="1">
              <a:buNone/>
            </a:pPr>
            <a:endParaRPr lang="ar-EG" sz="2300" b="1" dirty="0" smtClean="0"/>
          </a:p>
          <a:p>
            <a:pPr marL="0" indent="0" algn="just" rtl="1" eaLnBrk="1" hangingPunct="1">
              <a:buNone/>
            </a:pPr>
            <a:endParaRPr lang="ar-EG" sz="2300" b="1" dirty="0" smtClean="0"/>
          </a:p>
        </p:txBody>
      </p:sp>
    </p:spTree>
    <p:extLst>
      <p:ext uri="{BB962C8B-B14F-4D97-AF65-F5344CB8AC3E}">
        <p14:creationId xmlns:p14="http://schemas.microsoft.com/office/powerpoint/2010/main" val="3425504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b="1" dirty="0">
                <a:solidFill>
                  <a:srgbClr val="89006F"/>
                </a:solidFill>
              </a:rPr>
              <a:t>نظام </a:t>
            </a:r>
            <a:r>
              <a:rPr lang="ar-EG" b="1" dirty="0" err="1">
                <a:solidFill>
                  <a:srgbClr val="89006F"/>
                </a:solidFill>
              </a:rPr>
              <a:t>مركيتور</a:t>
            </a:r>
            <a:r>
              <a:rPr lang="ar-EG" b="1" dirty="0">
                <a:solidFill>
                  <a:srgbClr val="89006F"/>
                </a:solidFill>
              </a:rPr>
              <a:t> المستعرض (</a:t>
            </a:r>
            <a:r>
              <a:rPr lang="en-US" b="1" dirty="0">
                <a:solidFill>
                  <a:srgbClr val="89006F"/>
                </a:solidFill>
              </a:rPr>
              <a:t>UTM</a:t>
            </a:r>
            <a:r>
              <a:rPr lang="ar-EG" b="1" dirty="0">
                <a:solidFill>
                  <a:srgbClr val="89006F"/>
                </a:solidFill>
              </a:rPr>
              <a: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98854203"/>
              </p:ext>
            </p:extLst>
          </p:nvPr>
        </p:nvGraphicFramePr>
        <p:xfrm>
          <a:off x="4497048" y="1485236"/>
          <a:ext cx="4495800" cy="4800600"/>
        </p:xfrm>
        <a:graphic>
          <a:graphicData uri="http://schemas.openxmlformats.org/drawingml/2006/table">
            <a:tbl>
              <a:tblPr rtl="1" firstRow="1" firstCol="1" bandRow="1"/>
              <a:tblGrid>
                <a:gridCol w="257496">
                  <a:extLst>
                    <a:ext uri="{9D8B030D-6E8A-4147-A177-3AD203B41FA5}">
                      <a16:colId xmlns:a16="http://schemas.microsoft.com/office/drawing/2014/main" val="20000"/>
                    </a:ext>
                  </a:extLst>
                </a:gridCol>
                <a:gridCol w="257496">
                  <a:extLst>
                    <a:ext uri="{9D8B030D-6E8A-4147-A177-3AD203B41FA5}">
                      <a16:colId xmlns:a16="http://schemas.microsoft.com/office/drawing/2014/main" val="20001"/>
                    </a:ext>
                  </a:extLst>
                </a:gridCol>
                <a:gridCol w="257496">
                  <a:extLst>
                    <a:ext uri="{9D8B030D-6E8A-4147-A177-3AD203B41FA5}">
                      <a16:colId xmlns:a16="http://schemas.microsoft.com/office/drawing/2014/main" val="20002"/>
                    </a:ext>
                  </a:extLst>
                </a:gridCol>
                <a:gridCol w="257496">
                  <a:extLst>
                    <a:ext uri="{9D8B030D-6E8A-4147-A177-3AD203B41FA5}">
                      <a16:colId xmlns:a16="http://schemas.microsoft.com/office/drawing/2014/main" val="20003"/>
                    </a:ext>
                  </a:extLst>
                </a:gridCol>
                <a:gridCol w="257496">
                  <a:extLst>
                    <a:ext uri="{9D8B030D-6E8A-4147-A177-3AD203B41FA5}">
                      <a16:colId xmlns:a16="http://schemas.microsoft.com/office/drawing/2014/main" val="20004"/>
                    </a:ext>
                  </a:extLst>
                </a:gridCol>
                <a:gridCol w="257496">
                  <a:extLst>
                    <a:ext uri="{9D8B030D-6E8A-4147-A177-3AD203B41FA5}">
                      <a16:colId xmlns:a16="http://schemas.microsoft.com/office/drawing/2014/main" val="20005"/>
                    </a:ext>
                  </a:extLst>
                </a:gridCol>
                <a:gridCol w="257496">
                  <a:extLst>
                    <a:ext uri="{9D8B030D-6E8A-4147-A177-3AD203B41FA5}">
                      <a16:colId xmlns:a16="http://schemas.microsoft.com/office/drawing/2014/main" val="20006"/>
                    </a:ext>
                  </a:extLst>
                </a:gridCol>
                <a:gridCol w="257496">
                  <a:extLst>
                    <a:ext uri="{9D8B030D-6E8A-4147-A177-3AD203B41FA5}">
                      <a16:colId xmlns:a16="http://schemas.microsoft.com/office/drawing/2014/main" val="20007"/>
                    </a:ext>
                  </a:extLst>
                </a:gridCol>
                <a:gridCol w="257496">
                  <a:extLst>
                    <a:ext uri="{9D8B030D-6E8A-4147-A177-3AD203B41FA5}">
                      <a16:colId xmlns:a16="http://schemas.microsoft.com/office/drawing/2014/main" val="20008"/>
                    </a:ext>
                  </a:extLst>
                </a:gridCol>
                <a:gridCol w="257496">
                  <a:extLst>
                    <a:ext uri="{9D8B030D-6E8A-4147-A177-3AD203B41FA5}">
                      <a16:colId xmlns:a16="http://schemas.microsoft.com/office/drawing/2014/main" val="20009"/>
                    </a:ext>
                  </a:extLst>
                </a:gridCol>
                <a:gridCol w="257496">
                  <a:extLst>
                    <a:ext uri="{9D8B030D-6E8A-4147-A177-3AD203B41FA5}">
                      <a16:colId xmlns:a16="http://schemas.microsoft.com/office/drawing/2014/main" val="20010"/>
                    </a:ext>
                  </a:extLst>
                </a:gridCol>
                <a:gridCol w="184816">
                  <a:extLst>
                    <a:ext uri="{9D8B030D-6E8A-4147-A177-3AD203B41FA5}">
                      <a16:colId xmlns:a16="http://schemas.microsoft.com/office/drawing/2014/main" val="20011"/>
                    </a:ext>
                  </a:extLst>
                </a:gridCol>
                <a:gridCol w="184816">
                  <a:extLst>
                    <a:ext uri="{9D8B030D-6E8A-4147-A177-3AD203B41FA5}">
                      <a16:colId xmlns:a16="http://schemas.microsoft.com/office/drawing/2014/main" val="20012"/>
                    </a:ext>
                  </a:extLst>
                </a:gridCol>
                <a:gridCol w="184816">
                  <a:extLst>
                    <a:ext uri="{9D8B030D-6E8A-4147-A177-3AD203B41FA5}">
                      <a16:colId xmlns:a16="http://schemas.microsoft.com/office/drawing/2014/main" val="20013"/>
                    </a:ext>
                  </a:extLst>
                </a:gridCol>
                <a:gridCol w="184816">
                  <a:extLst>
                    <a:ext uri="{9D8B030D-6E8A-4147-A177-3AD203B41FA5}">
                      <a16:colId xmlns:a16="http://schemas.microsoft.com/office/drawing/2014/main" val="20014"/>
                    </a:ext>
                  </a:extLst>
                </a:gridCol>
                <a:gridCol w="184816">
                  <a:extLst>
                    <a:ext uri="{9D8B030D-6E8A-4147-A177-3AD203B41FA5}">
                      <a16:colId xmlns:a16="http://schemas.microsoft.com/office/drawing/2014/main" val="20015"/>
                    </a:ext>
                  </a:extLst>
                </a:gridCol>
                <a:gridCol w="184816">
                  <a:extLst>
                    <a:ext uri="{9D8B030D-6E8A-4147-A177-3AD203B41FA5}">
                      <a16:colId xmlns:a16="http://schemas.microsoft.com/office/drawing/2014/main" val="20016"/>
                    </a:ext>
                  </a:extLst>
                </a:gridCol>
                <a:gridCol w="184816">
                  <a:extLst>
                    <a:ext uri="{9D8B030D-6E8A-4147-A177-3AD203B41FA5}">
                      <a16:colId xmlns:a16="http://schemas.microsoft.com/office/drawing/2014/main" val="20017"/>
                    </a:ext>
                  </a:extLst>
                </a:gridCol>
                <a:gridCol w="184816">
                  <a:extLst>
                    <a:ext uri="{9D8B030D-6E8A-4147-A177-3AD203B41FA5}">
                      <a16:colId xmlns:a16="http://schemas.microsoft.com/office/drawing/2014/main" val="20018"/>
                    </a:ext>
                  </a:extLst>
                </a:gridCol>
                <a:gridCol w="184816">
                  <a:extLst>
                    <a:ext uri="{9D8B030D-6E8A-4147-A177-3AD203B41FA5}">
                      <a16:colId xmlns:a16="http://schemas.microsoft.com/office/drawing/2014/main" val="20019"/>
                    </a:ext>
                  </a:extLst>
                </a:gridCol>
              </a:tblGrid>
              <a:tr h="217714">
                <a:tc>
                  <a:txBody>
                    <a:bodyPr/>
                    <a:lstStyle/>
                    <a:p>
                      <a:pPr algn="just" rtl="1">
                        <a:lnSpc>
                          <a:spcPct val="150000"/>
                        </a:lnSpc>
                        <a:spcAft>
                          <a:spcPts val="0"/>
                        </a:spcAft>
                      </a:pPr>
                      <a:r>
                        <a:rPr lang="ar-EG" sz="1000" dirty="0">
                          <a:effectLst/>
                          <a:latin typeface="Times New Roman"/>
                          <a:ea typeface="Times New Roman"/>
                        </a:rPr>
                        <a:t>60</a:t>
                      </a:r>
                      <a:endParaRPr lang="en-US" sz="800" dirty="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18</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17</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16</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15</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14</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13</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12</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11</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10</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9</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8</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7</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6</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5</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4</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3</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2</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1000">
                          <a:effectLst/>
                          <a:latin typeface="Times New Roman"/>
                          <a:ea typeface="Times New Roman"/>
                        </a:rPr>
                        <a:t>1</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714">
                <a:tc>
                  <a:txBody>
                    <a:bodyPr/>
                    <a:lstStyle/>
                    <a:p>
                      <a:pPr algn="just" rtl="1">
                        <a:lnSpc>
                          <a:spcPct val="150000"/>
                        </a:lnSpc>
                        <a:spcAft>
                          <a:spcPts val="0"/>
                        </a:spcAft>
                      </a:pPr>
                      <a:r>
                        <a:rPr lang="ar-EG" sz="1000" dirty="0">
                          <a:effectLst/>
                          <a:latin typeface="Times New Roman"/>
                          <a:ea typeface="Times New Roman"/>
                        </a:rPr>
                        <a:t> </a:t>
                      </a:r>
                      <a:endParaRPr lang="en-US" sz="800" dirty="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X</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dirty="0">
                          <a:effectLst/>
                          <a:latin typeface="Times New Roman"/>
                          <a:ea typeface="Times New Roman"/>
                        </a:rPr>
                        <a:t> </a:t>
                      </a:r>
                      <a:endParaRPr lang="en-US" sz="800" dirty="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W</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V</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U</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T</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S</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R</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Q</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P</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en-US" sz="1000">
                          <a:effectLst/>
                          <a:latin typeface="Times New Roman"/>
                          <a:ea typeface="Times New Roman"/>
                        </a:rPr>
                        <a:t>N</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M</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L</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K</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J</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H</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G</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F</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E</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a:effectLst/>
                          <a:latin typeface="Times New Roman"/>
                          <a:ea typeface="Times New Roman"/>
                        </a:rPr>
                        <a:t>D</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17714">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ar-EG" sz="1000">
                          <a:effectLst/>
                          <a:latin typeface="Times New Roman"/>
                          <a:ea typeface="Times New Roman"/>
                        </a:rPr>
                        <a:t> </a:t>
                      </a:r>
                      <a:endParaRPr lang="en-US" sz="800">
                        <a:effectLst/>
                        <a:latin typeface="Times New Roman"/>
                        <a:ea typeface="Times New Roman"/>
                      </a:endParaRP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800" dirty="0">
                          <a:effectLst/>
                          <a:latin typeface="Times New Roman"/>
                          <a:ea typeface="Times New Roman"/>
                        </a:rPr>
                        <a:t>C</a:t>
                      </a:r>
                    </a:p>
                  </a:txBody>
                  <a:tcPr marL="46653" marR="46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pic>
        <p:nvPicPr>
          <p:cNvPr id="5121" name="Picture 1" descr="H:\المحاضرات\Topographic maps\المحاضرات\خريطة مص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59043"/>
            <a:ext cx="4352143" cy="485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121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التقسيم الداخلي للنظام </a:t>
            </a:r>
            <a:r>
              <a:rPr lang="ar-EG" b="1" dirty="0" smtClean="0">
                <a:solidFill>
                  <a:srgbClr val="89006F"/>
                </a:solidFill>
              </a:rPr>
              <a:t>الإحداثي </a:t>
            </a:r>
            <a:r>
              <a:rPr lang="en-US" b="1" dirty="0">
                <a:solidFill>
                  <a:srgbClr val="89006F"/>
                </a:solidFill>
              </a:rPr>
              <a:t>UTM </a:t>
            </a:r>
          </a:p>
        </p:txBody>
      </p:sp>
      <p:sp>
        <p:nvSpPr>
          <p:cNvPr id="35843" name="Content Placeholder 2"/>
          <p:cNvSpPr>
            <a:spLocks noGrp="1"/>
          </p:cNvSpPr>
          <p:nvPr>
            <p:ph sz="quarter" idx="1"/>
          </p:nvPr>
        </p:nvSpPr>
        <p:spPr>
          <a:xfrm>
            <a:off x="301625" y="1371600"/>
            <a:ext cx="8504238" cy="5029200"/>
          </a:xfrm>
        </p:spPr>
        <p:txBody>
          <a:bodyPr/>
          <a:lstStyle/>
          <a:p>
            <a:pPr algn="just" rtl="1" eaLnBrk="1" hangingPunct="1"/>
            <a:r>
              <a:rPr lang="ar-EG" sz="2300" b="1" dirty="0"/>
              <a:t>يهدف التقسيم الداخلي لنظام </a:t>
            </a:r>
            <a:r>
              <a:rPr lang="ar-EG" sz="2300" b="1" dirty="0" err="1"/>
              <a:t>مركيتور</a:t>
            </a:r>
            <a:r>
              <a:rPr lang="ar-EG" sz="2300" b="1" dirty="0"/>
              <a:t> المستعرض </a:t>
            </a:r>
            <a:r>
              <a:rPr lang="en-US" sz="2300" b="1" dirty="0"/>
              <a:t>UTM </a:t>
            </a:r>
            <a:r>
              <a:rPr lang="ar-EG" sz="2300" b="1" dirty="0" smtClean="0"/>
              <a:t> إلى </a:t>
            </a:r>
            <a:r>
              <a:rPr lang="ar-EG" sz="2300" b="1" dirty="0"/>
              <a:t>امكانية تحديد أي نقطة أو منطقة أو ظاهرة جغرافية على الخريطة الطبوغرافية بطريقة </a:t>
            </a:r>
            <a:r>
              <a:rPr lang="ar-EG" sz="2300" b="1" dirty="0" smtClean="0"/>
              <a:t>واحدة؛ حيث يتم  تقسيم كل </a:t>
            </a:r>
            <a:r>
              <a:rPr lang="ar-EG" sz="2300" b="1" dirty="0"/>
              <a:t>قسم داخلي من نظام </a:t>
            </a:r>
            <a:r>
              <a:rPr lang="en-US" sz="2300" b="1" dirty="0"/>
              <a:t>UTM </a:t>
            </a:r>
            <a:r>
              <a:rPr lang="ar-EG" sz="2300" b="1" dirty="0" smtClean="0"/>
              <a:t>– كما سبق الذكر- إلى </a:t>
            </a:r>
            <a:r>
              <a:rPr lang="ar-EG" sz="2300" b="1" dirty="0"/>
              <a:t>مربعات ذات بعد طولي مقداره </a:t>
            </a:r>
            <a:r>
              <a:rPr lang="ar-EG" sz="2300" b="1" dirty="0" smtClean="0"/>
              <a:t>(</a:t>
            </a:r>
            <a:r>
              <a:rPr lang="ar-EG" sz="2300" b="1" dirty="0"/>
              <a:t>100كم</a:t>
            </a:r>
            <a:r>
              <a:rPr lang="ar-EG" sz="2300" b="1" dirty="0" smtClean="0"/>
              <a:t>)، ويتم تميز </a:t>
            </a:r>
            <a:r>
              <a:rPr lang="ar-EG" sz="2300" b="1" dirty="0"/>
              <a:t>كل مربع منها بحرفين لا يتكرران، وفي كل الأحوال يصمم كل مربع من المربعات 100كم على شبكة احداثيات النطاق التي تقع فيه</a:t>
            </a:r>
            <a:r>
              <a:rPr lang="ar-EG" sz="2300" b="1" dirty="0" smtClean="0"/>
              <a:t>.</a:t>
            </a:r>
          </a:p>
          <a:p>
            <a:pPr algn="just" rtl="1" eaLnBrk="1" hangingPunct="1"/>
            <a:r>
              <a:rPr lang="ar-EG" sz="2300" b="1" dirty="0" smtClean="0"/>
              <a:t>وعليه نجد </a:t>
            </a:r>
            <a:r>
              <a:rPr lang="ar-EG" sz="2300" b="1" dirty="0"/>
              <a:t>كل 24 مربع افقي يمتد عرضياً على أربع نطاقات طولية تمثل 24˚طولية (4×6) وترقم المربعات بالأحرف الابجدية بدءً من الحرف </a:t>
            </a:r>
            <a:r>
              <a:rPr lang="en-US" sz="2300" b="1" dirty="0"/>
              <a:t>A </a:t>
            </a:r>
            <a:r>
              <a:rPr lang="ar-EG" sz="2300" b="1" dirty="0" smtClean="0"/>
              <a:t> حتي </a:t>
            </a:r>
            <a:r>
              <a:rPr lang="ar-EG" sz="2300" b="1" dirty="0"/>
              <a:t>الحرف </a:t>
            </a:r>
            <a:r>
              <a:rPr lang="en-US" sz="2300" b="1" dirty="0"/>
              <a:t>Z </a:t>
            </a:r>
            <a:r>
              <a:rPr lang="ar-EG" sz="2300" b="1" dirty="0" smtClean="0"/>
              <a:t> مع </a:t>
            </a:r>
            <a:r>
              <a:rPr lang="ar-EG" sz="2300" b="1" dirty="0"/>
              <a:t>استبعاد الحرفين </a:t>
            </a:r>
            <a:r>
              <a:rPr lang="en-US" sz="2300" b="1" dirty="0" smtClean="0"/>
              <a:t> I</a:t>
            </a:r>
            <a:r>
              <a:rPr lang="ar-EG" sz="2300" b="1" dirty="0" smtClean="0"/>
              <a:t>و</a:t>
            </a:r>
            <a:r>
              <a:rPr lang="en-US" sz="2300" b="1" dirty="0"/>
              <a:t>O</a:t>
            </a:r>
            <a:r>
              <a:rPr lang="en-US" sz="2300" b="1" dirty="0" smtClean="0"/>
              <a:t> </a:t>
            </a:r>
            <a:r>
              <a:rPr lang="en-US" sz="2300" b="1" dirty="0"/>
              <a:t>، </a:t>
            </a:r>
            <a:r>
              <a:rPr lang="ar-EG" sz="2300" b="1" dirty="0"/>
              <a:t>ويتم الترقيم من الغرب إلى الشرق بدءً من خط التأريخ الدولي </a:t>
            </a:r>
            <a:r>
              <a:rPr lang="ar-EG" sz="2300" b="1" dirty="0" smtClean="0"/>
              <a:t>فتكرر </a:t>
            </a:r>
            <a:r>
              <a:rPr lang="ar-EG" sz="2300" b="1" dirty="0"/>
              <a:t>هذه الأحرف كل ثلاث نطاقات طولية </a:t>
            </a:r>
            <a:r>
              <a:rPr lang="ar-EG" sz="2300" b="1" dirty="0" smtClean="0"/>
              <a:t>أي </a:t>
            </a:r>
            <a:r>
              <a:rPr lang="ar-EG" sz="2300" b="1" dirty="0"/>
              <a:t>كل 18˚ في اتجاه غربي شرقي. غير أن المربعات الواقعة على جانبي الخطوط الفاصلة بين النطاقات تظهر أقل من </a:t>
            </a:r>
            <a:r>
              <a:rPr lang="ar-EG" sz="2300" b="1" dirty="0" smtClean="0"/>
              <a:t>مساحة؛ </a:t>
            </a:r>
            <a:r>
              <a:rPr lang="ar-EG" sz="2300" b="1" dirty="0"/>
              <a:t>حيث تحتوي على مساحات أقل  </a:t>
            </a:r>
            <a:r>
              <a:rPr lang="ar-EG" sz="2300" b="1" dirty="0" smtClean="0"/>
              <a:t>ولا</a:t>
            </a:r>
            <a:r>
              <a:rPr lang="en-US" sz="2300" b="1" dirty="0" smtClean="0"/>
              <a:t> </a:t>
            </a:r>
            <a:r>
              <a:rPr lang="ar-EG" sz="2300" b="1" dirty="0" smtClean="0"/>
              <a:t>تشمل </a:t>
            </a:r>
            <a:r>
              <a:rPr lang="ar-EG" sz="2300" b="1" dirty="0"/>
              <a:t>مربعات كاملة</a:t>
            </a:r>
            <a:r>
              <a:rPr lang="ar-EG" sz="2300" b="1" dirty="0" smtClean="0"/>
              <a:t>.</a:t>
            </a:r>
            <a:endParaRPr lang="en-US" sz="2300" b="1" dirty="0" smtClean="0"/>
          </a:p>
          <a:p>
            <a:pPr algn="just" rtl="1" eaLnBrk="1" hangingPunct="1"/>
            <a:r>
              <a:rPr lang="ar-EG" sz="2300" b="1" dirty="0" smtClean="0"/>
              <a:t>ويتم تمييز </a:t>
            </a:r>
            <a:r>
              <a:rPr lang="ar-EG" sz="2300" b="1" dirty="0"/>
              <a:t>المساحات المحيطة بفواصل النطاقات </a:t>
            </a:r>
            <a:r>
              <a:rPr lang="ar-EG" sz="2300" b="1" dirty="0" smtClean="0"/>
              <a:t>والتي لا تمثل </a:t>
            </a:r>
            <a:r>
              <a:rPr lang="ar-EG" sz="2300" b="1" dirty="0"/>
              <a:t>مربعات كاملة برموز من الأحرف الابجدية فقط </a:t>
            </a:r>
            <a:r>
              <a:rPr lang="ar-EG" sz="2300" b="1" dirty="0" smtClean="0"/>
              <a:t>ولا ترقم </a:t>
            </a:r>
            <a:r>
              <a:rPr lang="ar-EG" sz="2300" b="1" dirty="0"/>
              <a:t>بأرقام </a:t>
            </a:r>
            <a:r>
              <a:rPr lang="ar-EG" sz="2300" b="1" dirty="0" smtClean="0"/>
              <a:t>الموقع، </a:t>
            </a:r>
            <a:r>
              <a:rPr lang="ar-EG" sz="2300" b="1" dirty="0"/>
              <a:t>داخل الاقسام الأكبر مباشرة من وحدة </a:t>
            </a:r>
            <a:r>
              <a:rPr lang="ar-EG" sz="2300" b="1" dirty="0" smtClean="0"/>
              <a:t>100كم.</a:t>
            </a:r>
            <a:endParaRPr lang="ar-EG" sz="2300" b="1" dirty="0"/>
          </a:p>
          <a:p>
            <a:pPr marL="0" indent="0" algn="just" rtl="1" eaLnBrk="1" hangingPunct="1">
              <a:buNone/>
            </a:pPr>
            <a:endParaRPr lang="ar-EG" sz="2300" b="1" dirty="0"/>
          </a:p>
          <a:p>
            <a:pPr marL="0" indent="0" algn="just" rtl="1" eaLnBrk="1" hangingPunct="1">
              <a:buNone/>
            </a:pPr>
            <a:endParaRPr lang="ar-EG" sz="2300" b="1" dirty="0" smtClean="0"/>
          </a:p>
          <a:p>
            <a:pPr marL="0" indent="0" algn="just" rtl="1" eaLnBrk="1" hangingPunct="1">
              <a:buNone/>
            </a:pPr>
            <a:endParaRPr lang="ar-EG" sz="2300" b="1" dirty="0" smtClean="0"/>
          </a:p>
        </p:txBody>
      </p:sp>
    </p:spTree>
    <p:extLst>
      <p:ext uri="{BB962C8B-B14F-4D97-AF65-F5344CB8AC3E}">
        <p14:creationId xmlns:p14="http://schemas.microsoft.com/office/powerpoint/2010/main" val="1549497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الاحداثيات بطريقة التقسيم الجغرافي </a:t>
            </a:r>
            <a:endParaRPr lang="en-US" b="1" dirty="0">
              <a:solidFill>
                <a:srgbClr val="89006F"/>
              </a:solidFill>
            </a:endParaRPr>
          </a:p>
        </p:txBody>
      </p:sp>
      <p:sp>
        <p:nvSpPr>
          <p:cNvPr id="35843" name="Content Placeholder 2"/>
          <p:cNvSpPr>
            <a:spLocks noGrp="1"/>
          </p:cNvSpPr>
          <p:nvPr>
            <p:ph sz="quarter" idx="1"/>
          </p:nvPr>
        </p:nvSpPr>
        <p:spPr>
          <a:xfrm>
            <a:off x="301625" y="1447800"/>
            <a:ext cx="8504238" cy="4800599"/>
          </a:xfrm>
        </p:spPr>
        <p:txBody>
          <a:bodyPr/>
          <a:lstStyle/>
          <a:p>
            <a:pPr algn="just" rtl="1" eaLnBrk="1" hangingPunct="1"/>
            <a:r>
              <a:rPr lang="ar-EG" sz="2300" b="1" dirty="0"/>
              <a:t>يعتمد نظام الإحداثيات الجغرافية على تقسيم سطح الأرض لشبكة </a:t>
            </a:r>
            <a:r>
              <a:rPr lang="ar-EG" sz="2300" b="1" dirty="0" smtClean="0"/>
              <a:t>إحداثيات </a:t>
            </a:r>
            <a:r>
              <a:rPr lang="ar-EG" sz="2300" b="1" dirty="0"/>
              <a:t>تبعاً لخطوط الطول ودوائر العرض، وليس على اساس وحدات القياس الميلي أو الكيلومتري، ويستخدم هذا النظام في معظم خرائط الملاحة الدولية سواء أكانت بحرية أم جوية.</a:t>
            </a:r>
            <a:endParaRPr lang="ar-EG" sz="2300" b="1" dirty="0" smtClean="0"/>
          </a:p>
          <a:p>
            <a:pPr algn="just" rtl="1" eaLnBrk="1" hangingPunct="1"/>
            <a:r>
              <a:rPr lang="ar-EG" sz="2300" b="1" dirty="0"/>
              <a:t>تقسم  الكرة الأرضية في هذا النظام إلى أقسام كل منها يشمل 15˚طولية × 15˚ عرضية، ويميز كل قسم منها بحرفين من الحروف الابجدية حسب موقعه بدلالة دائرة العرض وخط </a:t>
            </a:r>
            <a:r>
              <a:rPr lang="ar-EG" sz="2300" b="1" dirty="0" smtClean="0"/>
              <a:t>الطول.</a:t>
            </a:r>
          </a:p>
          <a:p>
            <a:pPr algn="just" rtl="1" eaLnBrk="1" hangingPunct="1"/>
            <a:r>
              <a:rPr lang="ar-EG" sz="2300" b="1" dirty="0"/>
              <a:t>ولتحديد أدق لأى مكان قسم كل الأقسام السابقة إلى 15 قسماً متساوياً طولياً وعرضياً؛ بحيث يغطي كل قسم منها درجة طولية × درجة عرضية، ويميز كل قسم بدلالة حرفين </a:t>
            </a:r>
            <a:r>
              <a:rPr lang="ar-EG" sz="2300" b="1" dirty="0" smtClean="0"/>
              <a:t>هجائيين.</a:t>
            </a:r>
          </a:p>
          <a:p>
            <a:pPr algn="just" rtl="1" eaLnBrk="1" hangingPunct="1"/>
            <a:r>
              <a:rPr lang="ar-EG" sz="2300" b="1" dirty="0" smtClean="0"/>
              <a:t> </a:t>
            </a:r>
            <a:r>
              <a:rPr lang="ar-EG" sz="2300" b="1" dirty="0"/>
              <a:t>ويقسم الجزء </a:t>
            </a:r>
            <a:r>
              <a:rPr lang="ar-EG" sz="2300" b="1" dirty="0" smtClean="0"/>
              <a:t>القسم </a:t>
            </a:r>
            <a:r>
              <a:rPr lang="ar-EG" sz="2300" b="1" dirty="0"/>
              <a:t>السابق إلى أجزاء أصغر متساوية كل منها 10دقائق طولية × 10دقائق عرضية، والأخير أدق تحديد </a:t>
            </a:r>
            <a:r>
              <a:rPr lang="ar-EG" sz="2300" b="1" dirty="0" smtClean="0"/>
              <a:t>لإحداثيات </a:t>
            </a:r>
            <a:r>
              <a:rPr lang="ar-EG" sz="2300" b="1" dirty="0"/>
              <a:t>مكان ما بطريقة نظام التقسيم الجغرافي.</a:t>
            </a:r>
            <a:endParaRPr lang="ar-EG" sz="2300" b="1" dirty="0" smtClean="0"/>
          </a:p>
          <a:p>
            <a:pPr algn="just" rtl="1" eaLnBrk="1" hangingPunct="1"/>
            <a:endParaRPr lang="ar-EG" sz="2300" b="1" dirty="0" smtClean="0"/>
          </a:p>
          <a:p>
            <a:pPr marL="0" indent="0" algn="just" rtl="1" eaLnBrk="1" hangingPunct="1">
              <a:buNone/>
            </a:pPr>
            <a:endParaRPr lang="ar-EG" sz="2300" b="1" dirty="0" smtClean="0"/>
          </a:p>
          <a:p>
            <a:pPr marL="0" indent="0" algn="just" rtl="1" eaLnBrk="1" hangingPunct="1">
              <a:buNone/>
            </a:pPr>
            <a:endParaRPr lang="ar-EG" sz="2300" b="1" dirty="0" smtClean="0"/>
          </a:p>
        </p:txBody>
      </p:sp>
    </p:spTree>
    <p:extLst>
      <p:ext uri="{BB962C8B-B14F-4D97-AF65-F5344CB8AC3E}">
        <p14:creationId xmlns:p14="http://schemas.microsoft.com/office/powerpoint/2010/main" val="1369721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الاحداثيات بطريقة التقسيم الجغرافي </a:t>
            </a:r>
            <a:endParaRPr lang="en-US" b="1" dirty="0">
              <a:solidFill>
                <a:srgbClr val="89006F"/>
              </a:solidFill>
            </a:endParaRPr>
          </a:p>
        </p:txBody>
      </p:sp>
      <p:sp>
        <p:nvSpPr>
          <p:cNvPr id="35843" name="Content Placeholder 2"/>
          <p:cNvSpPr>
            <a:spLocks noGrp="1"/>
          </p:cNvSpPr>
          <p:nvPr>
            <p:ph sz="quarter" idx="1"/>
          </p:nvPr>
        </p:nvSpPr>
        <p:spPr>
          <a:xfrm>
            <a:off x="6357234" y="1295401"/>
            <a:ext cx="2634365" cy="5032948"/>
          </a:xfrm>
        </p:spPr>
        <p:txBody>
          <a:bodyPr/>
          <a:lstStyle/>
          <a:p>
            <a:pPr algn="just" rtl="1" eaLnBrk="1" hangingPunct="1"/>
            <a:r>
              <a:rPr lang="ar-EG" sz="2300" b="1" dirty="0"/>
              <a:t> </a:t>
            </a:r>
            <a:r>
              <a:rPr lang="ar-EG" sz="2000" b="1" dirty="0"/>
              <a:t>يوضح الشكل </a:t>
            </a:r>
            <a:r>
              <a:rPr lang="ar-EG" sz="2000" b="1" dirty="0" smtClean="0"/>
              <a:t>تقسيم </a:t>
            </a:r>
            <a:r>
              <a:rPr lang="ar-EG" sz="2000" b="1" dirty="0"/>
              <a:t>سطح </a:t>
            </a:r>
            <a:r>
              <a:rPr lang="ar-EG" sz="2000" b="1" dirty="0" smtClean="0"/>
              <a:t>الأرض إلى </a:t>
            </a:r>
            <a:r>
              <a:rPr lang="ar-EG" sz="2000" b="1" dirty="0"/>
              <a:t>أقسام متساوية كل منها 15˚ طولية × 15˚عرضية، </a:t>
            </a:r>
            <a:r>
              <a:rPr lang="ar-EG" sz="2000" b="1" dirty="0" smtClean="0"/>
              <a:t>ويحدد </a:t>
            </a:r>
            <a:r>
              <a:rPr lang="ar-EG" sz="2000" b="1" dirty="0"/>
              <a:t>الركن الجنوبي الغربي تقاطع خط </a:t>
            </a:r>
            <a:r>
              <a:rPr lang="ar-EG" sz="2000" b="1" dirty="0" smtClean="0"/>
              <a:t>180</a:t>
            </a:r>
            <a:r>
              <a:rPr lang="ar-EG" sz="2000" b="1" dirty="0"/>
              <a:t>˚ ودائرة </a:t>
            </a:r>
            <a:r>
              <a:rPr lang="ar-EG" sz="2000" b="1" dirty="0" smtClean="0"/>
              <a:t>90˚ج؛ </a:t>
            </a:r>
            <a:r>
              <a:rPr lang="ar-EG" sz="2000" b="1" dirty="0"/>
              <a:t>وينتج عن ذلك 24 </a:t>
            </a:r>
            <a:r>
              <a:rPr lang="ar-EG" sz="2000" b="1" dirty="0" smtClean="0"/>
              <a:t>قسماً طولياً (360</a:t>
            </a:r>
            <a:r>
              <a:rPr lang="ar-EG" sz="2000" b="1" dirty="0"/>
              <a:t>˚/15˚)، </a:t>
            </a:r>
            <a:r>
              <a:rPr lang="ar-EG" sz="2000" b="1" dirty="0" smtClean="0"/>
              <a:t>12 </a:t>
            </a:r>
            <a:r>
              <a:rPr lang="ar-EG" sz="2000" b="1" dirty="0"/>
              <a:t>قسماً عرضياً (180˚/ 15˚)، بإجمالي 288 قسماً (24×12)، ويميز كل قسم بحرفين هجائيين بدءً من الركن الجنوبي الغربي شرقاً وشمالاً بترتيبها الابجدي </a:t>
            </a:r>
            <a:r>
              <a:rPr lang="ar-EG" sz="2000" b="1" dirty="0" smtClean="0"/>
              <a:t>مع </a:t>
            </a:r>
            <a:r>
              <a:rPr lang="ar-EG" sz="2000" b="1" dirty="0"/>
              <a:t>اهمال حرفين </a:t>
            </a:r>
            <a:r>
              <a:rPr lang="ar-EG" sz="2000" b="1" dirty="0" smtClean="0"/>
              <a:t>هما</a:t>
            </a:r>
            <a:r>
              <a:rPr lang="en-US" sz="2000" b="1" dirty="0" smtClean="0"/>
              <a:t>I </a:t>
            </a:r>
            <a:r>
              <a:rPr lang="ar-EG" sz="2000" b="1" dirty="0"/>
              <a:t>و </a:t>
            </a:r>
            <a:r>
              <a:rPr lang="en-US" sz="2300" b="1" dirty="0" smtClean="0"/>
              <a:t>O </a:t>
            </a:r>
            <a:endParaRPr lang="ar-EG" sz="2300" b="1" dirty="0" smtClean="0"/>
          </a:p>
          <a:p>
            <a:pPr marL="0" indent="0" algn="just" rtl="1" eaLnBrk="1" hangingPunct="1">
              <a:buNone/>
            </a:pPr>
            <a:endParaRPr lang="ar-EG" sz="2300" b="1" dirty="0" smtClean="0"/>
          </a:p>
          <a:p>
            <a:pPr marL="0" indent="0" algn="just" rtl="1" eaLnBrk="1" hangingPunct="1">
              <a:buNone/>
            </a:pPr>
            <a:endParaRPr lang="ar-EG" sz="2300" b="1" dirty="0" smtClean="0"/>
          </a:p>
        </p:txBody>
      </p:sp>
      <p:pic>
        <p:nvPicPr>
          <p:cNvPr id="6146" name="Picture 2" descr="E:\الرفع الطبوغرافي\topo map\التقسيم الجغرافي.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10" y="1905000"/>
            <a:ext cx="606742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95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الاحداثيات بطريقة التقسيم الجغرافي </a:t>
            </a:r>
            <a:endParaRPr lang="en-US" b="1" dirty="0">
              <a:solidFill>
                <a:srgbClr val="89006F"/>
              </a:solidFill>
            </a:endParaRPr>
          </a:p>
        </p:txBody>
      </p:sp>
      <p:sp>
        <p:nvSpPr>
          <p:cNvPr id="35843" name="Content Placeholder 2"/>
          <p:cNvSpPr>
            <a:spLocks noGrp="1"/>
          </p:cNvSpPr>
          <p:nvPr>
            <p:ph sz="quarter" idx="1"/>
          </p:nvPr>
        </p:nvSpPr>
        <p:spPr>
          <a:xfrm>
            <a:off x="6357234" y="1371599"/>
            <a:ext cx="2634365" cy="4956749"/>
          </a:xfrm>
        </p:spPr>
        <p:txBody>
          <a:bodyPr/>
          <a:lstStyle/>
          <a:p>
            <a:pPr algn="just" rtl="1" eaLnBrk="1" hangingPunct="1"/>
            <a:r>
              <a:rPr lang="ar-EG" sz="2300" b="1" dirty="0"/>
              <a:t> </a:t>
            </a:r>
            <a:r>
              <a:rPr lang="ar-EG" sz="2000" b="1" dirty="0"/>
              <a:t>ويوضح الشكل </a:t>
            </a:r>
            <a:r>
              <a:rPr lang="ar-EG" sz="2000" b="1" dirty="0" smtClean="0"/>
              <a:t>تقسيم المربع</a:t>
            </a:r>
            <a:r>
              <a:rPr lang="en-US" sz="2000" b="1" dirty="0" smtClean="0"/>
              <a:t>QK </a:t>
            </a:r>
            <a:r>
              <a:rPr lang="ar-EG" sz="2000" b="1" dirty="0" smtClean="0"/>
              <a:t> المظلل </a:t>
            </a:r>
            <a:r>
              <a:rPr lang="ar-EG" sz="2000" b="1" dirty="0"/>
              <a:t>في الشكل السابق ذات الأبعاد 15˚ طولية × 15˚ عرضية إلى 15 جزءً طولاً </a:t>
            </a:r>
            <a:r>
              <a:rPr lang="ar-EG" sz="2000" b="1" dirty="0" smtClean="0"/>
              <a:t>وعرضاً؛ </a:t>
            </a:r>
            <a:r>
              <a:rPr lang="ar-EG" sz="2000" b="1" dirty="0"/>
              <a:t>حيث يصبح أبعاد كل قسم منه درجة طولية × درجة عرضية، يمكن تميز كل قسم منها بحروف أبجدية بدءً من حرف  </a:t>
            </a:r>
            <a:r>
              <a:rPr lang="en-US" sz="2000" b="1" dirty="0"/>
              <a:t>A </a:t>
            </a:r>
            <a:r>
              <a:rPr lang="ar-EG" sz="2000" b="1" dirty="0"/>
              <a:t>حتي الحرف </a:t>
            </a:r>
            <a:r>
              <a:rPr lang="en-US" sz="2000" b="1" dirty="0" smtClean="0"/>
              <a:t>Q</a:t>
            </a:r>
            <a:r>
              <a:rPr lang="ar-EG" sz="2000" b="1" dirty="0" smtClean="0"/>
              <a:t> بعد </a:t>
            </a:r>
            <a:r>
              <a:rPr lang="ar-EG" sz="2000" b="1" dirty="0"/>
              <a:t>استبعاد الحرف </a:t>
            </a:r>
            <a:r>
              <a:rPr lang="en-US" sz="2000" b="1" dirty="0"/>
              <a:t>I، </a:t>
            </a:r>
            <a:r>
              <a:rPr lang="ar-EG" sz="2000" b="1" dirty="0"/>
              <a:t>ويصبح لكل مربع حرفين من الحروف الابجدية.</a:t>
            </a:r>
            <a:endParaRPr lang="ar-EG" sz="2300" b="1" dirty="0" smtClean="0"/>
          </a:p>
          <a:p>
            <a:pPr marL="0" indent="0" algn="just" rtl="1" eaLnBrk="1" hangingPunct="1">
              <a:buNone/>
            </a:pPr>
            <a:endParaRPr lang="ar-EG" sz="2300" b="1" dirty="0" smtClean="0"/>
          </a:p>
        </p:txBody>
      </p:sp>
      <p:pic>
        <p:nvPicPr>
          <p:cNvPr id="7170" name="Picture 2" descr="E:\الرفع الطبوغرافي\topo map\داخلي إحداثيات جغرافي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48" y="1447800"/>
            <a:ext cx="6067425" cy="47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359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ar-EG" b="1" dirty="0" smtClean="0">
                <a:solidFill>
                  <a:srgbClr val="89006F"/>
                </a:solidFill>
              </a:rPr>
              <a:t>مقدمة</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800600"/>
          </a:xfrm>
        </p:spPr>
        <p:txBody>
          <a:bodyPr/>
          <a:lstStyle/>
          <a:p>
            <a:pPr algn="just" rtl="1" eaLnBrk="1" hangingPunct="1"/>
            <a:r>
              <a:rPr lang="ar-SA" sz="2500" b="1" dirty="0"/>
              <a:t> تتكون الخريطة من عدة عناصر </a:t>
            </a:r>
            <a:r>
              <a:rPr lang="ar-SA" sz="2500" b="1" dirty="0" smtClean="0"/>
              <a:t>منها: </a:t>
            </a:r>
            <a:r>
              <a:rPr lang="ar-SA" sz="2500" b="1" dirty="0"/>
              <a:t>حجم وشكل لوحة </a:t>
            </a:r>
            <a:r>
              <a:rPr lang="ar-SA" sz="2500" b="1" dirty="0" smtClean="0"/>
              <a:t>الخريطة، وجدول المصطلحات. ومن الأهمية بمكان توازن تلك العناصر بحيث توضع في </a:t>
            </a:r>
            <a:r>
              <a:rPr lang="ar-SA" sz="2500" b="1" dirty="0"/>
              <a:t>المواقع المناسبة لها ضمن لوحة </a:t>
            </a:r>
            <a:r>
              <a:rPr lang="ar-SA" sz="2500" b="1" dirty="0" smtClean="0"/>
              <a:t>الخريطة، </a:t>
            </a:r>
            <a:r>
              <a:rPr lang="ar-SA" sz="2500" b="1" dirty="0"/>
              <a:t>حتى </a:t>
            </a:r>
            <a:r>
              <a:rPr lang="ar-SA" sz="2500" b="1" dirty="0" smtClean="0"/>
              <a:t>يتحقق الغاية منها. ويعتمد التوازن على أهمية </a:t>
            </a:r>
            <a:r>
              <a:rPr lang="ar-SA" sz="2500" b="1" dirty="0"/>
              <a:t>كل عنصر وموقعه في </a:t>
            </a:r>
            <a:r>
              <a:rPr lang="ar-SA" sz="2500" b="1" dirty="0" smtClean="0"/>
              <a:t>الخريطة، ولذلك </a:t>
            </a:r>
            <a:r>
              <a:rPr lang="ar-SA" sz="2500" b="1" dirty="0"/>
              <a:t>يتم </a:t>
            </a:r>
            <a:r>
              <a:rPr lang="ar-SA" sz="2500" b="1" dirty="0" smtClean="0"/>
              <a:t>إنتاج </a:t>
            </a:r>
            <a:r>
              <a:rPr lang="ar-SA" sz="2500" b="1" dirty="0"/>
              <a:t>عدة نماذج للخرائط تختلف في موقع عناوينها وجدول </a:t>
            </a:r>
            <a:r>
              <a:rPr lang="ar-SA" sz="2500" b="1" dirty="0" smtClean="0"/>
              <a:t>المصطلحات، ويراعى أن </a:t>
            </a:r>
            <a:r>
              <a:rPr lang="ar-SA" sz="2500" b="1" dirty="0"/>
              <a:t>تكون </a:t>
            </a:r>
            <a:r>
              <a:rPr lang="ar-SA" sz="2500" b="1" dirty="0" smtClean="0"/>
              <a:t>العناصر الأساسية </a:t>
            </a:r>
            <a:r>
              <a:rPr lang="ar-SA" sz="2500" b="1" dirty="0"/>
              <a:t>والاكثر </a:t>
            </a:r>
            <a:r>
              <a:rPr lang="ar-SA" sz="2500" b="1" dirty="0" smtClean="0"/>
              <a:t>أهمية في </a:t>
            </a:r>
            <a:r>
              <a:rPr lang="ar-SA" sz="2500" b="1" dirty="0"/>
              <a:t>موقع بارز </a:t>
            </a:r>
            <a:r>
              <a:rPr lang="ar-SA" sz="2500" b="1" dirty="0" smtClean="0"/>
              <a:t>وواضح.</a:t>
            </a:r>
            <a:endParaRPr lang="ar-SA" sz="2500" b="1" dirty="0"/>
          </a:p>
          <a:p>
            <a:pPr algn="just" rtl="1" eaLnBrk="1" hangingPunct="1"/>
            <a:r>
              <a:rPr lang="ar-SA" sz="2500" b="1" dirty="0" smtClean="0"/>
              <a:t>أما ا</a:t>
            </a:r>
            <a:r>
              <a:rPr lang="ar-EG" sz="2500" b="1" dirty="0" smtClean="0"/>
              <a:t>لخريطة </a:t>
            </a:r>
            <a:r>
              <a:rPr lang="ar-EG" sz="2500" b="1" dirty="0"/>
              <a:t>الطبوغرافية </a:t>
            </a:r>
            <a:r>
              <a:rPr lang="ar-SA" sz="2500" b="1" dirty="0" smtClean="0"/>
              <a:t>فلها </a:t>
            </a:r>
            <a:r>
              <a:rPr lang="ar-EG" sz="2500" b="1" dirty="0" smtClean="0"/>
              <a:t>نظام </a:t>
            </a:r>
            <a:r>
              <a:rPr lang="ar-EG" sz="2500" b="1" dirty="0"/>
              <a:t>إخراج فني خاص، حيث توضع معظم المعلومات الخاصة  بها </a:t>
            </a:r>
            <a:r>
              <a:rPr lang="ar-EG" sz="2500" b="1" dirty="0" smtClean="0"/>
              <a:t>خارج </a:t>
            </a:r>
            <a:r>
              <a:rPr lang="ar-EG" sz="2500" b="1" dirty="0"/>
              <a:t>إطار </a:t>
            </a:r>
            <a:r>
              <a:rPr lang="ar-EG" sz="2500" b="1" dirty="0" smtClean="0"/>
              <a:t>الخريطة</a:t>
            </a:r>
            <a:r>
              <a:rPr lang="ar-SA" sz="2500" b="1" dirty="0"/>
              <a:t>؛</a:t>
            </a:r>
            <a:r>
              <a:rPr lang="ar-EG" sz="2500" b="1" dirty="0" smtClean="0"/>
              <a:t> </a:t>
            </a:r>
            <a:r>
              <a:rPr lang="ar-EG" sz="2500" b="1" dirty="0"/>
              <a:t>حتي يمكن وضع مجموعة من الخرائط المتجاورة كل منها بجوار </a:t>
            </a:r>
            <a:r>
              <a:rPr lang="ar-EG" sz="2500" b="1" dirty="0" smtClean="0"/>
              <a:t>الأخرى </a:t>
            </a:r>
            <a:r>
              <a:rPr lang="ar-EG" sz="2500" b="1" dirty="0"/>
              <a:t>لتكتمل الصورة لمساحة أكبر</a:t>
            </a:r>
            <a:r>
              <a:rPr lang="ar-EG" sz="2500" b="1" dirty="0" smtClean="0"/>
              <a:t>.</a:t>
            </a:r>
            <a:endParaRPr lang="ar-EG" sz="2500" b="1" dirty="0" smtClean="0"/>
          </a:p>
          <a:p>
            <a:pPr algn="just" rtl="1" eaLnBrk="1" hangingPunct="1"/>
            <a:r>
              <a:rPr lang="ar-EG" sz="2500" b="1" dirty="0" smtClean="0"/>
              <a:t> وفى هذا المجال سوف تهتم دراستنا </a:t>
            </a:r>
            <a:r>
              <a:rPr lang="ar-SA" sz="2500" b="1" dirty="0" smtClean="0"/>
              <a:t>ب</a:t>
            </a:r>
            <a:r>
              <a:rPr lang="ar-EG" sz="2500" b="1" dirty="0" smtClean="0"/>
              <a:t>معرفة </a:t>
            </a:r>
            <a:r>
              <a:rPr lang="ar-SA" sz="2500" b="1" dirty="0" smtClean="0"/>
              <a:t>المكونات</a:t>
            </a:r>
            <a:r>
              <a:rPr lang="ar-EG" sz="2500" b="1" dirty="0" smtClean="0"/>
              <a:t> الأس</a:t>
            </a:r>
            <a:r>
              <a:rPr lang="ar-SA" sz="2500" b="1" dirty="0" smtClean="0"/>
              <a:t>ا</a:t>
            </a:r>
            <a:r>
              <a:rPr lang="ar-EG" sz="2500" b="1" dirty="0" smtClean="0"/>
              <a:t>س</a:t>
            </a:r>
            <a:r>
              <a:rPr lang="ar-SA" sz="2500" b="1" dirty="0" smtClean="0"/>
              <a:t>ية</a:t>
            </a:r>
            <a:r>
              <a:rPr lang="ar-EG" sz="2500" b="1" dirty="0" smtClean="0"/>
              <a:t> </a:t>
            </a:r>
            <a:r>
              <a:rPr lang="ar-EG" sz="2500" b="1" dirty="0" smtClean="0"/>
              <a:t>وهي </a:t>
            </a:r>
            <a:r>
              <a:rPr lang="ar-EG" sz="2500" b="1" dirty="0"/>
              <a:t>: عنوان الخريطة ومقياس الرسم ودليل الموقع ومفتاح </a:t>
            </a:r>
            <a:r>
              <a:rPr lang="ar-EG" sz="2500" b="1" dirty="0" smtClean="0"/>
              <a:t>الخريطة أو </a:t>
            </a:r>
            <a:r>
              <a:rPr lang="ar-EG" sz="2500" b="1" dirty="0"/>
              <a:t>دليل الخريطة ودليل </a:t>
            </a:r>
            <a:r>
              <a:rPr lang="ar-EG" sz="2500" b="1" dirty="0" smtClean="0"/>
              <a:t>الاتجاه، وأوجه الاختلاف فيها عن أنواع الخرائط الأخرى.</a:t>
            </a:r>
          </a:p>
          <a:p>
            <a:pPr algn="just" rtl="1" eaLnBrk="1" hangingPunct="1">
              <a:buFont typeface="Wingdings 2" pitchFamily="18" charset="2"/>
              <a:buNone/>
            </a:pPr>
            <a:endParaRPr lang="ar-EG" dirty="0" smtClean="0"/>
          </a:p>
        </p:txBody>
      </p:sp>
    </p:spTree>
    <p:extLst>
      <p:ext uri="{BB962C8B-B14F-4D97-AF65-F5344CB8AC3E}">
        <p14:creationId xmlns:p14="http://schemas.microsoft.com/office/powerpoint/2010/main" val="35787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نظام الاحداثيات بطريقة التقسيم الجغرافي </a:t>
            </a:r>
            <a:endParaRPr lang="en-US" b="1" dirty="0">
              <a:solidFill>
                <a:srgbClr val="89006F"/>
              </a:solidFill>
            </a:endParaRPr>
          </a:p>
        </p:txBody>
      </p:sp>
      <p:sp>
        <p:nvSpPr>
          <p:cNvPr id="35843" name="Content Placeholder 2"/>
          <p:cNvSpPr>
            <a:spLocks noGrp="1"/>
          </p:cNvSpPr>
          <p:nvPr>
            <p:ph sz="quarter" idx="1"/>
          </p:nvPr>
        </p:nvSpPr>
        <p:spPr>
          <a:xfrm>
            <a:off x="4800600" y="1371599"/>
            <a:ext cx="4190999" cy="2838451"/>
          </a:xfrm>
        </p:spPr>
        <p:txBody>
          <a:bodyPr/>
          <a:lstStyle/>
          <a:p>
            <a:pPr algn="just" rtl="1" eaLnBrk="1" hangingPunct="1"/>
            <a:r>
              <a:rPr lang="ar-EG" sz="2300" b="1" dirty="0"/>
              <a:t> </a:t>
            </a:r>
            <a:r>
              <a:rPr lang="ar-EG" sz="2000" b="1" dirty="0"/>
              <a:t> </a:t>
            </a:r>
            <a:r>
              <a:rPr lang="ar-EG" sz="2400" b="1" dirty="0"/>
              <a:t>ويوضح الشكل </a:t>
            </a:r>
            <a:r>
              <a:rPr lang="ar-EG" sz="2400" b="1" dirty="0" smtClean="0"/>
              <a:t>تقسيم </a:t>
            </a:r>
            <a:r>
              <a:rPr lang="ar-EG" sz="2400" b="1" dirty="0"/>
              <a:t>المربع </a:t>
            </a:r>
            <a:r>
              <a:rPr lang="en-US" sz="2400" b="1" dirty="0"/>
              <a:t>CG </a:t>
            </a:r>
            <a:r>
              <a:rPr lang="ar-EG" sz="2400" b="1" dirty="0" smtClean="0"/>
              <a:t> المظلل </a:t>
            </a:r>
            <a:r>
              <a:rPr lang="ar-EG" sz="2400" b="1" dirty="0"/>
              <a:t>في الشكل السابق ذات الأبعاد درجة طولية × درجة عرضية إلى ستة أقسام طولاً وعرضاً: حيث يصبح أبعاد كل قسم منه 10 دقائق طولية × 10 دقائق عرضية.</a:t>
            </a:r>
            <a:endParaRPr lang="ar-EG" sz="2400" b="1" dirty="0" smtClean="0"/>
          </a:p>
        </p:txBody>
      </p:sp>
      <p:pic>
        <p:nvPicPr>
          <p:cNvPr id="8194" name="Picture 2" descr="E:\الرفع الطبوغرافي\topo map\أدق إحداثيات ج.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45" y="1439056"/>
            <a:ext cx="4095750" cy="27622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28600" y="4362451"/>
            <a:ext cx="8686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rtl="1" eaLnBrk="1" hangingPunct="1"/>
            <a:r>
              <a:rPr lang="ar-EG" sz="2300" b="1" dirty="0" smtClean="0"/>
              <a:t> </a:t>
            </a:r>
            <a:r>
              <a:rPr lang="ar-EG" sz="2000" b="1" dirty="0"/>
              <a:t> إذا اردنا ترقيم المكان المحدد بعلامة (×) داخل المربع المظلل، وتحديد الاحداثيات؛ ينتج لنا الاحداثي الجغرافي لهذا المكان طبقاً لخطوط الطول ودوائر العرض هو </a:t>
            </a:r>
            <a:r>
              <a:rPr lang="en-US" sz="2000" b="1" dirty="0"/>
              <a:t>QKCG2515 </a:t>
            </a:r>
            <a:r>
              <a:rPr lang="ar-EG" sz="2000" b="1" dirty="0" smtClean="0"/>
              <a:t>.</a:t>
            </a:r>
          </a:p>
          <a:p>
            <a:pPr algn="just" rtl="1" eaLnBrk="1" hangingPunct="1"/>
            <a:r>
              <a:rPr lang="ar-EG" sz="2000" b="1" dirty="0" smtClean="0"/>
              <a:t>فالحرفان </a:t>
            </a:r>
            <a:r>
              <a:rPr lang="en-US" sz="2000" b="1" dirty="0" smtClean="0"/>
              <a:t>QK  </a:t>
            </a:r>
            <a:r>
              <a:rPr lang="ar-EG" sz="2000" b="1" dirty="0"/>
              <a:t>  </a:t>
            </a:r>
            <a:r>
              <a:rPr lang="ar-EG" sz="2000" b="1" dirty="0" smtClean="0"/>
              <a:t>يدلان على </a:t>
            </a:r>
            <a:r>
              <a:rPr lang="ar-EG" sz="2000" b="1" dirty="0"/>
              <a:t>احداثي المربع </a:t>
            </a:r>
            <a:r>
              <a:rPr lang="ar-EG" sz="2000" b="1" dirty="0" smtClean="0"/>
              <a:t>45-60˚ </a:t>
            </a:r>
            <a:r>
              <a:rPr lang="ar-EG" sz="2000" b="1" dirty="0"/>
              <a:t>× </a:t>
            </a:r>
            <a:r>
              <a:rPr lang="ar-EG" sz="2000" b="1" dirty="0" smtClean="0"/>
              <a:t>30-45˚</a:t>
            </a:r>
            <a:r>
              <a:rPr lang="ar-EG" sz="2000" b="1" dirty="0"/>
              <a:t>، والذي </a:t>
            </a:r>
            <a:r>
              <a:rPr lang="ar-EG" sz="2000" b="1" dirty="0" smtClean="0"/>
              <a:t>ي</a:t>
            </a:r>
            <a:r>
              <a:rPr lang="ar-EG" sz="2000" b="1" dirty="0"/>
              <a:t>ت</a:t>
            </a:r>
            <a:r>
              <a:rPr lang="ar-EG" sz="2000" b="1" dirty="0" smtClean="0"/>
              <a:t>ضمن </a:t>
            </a:r>
            <a:r>
              <a:rPr lang="ar-EG" sz="2000" b="1" dirty="0"/>
              <a:t>داخله </a:t>
            </a:r>
            <a:r>
              <a:rPr lang="ar-EG" sz="2000" b="1" dirty="0" smtClean="0"/>
              <a:t>المربع </a:t>
            </a:r>
            <a:r>
              <a:rPr lang="ar-EG" sz="2000" b="1" dirty="0"/>
              <a:t>ذو الحرفين </a:t>
            </a:r>
            <a:r>
              <a:rPr lang="en-US" sz="2000" b="1" dirty="0"/>
              <a:t>CG </a:t>
            </a:r>
            <a:r>
              <a:rPr lang="ar-EG" sz="2000" b="1" dirty="0" smtClean="0"/>
              <a:t> والذي </a:t>
            </a:r>
            <a:r>
              <a:rPr lang="ar-EG" sz="2000" b="1" dirty="0"/>
              <a:t>يدل على احداثي المربع </a:t>
            </a:r>
            <a:r>
              <a:rPr lang="ar-EG" sz="2000" b="1" dirty="0" smtClean="0"/>
              <a:t>51-52˚</a:t>
            </a:r>
            <a:r>
              <a:rPr lang="ar-EG" sz="2000" b="1" dirty="0"/>
              <a:t>× </a:t>
            </a:r>
            <a:r>
              <a:rPr lang="ar-EG" sz="2000" b="1" dirty="0" smtClean="0"/>
              <a:t>32-33˚</a:t>
            </a:r>
            <a:r>
              <a:rPr lang="ar-EG" sz="2000" b="1" dirty="0"/>
              <a:t>، وتقع النقطة (×) داخل إحداثي المربع 10 دقائق </a:t>
            </a:r>
            <a:r>
              <a:rPr lang="ar-EG" sz="2000" b="1" dirty="0" smtClean="0"/>
              <a:t>ع × </a:t>
            </a:r>
            <a:r>
              <a:rPr lang="ar-EG" sz="2000" b="1" dirty="0"/>
              <a:t>10 دقائق </a:t>
            </a:r>
            <a:r>
              <a:rPr lang="ar-EG" sz="2000" b="1" dirty="0" smtClean="0"/>
              <a:t>ط ، في المنتصف تقريباً </a:t>
            </a:r>
            <a:r>
              <a:rPr lang="ar-EG" sz="2000" b="1" dirty="0"/>
              <a:t>بالنسبة </a:t>
            </a:r>
            <a:r>
              <a:rPr lang="ar-EG" sz="2000" b="1" dirty="0" smtClean="0"/>
              <a:t>للإحداثي </a:t>
            </a:r>
            <a:r>
              <a:rPr lang="ar-EG" sz="2000" b="1" dirty="0"/>
              <a:t>الطولي والعرضي، أي إن الاحداثي الجغرافي للمكان (×) من الشكل الأخير خط طول  25 َ  35˚ ودائرة عرض 15 َ  51˚</a:t>
            </a:r>
            <a:r>
              <a:rPr lang="ar-EG" sz="2000" b="1" dirty="0" smtClean="0"/>
              <a:t>.</a:t>
            </a:r>
            <a:endParaRPr lang="ar-EG" sz="2300" b="1" dirty="0" smtClean="0"/>
          </a:p>
        </p:txBody>
      </p:sp>
    </p:spTree>
    <p:extLst>
      <p:ext uri="{BB962C8B-B14F-4D97-AF65-F5344CB8AC3E}">
        <p14:creationId xmlns:p14="http://schemas.microsoft.com/office/powerpoint/2010/main" val="1110184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دليل </a:t>
            </a:r>
            <a:r>
              <a:rPr lang="ar-EG" b="1" dirty="0" smtClean="0">
                <a:solidFill>
                  <a:srgbClr val="89006F"/>
                </a:solidFill>
              </a:rPr>
              <a:t>الاتجاه </a:t>
            </a:r>
            <a:r>
              <a:rPr lang="en-US" b="1" dirty="0" smtClean="0">
                <a:solidFill>
                  <a:srgbClr val="89006F"/>
                </a:solidFill>
              </a:rPr>
              <a:t>Map Direction</a:t>
            </a: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600" b="1" dirty="0"/>
              <a:t>تحتوى الخريطة على اتجاه الشمال كدليل للاتجاه ، ويوجد </a:t>
            </a:r>
            <a:r>
              <a:rPr lang="ar-EG" sz="2600" b="1" dirty="0" smtClean="0"/>
              <a:t>ثلاثة اتجاهات </a:t>
            </a:r>
            <a:r>
              <a:rPr lang="ar-EG" sz="2600" b="1" dirty="0"/>
              <a:t>لكل منها أهميته عند الاستخدام ، الأول الشمال الجغرافي أو الحقيقي ويرمز له بالأحرف التالية </a:t>
            </a:r>
            <a:r>
              <a:rPr lang="en-US" sz="2600" b="1" dirty="0"/>
              <a:t>T N  </a:t>
            </a:r>
            <a:r>
              <a:rPr lang="ar-EG" sz="2600" b="1" dirty="0"/>
              <a:t>اختصارا لكلمة </a:t>
            </a:r>
            <a:r>
              <a:rPr lang="en-US" sz="2600" b="1" dirty="0"/>
              <a:t>True North ، </a:t>
            </a:r>
            <a:r>
              <a:rPr lang="ar-EG" sz="2600" b="1" dirty="0"/>
              <a:t>والثاني الشمال المغناطيسي </a:t>
            </a:r>
            <a:r>
              <a:rPr lang="en-US" sz="2600" b="1" dirty="0"/>
              <a:t>M N </a:t>
            </a:r>
            <a:r>
              <a:rPr lang="ar-EG" sz="2600" b="1" dirty="0"/>
              <a:t>اختصارا لكلمة </a:t>
            </a:r>
            <a:r>
              <a:rPr lang="en-US" sz="2600" b="1" dirty="0"/>
              <a:t>Magnetic North  ، </a:t>
            </a:r>
            <a:r>
              <a:rPr lang="ar-EG" sz="2600" b="1" dirty="0"/>
              <a:t>أما الثالث الشمال </a:t>
            </a:r>
            <a:r>
              <a:rPr lang="ar-EG" sz="2600" b="1" dirty="0" smtClean="0"/>
              <a:t>الإحداثي </a:t>
            </a:r>
            <a:r>
              <a:rPr lang="ar-EG" sz="2600" b="1" dirty="0"/>
              <a:t>ويرمز له بالحرفين </a:t>
            </a:r>
            <a:r>
              <a:rPr lang="en-US" sz="2600" b="1" dirty="0"/>
              <a:t>G N </a:t>
            </a:r>
            <a:r>
              <a:rPr lang="ar-EG" sz="2600" b="1" dirty="0"/>
              <a:t>اختصارا لكلمة </a:t>
            </a:r>
            <a:r>
              <a:rPr lang="en-US" sz="2600" b="1" dirty="0"/>
              <a:t>Grid North </a:t>
            </a:r>
            <a:endParaRPr lang="ar-EG" sz="2600" b="1" dirty="0" smtClean="0"/>
          </a:p>
          <a:p>
            <a:pPr algn="just" rtl="1" eaLnBrk="1" hangingPunct="1"/>
            <a:r>
              <a:rPr lang="ar-EG" sz="2600" b="1" dirty="0" smtClean="0"/>
              <a:t>وفي الخرائط الطبوغرافية يرسم  سهمان: الشمال الجغرافي والشمال المغناطيسي.</a:t>
            </a:r>
          </a:p>
          <a:p>
            <a:pPr algn="just" rtl="1" eaLnBrk="1" hangingPunct="1"/>
            <a:r>
              <a:rPr lang="ar-EG" sz="2600" b="1" dirty="0" smtClean="0"/>
              <a:t>الشمال الجغرافي يمثله خط عليه شكل نجم، </a:t>
            </a:r>
            <a:r>
              <a:rPr lang="ar-EG" sz="2600" b="1" dirty="0"/>
              <a:t>والشمال </a:t>
            </a:r>
            <a:r>
              <a:rPr lang="ar-EG" sz="2600" b="1" dirty="0" smtClean="0"/>
              <a:t>المغناطيسي خط عليه نصف سهم، والزاوية المحصورة بينهما تمثل زاوية </a:t>
            </a:r>
            <a:r>
              <a:rPr lang="ar-EG" sz="2600" b="1" dirty="0"/>
              <a:t>الانحراف </a:t>
            </a:r>
            <a:r>
              <a:rPr lang="ar-EG" sz="2600" b="1" dirty="0" smtClean="0"/>
              <a:t>المغناطيسي.</a:t>
            </a:r>
          </a:p>
          <a:p>
            <a:pPr algn="just" rtl="1" eaLnBrk="1" hangingPunct="1"/>
            <a:r>
              <a:rPr lang="ar-EG" sz="2600" b="1" dirty="0" smtClean="0"/>
              <a:t>وعادة ترسم  الخرائط  موجهة تلقائياً نحو الشمال الجغرافي، وينصفها خط الطول الأوسط والتي يمثل الشمال الإحداثي.</a:t>
            </a:r>
          </a:p>
          <a:p>
            <a:pPr marL="0" indent="0" algn="just" rtl="1" eaLnBrk="1" hangingPunct="1">
              <a:buNone/>
            </a:pPr>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501776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الشمال الحقيقي </a:t>
            </a:r>
            <a:r>
              <a:rPr lang="en-US" b="1" dirty="0">
                <a:solidFill>
                  <a:srgbClr val="89006F"/>
                </a:solidFill>
              </a:rPr>
              <a:t>True North </a:t>
            </a:r>
            <a:endParaRPr lang="en-US" b="1" dirty="0" smtClean="0">
              <a:solidFill>
                <a:srgbClr val="89006F"/>
              </a:solidFill>
            </a:endParaRPr>
          </a:p>
        </p:txBody>
      </p:sp>
      <p:sp>
        <p:nvSpPr>
          <p:cNvPr id="35843" name="Content Placeholder 2"/>
          <p:cNvSpPr>
            <a:spLocks noGrp="1"/>
          </p:cNvSpPr>
          <p:nvPr>
            <p:ph sz="quarter" idx="1"/>
          </p:nvPr>
        </p:nvSpPr>
        <p:spPr>
          <a:xfrm>
            <a:off x="4267200" y="1447800"/>
            <a:ext cx="4538663" cy="4953000"/>
          </a:xfrm>
        </p:spPr>
        <p:txBody>
          <a:bodyPr/>
          <a:lstStyle/>
          <a:p>
            <a:pPr marL="0" indent="0" algn="just" rtl="1" eaLnBrk="1" hangingPunct="1">
              <a:buNone/>
            </a:pPr>
            <a:endParaRPr lang="ar-EG" sz="2500" b="1" dirty="0" smtClean="0"/>
          </a:p>
          <a:p>
            <a:pPr algn="just" rtl="1" eaLnBrk="1" hangingPunct="1"/>
            <a:r>
              <a:rPr lang="ar-EG" sz="2800" b="1" u="sng" dirty="0"/>
              <a:t>الشمال الحقيقي </a:t>
            </a:r>
            <a:r>
              <a:rPr lang="ar-EG" sz="2500" b="1" dirty="0"/>
              <a:t>هو احد الاتجاهات التي تنسب إليه الاتجاهات على الخريطة ، وهو الخط المار بالشمال </a:t>
            </a:r>
            <a:r>
              <a:rPr lang="ar-EG" sz="2500" b="1" dirty="0" smtClean="0"/>
              <a:t>الجغرافي، </a:t>
            </a:r>
            <a:r>
              <a:rPr lang="ar-EG" sz="2500" b="1" dirty="0"/>
              <a:t>ويحدد بالرصد الفلكي واتجاه ثابت </a:t>
            </a:r>
            <a:r>
              <a:rPr lang="ar-EG" sz="2500" b="1" dirty="0" smtClean="0"/>
              <a:t>لأي </a:t>
            </a:r>
            <a:r>
              <a:rPr lang="ar-EG" sz="2500" b="1" dirty="0"/>
              <a:t>نقطة على الكرة الأرضية ، وتمثله نقطة القطب الشمالي  ، ولذلك نجد أن الاتجاهات التي تؤخذ بالنسبة للاتجاه الجغرافي لا تتغير مع مرور الزمن ، ولذلك فان الاتجاهات والخطوط المحددة للمساحات على الخرائط بأنواعها المختلفة تنسب إلى هذا الاتجاه .</a:t>
            </a:r>
            <a:endParaRPr lang="ar-EG" sz="2500" b="1" dirty="0" smtClean="0"/>
          </a:p>
          <a:p>
            <a:pPr algn="just" rtl="1" eaLnBrk="1" hangingPunct="1">
              <a:buFont typeface="Wingdings 2" pitchFamily="18" charset="2"/>
              <a:buNone/>
            </a:pPr>
            <a:endParaRPr lang="ar-EG" sz="2500" dirty="0" smtClean="0"/>
          </a:p>
        </p:txBody>
      </p:sp>
      <p:pic>
        <p:nvPicPr>
          <p:cNvPr id="1026" name="Picture 2" descr="E:\الرفع الطبوغرافي\topo ma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3389385" cy="485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56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الشمال المغناطيسي </a:t>
            </a:r>
            <a:r>
              <a:rPr lang="en-US" b="1" dirty="0">
                <a:solidFill>
                  <a:srgbClr val="89006F"/>
                </a:solidFill>
              </a:rPr>
              <a:t>Magnetic North </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800" b="1" u="sng" dirty="0"/>
              <a:t>الشمال </a:t>
            </a:r>
            <a:r>
              <a:rPr lang="ar-EG" sz="2800" b="1" u="sng" dirty="0" smtClean="0"/>
              <a:t>المغناطيسي </a:t>
            </a:r>
            <a:r>
              <a:rPr lang="ar-EG" sz="2500" b="1" dirty="0"/>
              <a:t>فهو الاتجاه الذي تشير إليه الإبرة المغناطيسية كما هو الحال في بعض الأجهزة المساحية مثل البوصلة </a:t>
            </a:r>
            <a:r>
              <a:rPr lang="ar-EG" sz="2500" b="1" dirty="0" err="1"/>
              <a:t>المنشورية</a:t>
            </a:r>
            <a:r>
              <a:rPr lang="ar-EG" sz="2500" b="1" dirty="0"/>
              <a:t> وبوصلة </a:t>
            </a:r>
            <a:r>
              <a:rPr lang="ar-EG" sz="2500" b="1" dirty="0" err="1"/>
              <a:t>برنتون</a:t>
            </a:r>
            <a:r>
              <a:rPr lang="ar-EG" sz="2500" b="1" dirty="0"/>
              <a:t> أو </a:t>
            </a:r>
            <a:r>
              <a:rPr lang="ar-EG" sz="2500" b="1" dirty="0" err="1" smtClean="0"/>
              <a:t>اى</a:t>
            </a:r>
            <a:r>
              <a:rPr lang="ar-EG" sz="2500" b="1" dirty="0" smtClean="0"/>
              <a:t> </a:t>
            </a:r>
            <a:r>
              <a:rPr lang="ar-EG" sz="2500" b="1" dirty="0"/>
              <a:t>بوصلة بها إبرة مغناطيسية حرة الحركة ، وهو يتصف بأنه ليس ثابت الاتجاه مثل الشمال الجغرافي ، وإنما متغير وينحرف عن الشمال الجغرافي بزاوية ميل إلى الشرق أو الغرب وتعرف بزاوية الانحراف المغناطيسي</a:t>
            </a:r>
            <a:r>
              <a:rPr lang="ar-EG" sz="2500" b="1" dirty="0" smtClean="0"/>
              <a:t>.</a:t>
            </a:r>
          </a:p>
          <a:p>
            <a:pPr algn="just" rtl="1" eaLnBrk="1" hangingPunct="1"/>
            <a:r>
              <a:rPr lang="ar-EG" sz="2500" b="1" dirty="0" smtClean="0"/>
              <a:t>وتغيرات </a:t>
            </a:r>
            <a:r>
              <a:rPr lang="ar-EG" sz="2500" b="1" dirty="0"/>
              <a:t>الانحراف بعضها طويل المدي بالزيادة أو النقصان من سنة أو آخري بقيمة متوسطة مقدرها 8 دقائق سنوياً، وعلى الرغم من بطئ التغيرات السنوية فإنها تسبب تغيراً محسوساً في اتجاه الشمال المغناطيسي لمكان </a:t>
            </a:r>
            <a:r>
              <a:rPr lang="ar-EG" sz="2500" b="1" dirty="0" smtClean="0"/>
              <a:t>ما، والبعض </a:t>
            </a:r>
            <a:r>
              <a:rPr lang="ar-EG" sz="2500" b="1" dirty="0"/>
              <a:t>الآخر قصير المدي وهي تغيرات يومية تصل على بضعة دقائق بقيمة تتراوح بين 1 و2 لكل ساعة، وتزيد صيفاً وتقل شتاءً؛ ويرجح السبب لتأثير أشعة الشمس، غير أن التغيرات اليومية نظراً لعدم ثباتها عادة ما تهمل في المساحات الصغيرة كما هو الحال في الخرائط الطبوغرافية.</a:t>
            </a:r>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3927163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الشمال </a:t>
            </a:r>
            <a:r>
              <a:rPr lang="ar-EG" b="1" dirty="0" smtClean="0">
                <a:solidFill>
                  <a:srgbClr val="89006F"/>
                </a:solidFill>
              </a:rPr>
              <a:t>الإحداثي </a:t>
            </a:r>
            <a:r>
              <a:rPr lang="en-US" b="1" dirty="0">
                <a:solidFill>
                  <a:srgbClr val="89006F"/>
                </a:solidFill>
              </a:rPr>
              <a:t>Grid North </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400" b="1" u="sng" dirty="0" smtClean="0"/>
              <a:t>الشمال الإحداثي </a:t>
            </a:r>
            <a:r>
              <a:rPr lang="ar-EG" sz="2400" b="1" dirty="0"/>
              <a:t>فهو الشمال الذي يحدده خط الطول الرئيسي ، أو خط الطول الأوسط ، وإذا درسنا إسقاط أي منطقة على الخريطة نلاحظ أن خط الطول المتوسط لهذه الخريطة يكون خطاً مستقيما، بينما تظهر خطوط الطول على جانبي الخط الأوسط على شكل أقواس تمثل عليه وتتقابل جميعا عند القطبين، وإذا استعضنا عن هذه الاقوس الجانبية بمستقيمات توازى خط الطول الأوسط فان هذه المتوازيات  </a:t>
            </a:r>
            <a:r>
              <a:rPr lang="ar-EG" sz="2400" b="1" dirty="0" smtClean="0"/>
              <a:t>تشير إلى الشمال الإحداثي.</a:t>
            </a:r>
          </a:p>
          <a:p>
            <a:pPr algn="just" rtl="1" eaLnBrk="1" hangingPunct="1"/>
            <a:r>
              <a:rPr lang="ar-EG" sz="2400" b="1" dirty="0" smtClean="0"/>
              <a:t>وهناك </a:t>
            </a:r>
            <a:r>
              <a:rPr lang="ar-EG" sz="2400" b="1" dirty="0"/>
              <a:t>فرقاً بين خطوط الشمال الاحداثي التي توازي الطول الأوسط وبين خطوط الطول التي </a:t>
            </a:r>
            <a:r>
              <a:rPr lang="ar-EG" sz="2400" b="1" dirty="0" smtClean="0"/>
              <a:t>تظهر على </a:t>
            </a:r>
            <a:r>
              <a:rPr lang="ar-EG" sz="2400" b="1" dirty="0"/>
              <a:t>شكل أقواس تتقابل عند القطبين وتشير إلى الشمال الحقيقي، ويزداد الفرق بينهما كلما بعدنا عن خط الطول لأوسط، ويعرف هذا الفرق بزاوية الانحراف الاحداثي</a:t>
            </a:r>
            <a:r>
              <a:rPr lang="ar-EG" sz="2400" b="1" dirty="0" smtClean="0"/>
              <a:t>، ولا يصح </a:t>
            </a:r>
            <a:r>
              <a:rPr lang="ar-EG" sz="2400" b="1" dirty="0"/>
              <a:t>التجاوز أكثر من درجة واحدة كفرق </a:t>
            </a:r>
            <a:r>
              <a:rPr lang="ar-EG" sz="2400" b="1" dirty="0" smtClean="0"/>
              <a:t>في نظام الخرائط. </a:t>
            </a:r>
          </a:p>
          <a:p>
            <a:pPr algn="just" rtl="1" eaLnBrk="1" hangingPunct="1"/>
            <a:r>
              <a:rPr lang="ar-EG" sz="2400" b="1" dirty="0" smtClean="0"/>
              <a:t>وتحسب </a:t>
            </a:r>
            <a:r>
              <a:rPr lang="ar-EG" sz="2400" b="1" dirty="0"/>
              <a:t>زاوية الانحراف الاحداثي </a:t>
            </a:r>
            <a:r>
              <a:rPr lang="ar-EG" sz="2400" b="1" dirty="0" smtClean="0"/>
              <a:t>من </a:t>
            </a:r>
            <a:r>
              <a:rPr lang="ar-EG" sz="2400" b="1" dirty="0"/>
              <a:t>المعادلة الآتية</a:t>
            </a:r>
            <a:r>
              <a:rPr lang="ar-EG" sz="2400" b="1" dirty="0" smtClean="0"/>
              <a:t>:</a:t>
            </a:r>
            <a:endParaRPr lang="ar-EG" sz="2400" b="1" dirty="0"/>
          </a:p>
          <a:p>
            <a:pPr marL="0" indent="0" algn="just" rtl="1" eaLnBrk="1" hangingPunct="1">
              <a:buNone/>
            </a:pPr>
            <a:r>
              <a:rPr lang="ar-EG" sz="2400" b="1" dirty="0"/>
              <a:t>زاوية الانحراف الاحداثي= (خط طول المكان- خط الطول الأوسط) × </a:t>
            </a:r>
            <a:r>
              <a:rPr lang="ar-EG" sz="2400" b="1" dirty="0" err="1"/>
              <a:t>جا</a:t>
            </a:r>
            <a:r>
              <a:rPr lang="ar-EG" sz="2400" b="1" dirty="0"/>
              <a:t> دائرة عرض المكان</a:t>
            </a:r>
          </a:p>
          <a:p>
            <a:pPr algn="just" rtl="1" eaLnBrk="1" hangingPunct="1"/>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2641686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مقياس الرسم </a:t>
            </a:r>
            <a:r>
              <a:rPr lang="en-US" b="1" dirty="0">
                <a:solidFill>
                  <a:srgbClr val="89006F"/>
                </a:solidFill>
              </a:rPr>
              <a:t>Map </a:t>
            </a:r>
            <a:r>
              <a:rPr lang="en-US" b="1" dirty="0" smtClean="0">
                <a:solidFill>
                  <a:srgbClr val="89006F"/>
                </a:solidFill>
              </a:rPr>
              <a:t>Scale</a:t>
            </a:r>
          </a:p>
        </p:txBody>
      </p:sp>
      <p:sp>
        <p:nvSpPr>
          <p:cNvPr id="35843" name="Content Placeholder 2"/>
          <p:cNvSpPr>
            <a:spLocks noGrp="1"/>
          </p:cNvSpPr>
          <p:nvPr>
            <p:ph sz="quarter" idx="1"/>
          </p:nvPr>
        </p:nvSpPr>
        <p:spPr>
          <a:xfrm>
            <a:off x="301625" y="1371600"/>
            <a:ext cx="8504238" cy="5029200"/>
          </a:xfrm>
        </p:spPr>
        <p:txBody>
          <a:bodyPr/>
          <a:lstStyle/>
          <a:p>
            <a:pPr algn="just" rtl="1" eaLnBrk="1" hangingPunct="1"/>
            <a:r>
              <a:rPr lang="ar-EG" sz="2600" b="1" dirty="0" smtClean="0"/>
              <a:t> </a:t>
            </a:r>
            <a:r>
              <a:rPr lang="ar-EG" sz="2600" b="1" dirty="0"/>
              <a:t>من الطبيعي أن </a:t>
            </a:r>
            <a:r>
              <a:rPr lang="ar-EG" sz="2600" b="1" dirty="0" smtClean="0"/>
              <a:t>يستخدم </a:t>
            </a:r>
            <a:r>
              <a:rPr lang="ar-EG" sz="2600" b="1" dirty="0"/>
              <a:t>في رسم الخريطة  الطبوغرافية مقياس معين لنقل </a:t>
            </a:r>
            <a:r>
              <a:rPr lang="ar-EG" sz="2600" b="1" dirty="0" smtClean="0"/>
              <a:t>تفاصيل سطح </a:t>
            </a:r>
            <a:r>
              <a:rPr lang="ar-EG" sz="2600" b="1" dirty="0"/>
              <a:t>الأرض بما يسمح </a:t>
            </a:r>
            <a:r>
              <a:rPr lang="ar-EG" sz="2600" b="1" dirty="0" smtClean="0"/>
              <a:t>ببيانها بصورة </a:t>
            </a:r>
            <a:r>
              <a:rPr lang="ar-EG" sz="2600" b="1" dirty="0"/>
              <a:t>واضحة، ولذلك نجد أن مقاييس الرسم للخريطة الطبوغرافية في دول العالم المختلفة ذات مقاييس </a:t>
            </a:r>
            <a:r>
              <a:rPr lang="ar-EG" sz="2600" b="1" dirty="0" smtClean="0"/>
              <a:t>متوسطة </a:t>
            </a:r>
            <a:r>
              <a:rPr lang="ar-EG" sz="2600" b="1" dirty="0"/>
              <a:t>سواء أكانت كبيرة المساحة مثل كندا والولايات </a:t>
            </a:r>
            <a:r>
              <a:rPr lang="ar-EG" sz="2600" b="1" dirty="0" smtClean="0"/>
              <a:t>المتحدة والصين أم متوسطة </a:t>
            </a:r>
            <a:r>
              <a:rPr lang="ar-EG" sz="2600" b="1" dirty="0"/>
              <a:t>مثل السعودية </a:t>
            </a:r>
            <a:r>
              <a:rPr lang="ar-EG" sz="2600" b="1" dirty="0" smtClean="0"/>
              <a:t>أم </a:t>
            </a:r>
            <a:r>
              <a:rPr lang="ar-EG" sz="2600" b="1" dirty="0"/>
              <a:t>صغيرة مثل </a:t>
            </a:r>
            <a:r>
              <a:rPr lang="ar-EG" sz="2600" b="1" dirty="0" smtClean="0"/>
              <a:t>الكويت  وقطر.</a:t>
            </a:r>
          </a:p>
          <a:p>
            <a:pPr algn="just" rtl="1" eaLnBrk="1" hangingPunct="1"/>
            <a:r>
              <a:rPr lang="ar-EG" sz="2600" b="1" dirty="0" smtClean="0"/>
              <a:t>وتتباين </a:t>
            </a:r>
            <a:r>
              <a:rPr lang="ar-EG" sz="2600" b="1" dirty="0"/>
              <a:t>مقاييس الخرائط الطبوغرافية في دول العالم فقد ترسم بمقياس 1: 300000 وقد يصل </a:t>
            </a:r>
            <a:r>
              <a:rPr lang="ar-EG" sz="2600" b="1" dirty="0" smtClean="0"/>
              <a:t>مقياسها </a:t>
            </a:r>
            <a:r>
              <a:rPr lang="ar-EG" sz="2600" b="1" dirty="0"/>
              <a:t>إلى 1: 50000 أو 1: 25000، والمقياس الشائع لها في كثير من دول العالم التي تتبع النظم الفرنسية 1: 100000 مثل مصر، 1: 63360 للدول التي تتبع النظم البريطانية كما هو الحال في المملكة المتحدة</a:t>
            </a:r>
            <a:r>
              <a:rPr lang="ar-EG" sz="2600" b="1" dirty="0" smtClean="0"/>
              <a:t>.</a:t>
            </a:r>
          </a:p>
          <a:p>
            <a:pPr algn="just" rtl="1" eaLnBrk="1" hangingPunct="1"/>
            <a:r>
              <a:rPr lang="ar-EG" sz="2600" b="1" dirty="0" smtClean="0"/>
              <a:t>وعادة تبدأ الخرائط الطبوغرافية </a:t>
            </a:r>
            <a:r>
              <a:rPr lang="ar-EG" sz="2600" b="1" dirty="0"/>
              <a:t>بمقياس </a:t>
            </a:r>
            <a:r>
              <a:rPr lang="ar-EG" sz="2600" b="1" dirty="0" smtClean="0"/>
              <a:t>1</a:t>
            </a:r>
            <a:r>
              <a:rPr lang="ar-EG" sz="2600" b="1" dirty="0"/>
              <a:t>: </a:t>
            </a:r>
            <a:r>
              <a:rPr lang="ar-EG" sz="2600" b="1" dirty="0" smtClean="0"/>
              <a:t>500000 </a:t>
            </a:r>
            <a:r>
              <a:rPr lang="ar-EG" sz="2600" b="1" dirty="0"/>
              <a:t>إلى 1: </a:t>
            </a:r>
            <a:r>
              <a:rPr lang="ar-EG" sz="2600" b="1" dirty="0" smtClean="0"/>
              <a:t>250000 إلى </a:t>
            </a:r>
            <a:r>
              <a:rPr lang="ar-EG" sz="2600" b="1" dirty="0"/>
              <a:t>1: </a:t>
            </a:r>
            <a:r>
              <a:rPr lang="ar-EG" sz="2600" b="1" dirty="0" smtClean="0"/>
              <a:t>100000 </a:t>
            </a:r>
            <a:r>
              <a:rPr lang="ar-EG" sz="2600" b="1" dirty="0"/>
              <a:t>فأكبر إلى 1: 50000 إلى 1: </a:t>
            </a:r>
            <a:r>
              <a:rPr lang="ar-EG" sz="2600" b="1" dirty="0" smtClean="0"/>
              <a:t>25000 </a:t>
            </a:r>
            <a:r>
              <a:rPr lang="ar-EG" sz="2600" b="1" dirty="0"/>
              <a:t>إلى 1: </a:t>
            </a:r>
            <a:r>
              <a:rPr lang="ar-EG" sz="2600" b="1" dirty="0" smtClean="0"/>
              <a:t>20000.</a:t>
            </a:r>
          </a:p>
          <a:p>
            <a:pPr marL="0" indent="0" algn="just" rtl="1" eaLnBrk="1" hangingPunct="1">
              <a:buNone/>
            </a:pPr>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2669667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a:solidFill>
                  <a:srgbClr val="89006F"/>
                </a:solidFill>
              </a:rPr>
              <a:t>مقياس الرسم </a:t>
            </a:r>
            <a:r>
              <a:rPr lang="en-US" b="1" dirty="0">
                <a:solidFill>
                  <a:srgbClr val="89006F"/>
                </a:solidFill>
              </a:rPr>
              <a:t>Map Scale</a:t>
            </a:r>
            <a:endParaRPr lang="en-US" dirty="0"/>
          </a:p>
        </p:txBody>
      </p:sp>
      <p:sp>
        <p:nvSpPr>
          <p:cNvPr id="3" name="Content Placeholder 2"/>
          <p:cNvSpPr>
            <a:spLocks noGrp="1"/>
          </p:cNvSpPr>
          <p:nvPr>
            <p:ph sz="quarter" idx="1"/>
          </p:nvPr>
        </p:nvSpPr>
        <p:spPr>
          <a:xfrm>
            <a:off x="301752" y="1527048"/>
            <a:ext cx="8503920" cy="2206752"/>
          </a:xfrm>
        </p:spPr>
        <p:txBody>
          <a:bodyPr/>
          <a:lstStyle/>
          <a:p>
            <a:pPr algn="just" rtl="1"/>
            <a:r>
              <a:rPr lang="ar-EG" sz="2600" b="1" dirty="0" smtClean="0"/>
              <a:t>نظرا </a:t>
            </a:r>
            <a:r>
              <a:rPr lang="ar-EG" sz="2600" b="1" dirty="0"/>
              <a:t>لأهمية الخريطة واتساع مجال استخدامها لدى كثير من المتخصصين ، وأهميتها في الدراسة الميدانية بوجه </a:t>
            </a:r>
            <a:r>
              <a:rPr lang="ar-EG" sz="2600" b="1" dirty="0" smtClean="0"/>
              <a:t>خاص، فان </a:t>
            </a:r>
            <a:r>
              <a:rPr lang="ar-EG" sz="2600" b="1" dirty="0"/>
              <a:t>مقياس الرسم يوضع عليها في صورة رقمية بالإضافة إلى رسم مقياس خطى مقارن كيلو متري وميلي، ويرسم عادة المقياس الخطي بطول كبير نسبياً في وسط الهامش الجنوبي للخريطة كما هو الحال في الخرائط الطبوغرافية </a:t>
            </a:r>
            <a:r>
              <a:rPr lang="ar-EG" sz="2600" b="1" dirty="0" smtClean="0"/>
              <a:t>السعودية.</a:t>
            </a:r>
            <a:endParaRPr lang="en-US" sz="2600" b="1" dirty="0"/>
          </a:p>
        </p:txBody>
      </p:sp>
      <p:pic>
        <p:nvPicPr>
          <p:cNvPr id="4098" name="Picture 2" descr="E:\الرفع الطبوغرافي\خرائط طبوغرافية مختلفة لبعض مناطق المملكة\AlKhirkh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581400"/>
            <a:ext cx="8686800" cy="27356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9400" y="4949230"/>
            <a:ext cx="2667000" cy="537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104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40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smtClean="0">
                <a:solidFill>
                  <a:srgbClr val="89006F"/>
                </a:solidFill>
              </a:rPr>
              <a:t>عنوان الخريطة </a:t>
            </a:r>
            <a:r>
              <a:rPr lang="en-US" b="1" dirty="0" smtClean="0">
                <a:solidFill>
                  <a:srgbClr val="89006F"/>
                </a:solidFill>
              </a:rPr>
              <a:t>Map Title</a:t>
            </a: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500" b="1" dirty="0"/>
              <a:t>العنوان في الخريطة يوضح محتوى أو موضوع الخريطة كما هو الحال في خريطة عنوانها كثافة السكان أو الوحدات السياسية ، أو النبات الطبيعي ، ومن الممكن أن يكتب عنوان الخريطة حسب الغرض التي تستخدم فيه الخريطة .فمثلا لنفرض أننا رسمنا خريطة تبين توزيع كثافة السكان في الأرض الزراعية في  </a:t>
            </a:r>
            <a:r>
              <a:rPr lang="ar-EG" sz="2500" b="1" dirty="0" smtClean="0"/>
              <a:t>المملكة العربية السعودية طبقاً </a:t>
            </a:r>
            <a:r>
              <a:rPr lang="ar-EG" sz="2500" b="1" dirty="0"/>
              <a:t>لتعداد عام </a:t>
            </a:r>
            <a:r>
              <a:rPr lang="ar-EG" sz="2500" b="1" dirty="0" smtClean="0"/>
              <a:t>2015 </a:t>
            </a:r>
            <a:r>
              <a:rPr lang="ar-EG" sz="2500" b="1" dirty="0"/>
              <a:t>فمن الممكن أن يكتب عنوان الخريطة حسب الغرض المستخدم فيه </a:t>
            </a:r>
            <a:r>
              <a:rPr lang="ar-EG" sz="2500" b="1" dirty="0" smtClean="0"/>
              <a:t>الخريطة.</a:t>
            </a:r>
          </a:p>
          <a:p>
            <a:pPr algn="just" rtl="1" eaLnBrk="1" hangingPunct="1"/>
            <a:r>
              <a:rPr lang="ar-EG" sz="2500" b="1" dirty="0"/>
              <a:t>ويوضع عنوان </a:t>
            </a:r>
            <a:r>
              <a:rPr lang="ar-EG" sz="2500" b="1" dirty="0" smtClean="0"/>
              <a:t>جميع أنواع الخرائط داخل </a:t>
            </a:r>
            <a:r>
              <a:rPr lang="ar-EG" sz="2500" b="1" dirty="0"/>
              <a:t>الخريطة أو أسفلها، </a:t>
            </a:r>
            <a:r>
              <a:rPr lang="ar-EG" sz="2500" b="1" dirty="0" smtClean="0"/>
              <a:t>باستثناء عنوان </a:t>
            </a:r>
            <a:r>
              <a:rPr lang="ar-EG" sz="2500" b="1" dirty="0"/>
              <a:t>الخريطة الطبوغرافية يوضع خارج إطار الخريطة في  </a:t>
            </a:r>
            <a:r>
              <a:rPr lang="ar-EG" sz="2500" b="1" dirty="0" smtClean="0"/>
              <a:t>وسط الجهة العليا من الخريطة، بارزاً من حيث نوع الخط والحجم، </a:t>
            </a:r>
            <a:r>
              <a:rPr lang="ar-EG" sz="2500" b="1" dirty="0"/>
              <a:t>وهو </a:t>
            </a:r>
            <a:r>
              <a:rPr lang="ar-EG" sz="2500" b="1" dirty="0" smtClean="0"/>
              <a:t>لا يشير </a:t>
            </a:r>
            <a:r>
              <a:rPr lang="ar-EG" sz="2500" b="1" dirty="0"/>
              <a:t>لمحتوي الخريطة ومضمونها كما أشارنا لعنوان الخريطة، ولكن تعنون الخريطة الطبوغرافية تبعاً لأهم ظاهرة على </a:t>
            </a:r>
            <a:r>
              <a:rPr lang="ar-EG" sz="2500" b="1" dirty="0" smtClean="0"/>
              <a:t>الخريطة، وغالباً تعنون باسم المنطقة الأكثر شهرة (منطقة- محافظة- مدينة- قرية) التي تغطيها الخريطة.</a:t>
            </a:r>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1420499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smtClean="0">
                <a:solidFill>
                  <a:srgbClr val="89006F"/>
                </a:solidFill>
              </a:rPr>
              <a:t>عنوان الخريطة </a:t>
            </a:r>
            <a:r>
              <a:rPr lang="en-US" b="1" dirty="0" smtClean="0">
                <a:solidFill>
                  <a:srgbClr val="89006F"/>
                </a:solidFill>
              </a:rPr>
              <a:t>Map Title</a:t>
            </a:r>
          </a:p>
        </p:txBody>
      </p:sp>
      <p:pic>
        <p:nvPicPr>
          <p:cNvPr id="2" name="Content Placeholder 1"/>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76400" y="1524000"/>
            <a:ext cx="5756154" cy="4800600"/>
          </a:xfrm>
        </p:spPr>
      </p:pic>
    </p:spTree>
    <p:extLst>
      <p:ext uri="{BB962C8B-B14F-4D97-AF65-F5344CB8AC3E}">
        <p14:creationId xmlns:p14="http://schemas.microsoft.com/office/powerpoint/2010/main" val="3211625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a:solidFill>
                  <a:srgbClr val="89006F"/>
                </a:solidFill>
              </a:rPr>
              <a:t>دليل الخريطة </a:t>
            </a:r>
            <a:r>
              <a:rPr lang="en-US" b="1" dirty="0" smtClean="0">
                <a:solidFill>
                  <a:srgbClr val="89006F"/>
                </a:solidFill>
              </a:rPr>
              <a:t>Map Legend (Symbols)</a:t>
            </a: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500" b="1" dirty="0"/>
              <a:t>المفتاح أو دليل الخريطة أمر لازم، لأنه يشرح ويوضح </a:t>
            </a:r>
            <a:r>
              <a:rPr lang="ar-EG" sz="2500" b="1" dirty="0" smtClean="0"/>
              <a:t>ما</a:t>
            </a:r>
            <a:r>
              <a:rPr lang="en-US" sz="2500" b="1" dirty="0" smtClean="0"/>
              <a:t> </a:t>
            </a:r>
            <a:r>
              <a:rPr lang="ar-EG" sz="2500" b="1" dirty="0" smtClean="0"/>
              <a:t>تعنيه </a:t>
            </a:r>
            <a:r>
              <a:rPr lang="ar-EG" sz="2500" b="1" dirty="0"/>
              <a:t>الرموز المستخدمة في رسم الخريطة. وقد ترسم الخريطة لتبين ظاهرة واحدة وفى هذه الحالة  يمكن حذف مفتاح الخريطة، </a:t>
            </a:r>
            <a:r>
              <a:rPr lang="ar-EG" sz="2500" b="1" dirty="0" smtClean="0"/>
              <a:t>وفي حالة تناول </a:t>
            </a:r>
            <a:r>
              <a:rPr lang="ar-EG" sz="2500" b="1" dirty="0"/>
              <a:t>الخريطة عدداً من الظاهرات، </a:t>
            </a:r>
            <a:r>
              <a:rPr lang="ar-EG" sz="2500" b="1" dirty="0" smtClean="0"/>
              <a:t>وجب أن </a:t>
            </a:r>
            <a:r>
              <a:rPr lang="ar-EG" sz="2500" b="1" dirty="0"/>
              <a:t>نميز بينهم عن طريق وضع رموز خاصة في دليل يوضح محتواها.</a:t>
            </a:r>
            <a:endParaRPr lang="ar-EG" sz="2500" b="1" dirty="0" smtClean="0"/>
          </a:p>
          <a:p>
            <a:pPr algn="just" rtl="1" eaLnBrk="1" hangingPunct="1"/>
            <a:r>
              <a:rPr lang="ar-EG" sz="2500" b="1" dirty="0"/>
              <a:t>أما مع كبر مقياس الخريطة الطبوغرافية واحتوائها على قدر كبير من التفاصيل الخاصة بالظاهرات الطبيعية والبشرية، فمن الضروري بمكان استخدام عدد كبير من الرموز والعلامات الاصطلاحية لتمثيل هذه الظاهرات على الخريطة، وعادة ما يتم استخدام الألوان في الرموز، والعديد من الظاهرات اصبحت رموزها متعارف </a:t>
            </a:r>
            <a:r>
              <a:rPr lang="ar-EG" sz="2500" b="1" dirty="0" smtClean="0"/>
              <a:t>عليها، </a:t>
            </a:r>
            <a:r>
              <a:rPr lang="ar-EG" sz="2500" b="1" dirty="0"/>
              <a:t>ونظراً لشيوع استخدام الخريطة الطبوغرافية وضع </a:t>
            </a:r>
            <a:r>
              <a:rPr lang="ar-EG" sz="2500" b="1" u="sng" dirty="0"/>
              <a:t>نظام ترميز دولي </a:t>
            </a:r>
            <a:r>
              <a:rPr lang="ar-EG" sz="2500" b="1" dirty="0"/>
              <a:t>للعلامات </a:t>
            </a:r>
            <a:r>
              <a:rPr lang="ar-EG" sz="2500" b="1" dirty="0" smtClean="0"/>
              <a:t>والرموز حتي </a:t>
            </a:r>
            <a:r>
              <a:rPr lang="ar-EG" sz="2500" b="1" dirty="0"/>
              <a:t>يسهل قراءتها وتحلليها.</a:t>
            </a:r>
            <a:endParaRPr lang="ar-EG" sz="2500" b="1" dirty="0" smtClean="0"/>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74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17516"/>
            <a:ext cx="4537025" cy="61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E:\الرفع الطبوغرافي\topo map\دليل خريطة 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120" y="400396"/>
            <a:ext cx="865148" cy="57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10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rtl="1" eaLnBrk="1" hangingPunct="1"/>
            <a:r>
              <a:rPr lang="ar-EG" b="1" dirty="0" smtClean="0">
                <a:solidFill>
                  <a:srgbClr val="89006F"/>
                </a:solidFill>
              </a:rPr>
              <a:t>ألوان الخريطة الطبوغرافية</a:t>
            </a:r>
            <a:endParaRPr lang="en-US" b="1" dirty="0" smtClean="0">
              <a:solidFill>
                <a:srgbClr val="89006F"/>
              </a:solidFill>
            </a:endParaRPr>
          </a:p>
        </p:txBody>
      </p:sp>
      <p:sp>
        <p:nvSpPr>
          <p:cNvPr id="35843" name="Content Placeholder 2"/>
          <p:cNvSpPr>
            <a:spLocks noGrp="1"/>
          </p:cNvSpPr>
          <p:nvPr>
            <p:ph sz="quarter" idx="1"/>
          </p:nvPr>
        </p:nvSpPr>
        <p:spPr>
          <a:xfrm>
            <a:off x="301625" y="1371600"/>
            <a:ext cx="8504238" cy="5029200"/>
          </a:xfrm>
        </p:spPr>
        <p:txBody>
          <a:bodyPr/>
          <a:lstStyle/>
          <a:p>
            <a:pPr algn="just" rtl="1" eaLnBrk="1" hangingPunct="1"/>
            <a:r>
              <a:rPr lang="ar-EG" sz="2600" b="1" dirty="0" smtClean="0"/>
              <a:t> </a:t>
            </a:r>
            <a:r>
              <a:rPr lang="ar-EG" sz="2500" b="1" dirty="0" smtClean="0"/>
              <a:t>اللون الأسود: يدل على المعالم البشرية مثل: المباني وخطوط السكك الحديدية، كما يستخدم في كتابة عنوان الخريطة والأسماء والمناسيب ومقياس الرسم.</a:t>
            </a:r>
          </a:p>
          <a:p>
            <a:pPr algn="just" rtl="1" eaLnBrk="1" hangingPunct="1"/>
            <a:r>
              <a:rPr lang="ar-EG" sz="2500" b="1" dirty="0" smtClean="0">
                <a:solidFill>
                  <a:srgbClr val="C00000"/>
                </a:solidFill>
              </a:rPr>
              <a:t>اللون البني</a:t>
            </a:r>
            <a:r>
              <a:rPr lang="ar-EG" sz="2500" b="1" dirty="0" smtClean="0"/>
              <a:t>: يستخدم في رسم خطوط الكنتور </a:t>
            </a:r>
            <a:r>
              <a:rPr lang="en-US" sz="2500" b="1" dirty="0" smtClean="0"/>
              <a:t>Contour Lines </a:t>
            </a:r>
            <a:r>
              <a:rPr lang="ar-EG" sz="2500" b="1" dirty="0" smtClean="0"/>
              <a:t>.</a:t>
            </a:r>
          </a:p>
          <a:p>
            <a:pPr algn="just" rtl="1" eaLnBrk="1" hangingPunct="1"/>
            <a:r>
              <a:rPr lang="ar-EG" sz="2500" b="1" dirty="0" smtClean="0">
                <a:solidFill>
                  <a:srgbClr val="0070C0"/>
                </a:solidFill>
              </a:rPr>
              <a:t>اللون الأزرق</a:t>
            </a:r>
            <a:r>
              <a:rPr lang="ar-EG" sz="2500" b="1" dirty="0" smtClean="0"/>
              <a:t>: يستخدم في المسطحات المائية مثل: البحار والأنهار والترع والمصارف.</a:t>
            </a:r>
          </a:p>
          <a:p>
            <a:pPr algn="just" rtl="1" eaLnBrk="1" hangingPunct="1"/>
            <a:r>
              <a:rPr lang="ar-EG" sz="2500" b="1" dirty="0" smtClean="0">
                <a:solidFill>
                  <a:srgbClr val="00B050"/>
                </a:solidFill>
              </a:rPr>
              <a:t>اللون الأخضر</a:t>
            </a:r>
            <a:r>
              <a:rPr lang="ar-EG" sz="2500" b="1" dirty="0" smtClean="0"/>
              <a:t>: يستخدم للدلالة على الأرضي الزراعية.</a:t>
            </a:r>
          </a:p>
          <a:p>
            <a:pPr algn="just" rtl="1" eaLnBrk="1" hangingPunct="1"/>
            <a:r>
              <a:rPr lang="ar-EG" sz="2500" b="1" dirty="0" smtClean="0">
                <a:solidFill>
                  <a:srgbClr val="FF0000"/>
                </a:solidFill>
              </a:rPr>
              <a:t>اللون الأحمر</a:t>
            </a:r>
            <a:r>
              <a:rPr lang="ar-EG" sz="2500" b="1" dirty="0" smtClean="0"/>
              <a:t>: يدل على المظاهر الحضارية مثل: التجمعات السكنية وحدود المدن، كما يستخدم في رسم خطوط شبكة الإحداثيات.</a:t>
            </a:r>
          </a:p>
          <a:p>
            <a:pPr algn="just" rtl="1" eaLnBrk="1" hangingPunct="1"/>
            <a:r>
              <a:rPr lang="ar-EG" sz="2500" b="1" dirty="0" smtClean="0"/>
              <a:t>الطرق بأنواعها المختلفة ترسم باللونين الأحمر للطرق السريعة، والأسود لباقي أنواع الطرق.</a:t>
            </a:r>
          </a:p>
          <a:p>
            <a:pPr algn="just" rtl="1" eaLnBrk="1" hangingPunct="1"/>
            <a:r>
              <a:rPr lang="ar-EG" sz="2500" b="1" dirty="0" smtClean="0"/>
              <a:t>ويمكن استخدام ألون محددة لتوضيح  باقي الظاهرات الجغرافية، على أن يوضح في مفتاح الخريطة.</a:t>
            </a:r>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74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b="1" dirty="0">
                <a:solidFill>
                  <a:srgbClr val="89006F"/>
                </a:solidFill>
              </a:rPr>
              <a:t>دليل الخريطة </a:t>
            </a:r>
            <a:r>
              <a:rPr lang="en-US" b="1" dirty="0">
                <a:solidFill>
                  <a:srgbClr val="89006F"/>
                </a:solidFill>
              </a:rPr>
              <a:t>Map Legend (Symbols)</a:t>
            </a:r>
            <a:endParaRPr lang="en-US" dirty="0"/>
          </a:p>
        </p:txBody>
      </p:sp>
      <p:sp>
        <p:nvSpPr>
          <p:cNvPr id="5" name="Content Placeholder 4"/>
          <p:cNvSpPr>
            <a:spLocks noGrp="1"/>
          </p:cNvSpPr>
          <p:nvPr>
            <p:ph sz="quarter" idx="1"/>
          </p:nvPr>
        </p:nvSpPr>
        <p:spPr>
          <a:xfrm>
            <a:off x="265906" y="2819400"/>
            <a:ext cx="8610600" cy="1066800"/>
          </a:xfrm>
        </p:spPr>
        <p:txBody>
          <a:bodyPr/>
          <a:lstStyle/>
          <a:p>
            <a:pPr algn="r" rtl="1"/>
            <a:r>
              <a:rPr lang="ar-EG" b="1" dirty="0" smtClean="0"/>
              <a:t>مثال لاستخدام الألوان في الخريطة الطبوغرافية.</a:t>
            </a:r>
          </a:p>
          <a:p>
            <a:pPr algn="r" rtl="1"/>
            <a:r>
              <a:rPr lang="ar-EG" b="1" dirty="0" smtClean="0"/>
              <a:t>أسفلها نموذج لدليل الخريطة الطبوغرافية مقياس 1: 250000.</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447800"/>
            <a:ext cx="850423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E:\الرفع الطبوغرافي\topo map\دليل الخريطة.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906" y="3886200"/>
            <a:ext cx="8610600" cy="248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93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510</TotalTime>
  <Words>3492</Words>
  <Application>Microsoft Office PowerPoint</Application>
  <PresentationFormat>On-screen Show (4:3)</PresentationFormat>
  <Paragraphs>544</Paragraphs>
  <Slides>37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Arial</vt:lpstr>
      <vt:lpstr>Calibri</vt:lpstr>
      <vt:lpstr>Constantia</vt:lpstr>
      <vt:lpstr>Georgia</vt:lpstr>
      <vt:lpstr>Simplified Arabic</vt:lpstr>
      <vt:lpstr>Times New Roman</vt:lpstr>
      <vt:lpstr>Wingdings</vt:lpstr>
      <vt:lpstr>Wingdings 2</vt:lpstr>
      <vt:lpstr>Flow</vt:lpstr>
      <vt:lpstr>1_Flow</vt:lpstr>
      <vt:lpstr>Civic</vt:lpstr>
      <vt:lpstr>PowerPoint Presentation</vt:lpstr>
      <vt:lpstr>PowerPoint Presentation</vt:lpstr>
      <vt:lpstr>مقدمة</vt:lpstr>
      <vt:lpstr>عنوان الخريطة Map Title</vt:lpstr>
      <vt:lpstr>عنوان الخريطة Map Title</vt:lpstr>
      <vt:lpstr>دليل الخريطة Map Legend (Symbols)</vt:lpstr>
      <vt:lpstr>PowerPoint Presentation</vt:lpstr>
      <vt:lpstr>ألوان الخريطة الطبوغرافية</vt:lpstr>
      <vt:lpstr>دليل الخريطة Map Legend (Symbols)</vt:lpstr>
      <vt:lpstr>أهمية ألوان الخرائط</vt:lpstr>
      <vt:lpstr>دليل الخريطة Map Legend (Symbols)</vt:lpstr>
      <vt:lpstr>مصطلحات الخريطة Map Legend (Symbols)</vt:lpstr>
      <vt:lpstr>دليل الموقع Map Grid </vt:lpstr>
      <vt:lpstr>دليل الموقع Map Grid </vt:lpstr>
      <vt:lpstr>دليل الموقع Map Grid </vt:lpstr>
      <vt:lpstr>تحديد المواقع على الخريطة الطبوغرافية </vt:lpstr>
      <vt:lpstr>نظام الإحداثيات Gridline System</vt:lpstr>
      <vt:lpstr>نظام الإحداثيات Gridline System</vt:lpstr>
      <vt:lpstr>ترقيم شبكة الاحداثيات</vt:lpstr>
      <vt:lpstr>النظم العالمية لشبكة الاحداثيات</vt:lpstr>
      <vt:lpstr>نظام مركيتور المستعرض (UTM)</vt:lpstr>
      <vt:lpstr>نظام مركيتور المستعرض (UTM)</vt:lpstr>
      <vt:lpstr>اسقاط مركيتور المستعرض</vt:lpstr>
      <vt:lpstr>نظام مركيتور المستعرض (UTM)</vt:lpstr>
      <vt:lpstr>نظام مركيتور المستعرض (UTM)</vt:lpstr>
      <vt:lpstr>التقسيم الداخلي للنظام الإحداثي UTM </vt:lpstr>
      <vt:lpstr>نظام الاحداثيات بطريقة التقسيم الجغرافي </vt:lpstr>
      <vt:lpstr>نظام الاحداثيات بطريقة التقسيم الجغرافي </vt:lpstr>
      <vt:lpstr>نظام الاحداثيات بطريقة التقسيم الجغرافي </vt:lpstr>
      <vt:lpstr>نظام الاحداثيات بطريقة التقسيم الجغرافي </vt:lpstr>
      <vt:lpstr>دليل الاتجاه Map Direction</vt:lpstr>
      <vt:lpstr>الشمال الحقيقي True North </vt:lpstr>
      <vt:lpstr>الشمال المغناطيسي Magnetic North </vt:lpstr>
      <vt:lpstr>الشمال الإحداثي Grid North </vt:lpstr>
      <vt:lpstr>مقياس الرسم Map Scale</vt:lpstr>
      <vt:lpstr>مقياس الرسم Map Scale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45</cp:revision>
  <dcterms:created xsi:type="dcterms:W3CDTF">2016-10-16T18:06:47Z</dcterms:created>
  <dcterms:modified xsi:type="dcterms:W3CDTF">2020-09-15T19:23:33Z</dcterms:modified>
</cp:coreProperties>
</file>