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8" r:id="rId3"/>
  </p:sldMasterIdLst>
  <p:sldIdLst>
    <p:sldId id="257" r:id="rId4"/>
    <p:sldId id="258" r:id="rId5"/>
    <p:sldId id="259" r:id="rId6"/>
    <p:sldId id="260" r:id="rId7"/>
    <p:sldId id="261" r:id="rId8"/>
    <p:sldId id="262" r:id="rId9"/>
    <p:sldId id="263" r:id="rId10"/>
    <p:sldId id="264" r:id="rId11"/>
    <p:sldId id="265" r:id="rId12"/>
    <p:sldId id="266" r:id="rId13"/>
    <p:sldId id="267" r:id="rId14"/>
    <p:sldId id="276" r:id="rId15"/>
    <p:sldId id="277" r:id="rId16"/>
    <p:sldId id="278" r:id="rId17"/>
    <p:sldId id="274" r:id="rId18"/>
    <p:sldId id="273" r:id="rId19"/>
    <p:sldId id="269" r:id="rId20"/>
    <p:sldId id="270" r:id="rId21"/>
    <p:sldId id="271" r:id="rId22"/>
    <p:sldId id="272"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0AC00A6B-1B9E-4409-8697-083589987F0A}" type="datetimeFigureOut">
              <a:rPr lang="en-US"/>
              <a:pPr>
                <a:defRPr/>
              </a:pPr>
              <a:t>9/15/2020</a:t>
            </a:fld>
            <a:endParaRPr lang="en-US"/>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BF5F9">
                    <a:shade val="90000"/>
                  </a:srgbClr>
                </a:solidFill>
              </a:defRPr>
            </a:lvl1pPr>
          </a:lstStyle>
          <a:p>
            <a:pPr>
              <a:defRPr/>
            </a:pPr>
            <a:fld id="{3A0DF408-FA7D-453C-8A8F-13C50FCB612C}" type="slidenum">
              <a:rPr lang="en-US"/>
              <a:pPr>
                <a:defRPr/>
              </a:pPr>
              <a:t>‹#›</a:t>
            </a:fld>
            <a:endParaRPr lang="en-US"/>
          </a:p>
        </p:txBody>
      </p:sp>
    </p:spTree>
    <p:extLst>
      <p:ext uri="{BB962C8B-B14F-4D97-AF65-F5344CB8AC3E}">
        <p14:creationId xmlns:p14="http://schemas.microsoft.com/office/powerpoint/2010/main" val="8086713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8EFD165-4BEA-41DA-9CC2-5730D41D36F0}" type="datetimeFigureOut">
              <a:rPr lang="en-US"/>
              <a:pPr>
                <a:defRPr/>
              </a:pPr>
              <a:t>9/15/2020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8DA85D9-55A6-4BAF-B6EE-25852B36D7A7}" type="slidenum">
              <a:rPr lang="en-US"/>
              <a:pPr>
                <a:defRPr/>
              </a:pPr>
              <a:t>‹#›</a:t>
            </a:fld>
            <a:endParaRPr lang="en-US"/>
          </a:p>
        </p:txBody>
      </p:sp>
    </p:spTree>
    <p:extLst>
      <p:ext uri="{BB962C8B-B14F-4D97-AF65-F5344CB8AC3E}">
        <p14:creationId xmlns:p14="http://schemas.microsoft.com/office/powerpoint/2010/main" val="700517506"/>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E342379-0603-4083-A272-9ADBE98D253C}" type="datetimeFigureOut">
              <a:rPr lang="en-US"/>
              <a:pPr>
                <a:defRPr/>
              </a:pPr>
              <a:t>9/15/2020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028AA07-F44E-42EC-8F00-F70EFE71BDB8}" type="slidenum">
              <a:rPr lang="en-US"/>
              <a:pPr>
                <a:defRPr/>
              </a:pPr>
              <a:t>‹#›</a:t>
            </a:fld>
            <a:endParaRPr lang="en-US"/>
          </a:p>
        </p:txBody>
      </p:sp>
    </p:spTree>
    <p:extLst>
      <p:ext uri="{BB962C8B-B14F-4D97-AF65-F5344CB8AC3E}">
        <p14:creationId xmlns:p14="http://schemas.microsoft.com/office/powerpoint/2010/main" val="4178042840"/>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pPr>
              <a:defRPr/>
            </a:pPr>
            <a:fld id="{9F6E5DD8-2930-4A98-9DFF-F961DAD79267}"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2646965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pPr>
              <a:defRPr/>
            </a:pPr>
            <a:fld id="{242E2B7C-F476-4DA4-8CAC-6EE10E518B9F}"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3809439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2CCA6E87-835C-4C60-8146-EB084E64750F}" type="datetimeFigureOut">
              <a:rPr lang="en-US"/>
              <a:pPr>
                <a:defRPr/>
              </a:pPr>
              <a:t>9/15/2020</a:t>
            </a:fld>
            <a:endParaRPr lang="en-US"/>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BF5F9">
                    <a:shade val="90000"/>
                  </a:srgbClr>
                </a:solidFill>
              </a:defRPr>
            </a:lvl1pPr>
          </a:lstStyle>
          <a:p>
            <a:pPr>
              <a:defRPr/>
            </a:pPr>
            <a:fld id="{383636F7-F71E-41B8-A365-385B1A35E2C6}" type="slidenum">
              <a:rPr lang="en-US"/>
              <a:pPr>
                <a:defRPr/>
              </a:pPr>
              <a:t>‹#›</a:t>
            </a:fld>
            <a:endParaRPr lang="en-US"/>
          </a:p>
        </p:txBody>
      </p:sp>
    </p:spTree>
    <p:extLst>
      <p:ext uri="{BB962C8B-B14F-4D97-AF65-F5344CB8AC3E}">
        <p14:creationId xmlns:p14="http://schemas.microsoft.com/office/powerpoint/2010/main" val="1521222365"/>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053BD51-AC6B-41A1-ADEB-656438D51807}" type="datetimeFigureOut">
              <a:rPr lang="en-US"/>
              <a:pPr>
                <a:defRPr/>
              </a:pPr>
              <a:t>9/15/2020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275769D-BF98-4DA2-A531-888CD3E434E2}" type="slidenum">
              <a:rPr lang="en-US"/>
              <a:pPr>
                <a:defRPr/>
              </a:pPr>
              <a:t>‹#›</a:t>
            </a:fld>
            <a:endParaRPr lang="en-US"/>
          </a:p>
        </p:txBody>
      </p:sp>
    </p:spTree>
    <p:extLst>
      <p:ext uri="{BB962C8B-B14F-4D97-AF65-F5344CB8AC3E}">
        <p14:creationId xmlns:p14="http://schemas.microsoft.com/office/powerpoint/2010/main" val="1220352637"/>
      </p:ext>
    </p:extLst>
  </p:cSld>
  <p:clrMapOvr>
    <a:masterClrMapping/>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6517F3BA-EA1E-4479-B34E-C4972A69DD39}" type="datetimeFigureOut">
              <a:rPr lang="en-US"/>
              <a:pPr>
                <a:defRPr/>
              </a:pPr>
              <a:t>9/15/2020</a:t>
            </a:fld>
            <a:endParaRPr lang="en-US"/>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BF5F9">
                    <a:shade val="90000"/>
                  </a:srgbClr>
                </a:solidFill>
              </a:defRPr>
            </a:lvl1pPr>
          </a:lstStyle>
          <a:p>
            <a:pPr>
              <a:defRPr/>
            </a:pPr>
            <a:fld id="{2A7598BC-80F4-44FB-9067-86C581E83415}" type="slidenum">
              <a:rPr lang="en-US"/>
              <a:pPr>
                <a:defRPr/>
              </a:pPr>
              <a:t>‹#›</a:t>
            </a:fld>
            <a:endParaRPr lang="en-US"/>
          </a:p>
        </p:txBody>
      </p:sp>
    </p:spTree>
    <p:extLst>
      <p:ext uri="{BB962C8B-B14F-4D97-AF65-F5344CB8AC3E}">
        <p14:creationId xmlns:p14="http://schemas.microsoft.com/office/powerpoint/2010/main" val="2435567064"/>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E7A1DD3-3F59-4298-A305-E9C05A9DE639}" type="datetimeFigureOut">
              <a:rPr lang="en-US"/>
              <a:pPr>
                <a:defRPr/>
              </a:pPr>
              <a:t>9/15/2020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F1E541B-DB53-4BE5-A223-E3EF91E2EF73}" type="slidenum">
              <a:rPr lang="en-US"/>
              <a:pPr>
                <a:defRPr/>
              </a:pPr>
              <a:t>‹#›</a:t>
            </a:fld>
            <a:endParaRPr lang="en-US"/>
          </a:p>
        </p:txBody>
      </p:sp>
    </p:spTree>
    <p:extLst>
      <p:ext uri="{BB962C8B-B14F-4D97-AF65-F5344CB8AC3E}">
        <p14:creationId xmlns:p14="http://schemas.microsoft.com/office/powerpoint/2010/main" val="1188705707"/>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794467D-4E4F-4C90-9EED-A3DABA8A9AA0}" type="datetimeFigureOut">
              <a:rPr lang="en-US"/>
              <a:pPr>
                <a:defRPr/>
              </a:pPr>
              <a:t>9/15/2020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8B0B934-0A29-447F-BCFA-E61D4436B910}" type="slidenum">
              <a:rPr lang="en-US"/>
              <a:pPr>
                <a:defRPr/>
              </a:pPr>
              <a:t>‹#›</a:t>
            </a:fld>
            <a:endParaRPr lang="en-US"/>
          </a:p>
        </p:txBody>
      </p:sp>
    </p:spTree>
    <p:extLst>
      <p:ext uri="{BB962C8B-B14F-4D97-AF65-F5344CB8AC3E}">
        <p14:creationId xmlns:p14="http://schemas.microsoft.com/office/powerpoint/2010/main" val="3811545923"/>
      </p:ext>
    </p:extLst>
  </p:cSld>
  <p:clrMapOvr>
    <a:masterClrMapping/>
  </p:clrMapOvr>
  <p:transition>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1A1EF53-0C7B-4C50-BDA1-4549B06B999F}" type="datetimeFigureOut">
              <a:rPr lang="en-US"/>
              <a:pPr>
                <a:defRPr/>
              </a:pPr>
              <a:t>9/15/2020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6DBC508-3BB0-409A-90CB-8BFB4262ABC7}" type="slidenum">
              <a:rPr lang="en-US"/>
              <a:pPr>
                <a:defRPr/>
              </a:pPr>
              <a:t>‹#›</a:t>
            </a:fld>
            <a:endParaRPr lang="en-US"/>
          </a:p>
        </p:txBody>
      </p:sp>
    </p:spTree>
    <p:extLst>
      <p:ext uri="{BB962C8B-B14F-4D97-AF65-F5344CB8AC3E}">
        <p14:creationId xmlns:p14="http://schemas.microsoft.com/office/powerpoint/2010/main" val="3348216572"/>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B27E79E-EDB4-4E04-AB5F-091581D655E2}" type="datetimeFigureOut">
              <a:rPr lang="en-US"/>
              <a:pPr>
                <a:defRPr/>
              </a:pPr>
              <a:t>9/15/2020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FD08BF7-708E-43EF-BAE0-53D388BB5B4E}" type="slidenum">
              <a:rPr lang="en-US"/>
              <a:pPr>
                <a:defRPr/>
              </a:pPr>
              <a:t>‹#›</a:t>
            </a:fld>
            <a:endParaRPr lang="en-US"/>
          </a:p>
        </p:txBody>
      </p:sp>
    </p:spTree>
    <p:extLst>
      <p:ext uri="{BB962C8B-B14F-4D97-AF65-F5344CB8AC3E}">
        <p14:creationId xmlns:p14="http://schemas.microsoft.com/office/powerpoint/2010/main" val="2582156607"/>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2F7824C-8DBB-438F-9A87-3FEF2983F599}" type="datetimeFigureOut">
              <a:rPr lang="en-US"/>
              <a:pPr>
                <a:defRPr/>
              </a:pPr>
              <a:t>9/15/2020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DCE1BB6-C73F-41D9-AF81-B5E6F0E3D677}" type="slidenum">
              <a:rPr lang="en-US"/>
              <a:pPr>
                <a:defRPr/>
              </a:pPr>
              <a:t>‹#›</a:t>
            </a:fld>
            <a:endParaRPr lang="en-US"/>
          </a:p>
        </p:txBody>
      </p:sp>
    </p:spTree>
    <p:extLst>
      <p:ext uri="{BB962C8B-B14F-4D97-AF65-F5344CB8AC3E}">
        <p14:creationId xmlns:p14="http://schemas.microsoft.com/office/powerpoint/2010/main" val="519312308"/>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1708DB8-0C79-44FC-AD73-DCDE3889C6EC}" type="datetimeFigureOut">
              <a:rPr lang="en-US"/>
              <a:pPr>
                <a:defRPr/>
              </a:pPr>
              <a:t>9/15/2020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8754CF6-ED13-41E4-8BF6-415A28D97F72}" type="slidenum">
              <a:rPr lang="en-US"/>
              <a:pPr>
                <a:defRPr/>
              </a:pPr>
              <a:t>‹#›</a:t>
            </a:fld>
            <a:endParaRPr lang="en-US"/>
          </a:p>
        </p:txBody>
      </p:sp>
    </p:spTree>
    <p:extLst>
      <p:ext uri="{BB962C8B-B14F-4D97-AF65-F5344CB8AC3E}">
        <p14:creationId xmlns:p14="http://schemas.microsoft.com/office/powerpoint/2010/main" val="3501117961"/>
      </p:ext>
    </p:extLst>
  </p:cSld>
  <p:clrMapOvr>
    <a:masterClrMapping/>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D76F4A9-43AD-48C3-A9A9-C3D34F0366D3}" type="datetimeFigureOut">
              <a:rPr lang="en-US"/>
              <a:pPr>
                <a:defRPr/>
              </a:pPr>
              <a:t>9/15/2020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669EB52-DCE2-4E89-90C4-3A10B5ED165F}" type="slidenum">
              <a:rPr lang="en-US"/>
              <a:pPr>
                <a:defRPr/>
              </a:pPr>
              <a:t>‹#›</a:t>
            </a:fld>
            <a:endParaRPr lang="en-US"/>
          </a:p>
        </p:txBody>
      </p:sp>
    </p:spTree>
    <p:extLst>
      <p:ext uri="{BB962C8B-B14F-4D97-AF65-F5344CB8AC3E}">
        <p14:creationId xmlns:p14="http://schemas.microsoft.com/office/powerpoint/2010/main" val="1811219307"/>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FA0C2C9-AFF0-48F1-859A-1B0921BC6B14}" type="datetimeFigureOut">
              <a:rPr lang="en-US"/>
              <a:pPr>
                <a:defRPr/>
              </a:pPr>
              <a:t>9/15/2020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C7A8186-A993-4965-B6E6-EABCF86D4394}" type="slidenum">
              <a:rPr lang="en-US"/>
              <a:pPr>
                <a:defRPr/>
              </a:pPr>
              <a:t>‹#›</a:t>
            </a:fld>
            <a:endParaRPr lang="en-US"/>
          </a:p>
        </p:txBody>
      </p:sp>
    </p:spTree>
    <p:extLst>
      <p:ext uri="{BB962C8B-B14F-4D97-AF65-F5344CB8AC3E}">
        <p14:creationId xmlns:p14="http://schemas.microsoft.com/office/powerpoint/2010/main" val="3479583512"/>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E0A3AC7-A2EF-4B27-B372-1D01D9A6F708}" type="datetimeFigureOut">
              <a:rPr lang="en-US"/>
              <a:pPr>
                <a:defRPr/>
              </a:pPr>
              <a:t>9/15/2020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B959FCB-DFC1-4589-8573-2BEF5CCBABF9}" type="slidenum">
              <a:rPr lang="en-US"/>
              <a:pPr>
                <a:defRPr/>
              </a:pPr>
              <a:t>‹#›</a:t>
            </a:fld>
            <a:endParaRPr lang="en-US"/>
          </a:p>
        </p:txBody>
      </p:sp>
    </p:spTree>
    <p:extLst>
      <p:ext uri="{BB962C8B-B14F-4D97-AF65-F5344CB8AC3E}">
        <p14:creationId xmlns:p14="http://schemas.microsoft.com/office/powerpoint/2010/main" val="3896550895"/>
      </p:ext>
    </p:extLst>
  </p:cSld>
  <p:clrMapOvr>
    <a:masterClrMapping/>
  </p:clrMapOvr>
  <p:transition>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pPr>
              <a:defRPr/>
            </a:pPr>
            <a:fld id="{2D05D792-F6D0-4440-950C-0E73030611F3}"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41503643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pPr>
              <a:defRPr/>
            </a:pPr>
            <a:fld id="{B1F5A4B2-CB5D-4B67-8350-25794FBDDA14}"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529933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2434C54F-2617-4CFC-8DD1-ED5AB31EB692}" type="datetimeFigureOut">
              <a:rPr lang="en-US"/>
              <a:pPr>
                <a:defRPr/>
              </a:pPr>
              <a:t>9/15/2020</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4223EE9-126D-4FC0-A698-E366ED7AFAD0}"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631801340"/>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3863B2-A2F9-4D7A-9A00-3AE8393E126F}" type="datetimeFigureOut">
              <a:rPr lang="en-US"/>
              <a:pPr>
                <a:defRPr/>
              </a:pPr>
              <a:t>9/15/2020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DC9A7798-4F4C-46EA-871F-512E2939F046}"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96802137"/>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BA581BD7-AF42-4672-A2CD-62C31A7A3738}" type="datetimeFigureOut">
              <a:rPr lang="en-US"/>
              <a:pPr>
                <a:defRPr/>
              </a:pPr>
              <a:t>9/15/2020</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B210EFC1-9495-4D72-954F-E85900AA59E0}"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162220814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0C09FA2D-7D9C-4BC5-B278-58B079FE55D7}" type="datetimeFigureOut">
              <a:rPr lang="en-US"/>
              <a:pPr>
                <a:defRPr/>
              </a:pPr>
              <a:t>9/15/2020</a:t>
            </a:fld>
            <a:endParaRPr lang="en-US"/>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BF5F9">
                    <a:shade val="90000"/>
                  </a:srgbClr>
                </a:solidFill>
              </a:defRPr>
            </a:lvl1pPr>
          </a:lstStyle>
          <a:p>
            <a:pPr>
              <a:defRPr/>
            </a:pPr>
            <a:fld id="{B1AFD7D7-31E4-4705-AECD-4240D991336B}" type="slidenum">
              <a:rPr lang="en-US"/>
              <a:pPr>
                <a:defRPr/>
              </a:pPr>
              <a:t>‹#›</a:t>
            </a:fld>
            <a:endParaRPr lang="en-US"/>
          </a:p>
        </p:txBody>
      </p:sp>
    </p:spTree>
    <p:extLst>
      <p:ext uri="{BB962C8B-B14F-4D97-AF65-F5344CB8AC3E}">
        <p14:creationId xmlns:p14="http://schemas.microsoft.com/office/powerpoint/2010/main" val="22032625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prstClr val="black"/>
              </a:solidFill>
              <a:latin typeface="Arial" pitchFamily="34" charset="0"/>
              <a:cs typeface="Arial" pitchFamily="34" charset="0"/>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668FC1C7-3C15-4BF1-B4F4-FB7782A41574}" type="datetimeFigureOut">
              <a:rPr lang="en-US"/>
              <a:pPr>
                <a:defRPr/>
              </a:pPr>
              <a:t>9/15/2020</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0DC537AC-489F-4710-A853-8770EC66E836}"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2144546203"/>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prstClr val="black"/>
              </a:solidFill>
              <a:latin typeface="Arial" pitchFamily="34" charset="0"/>
              <a:cs typeface="Arial" pitchFamily="34" charset="0"/>
            </a:endParaRPr>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0F43AA01-AD84-4D28-A4C3-ED04D86F0C9E}" type="datetimeFigureOut">
              <a:rPr lang="en-US"/>
              <a:pPr>
                <a:defRPr/>
              </a:pPr>
              <a:t>9/15/2020</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4B4CCE0F-6C94-4C62-8E5A-E46D28C5DDFC}"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1405181748"/>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CA2072F0-61B7-458C-8A1E-CEED67A53A5D}" type="datetimeFigureOut">
              <a:rPr lang="en-US"/>
              <a:pPr>
                <a:defRPr/>
              </a:pPr>
              <a:t>9/15/2020</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C2251236-2C73-4D7C-9DF5-55EAA42B2A90}"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16518261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8" name="Date Placeholder 1"/>
          <p:cNvSpPr>
            <a:spLocks noGrp="1"/>
          </p:cNvSpPr>
          <p:nvPr>
            <p:ph type="dt" sz="half" idx="10"/>
          </p:nvPr>
        </p:nvSpPr>
        <p:spPr/>
        <p:txBody>
          <a:bodyPr/>
          <a:lstStyle>
            <a:lvl1pPr>
              <a:defRPr/>
            </a:lvl1pPr>
          </a:lstStyle>
          <a:p>
            <a:pPr>
              <a:defRPr/>
            </a:pPr>
            <a:fld id="{E35F64A7-1572-4F04-B1E2-6BC794B9F105}" type="datetimeFigureOut">
              <a:rPr lang="en-US"/>
              <a:pPr>
                <a:defRPr/>
              </a:pPr>
              <a:t>9/15/2020</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9FF61587-956A-40B9-873A-61E0031E47B3}" type="slidenum">
              <a:rPr lang="en-US"/>
              <a:pPr>
                <a:defRPr/>
              </a:pPr>
              <a:t>‹#›</a:t>
            </a:fld>
            <a:endParaRPr lang="en-US"/>
          </a:p>
        </p:txBody>
      </p:sp>
    </p:spTree>
    <p:extLst>
      <p:ext uri="{BB962C8B-B14F-4D97-AF65-F5344CB8AC3E}">
        <p14:creationId xmlns:p14="http://schemas.microsoft.com/office/powerpoint/2010/main" val="5930196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8E57CDCF-654C-4152-AAAE-D77F356A8F07}" type="slidenum">
              <a:rPr lang="en-US">
                <a:solidFill>
                  <a:srgbClr val="9C007F">
                    <a:shade val="75000"/>
                  </a:srgbClr>
                </a:solidFill>
              </a:rPr>
              <a:pPr>
                <a:defRPr/>
              </a:pPr>
              <a:t>‹#›</a:t>
            </a:fld>
            <a:endParaRPr lang="en-US">
              <a:solidFill>
                <a:srgbClr val="9C007F">
                  <a:shade val="75000"/>
                </a:srgbClr>
              </a:solidFill>
            </a:endParaRPr>
          </a:p>
        </p:txBody>
      </p:sp>
      <p:sp>
        <p:nvSpPr>
          <p:cNvPr id="17" name="Date Placeholder 4"/>
          <p:cNvSpPr>
            <a:spLocks noGrp="1"/>
          </p:cNvSpPr>
          <p:nvPr>
            <p:ph type="dt" sz="half" idx="11"/>
          </p:nvPr>
        </p:nvSpPr>
        <p:spPr/>
        <p:txBody>
          <a:bodyPr/>
          <a:lstStyle>
            <a:lvl1pPr>
              <a:defRPr/>
            </a:lvl1pPr>
          </a:lstStyle>
          <a:p>
            <a:pPr>
              <a:defRPr/>
            </a:pPr>
            <a:fld id="{513C4EED-5318-45EF-A331-057E0A27C095}" type="datetimeFigureOut">
              <a:rPr lang="en-US"/>
              <a:pPr>
                <a:defRPr/>
              </a:pPr>
              <a:t>9/15/2020</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1260919893"/>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8"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E841E2C6-04FA-4323-97C5-1C096F483958}" type="slidenum">
              <a:rPr lang="en-US">
                <a:solidFill>
                  <a:srgbClr val="9C007F">
                    <a:shade val="75000"/>
                  </a:srgbClr>
                </a:solidFill>
              </a:rPr>
              <a:pPr>
                <a:defRPr/>
              </a:pPr>
              <a:t>‹#›</a:t>
            </a:fld>
            <a:endParaRPr lang="en-US">
              <a:solidFill>
                <a:srgbClr val="9C007F">
                  <a:shade val="75000"/>
                </a:srgbClr>
              </a:solidFill>
            </a:endParaRP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2055163E-0AE3-47E0-8965-43D54C824436}" type="datetimeFigureOut">
              <a:rPr lang="en-US"/>
              <a:pPr>
                <a:defRPr/>
              </a:pPr>
              <a:t>9/15/2020</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9314839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6F79BE-48E1-4F4C-8856-05840A0A9194}" type="datetimeFigureOut">
              <a:rPr lang="en-US"/>
              <a:pPr>
                <a:defRPr/>
              </a:pPr>
              <a:t>9/15/2020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74F275-38A2-48FB-8D88-31D4FE04BABA}"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3817992219"/>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88CDB174-282A-47C9-BF6C-52642F8BA99D}" type="slidenum">
              <a:rPr lang="en-US">
                <a:solidFill>
                  <a:srgbClr val="9C007F">
                    <a:shade val="75000"/>
                  </a:srgbClr>
                </a:solidFill>
              </a:rPr>
              <a:pPr>
                <a:defRPr/>
              </a:pPr>
              <a:t>‹#›</a:t>
            </a:fld>
            <a:endParaRPr lang="en-US">
              <a:solidFill>
                <a:srgbClr val="9C007F">
                  <a:shade val="75000"/>
                </a:srgbClr>
              </a:solidFill>
            </a:endParaRPr>
          </a:p>
        </p:txBody>
      </p:sp>
      <p:sp>
        <p:nvSpPr>
          <p:cNvPr id="14" name="Date Placeholder 3"/>
          <p:cNvSpPr>
            <a:spLocks noGrp="1"/>
          </p:cNvSpPr>
          <p:nvPr>
            <p:ph type="dt" sz="half" idx="11"/>
          </p:nvPr>
        </p:nvSpPr>
        <p:spPr/>
        <p:txBody>
          <a:bodyPr/>
          <a:lstStyle>
            <a:lvl1pPr>
              <a:defRPr/>
            </a:lvl1pPr>
          </a:lstStyle>
          <a:p>
            <a:pPr>
              <a:defRPr/>
            </a:pPr>
            <a:fld id="{9E84B055-2C0F-499A-BA1F-BA4057CA878A}" type="datetimeFigureOut">
              <a:rPr lang="en-US"/>
              <a:pPr>
                <a:defRPr/>
              </a:pPr>
              <a:t>9/15/2020</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88830793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64CAE70-B309-4B0D-A8B7-CA45450801B0}" type="datetimeFigureOut">
              <a:rPr lang="en-US"/>
              <a:pPr>
                <a:defRPr/>
              </a:pPr>
              <a:t>9/15/2020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16E8DFA-37CA-4394-BFF8-770A8725B480}" type="slidenum">
              <a:rPr lang="en-US"/>
              <a:pPr>
                <a:defRPr/>
              </a:pPr>
              <a:t>‹#›</a:t>
            </a:fld>
            <a:endParaRPr lang="en-US"/>
          </a:p>
        </p:txBody>
      </p:sp>
    </p:spTree>
    <p:extLst>
      <p:ext uri="{BB962C8B-B14F-4D97-AF65-F5344CB8AC3E}">
        <p14:creationId xmlns:p14="http://schemas.microsoft.com/office/powerpoint/2010/main" val="4018998273"/>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8F567F1-BDFC-4D93-B0C5-0D0217E5B501}" type="datetimeFigureOut">
              <a:rPr lang="en-US"/>
              <a:pPr>
                <a:defRPr/>
              </a:pPr>
              <a:t>9/15/2020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F33261BB-6080-4950-A70F-13E03B6C9BE4}" type="slidenum">
              <a:rPr lang="en-US"/>
              <a:pPr>
                <a:defRPr/>
              </a:pPr>
              <a:t>‹#›</a:t>
            </a:fld>
            <a:endParaRPr lang="en-US"/>
          </a:p>
        </p:txBody>
      </p:sp>
    </p:spTree>
    <p:extLst>
      <p:ext uri="{BB962C8B-B14F-4D97-AF65-F5344CB8AC3E}">
        <p14:creationId xmlns:p14="http://schemas.microsoft.com/office/powerpoint/2010/main" val="617771259"/>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2C9C093D-518C-45C0-B746-06EF1D94C772}" type="datetimeFigureOut">
              <a:rPr lang="en-US"/>
              <a:pPr>
                <a:defRPr/>
              </a:pPr>
              <a:t>9/15/2020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8F0080EA-53FE-46D1-A757-AD0A56C03D19}" type="slidenum">
              <a:rPr lang="en-US"/>
              <a:pPr>
                <a:defRPr/>
              </a:pPr>
              <a:t>‹#›</a:t>
            </a:fld>
            <a:endParaRPr lang="en-US"/>
          </a:p>
        </p:txBody>
      </p:sp>
    </p:spTree>
    <p:extLst>
      <p:ext uri="{BB962C8B-B14F-4D97-AF65-F5344CB8AC3E}">
        <p14:creationId xmlns:p14="http://schemas.microsoft.com/office/powerpoint/2010/main" val="2512058959"/>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04D9E13-4B4F-479D-8B8E-492C2319AF57}" type="datetimeFigureOut">
              <a:rPr lang="en-US"/>
              <a:pPr>
                <a:defRPr/>
              </a:pPr>
              <a:t>9/15/2020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FCC86A4-E3E1-47D0-BA4B-BBDFE7166996}" type="slidenum">
              <a:rPr lang="en-US"/>
              <a:pPr>
                <a:defRPr/>
              </a:pPr>
              <a:t>‹#›</a:t>
            </a:fld>
            <a:endParaRPr lang="en-US"/>
          </a:p>
        </p:txBody>
      </p:sp>
    </p:spTree>
    <p:extLst>
      <p:ext uri="{BB962C8B-B14F-4D97-AF65-F5344CB8AC3E}">
        <p14:creationId xmlns:p14="http://schemas.microsoft.com/office/powerpoint/2010/main" val="896575256"/>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16143A1-C8F9-4FF9-871F-22B6A1967C0F}" type="datetimeFigureOut">
              <a:rPr lang="en-US"/>
              <a:pPr>
                <a:defRPr/>
              </a:pPr>
              <a:t>9/15/2020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34AAF4B-EB31-4B37-A7D6-544BBB3AF2D3}" type="slidenum">
              <a:rPr lang="en-US"/>
              <a:pPr>
                <a:defRPr/>
              </a:pPr>
              <a:t>‹#›</a:t>
            </a:fld>
            <a:endParaRPr lang="en-US"/>
          </a:p>
        </p:txBody>
      </p:sp>
    </p:spTree>
    <p:extLst>
      <p:ext uri="{BB962C8B-B14F-4D97-AF65-F5344CB8AC3E}">
        <p14:creationId xmlns:p14="http://schemas.microsoft.com/office/powerpoint/2010/main" val="2911526581"/>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74B3BC94-6A83-4A95-A8E9-89FCD52C52EB}" type="datetimeFigureOut">
              <a:rPr lang="en-US"/>
              <a:pPr>
                <a:defRPr/>
              </a:pPr>
              <a:t>9/15/2020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11C29EF-3869-4E09-8061-0EE9B7693E1F}" type="slidenum">
              <a:rPr lang="en-US"/>
              <a:pPr>
                <a:defRPr/>
              </a:pPr>
              <a:t>‹#›</a:t>
            </a:fld>
            <a:endParaRPr lang="en-US"/>
          </a:p>
        </p:txBody>
      </p:sp>
    </p:spTree>
    <p:extLst>
      <p:ext uri="{BB962C8B-B14F-4D97-AF65-F5344CB8AC3E}">
        <p14:creationId xmlns:p14="http://schemas.microsoft.com/office/powerpoint/2010/main" val="4182227077"/>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052"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46D2C5AB-B73F-4917-97B2-6E7436292CA4}" type="datetimeFigureOut">
              <a:rPr lang="en-US"/>
              <a:pPr fontAlgn="base">
                <a:spcBef>
                  <a:spcPct val="0"/>
                </a:spcBef>
                <a:spcAft>
                  <a:spcPct val="0"/>
                </a:spcAft>
                <a:defRPr/>
              </a:pPr>
              <a:t>9/15/2020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5F833D96-47F0-4547-AE18-56C11E0146C4}" type="slidenum">
              <a:rPr lang="en-US"/>
              <a:pPr fontAlgn="base">
                <a:spcBef>
                  <a:spcPct val="0"/>
                </a:spcBef>
                <a:spcAft>
                  <a:spcPct val="0"/>
                </a:spcAft>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127166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3076"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3077"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0BC7904A-D9DD-42F1-B64A-EDE498A0B848}" type="datetimeFigureOut">
              <a:rPr lang="en-US"/>
              <a:pPr fontAlgn="base">
                <a:spcBef>
                  <a:spcPct val="0"/>
                </a:spcBef>
                <a:spcAft>
                  <a:spcPct val="0"/>
                </a:spcAft>
                <a:defRPr/>
              </a:pPr>
              <a:t>9/15/2020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C7968AE1-EEC7-4E1D-95B9-7EBF4441C4E3}" type="slidenum">
              <a:rPr lang="en-US"/>
              <a:pPr fontAlgn="base">
                <a:spcBef>
                  <a:spcPct val="0"/>
                </a:spcBef>
                <a:spcAft>
                  <a:spcPct val="0"/>
                </a:spcAft>
                <a:defRPr/>
              </a:pPr>
              <a:t>‹#›</a:t>
            </a:fld>
            <a:endParaRPr lang="en-US"/>
          </a:p>
        </p:txBody>
      </p:sp>
      <p:grpSp>
        <p:nvGrpSpPr>
          <p:cNvPr id="308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166631529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pitchFamily="34"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293145A-0C77-42CA-BDE5-F54C95781113}" type="datetimeFigureOut">
              <a:rPr lang="en-US"/>
              <a:pPr>
                <a:defRPr/>
              </a:pPr>
              <a:t>9/15/2020</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463B0422-7558-4725-B7C1-5F6E4A1F668B}" type="slidenum">
              <a:rPr lang="en-US">
                <a:solidFill>
                  <a:srgbClr val="9C007F">
                    <a:shade val="75000"/>
                  </a:srgbClr>
                </a:solidFill>
              </a:rPr>
              <a:pPr>
                <a:defRPr/>
              </a:pPr>
              <a:t>‹#›</a:t>
            </a:fld>
            <a:endParaRPr lang="en-US">
              <a:solidFill>
                <a:srgbClr val="9C007F">
                  <a:shade val="75000"/>
                </a:srgbClr>
              </a:solidFill>
            </a:endParaRPr>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62524104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3300" kern="1200">
          <a:solidFill>
            <a:srgbClr val="89006F"/>
          </a:solidFill>
          <a:latin typeface="+mj-lt"/>
          <a:ea typeface="+mj-ea"/>
          <a:cs typeface="+mj-cs"/>
        </a:defRPr>
      </a:lvl1pPr>
      <a:lvl2pPr algn="ctr" rtl="0" eaLnBrk="0" fontAlgn="base" hangingPunct="0">
        <a:spcBef>
          <a:spcPct val="0"/>
        </a:spcBef>
        <a:spcAft>
          <a:spcPct val="0"/>
        </a:spcAft>
        <a:defRPr sz="3300">
          <a:solidFill>
            <a:srgbClr val="89006F"/>
          </a:solidFill>
          <a:latin typeface="Georgia" pitchFamily="18" charset="0"/>
        </a:defRPr>
      </a:lvl2pPr>
      <a:lvl3pPr algn="ctr" rtl="0" eaLnBrk="0" fontAlgn="base" hangingPunct="0">
        <a:spcBef>
          <a:spcPct val="0"/>
        </a:spcBef>
        <a:spcAft>
          <a:spcPct val="0"/>
        </a:spcAft>
        <a:defRPr sz="3300">
          <a:solidFill>
            <a:srgbClr val="89006F"/>
          </a:solidFill>
          <a:latin typeface="Georgia" pitchFamily="18" charset="0"/>
        </a:defRPr>
      </a:lvl3pPr>
      <a:lvl4pPr algn="ctr" rtl="0" eaLnBrk="0" fontAlgn="base" hangingPunct="0">
        <a:spcBef>
          <a:spcPct val="0"/>
        </a:spcBef>
        <a:spcAft>
          <a:spcPct val="0"/>
        </a:spcAft>
        <a:defRPr sz="3300">
          <a:solidFill>
            <a:srgbClr val="89006F"/>
          </a:solidFill>
          <a:latin typeface="Georgia" pitchFamily="18" charset="0"/>
        </a:defRPr>
      </a:lvl4pPr>
      <a:lvl5pPr algn="ctr" rtl="0" eaLnBrk="0" fontAlgn="base" hangingPunct="0">
        <a:spcBef>
          <a:spcPct val="0"/>
        </a:spcBef>
        <a:spcAft>
          <a:spcPct val="0"/>
        </a:spcAft>
        <a:defRPr sz="3300">
          <a:solidFill>
            <a:srgbClr val="89006F"/>
          </a:solidFill>
          <a:latin typeface="Georgia" pitchFamily="18" charset="0"/>
        </a:defRPr>
      </a:lvl5pPr>
      <a:lvl6pPr marL="457200" algn="ctr" rtl="0" fontAlgn="base">
        <a:spcBef>
          <a:spcPct val="0"/>
        </a:spcBef>
        <a:spcAft>
          <a:spcPct val="0"/>
        </a:spcAft>
        <a:defRPr sz="3300">
          <a:solidFill>
            <a:srgbClr val="89006F"/>
          </a:solidFill>
          <a:latin typeface="Georgia" pitchFamily="18" charset="0"/>
        </a:defRPr>
      </a:lvl6pPr>
      <a:lvl7pPr marL="914400" algn="ctr" rtl="0" fontAlgn="base">
        <a:spcBef>
          <a:spcPct val="0"/>
        </a:spcBef>
        <a:spcAft>
          <a:spcPct val="0"/>
        </a:spcAft>
        <a:defRPr sz="3300">
          <a:solidFill>
            <a:srgbClr val="89006F"/>
          </a:solidFill>
          <a:latin typeface="Georgia" pitchFamily="18" charset="0"/>
        </a:defRPr>
      </a:lvl7pPr>
      <a:lvl8pPr marL="1371600" algn="ctr" rtl="0" fontAlgn="base">
        <a:spcBef>
          <a:spcPct val="0"/>
        </a:spcBef>
        <a:spcAft>
          <a:spcPct val="0"/>
        </a:spcAft>
        <a:defRPr sz="3300">
          <a:solidFill>
            <a:srgbClr val="89006F"/>
          </a:solidFill>
          <a:latin typeface="Georgia" pitchFamily="18" charset="0"/>
        </a:defRPr>
      </a:lvl8pPr>
      <a:lvl9pPr marL="1828800" algn="ctr" rtl="0" fontAlgn="base">
        <a:spcBef>
          <a:spcPct val="0"/>
        </a:spcBef>
        <a:spcAft>
          <a:spcPct val="0"/>
        </a:spcAft>
        <a:defRPr sz="3300">
          <a:solidFill>
            <a:srgbClr val="89006F"/>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9C007F"/>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68007F"/>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005BD3"/>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dr_m_hafez@hotmail.com" TargetMode="External"/><Relationship Id="rId2" Type="http://schemas.openxmlformats.org/officeDocument/2006/relationships/hyperlink" Target="mailto:mohhafez@ksu.edu.sa"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mailto:dr_h_mohamed@yahoo.com"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6"/>
          <p:cNvSpPr>
            <a:spLocks noChangeArrowheads="1" noChangeShapeType="1" noTextEdit="1"/>
          </p:cNvSpPr>
          <p:nvPr/>
        </p:nvSpPr>
        <p:spPr bwMode="auto">
          <a:xfrm>
            <a:off x="2195736" y="1412776"/>
            <a:ext cx="4608512" cy="3150840"/>
          </a:xfrm>
          <a:prstGeom prst="rect">
            <a:avLst/>
          </a:prstGeom>
        </p:spPr>
        <p:txBody>
          <a:bodyPr wrap="none" fromWordArt="1">
            <a:prstTxWarp prst="textPlain">
              <a:avLst>
                <a:gd name="adj" fmla="val 50000"/>
              </a:avLst>
            </a:prstTxWarp>
          </a:bodyPr>
          <a:lstStyle/>
          <a:p>
            <a:pPr algn="ctr" rtl="1" fontAlgn="base">
              <a:spcBef>
                <a:spcPct val="0"/>
              </a:spcBef>
              <a:spcAft>
                <a:spcPct val="0"/>
              </a:spcAft>
              <a:defRPr/>
            </a:pPr>
            <a:r>
              <a:rPr lang="ar-EG"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 </a:t>
            </a: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تصميم </a:t>
            </a:r>
            <a:r>
              <a:rPr lang="ar-EG"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الخرائط </a:t>
            </a:r>
            <a:r>
              <a:rPr lang="ar-EG"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الطبوغرافية</a:t>
            </a:r>
          </a:p>
          <a:p>
            <a:pPr algn="ctr" rtl="1" fontAlgn="base">
              <a:spcBef>
                <a:spcPct val="0"/>
              </a:spcBef>
              <a:spcAft>
                <a:spcPct val="0"/>
              </a:spcAft>
              <a:defRPr/>
            </a:pPr>
            <a:r>
              <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Topographic </a:t>
            </a:r>
            <a:r>
              <a:rPr lang="en-US"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Map Design</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endParaRPr>
          </a:p>
        </p:txBody>
      </p:sp>
      <p:sp>
        <p:nvSpPr>
          <p:cNvPr id="25604" name="WordArt 7"/>
          <p:cNvSpPr>
            <a:spLocks noChangeArrowheads="1" noChangeShapeType="1" noTextEdit="1"/>
          </p:cNvSpPr>
          <p:nvPr/>
        </p:nvSpPr>
        <p:spPr bwMode="auto">
          <a:xfrm>
            <a:off x="3276600" y="5715000"/>
            <a:ext cx="2628900" cy="723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fontAlgn="base">
              <a:spcBef>
                <a:spcPct val="0"/>
              </a:spcBef>
              <a:spcAft>
                <a:spcPct val="0"/>
              </a:spcAft>
            </a:pPr>
            <a:r>
              <a:rPr lang="en-US" sz="3600" kern="10" dirty="0" smtClean="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Pro. </a:t>
            </a:r>
            <a:r>
              <a:rPr lang="en-US" sz="3600" kern="10" dirty="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Mohamed Hafez</a:t>
            </a:r>
          </a:p>
        </p:txBody>
      </p:sp>
    </p:spTree>
    <p:extLst>
      <p:ext uri="{BB962C8B-B14F-4D97-AF65-F5344CB8AC3E}">
        <p14:creationId xmlns:p14="http://schemas.microsoft.com/office/powerpoint/2010/main" val="1074881329"/>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WordArt 6"/>
          <p:cNvSpPr>
            <a:spLocks noChangeArrowheads="1" noChangeShapeType="1" noTextEdit="1"/>
          </p:cNvSpPr>
          <p:nvPr/>
        </p:nvSpPr>
        <p:spPr bwMode="auto">
          <a:xfrm>
            <a:off x="2286000" y="1600200"/>
            <a:ext cx="4572000" cy="2438400"/>
          </a:xfrm>
          <a:prstGeom prst="rect">
            <a:avLst/>
          </a:prstGeom>
        </p:spPr>
        <p:txBody>
          <a:bodyPr wrap="none" fromWordArt="1">
            <a:prstTxWarp prst="textPlain">
              <a:avLst>
                <a:gd name="adj" fmla="val 50597"/>
              </a:avLst>
            </a:prstTxWarp>
          </a:bodyPr>
          <a:lstStyle/>
          <a:p>
            <a:pPr algn="ctr" rtl="1" fontAlgn="base">
              <a:spcBef>
                <a:spcPct val="0"/>
              </a:spcBef>
              <a:spcAft>
                <a:spcPct val="0"/>
              </a:spcAft>
            </a:pPr>
            <a:r>
              <a:rPr lang="ar-EG" sz="3600" kern="1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 الوحدة الأولي</a:t>
            </a:r>
            <a:endParaRPr lang="en-US" sz="3600" kern="1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endParaRPr>
          </a:p>
        </p:txBody>
      </p:sp>
    </p:spTree>
    <p:extLst>
      <p:ext uri="{BB962C8B-B14F-4D97-AF65-F5344CB8AC3E}">
        <p14:creationId xmlns:p14="http://schemas.microsoft.com/office/powerpoint/2010/main" val="4006036998"/>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ar-EG" b="1" dirty="0" smtClean="0">
                <a:solidFill>
                  <a:srgbClr val="89006F"/>
                </a:solidFill>
              </a:rPr>
              <a:t>مقدمة</a:t>
            </a:r>
            <a:endParaRPr lang="en-US" b="1" dirty="0" smtClean="0">
              <a:solidFill>
                <a:srgbClr val="89006F"/>
              </a:solidFill>
            </a:endParaRPr>
          </a:p>
        </p:txBody>
      </p:sp>
      <p:sp>
        <p:nvSpPr>
          <p:cNvPr id="35843" name="Content Placeholder 2"/>
          <p:cNvSpPr>
            <a:spLocks noGrp="1"/>
          </p:cNvSpPr>
          <p:nvPr>
            <p:ph sz="quarter" idx="1"/>
          </p:nvPr>
        </p:nvSpPr>
        <p:spPr>
          <a:xfrm>
            <a:off x="301625" y="1600200"/>
            <a:ext cx="8504238" cy="4800600"/>
          </a:xfrm>
        </p:spPr>
        <p:txBody>
          <a:bodyPr/>
          <a:lstStyle/>
          <a:p>
            <a:pPr algn="just" rtl="1" eaLnBrk="1" hangingPunct="1"/>
            <a:r>
              <a:rPr lang="ar-EG" sz="2500" b="1" dirty="0" smtClean="0"/>
              <a:t>إذا كانت الجغرافيا هي علم دراسة الأرض من خلال إبراز البيئة الطبيعية التي تحيط بالإنسان، ثم بالبيئة البشرية وما مدى تأثر كل من البيئتين بالأخرى، فهي أذاً موضوع مزدوج له جانبان احدهما الجانب العلمي والأخر الجانب العملي.</a:t>
            </a:r>
          </a:p>
          <a:p>
            <a:pPr algn="just" rtl="1" eaLnBrk="1" hangingPunct="1"/>
            <a:r>
              <a:rPr lang="ar-EG" sz="2500" b="1" dirty="0" smtClean="0"/>
              <a:t>والواقع إن الخريطة تمثل المحور الأساسي للجانب العملي في الدراسة الجغرافية ، فالجغرافي بدون خريطة يكاد يكون لا يرى طريقه الصحيح .فهي أداة ضرورية؛ لأنها تقدم الصورة المرئية التي تساعد في تفسير العلاقة المتبادلة بين الإنسان والبيئة.</a:t>
            </a:r>
          </a:p>
          <a:p>
            <a:pPr algn="just" rtl="1" eaLnBrk="1" hangingPunct="1"/>
            <a:r>
              <a:rPr lang="ar-EG" sz="2500" b="1" dirty="0" smtClean="0"/>
              <a:t> وفى هذا المجال سوف تهتم دراستنا </a:t>
            </a:r>
            <a:r>
              <a:rPr lang="ar-SA" sz="2500" b="1" dirty="0" smtClean="0"/>
              <a:t>بالخرائط عامة </a:t>
            </a:r>
            <a:r>
              <a:rPr lang="ar-SA" sz="2500" b="1" dirty="0"/>
              <a:t>و</a:t>
            </a:r>
            <a:r>
              <a:rPr lang="ar-EG" sz="2500" b="1" dirty="0" smtClean="0"/>
              <a:t>الخر</a:t>
            </a:r>
            <a:r>
              <a:rPr lang="ar-SA" sz="2500" b="1" dirty="0" smtClean="0"/>
              <a:t>ائ</a:t>
            </a:r>
            <a:r>
              <a:rPr lang="ar-EG" sz="2500" b="1" dirty="0" smtClean="0"/>
              <a:t>ط الطبوغرافية </a:t>
            </a:r>
            <a:r>
              <a:rPr lang="ar-SA" sz="2500" b="1" dirty="0" smtClean="0"/>
              <a:t>بخاصة، و</a:t>
            </a:r>
            <a:r>
              <a:rPr lang="ar-EG" sz="2500" b="1" dirty="0" smtClean="0"/>
              <a:t>التي تهدف إلى ضرورة التعرف على الطريقة التي يجب أن يقوم بها الجغرافي لإيضاح خريطة كاملة غير ناقصة لأحد معلومتها الأساسية حتى يمكن استخدامها بدقة وسهولة وعلى أساس سليم.</a:t>
            </a:r>
          </a:p>
          <a:p>
            <a:pPr algn="just" rtl="1" eaLnBrk="1" hangingPunct="1">
              <a:buFont typeface="Wingdings 2" pitchFamily="18" charset="2"/>
              <a:buNone/>
            </a:pPr>
            <a:endParaRPr lang="ar-EG" dirty="0" smtClean="0"/>
          </a:p>
        </p:txBody>
      </p:sp>
    </p:spTree>
    <p:extLst>
      <p:ext uri="{BB962C8B-B14F-4D97-AF65-F5344CB8AC3E}">
        <p14:creationId xmlns:p14="http://schemas.microsoft.com/office/powerpoint/2010/main" val="3578770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ar-EG" b="1" dirty="0">
                <a:solidFill>
                  <a:srgbClr val="89006F"/>
                </a:solidFill>
              </a:rPr>
              <a:t>تصميم الخرائط </a:t>
            </a:r>
            <a:endParaRPr lang="en-US" b="1" dirty="0" smtClean="0">
              <a:solidFill>
                <a:srgbClr val="89006F"/>
              </a:solidFill>
            </a:endParaRPr>
          </a:p>
        </p:txBody>
      </p:sp>
      <p:sp>
        <p:nvSpPr>
          <p:cNvPr id="35843" name="Content Placeholder 2"/>
          <p:cNvSpPr>
            <a:spLocks noGrp="1"/>
          </p:cNvSpPr>
          <p:nvPr>
            <p:ph sz="quarter" idx="1"/>
          </p:nvPr>
        </p:nvSpPr>
        <p:spPr>
          <a:xfrm>
            <a:off x="301625" y="1600200"/>
            <a:ext cx="8504238" cy="4800600"/>
          </a:xfrm>
        </p:spPr>
        <p:txBody>
          <a:bodyPr/>
          <a:lstStyle/>
          <a:p>
            <a:pPr algn="just" rtl="1" eaLnBrk="1" hangingPunct="1"/>
            <a:r>
              <a:rPr lang="ar-SA" sz="2500" b="1" dirty="0" smtClean="0"/>
              <a:t>يقصد ب</a:t>
            </a:r>
            <a:r>
              <a:rPr lang="ar-EG" sz="2500" b="1" dirty="0" smtClean="0"/>
              <a:t>تصميم</a:t>
            </a:r>
            <a:r>
              <a:rPr lang="ar-SA" sz="2500" b="1" dirty="0" smtClean="0"/>
              <a:t> الخريطة</a:t>
            </a:r>
            <a:r>
              <a:rPr lang="ar-EG" sz="2500" b="1" dirty="0" smtClean="0"/>
              <a:t> التخطيط </a:t>
            </a:r>
            <a:r>
              <a:rPr lang="ar-EG" sz="2500" b="1" dirty="0"/>
              <a:t>العام لتفاصيل </a:t>
            </a:r>
            <a:r>
              <a:rPr lang="ar-EG" sz="2500" b="1" dirty="0" smtClean="0"/>
              <a:t>الخريطة</a:t>
            </a:r>
            <a:r>
              <a:rPr lang="ar-SA" sz="2500" b="1" dirty="0" smtClean="0"/>
              <a:t>،</a:t>
            </a:r>
            <a:r>
              <a:rPr lang="ar-EG" sz="2500" b="1" dirty="0" smtClean="0"/>
              <a:t> </a:t>
            </a:r>
            <a:r>
              <a:rPr lang="ar-EG" sz="2500" b="1" dirty="0"/>
              <a:t>ويتضمن </a:t>
            </a:r>
            <a:r>
              <a:rPr lang="ar-SA" sz="2500" b="1" dirty="0" smtClean="0"/>
              <a:t>ال</a:t>
            </a:r>
            <a:r>
              <a:rPr lang="ar-EG" sz="2500" b="1" dirty="0" smtClean="0"/>
              <a:t>تنسيق و</a:t>
            </a:r>
            <a:r>
              <a:rPr lang="ar-SA" sz="2500" b="1" dirty="0" smtClean="0"/>
              <a:t>ال</a:t>
            </a:r>
            <a:r>
              <a:rPr lang="ar-EG" sz="2500" b="1" dirty="0" smtClean="0"/>
              <a:t>تنظيم </a:t>
            </a:r>
            <a:r>
              <a:rPr lang="ar-SA" sz="2500" b="1" dirty="0" smtClean="0"/>
              <a:t>ل</a:t>
            </a:r>
            <a:r>
              <a:rPr lang="ar-EG" sz="2500" b="1" dirty="0" smtClean="0"/>
              <a:t>عناصر الخريطة</a:t>
            </a:r>
            <a:r>
              <a:rPr lang="ar-SA" sz="2500" b="1" dirty="0" smtClean="0"/>
              <a:t>، </a:t>
            </a:r>
            <a:r>
              <a:rPr lang="ar-EG" sz="2500" b="1" dirty="0" smtClean="0"/>
              <a:t>و</a:t>
            </a:r>
            <a:r>
              <a:rPr lang="ar-SA" sz="2500" b="1" dirty="0" smtClean="0"/>
              <a:t>اختيار</a:t>
            </a:r>
            <a:r>
              <a:rPr lang="ar-EG" sz="2500" b="1" dirty="0" smtClean="0"/>
              <a:t> </a:t>
            </a:r>
            <a:r>
              <a:rPr lang="ar-EG" sz="2500" b="1" dirty="0"/>
              <a:t>الرموز المناسبة لتفاصيلها </a:t>
            </a:r>
            <a:r>
              <a:rPr lang="ar-SA" sz="2500" b="1" dirty="0" smtClean="0"/>
              <a:t>بغاية </a:t>
            </a:r>
            <a:r>
              <a:rPr lang="ar-SA" sz="2500" b="1" dirty="0"/>
              <a:t>أ</a:t>
            </a:r>
            <a:r>
              <a:rPr lang="ar-EG" sz="2500" b="1" dirty="0" smtClean="0"/>
              <a:t>ن </a:t>
            </a:r>
            <a:r>
              <a:rPr lang="ar-EG" sz="2500" b="1" dirty="0"/>
              <a:t>تكون تفاصيل الخريطة </a:t>
            </a:r>
            <a:r>
              <a:rPr lang="ar-EG" sz="2500" b="1" dirty="0" smtClean="0"/>
              <a:t>واضحة</a:t>
            </a:r>
            <a:r>
              <a:rPr lang="ar-SA" sz="2500" b="1" dirty="0" smtClean="0"/>
              <a:t>.</a:t>
            </a:r>
          </a:p>
          <a:p>
            <a:pPr algn="just" rtl="1" eaLnBrk="1" hangingPunct="1"/>
            <a:r>
              <a:rPr lang="ar-SA" sz="2500" b="1" dirty="0"/>
              <a:t>و</a:t>
            </a:r>
            <a:r>
              <a:rPr lang="ar-EG" sz="2500" b="1" dirty="0" smtClean="0"/>
              <a:t>ف</a:t>
            </a:r>
            <a:r>
              <a:rPr lang="ar-SA" sz="2500" b="1" dirty="0" smtClean="0"/>
              <a:t>ي هذا السياق لا</a:t>
            </a:r>
            <a:r>
              <a:rPr lang="ar-EG" sz="2500" b="1" dirty="0" smtClean="0"/>
              <a:t>بد </a:t>
            </a:r>
            <a:r>
              <a:rPr lang="ar-SA" sz="2500" b="1" dirty="0" smtClean="0"/>
              <a:t>من </a:t>
            </a:r>
            <a:r>
              <a:rPr lang="ar-SA" sz="2500" b="1" dirty="0"/>
              <a:t>الكارتوجرافي </a:t>
            </a:r>
            <a:r>
              <a:rPr lang="ar-SA" sz="2500" b="1" dirty="0" smtClean="0"/>
              <a:t>أن </a:t>
            </a:r>
            <a:r>
              <a:rPr lang="ar-SA" sz="2500" b="1" dirty="0"/>
              <a:t>يكون </a:t>
            </a:r>
            <a:r>
              <a:rPr lang="ar-SA" sz="2500" b="1" dirty="0" smtClean="0"/>
              <a:t>على دراية تامة بالمبادئ الأساسية للتصميم التي تمكنه من </a:t>
            </a:r>
            <a:r>
              <a:rPr lang="ar-EG" sz="2500" b="1" dirty="0" smtClean="0"/>
              <a:t>اختيار مواصفات</a:t>
            </a:r>
            <a:r>
              <a:rPr lang="ar-SA" sz="2500" b="1" dirty="0" smtClean="0"/>
              <a:t> الخريطة</a:t>
            </a:r>
            <a:r>
              <a:rPr lang="ar-EG" sz="2500" b="1" dirty="0" smtClean="0"/>
              <a:t> </a:t>
            </a:r>
            <a:r>
              <a:rPr lang="ar-SA" sz="2500" b="1" dirty="0" smtClean="0"/>
              <a:t>ل</a:t>
            </a:r>
            <a:r>
              <a:rPr lang="ar-EG" sz="2500" b="1" dirty="0" smtClean="0"/>
              <a:t>تحقق </a:t>
            </a:r>
            <a:r>
              <a:rPr lang="ar-SA" sz="2500" b="1" dirty="0" smtClean="0"/>
              <a:t>الأهداف</a:t>
            </a:r>
            <a:r>
              <a:rPr lang="ar-EG" sz="2500" b="1" dirty="0" smtClean="0"/>
              <a:t> </a:t>
            </a:r>
            <a:r>
              <a:rPr lang="ar-SA" sz="2500" b="1" dirty="0" smtClean="0"/>
              <a:t>ال</a:t>
            </a:r>
            <a:r>
              <a:rPr lang="ar-EG" sz="2500" b="1" dirty="0" smtClean="0"/>
              <a:t>علمية</a:t>
            </a:r>
            <a:r>
              <a:rPr lang="ar-SA" sz="2500" b="1" dirty="0" smtClean="0"/>
              <a:t> لها</a:t>
            </a:r>
            <a:r>
              <a:rPr lang="ar-EG" sz="2500" b="1" dirty="0" smtClean="0"/>
              <a:t>.</a:t>
            </a:r>
            <a:endParaRPr lang="ar-EG" sz="2500" b="1" dirty="0" smtClean="0"/>
          </a:p>
          <a:p>
            <a:pPr algn="just" rtl="1" eaLnBrk="1" hangingPunct="1"/>
            <a:r>
              <a:rPr lang="ar-SA" sz="2500" b="1" dirty="0" smtClean="0"/>
              <a:t>وتعد </a:t>
            </a:r>
            <a:r>
              <a:rPr lang="ar-EG" sz="2500" b="1" dirty="0" smtClean="0"/>
              <a:t>وظيفة </a:t>
            </a:r>
            <a:r>
              <a:rPr lang="ar-EG" sz="2500" b="1" dirty="0"/>
              <a:t>التصميم </a:t>
            </a:r>
            <a:r>
              <a:rPr lang="ar-SA" sz="2500" b="1" dirty="0" smtClean="0"/>
              <a:t>الرئيسة </a:t>
            </a:r>
            <a:r>
              <a:rPr lang="ar-EG" sz="2500" b="1" dirty="0" smtClean="0"/>
              <a:t>هي</a:t>
            </a:r>
            <a:r>
              <a:rPr lang="ar-SA" sz="2500" b="1" dirty="0" smtClean="0"/>
              <a:t>:</a:t>
            </a:r>
            <a:r>
              <a:rPr lang="ar-EG" sz="2500" b="1" dirty="0" smtClean="0"/>
              <a:t> </a:t>
            </a:r>
            <a:r>
              <a:rPr lang="ar-EG" sz="2500" b="1" dirty="0"/>
              <a:t>توصيل المعلومات التي تتضمنها الخريطة </a:t>
            </a:r>
            <a:r>
              <a:rPr lang="ar-SA" sz="2500" b="1" dirty="0" smtClean="0"/>
              <a:t>إ</a:t>
            </a:r>
            <a:r>
              <a:rPr lang="ar-EG" sz="2500" b="1" dirty="0" smtClean="0"/>
              <a:t>لى المستفيد</a:t>
            </a:r>
            <a:r>
              <a:rPr lang="ar-SA" sz="2500" b="1" dirty="0" smtClean="0"/>
              <a:t>ين </a:t>
            </a:r>
            <a:r>
              <a:rPr lang="ar-EG" sz="2500" b="1" dirty="0" smtClean="0"/>
              <a:t>بشكل فعال</a:t>
            </a:r>
            <a:r>
              <a:rPr lang="ar-SA" sz="2500" b="1" dirty="0" smtClean="0"/>
              <a:t>،</a:t>
            </a:r>
            <a:r>
              <a:rPr lang="ar-EG" sz="2500" b="1" dirty="0" smtClean="0"/>
              <a:t> </a:t>
            </a:r>
            <a:r>
              <a:rPr lang="ar-EG" sz="2500" b="1" dirty="0"/>
              <a:t>ولذلك ينبغي </a:t>
            </a:r>
            <a:r>
              <a:rPr lang="ar-SA" sz="2500" b="1" dirty="0" smtClean="0"/>
              <a:t>إ</a:t>
            </a:r>
            <a:r>
              <a:rPr lang="ar-EG" sz="2500" b="1" dirty="0" smtClean="0"/>
              <a:t>ن </a:t>
            </a:r>
            <a:r>
              <a:rPr lang="ar-SA" sz="2500" b="1" dirty="0" smtClean="0"/>
              <a:t>ي</a:t>
            </a:r>
            <a:r>
              <a:rPr lang="ar-EG" sz="2500" b="1" dirty="0" smtClean="0"/>
              <a:t>عالج </a:t>
            </a:r>
            <a:r>
              <a:rPr lang="ar-SA" sz="2500" b="1" dirty="0" smtClean="0"/>
              <a:t>ذلك </a:t>
            </a:r>
            <a:r>
              <a:rPr lang="ar-EG" sz="2500" b="1" dirty="0" smtClean="0"/>
              <a:t>جميع </a:t>
            </a:r>
            <a:r>
              <a:rPr lang="ar-EG" sz="2500" b="1" dirty="0"/>
              <a:t>العوامل </a:t>
            </a:r>
            <a:r>
              <a:rPr lang="ar-SA" sz="2500" b="1" dirty="0" smtClean="0"/>
              <a:t>والأحوال المؤثرة</a:t>
            </a:r>
            <a:r>
              <a:rPr lang="ar-EG" sz="2500" b="1" dirty="0" smtClean="0"/>
              <a:t> مثل</a:t>
            </a:r>
            <a:r>
              <a:rPr lang="ar-SA" sz="2500" b="1" dirty="0" smtClean="0"/>
              <a:t>:</a:t>
            </a:r>
            <a:r>
              <a:rPr lang="ar-EG" sz="2500" b="1" dirty="0" smtClean="0"/>
              <a:t> </a:t>
            </a:r>
            <a:r>
              <a:rPr lang="ar-EG" sz="2500" b="1" dirty="0"/>
              <a:t>مستوى </a:t>
            </a:r>
            <a:r>
              <a:rPr lang="ar-EG" sz="2500" b="1" dirty="0" smtClean="0"/>
              <a:t>ال</a:t>
            </a:r>
            <a:r>
              <a:rPr lang="ar-SA" sz="2500" b="1" dirty="0" smtClean="0"/>
              <a:t>أ</a:t>
            </a:r>
            <a:r>
              <a:rPr lang="ar-EG" sz="2500" b="1" dirty="0" smtClean="0"/>
              <a:t>دراك </a:t>
            </a:r>
            <a:r>
              <a:rPr lang="ar-SA" sz="2500" b="1" dirty="0" smtClean="0"/>
              <a:t>ل</a:t>
            </a:r>
            <a:r>
              <a:rPr lang="ar-EG" sz="2500" b="1" dirty="0" smtClean="0"/>
              <a:t>لمستفيد</a:t>
            </a:r>
            <a:r>
              <a:rPr lang="ar-SA" sz="2500" b="1" dirty="0" smtClean="0"/>
              <a:t>ين</a:t>
            </a:r>
            <a:r>
              <a:rPr lang="ar-EG" sz="2500" b="1" dirty="0" smtClean="0"/>
              <a:t> </a:t>
            </a:r>
            <a:r>
              <a:rPr lang="ar-EG" sz="2500" b="1" dirty="0"/>
              <a:t>من </a:t>
            </a:r>
            <a:r>
              <a:rPr lang="ar-EG" sz="2500" b="1" dirty="0" smtClean="0"/>
              <a:t>الخريطة، </a:t>
            </a:r>
            <a:r>
              <a:rPr lang="ar-EG" sz="2500" b="1" dirty="0"/>
              <a:t>ومدى </a:t>
            </a:r>
            <a:r>
              <a:rPr lang="ar-EG" sz="2500" b="1" dirty="0" smtClean="0"/>
              <a:t>حاجته</a:t>
            </a:r>
            <a:r>
              <a:rPr lang="ar-SA" sz="2500" b="1" dirty="0" smtClean="0"/>
              <a:t>م</a:t>
            </a:r>
            <a:r>
              <a:rPr lang="ar-EG" sz="2500" b="1" dirty="0" smtClean="0"/>
              <a:t> </a:t>
            </a:r>
            <a:r>
              <a:rPr lang="ar-SA" sz="2500" b="1" dirty="0" smtClean="0"/>
              <a:t>إ</a:t>
            </a:r>
            <a:r>
              <a:rPr lang="ar-EG" sz="2500" b="1" dirty="0" smtClean="0"/>
              <a:t>ليها، </a:t>
            </a:r>
            <a:r>
              <a:rPr lang="ar-EG" sz="2500" b="1" dirty="0"/>
              <a:t>والغرض من </a:t>
            </a:r>
            <a:r>
              <a:rPr lang="ar-SA" sz="2500" b="1" dirty="0" smtClean="0"/>
              <a:t>استخدامها</a:t>
            </a:r>
            <a:r>
              <a:rPr lang="ar-EG" sz="2500" b="1" dirty="0" smtClean="0"/>
              <a:t>، والامكانات </a:t>
            </a:r>
            <a:r>
              <a:rPr lang="ar-EG" sz="2500" b="1" dirty="0"/>
              <a:t>الفنية المتاحة وغير ذلك من </a:t>
            </a:r>
            <a:r>
              <a:rPr lang="ar-SA" sz="2500" b="1" dirty="0" smtClean="0"/>
              <a:t>ال</a:t>
            </a:r>
            <a:r>
              <a:rPr lang="ar-EG" sz="2500" b="1" dirty="0" smtClean="0"/>
              <a:t>مؤشرات</a:t>
            </a:r>
            <a:r>
              <a:rPr lang="ar-SA" sz="2500" b="1" dirty="0" smtClean="0"/>
              <a:t> المرتبطة بها</a:t>
            </a:r>
            <a:r>
              <a:rPr lang="ar-EG" sz="2500" b="1" dirty="0" smtClean="0"/>
              <a:t> </a:t>
            </a:r>
            <a:r>
              <a:rPr lang="ar-EG" sz="2500" b="1" dirty="0"/>
              <a:t>.</a:t>
            </a:r>
            <a:endParaRPr lang="ar-EG" sz="2500" b="1" dirty="0" smtClean="0"/>
          </a:p>
          <a:p>
            <a:pPr algn="just" rtl="1" eaLnBrk="1" hangingPunct="1">
              <a:buFont typeface="Wingdings 2" pitchFamily="18" charset="2"/>
              <a:buNone/>
            </a:pPr>
            <a:endParaRPr lang="ar-EG" dirty="0" smtClean="0"/>
          </a:p>
        </p:txBody>
      </p:sp>
    </p:spTree>
    <p:extLst>
      <p:ext uri="{BB962C8B-B14F-4D97-AF65-F5344CB8AC3E}">
        <p14:creationId xmlns:p14="http://schemas.microsoft.com/office/powerpoint/2010/main" val="57165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ar-SA" b="1" dirty="0" smtClean="0">
                <a:solidFill>
                  <a:srgbClr val="89006F"/>
                </a:solidFill>
              </a:rPr>
              <a:t>أسس </a:t>
            </a:r>
            <a:r>
              <a:rPr lang="ar-EG" b="1" dirty="0" smtClean="0">
                <a:solidFill>
                  <a:srgbClr val="89006F"/>
                </a:solidFill>
              </a:rPr>
              <a:t>تصميم </a:t>
            </a:r>
            <a:r>
              <a:rPr lang="ar-EG" b="1" dirty="0">
                <a:solidFill>
                  <a:srgbClr val="89006F"/>
                </a:solidFill>
              </a:rPr>
              <a:t>الخرائط </a:t>
            </a:r>
            <a:endParaRPr lang="en-US" b="1" dirty="0" smtClean="0">
              <a:solidFill>
                <a:srgbClr val="89006F"/>
              </a:solidFill>
            </a:endParaRPr>
          </a:p>
        </p:txBody>
      </p:sp>
      <p:sp>
        <p:nvSpPr>
          <p:cNvPr id="35843" name="Content Placeholder 2"/>
          <p:cNvSpPr>
            <a:spLocks noGrp="1"/>
          </p:cNvSpPr>
          <p:nvPr>
            <p:ph sz="quarter" idx="1"/>
          </p:nvPr>
        </p:nvSpPr>
        <p:spPr>
          <a:xfrm>
            <a:off x="301625" y="1600200"/>
            <a:ext cx="8504238" cy="4800600"/>
          </a:xfrm>
        </p:spPr>
        <p:txBody>
          <a:bodyPr/>
          <a:lstStyle/>
          <a:p>
            <a:pPr algn="just" rtl="1" eaLnBrk="1" hangingPunct="1"/>
            <a:r>
              <a:rPr lang="ar-SA" sz="2500" b="1" dirty="0"/>
              <a:t>مضمون </a:t>
            </a:r>
            <a:r>
              <a:rPr lang="ar-SA" sz="2500" b="1" dirty="0" smtClean="0"/>
              <a:t>الخريطة: </a:t>
            </a:r>
            <a:r>
              <a:rPr lang="ar-SA" sz="2500" b="1" dirty="0"/>
              <a:t>من </a:t>
            </a:r>
            <a:r>
              <a:rPr lang="ar-SA" sz="2500" b="1" dirty="0" smtClean="0"/>
              <a:t>الضروروي بمكان الألمام بمضمون الخريطة التي غالبا ما تشمل الظاهرات </a:t>
            </a:r>
            <a:r>
              <a:rPr lang="ar-SA" sz="2500" b="1" dirty="0"/>
              <a:t>الطبوغرافية </a:t>
            </a:r>
            <a:r>
              <a:rPr lang="ar-SA" sz="2500" b="1" dirty="0" smtClean="0"/>
              <a:t>(الطبيعية والبشرية)، وكذلك </a:t>
            </a:r>
            <a:r>
              <a:rPr lang="ar-SA" sz="2500" b="1" dirty="0"/>
              <a:t>دراسة التداخل </a:t>
            </a:r>
            <a:r>
              <a:rPr lang="ar-SA" sz="2500" b="1" dirty="0" smtClean="0"/>
              <a:t>المحتمل </a:t>
            </a:r>
            <a:r>
              <a:rPr lang="ar-SA" sz="2500" b="1" dirty="0"/>
              <a:t>بين </a:t>
            </a:r>
            <a:r>
              <a:rPr lang="ar-SA" sz="2500" b="1" dirty="0" smtClean="0"/>
              <a:t>الظاهرات؛ حيث ينبغي </a:t>
            </a:r>
            <a:r>
              <a:rPr lang="ar-SA" sz="2500" b="1" dirty="0"/>
              <a:t>دراسة </a:t>
            </a:r>
            <a:r>
              <a:rPr lang="ar-SA" sz="2500" b="1" dirty="0" smtClean="0"/>
              <a:t>وانتقاء الرموز المستخدمة </a:t>
            </a:r>
            <a:r>
              <a:rPr lang="ar-SA" sz="2500" b="1" dirty="0"/>
              <a:t>لتمثيل </a:t>
            </a:r>
            <a:r>
              <a:rPr lang="ar-SA" sz="2500" b="1" dirty="0" smtClean="0"/>
              <a:t>تلك الظاهرات مثل: الطرق </a:t>
            </a:r>
            <a:r>
              <a:rPr lang="ar-SA" sz="2500" b="1" dirty="0"/>
              <a:t>وقنوات الري و</a:t>
            </a:r>
            <a:r>
              <a:rPr lang="ar-SA" sz="2500" b="1" dirty="0" smtClean="0"/>
              <a:t>خطوط الكنتور.</a:t>
            </a:r>
          </a:p>
          <a:p>
            <a:pPr algn="just" rtl="1" eaLnBrk="1" hangingPunct="1"/>
            <a:r>
              <a:rPr lang="ar-SA" sz="2500" b="1" dirty="0"/>
              <a:t>المستويات البصرية: </a:t>
            </a:r>
            <a:r>
              <a:rPr lang="ar-SA" sz="2500" b="1" dirty="0" smtClean="0"/>
              <a:t>ينبغي </a:t>
            </a:r>
            <a:r>
              <a:rPr lang="ar-SA" sz="2500" b="1" dirty="0"/>
              <a:t>توفر مستويات بصرية </a:t>
            </a:r>
            <a:r>
              <a:rPr lang="ar-SA" sz="2500" b="1" dirty="0" smtClean="0"/>
              <a:t>متباينة </a:t>
            </a:r>
            <a:r>
              <a:rPr lang="ar-SA" sz="2500" b="1" dirty="0"/>
              <a:t>في تصميم الخرائط </a:t>
            </a:r>
            <a:r>
              <a:rPr lang="ar-SA" sz="2500" b="1" dirty="0" smtClean="0"/>
              <a:t>تبعًا لأهمية الظاهرات الطوبوغرافية، وطبقا للغرض </a:t>
            </a:r>
            <a:r>
              <a:rPr lang="ar-SA" sz="2500" b="1" dirty="0"/>
              <a:t>المنشود </a:t>
            </a:r>
            <a:r>
              <a:rPr lang="ar-SA" sz="2500" b="1" dirty="0" smtClean="0"/>
              <a:t>منها، </a:t>
            </a:r>
            <a:r>
              <a:rPr lang="ar-SA" sz="2500" b="1" dirty="0"/>
              <a:t>لذلك </a:t>
            </a:r>
            <a:r>
              <a:rPr lang="ar-SA" sz="2500" b="1" dirty="0" smtClean="0"/>
              <a:t>يجب أن تكون </a:t>
            </a:r>
            <a:r>
              <a:rPr lang="ar-SA" sz="2500" b="1" dirty="0"/>
              <a:t>الرموز المهمة </a:t>
            </a:r>
            <a:r>
              <a:rPr lang="ar-SA" sz="2500" b="1" dirty="0" smtClean="0"/>
              <a:t>بارزة، أما </a:t>
            </a:r>
            <a:r>
              <a:rPr lang="ar-SA" sz="2500" b="1" dirty="0"/>
              <a:t>التفاصيل الثانوية </a:t>
            </a:r>
            <a:r>
              <a:rPr lang="ar-SA" sz="2500" b="1" dirty="0" smtClean="0"/>
              <a:t>فتأتي في المستوى الأدنى بصريا، لذلك على الكارتوجرافي توضيح </a:t>
            </a:r>
            <a:r>
              <a:rPr lang="ar-SA" sz="2500" b="1" dirty="0"/>
              <a:t>التباين في </a:t>
            </a:r>
            <a:r>
              <a:rPr lang="ar-SA" sz="2500" b="1" dirty="0" smtClean="0"/>
              <a:t>أشكال </a:t>
            </a:r>
            <a:r>
              <a:rPr lang="ar-SA" sz="2500" b="1" dirty="0"/>
              <a:t>الرموز </a:t>
            </a:r>
            <a:r>
              <a:rPr lang="ar-SA" sz="2500" b="1" dirty="0" smtClean="0"/>
              <a:t>وسمك الخط</a:t>
            </a:r>
            <a:r>
              <a:rPr lang="ar-EG" sz="2500" b="1" dirty="0" smtClean="0"/>
              <a:t>.</a:t>
            </a:r>
            <a:endParaRPr lang="ar-EG" sz="2500" b="1" dirty="0" smtClean="0"/>
          </a:p>
          <a:p>
            <a:pPr algn="just" rtl="1" eaLnBrk="1" hangingPunct="1"/>
            <a:r>
              <a:rPr lang="ar-SA" sz="2500" b="1" dirty="0" smtClean="0"/>
              <a:t>الوضوح: عند </a:t>
            </a:r>
            <a:r>
              <a:rPr lang="ar-SA" sz="2500" b="1" dirty="0"/>
              <a:t>تصميم الخرائط ينبغي </a:t>
            </a:r>
            <a:r>
              <a:rPr lang="ar-SA" sz="2500" b="1" dirty="0" smtClean="0"/>
              <a:t>أن </a:t>
            </a:r>
            <a:r>
              <a:rPr lang="ar-SA" sz="2500" b="1" dirty="0"/>
              <a:t>تكون عناصرها </a:t>
            </a:r>
            <a:r>
              <a:rPr lang="ar-SA" sz="2500" b="1" dirty="0" smtClean="0"/>
              <a:t>واضحة </a:t>
            </a:r>
            <a:r>
              <a:rPr lang="ar-SA" sz="2500" b="1" dirty="0"/>
              <a:t>ومفهومة وقابلة للتفسير </a:t>
            </a:r>
            <a:r>
              <a:rPr lang="ar-EG" sz="2500" b="1" dirty="0"/>
              <a:t>. وتتحقق صفة الوضوح </a:t>
            </a:r>
            <a:r>
              <a:rPr lang="ar-EG" sz="2500" b="1" dirty="0" smtClean="0"/>
              <a:t>من </a:t>
            </a:r>
            <a:r>
              <a:rPr lang="ar-EG" sz="2500" b="1" dirty="0"/>
              <a:t>خلال </a:t>
            </a:r>
            <a:r>
              <a:rPr lang="ar-EG" sz="2500" b="1" dirty="0" smtClean="0"/>
              <a:t>ال</a:t>
            </a:r>
            <a:r>
              <a:rPr lang="ar-SA" sz="2500" b="1" dirty="0" smtClean="0"/>
              <a:t>أ</a:t>
            </a:r>
            <a:r>
              <a:rPr lang="ar-EG" sz="2500" b="1" dirty="0" smtClean="0"/>
              <a:t>خت</a:t>
            </a:r>
            <a:r>
              <a:rPr lang="ar-SA" sz="2500" b="1" dirty="0" smtClean="0"/>
              <a:t>ي</a:t>
            </a:r>
            <a:r>
              <a:rPr lang="ar-EG" sz="2500" b="1" dirty="0" smtClean="0"/>
              <a:t>ار </a:t>
            </a:r>
            <a:r>
              <a:rPr lang="ar-EG" sz="2500" b="1" dirty="0"/>
              <a:t>الجيد للخطوط </a:t>
            </a:r>
            <a:r>
              <a:rPr lang="ar-EG" sz="2500" b="1" dirty="0" smtClean="0"/>
              <a:t>وال</a:t>
            </a:r>
            <a:r>
              <a:rPr lang="ar-SA" sz="2500" b="1" dirty="0" smtClean="0"/>
              <a:t>أ</a:t>
            </a:r>
            <a:r>
              <a:rPr lang="ar-EG" sz="2500" b="1" dirty="0" smtClean="0"/>
              <a:t>شكال وال</a:t>
            </a:r>
            <a:r>
              <a:rPr lang="ar-SA" sz="2500" b="1" dirty="0" smtClean="0"/>
              <a:t>أ</a:t>
            </a:r>
            <a:r>
              <a:rPr lang="ar-EG" sz="2500" b="1" dirty="0" smtClean="0"/>
              <a:t>لوان </a:t>
            </a:r>
            <a:r>
              <a:rPr lang="ar-EG" sz="2500" b="1" dirty="0"/>
              <a:t>للتعبير عن مضمون </a:t>
            </a:r>
            <a:r>
              <a:rPr lang="ar-EG" sz="2500" b="1" dirty="0" smtClean="0"/>
              <a:t>الخريطة</a:t>
            </a:r>
            <a:r>
              <a:rPr lang="ar-SA" sz="2500" b="1" dirty="0" smtClean="0"/>
              <a:t>،</a:t>
            </a:r>
            <a:r>
              <a:rPr lang="ar-EG" sz="2500" b="1" dirty="0" smtClean="0"/>
              <a:t> </a:t>
            </a:r>
            <a:r>
              <a:rPr lang="ar-SA" sz="2500" b="1" dirty="0" smtClean="0"/>
              <a:t>ذلك </a:t>
            </a:r>
            <a:r>
              <a:rPr lang="ar-EG" sz="2500" b="1" dirty="0" smtClean="0"/>
              <a:t>ويتعلق</a:t>
            </a:r>
            <a:r>
              <a:rPr lang="ar-SA" sz="2500" b="1" dirty="0" smtClean="0"/>
              <a:t> </a:t>
            </a:r>
            <a:r>
              <a:rPr lang="ar-EG" sz="2500" b="1" dirty="0" smtClean="0"/>
              <a:t>ال</a:t>
            </a:r>
            <a:r>
              <a:rPr lang="ar-SA" sz="2500" b="1" dirty="0" smtClean="0"/>
              <a:t>أ</a:t>
            </a:r>
            <a:r>
              <a:rPr lang="ar-EG" sz="2500" b="1" dirty="0" smtClean="0"/>
              <a:t>ختيار </a:t>
            </a:r>
            <a:r>
              <a:rPr lang="ar-SA" sz="2500" b="1" dirty="0"/>
              <a:t>أ</a:t>
            </a:r>
            <a:r>
              <a:rPr lang="ar-EG" sz="2500" b="1" dirty="0" smtClean="0"/>
              <a:t>يضا ب</a:t>
            </a:r>
            <a:r>
              <a:rPr lang="ar-SA" sz="2500" b="1" dirty="0" smtClean="0"/>
              <a:t>ال</a:t>
            </a:r>
            <a:r>
              <a:rPr lang="ar-EG" sz="2500" b="1" dirty="0" smtClean="0"/>
              <a:t>حجم </a:t>
            </a:r>
            <a:r>
              <a:rPr lang="ar-EG" sz="2500" b="1" dirty="0"/>
              <a:t>المناسب للرموز </a:t>
            </a:r>
            <a:r>
              <a:rPr lang="ar-SA" sz="2500" b="1" dirty="0" smtClean="0"/>
              <a:t>والعلامات الأصطلاحية المستخدمة في الخريطة</a:t>
            </a:r>
            <a:r>
              <a:rPr lang="ar-EG" sz="2500" b="1" dirty="0" smtClean="0"/>
              <a:t>.</a:t>
            </a:r>
            <a:endParaRPr lang="ar-EG" sz="2500" b="1" dirty="0" smtClean="0"/>
          </a:p>
          <a:p>
            <a:pPr algn="just" rtl="1" eaLnBrk="1" hangingPunct="1">
              <a:buFont typeface="Wingdings 2" pitchFamily="18" charset="2"/>
              <a:buNone/>
            </a:pPr>
            <a:endParaRPr lang="ar-EG" dirty="0" smtClean="0"/>
          </a:p>
        </p:txBody>
      </p:sp>
    </p:spTree>
    <p:extLst>
      <p:ext uri="{BB962C8B-B14F-4D97-AF65-F5344CB8AC3E}">
        <p14:creationId xmlns:p14="http://schemas.microsoft.com/office/powerpoint/2010/main" val="29686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ar-SA" b="1" dirty="0" smtClean="0">
                <a:solidFill>
                  <a:srgbClr val="89006F"/>
                </a:solidFill>
              </a:rPr>
              <a:t>قواعد </a:t>
            </a:r>
            <a:r>
              <a:rPr lang="ar-EG" b="1" dirty="0" smtClean="0">
                <a:solidFill>
                  <a:srgbClr val="89006F"/>
                </a:solidFill>
              </a:rPr>
              <a:t>تقدير </a:t>
            </a:r>
            <a:r>
              <a:rPr lang="ar-EG" b="1" dirty="0">
                <a:solidFill>
                  <a:srgbClr val="89006F"/>
                </a:solidFill>
              </a:rPr>
              <a:t>المستويات البصرية </a:t>
            </a:r>
            <a:endParaRPr lang="en-US" b="1" dirty="0" smtClean="0">
              <a:solidFill>
                <a:srgbClr val="89006F"/>
              </a:solidFill>
            </a:endParaRPr>
          </a:p>
        </p:txBody>
      </p:sp>
      <p:sp>
        <p:nvSpPr>
          <p:cNvPr id="35843" name="Content Placeholder 2"/>
          <p:cNvSpPr>
            <a:spLocks noGrp="1"/>
          </p:cNvSpPr>
          <p:nvPr>
            <p:ph sz="quarter" idx="1"/>
          </p:nvPr>
        </p:nvSpPr>
        <p:spPr>
          <a:xfrm>
            <a:off x="301625" y="1600200"/>
            <a:ext cx="8504238" cy="4800600"/>
          </a:xfrm>
        </p:spPr>
        <p:txBody>
          <a:bodyPr/>
          <a:lstStyle/>
          <a:p>
            <a:pPr algn="just" rtl="1" eaLnBrk="1" hangingPunct="1"/>
            <a:r>
              <a:rPr lang="ar-SA" sz="2500" b="1" dirty="0" smtClean="0"/>
              <a:t>أن </a:t>
            </a:r>
            <a:r>
              <a:rPr lang="ar-SA" sz="2500" b="1" dirty="0"/>
              <a:t>تقدير المستويات البصرية للرموز المختلفة الممثلة </a:t>
            </a:r>
            <a:r>
              <a:rPr lang="ar-SA" sz="2500" b="1" dirty="0" smtClean="0"/>
              <a:t>للظاهرات </a:t>
            </a:r>
            <a:r>
              <a:rPr lang="ar-SA" sz="2500" b="1" dirty="0"/>
              <a:t>الطبوغرافية ليست </a:t>
            </a:r>
            <a:r>
              <a:rPr lang="ar-SA" sz="2500" b="1" dirty="0" smtClean="0"/>
              <a:t>من السهولة بمكان، وعليه </a:t>
            </a:r>
            <a:r>
              <a:rPr lang="ar-SA" sz="2500" b="1" dirty="0"/>
              <a:t>يجب الانتباه الى </a:t>
            </a:r>
            <a:r>
              <a:rPr lang="ar-SA" sz="2500" b="1" dirty="0" smtClean="0"/>
              <a:t>القواعد الاتية: </a:t>
            </a:r>
            <a:endParaRPr lang="ar-SA" sz="2500" b="1" dirty="0"/>
          </a:p>
          <a:p>
            <a:pPr algn="just" rtl="1" eaLnBrk="1" hangingPunct="1"/>
            <a:r>
              <a:rPr lang="ar-SA" sz="2500" b="1" dirty="0" smtClean="0"/>
              <a:t>مدى </a:t>
            </a:r>
            <a:r>
              <a:rPr lang="ar-SA" sz="2500" b="1" dirty="0"/>
              <a:t>اختلاف الرموز عن الصورة </a:t>
            </a:r>
            <a:r>
              <a:rPr lang="ar-SA" sz="2500" b="1" dirty="0" smtClean="0"/>
              <a:t>الواقعية: </a:t>
            </a:r>
            <a:r>
              <a:rPr lang="ar-SA" sz="2500" b="1" dirty="0"/>
              <a:t>فكلما كبر الاختلاف زاد الاهتمام بها.</a:t>
            </a:r>
          </a:p>
          <a:p>
            <a:pPr algn="just" rtl="1" eaLnBrk="1" hangingPunct="1"/>
            <a:r>
              <a:rPr lang="ar-SA" sz="2500" b="1" dirty="0" smtClean="0"/>
              <a:t>التعقيد النسبي: فكلما </a:t>
            </a:r>
            <a:r>
              <a:rPr lang="ar-SA" sz="2500" b="1" dirty="0"/>
              <a:t>كانت الرموز معقدة </a:t>
            </a:r>
            <a:r>
              <a:rPr lang="ar-SA" sz="2500" b="1" dirty="0" smtClean="0"/>
              <a:t>نسبيا </a:t>
            </a:r>
            <a:r>
              <a:rPr lang="ar-SA" sz="2500" b="1" dirty="0"/>
              <a:t>زاد </a:t>
            </a:r>
            <a:r>
              <a:rPr lang="ar-SA" sz="2500" b="1" dirty="0" smtClean="0"/>
              <a:t>أهتمام </a:t>
            </a:r>
            <a:r>
              <a:rPr lang="ar-SA" sz="2500" b="1" dirty="0"/>
              <a:t>القارئ </a:t>
            </a:r>
            <a:r>
              <a:rPr lang="ar-SA" sz="2500" b="1" dirty="0" smtClean="0"/>
              <a:t>بها.</a:t>
            </a:r>
            <a:endParaRPr lang="ar-SA" sz="2500" b="1" dirty="0"/>
          </a:p>
          <a:p>
            <a:pPr algn="just" rtl="1" eaLnBrk="1" hangingPunct="1"/>
            <a:r>
              <a:rPr lang="ar-SA" sz="2500" b="1" dirty="0" smtClean="0"/>
              <a:t>الحجم النسبي: فكلما </a:t>
            </a:r>
            <a:r>
              <a:rPr lang="ar-SA" sz="2500" b="1" dirty="0"/>
              <a:t>كان </a:t>
            </a:r>
            <a:r>
              <a:rPr lang="ar-SA" sz="2500" b="1" dirty="0" smtClean="0"/>
              <a:t>حجم الرموز كبيرا </a:t>
            </a:r>
            <a:r>
              <a:rPr lang="ar-SA" sz="2500" b="1" dirty="0"/>
              <a:t>وضحت رؤيتها </a:t>
            </a:r>
            <a:r>
              <a:rPr lang="ar-SA" sz="2500" b="1" dirty="0" smtClean="0"/>
              <a:t>وزاد الانجذاب لها.</a:t>
            </a:r>
            <a:endParaRPr lang="ar-SA" sz="2500" b="1" dirty="0"/>
          </a:p>
          <a:p>
            <a:pPr algn="just" rtl="1" eaLnBrk="1" hangingPunct="1"/>
            <a:r>
              <a:rPr lang="ar-SA" sz="2500" b="1" dirty="0" smtClean="0"/>
              <a:t>الوضوح النسبي: تتصف الرموز </a:t>
            </a:r>
            <a:r>
              <a:rPr lang="ar-SA" sz="2500" b="1" dirty="0"/>
              <a:t>الواضحة التي تبرز </a:t>
            </a:r>
            <a:r>
              <a:rPr lang="ar-SA" sz="2500" b="1" dirty="0" smtClean="0"/>
              <a:t>المعالم الطبوغرافية بجذب المستفدين لاستشفاف مكنونها بقراءتها وتحليلها.</a:t>
            </a:r>
            <a:endParaRPr lang="ar-SA" sz="2500" b="1" dirty="0"/>
          </a:p>
          <a:p>
            <a:pPr algn="just" rtl="1" eaLnBrk="1" hangingPunct="1"/>
            <a:r>
              <a:rPr lang="ar-SA" sz="2500" b="1" dirty="0" smtClean="0"/>
              <a:t>موقع </a:t>
            </a:r>
            <a:r>
              <a:rPr lang="ar-SA" sz="2500" b="1" dirty="0"/>
              <a:t>الرموز </a:t>
            </a:r>
            <a:r>
              <a:rPr lang="ar-SA" sz="2500" b="1" dirty="0" smtClean="0"/>
              <a:t>النسبي: غالبا ما تجذب الرموز </a:t>
            </a:r>
            <a:r>
              <a:rPr lang="ar-SA" sz="2500" b="1" dirty="0"/>
              <a:t>التي تقع ضمن مركز الخريطة </a:t>
            </a:r>
            <a:r>
              <a:rPr lang="ar-SA" sz="2500" b="1" dirty="0" smtClean="0"/>
              <a:t>عين </a:t>
            </a:r>
            <a:r>
              <a:rPr lang="ar-SA" sz="2500" b="1" dirty="0"/>
              <a:t>القارى </a:t>
            </a:r>
            <a:r>
              <a:rPr lang="ar-SA" sz="2500" b="1" dirty="0" smtClean="0"/>
              <a:t>أولًا، </a:t>
            </a:r>
            <a:r>
              <a:rPr lang="ar-SA" sz="2500" b="1" dirty="0"/>
              <a:t>ثم </a:t>
            </a:r>
            <a:r>
              <a:rPr lang="ar-SA" sz="2500" b="1" dirty="0" smtClean="0"/>
              <a:t>ينتقل </a:t>
            </a:r>
            <a:r>
              <a:rPr lang="ar-SA" sz="2500" b="1" dirty="0"/>
              <a:t>ببصره </a:t>
            </a:r>
            <a:r>
              <a:rPr lang="ar-SA" sz="2500" b="1" dirty="0" smtClean="0"/>
              <a:t>إلى مكونات الخريطة المختلفة.</a:t>
            </a:r>
            <a:endParaRPr lang="ar-SA" sz="2500" b="1" dirty="0"/>
          </a:p>
          <a:p>
            <a:pPr algn="just" rtl="1" eaLnBrk="1" hangingPunct="1"/>
            <a:r>
              <a:rPr lang="ar-SA" sz="2500" b="1" dirty="0" smtClean="0"/>
              <a:t>وعليه يمكن </a:t>
            </a:r>
            <a:r>
              <a:rPr lang="ar-SA" sz="2500" b="1" dirty="0"/>
              <a:t>تصميم الرموز </a:t>
            </a:r>
            <a:r>
              <a:rPr lang="ar-SA" sz="2500" b="1" dirty="0" smtClean="0"/>
              <a:t>طبقا لأهميتها والغرض </a:t>
            </a:r>
            <a:r>
              <a:rPr lang="ar-SA" sz="2500" b="1" dirty="0"/>
              <a:t>المنشود </a:t>
            </a:r>
            <a:r>
              <a:rPr lang="ar-SA" sz="2500" b="1" dirty="0" smtClean="0"/>
              <a:t>منها، مع الأخذ في الاعتبار </a:t>
            </a:r>
            <a:r>
              <a:rPr lang="ar-SA" sz="2500" b="1" dirty="0"/>
              <a:t>قواعد تقدير المستويات البصرية </a:t>
            </a:r>
            <a:r>
              <a:rPr lang="ar-SA" sz="2500" b="1" dirty="0" smtClean="0"/>
              <a:t>(مقايس الأهمية البصرية).</a:t>
            </a:r>
            <a:endParaRPr lang="ar-SA" sz="2500" b="1" dirty="0"/>
          </a:p>
          <a:p>
            <a:pPr algn="just" rtl="1" eaLnBrk="1" hangingPunct="1"/>
            <a:r>
              <a:rPr lang="ar-EG" sz="2500" b="1" dirty="0" smtClean="0"/>
              <a:t>.</a:t>
            </a:r>
            <a:endParaRPr lang="ar-EG" sz="2500" b="1" dirty="0" smtClean="0"/>
          </a:p>
          <a:p>
            <a:pPr algn="just" rtl="1" eaLnBrk="1" hangingPunct="1">
              <a:buFont typeface="Wingdings 2" pitchFamily="18" charset="2"/>
              <a:buNone/>
            </a:pPr>
            <a:endParaRPr lang="ar-EG" dirty="0" smtClean="0"/>
          </a:p>
        </p:txBody>
      </p:sp>
    </p:spTree>
    <p:extLst>
      <p:ext uri="{BB962C8B-B14F-4D97-AF65-F5344CB8AC3E}">
        <p14:creationId xmlns:p14="http://schemas.microsoft.com/office/powerpoint/2010/main" val="10035699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ar-EG" b="1" dirty="0" smtClean="0">
                <a:solidFill>
                  <a:srgbClr val="89006F"/>
                </a:solidFill>
              </a:rPr>
              <a:t>الخرائط الطبوغرافية</a:t>
            </a:r>
            <a:endParaRPr lang="en-US" b="1" dirty="0" smtClean="0">
              <a:solidFill>
                <a:srgbClr val="89006F"/>
              </a:solidFill>
            </a:endParaRPr>
          </a:p>
        </p:txBody>
      </p:sp>
      <p:sp>
        <p:nvSpPr>
          <p:cNvPr id="35843" name="Content Placeholder 2"/>
          <p:cNvSpPr>
            <a:spLocks noGrp="1"/>
          </p:cNvSpPr>
          <p:nvPr>
            <p:ph sz="quarter" idx="1"/>
          </p:nvPr>
        </p:nvSpPr>
        <p:spPr>
          <a:xfrm>
            <a:off x="301625" y="1447800"/>
            <a:ext cx="8504238" cy="4953000"/>
          </a:xfrm>
        </p:spPr>
        <p:txBody>
          <a:bodyPr/>
          <a:lstStyle/>
          <a:p>
            <a:pPr algn="just" rtl="1" eaLnBrk="1" hangingPunct="1"/>
            <a:r>
              <a:rPr lang="ar-EG" sz="2600" b="1" dirty="0" smtClean="0"/>
              <a:t> </a:t>
            </a:r>
            <a:r>
              <a:rPr lang="ar-EG" sz="2500" b="1" dirty="0" smtClean="0"/>
              <a:t>تندرج الخريطة الطبوغرافية  طبقاً لتصنيف الخرائط  على اساس مقياس الرسم كنوع خاص يغطي مساحة محدودة من سطح الأرض بمقياس رسم يسمح بتمثيل الظاهرات الطبيعية والبشرية  بدرجة عالية من الوضوح والدقة.</a:t>
            </a:r>
          </a:p>
          <a:p>
            <a:pPr algn="just" rtl="1" eaLnBrk="1" hangingPunct="1"/>
            <a:r>
              <a:rPr lang="ar-EG" sz="2500" b="1" dirty="0" smtClean="0"/>
              <a:t>من الظاهرات الجغرافية التي تمثل في الخريطة الطبوغرافية خطوط الكنتور والمستنقعات والغابات والمدن والقري وشبكة الري من أنهار وترع ومصارف والطرق المختلفة... وغيرها.</a:t>
            </a:r>
          </a:p>
          <a:p>
            <a:pPr algn="just" rtl="1" eaLnBrk="1" hangingPunct="1"/>
            <a:r>
              <a:rPr lang="ar-EG" sz="2500" b="1" dirty="0" smtClean="0"/>
              <a:t> كلمة طبوغرافية </a:t>
            </a:r>
            <a:r>
              <a:rPr lang="en-US" sz="2500" b="1" dirty="0" smtClean="0"/>
              <a:t>Topography </a:t>
            </a:r>
            <a:r>
              <a:rPr lang="ar-EG" sz="2500" b="1" dirty="0" smtClean="0"/>
              <a:t>معناها الوصف التفصيلي الصحيح لأي مكان، ومن الشائع بمكان استخدامها بمعني الشكل العام لسطح الأرض أي تناول الجانب الطبيعي دون الجانب البشري، وهو ما لا تدل عليه الخريطة الطبوغرافية؛ حيث تشمل الجانبين الطبيعي والبشري.</a:t>
            </a:r>
          </a:p>
          <a:p>
            <a:pPr algn="just" rtl="1" eaLnBrk="1" hangingPunct="1"/>
            <a:r>
              <a:rPr lang="ar-EG" sz="2500" b="1" dirty="0" smtClean="0"/>
              <a:t>والخريطة الطبوغرافية ليست عامة مثل الخرائط المليونية، وليست بمقياس أكبر من 1: 20000 مثل الخرائط الكادسترالية (التفصيلية)</a:t>
            </a:r>
          </a:p>
          <a:p>
            <a:pPr algn="just" rtl="1" eaLnBrk="1" hangingPunct="1">
              <a:buFont typeface="Wingdings 2" pitchFamily="18" charset="2"/>
              <a:buNone/>
            </a:pPr>
            <a:endParaRPr lang="ar-EG" sz="2500" dirty="0" smtClean="0"/>
          </a:p>
        </p:txBody>
      </p:sp>
    </p:spTree>
    <p:extLst>
      <p:ext uri="{BB962C8B-B14F-4D97-AF65-F5344CB8AC3E}">
        <p14:creationId xmlns:p14="http://schemas.microsoft.com/office/powerpoint/2010/main" val="1420499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ar-EG" b="1" smtClean="0">
                <a:solidFill>
                  <a:srgbClr val="89006F"/>
                </a:solidFill>
              </a:rPr>
              <a:t>ما المقصود بالمساحة الطبوغرافية</a:t>
            </a:r>
            <a:endParaRPr lang="en-US" b="1" smtClean="0">
              <a:solidFill>
                <a:srgbClr val="89006F"/>
              </a:solidFill>
            </a:endParaRPr>
          </a:p>
        </p:txBody>
      </p:sp>
      <p:sp>
        <p:nvSpPr>
          <p:cNvPr id="35843" name="Content Placeholder 2"/>
          <p:cNvSpPr>
            <a:spLocks noGrp="1"/>
          </p:cNvSpPr>
          <p:nvPr>
            <p:ph sz="quarter" idx="1"/>
          </p:nvPr>
        </p:nvSpPr>
        <p:spPr>
          <a:xfrm>
            <a:off x="301625" y="1527174"/>
            <a:ext cx="8504238" cy="4721225"/>
          </a:xfrm>
        </p:spPr>
        <p:txBody>
          <a:bodyPr/>
          <a:lstStyle/>
          <a:p>
            <a:pPr algn="just" rtl="1" eaLnBrk="1" hangingPunct="1"/>
            <a:r>
              <a:rPr lang="ar-EG" sz="2600" b="1" dirty="0" smtClean="0"/>
              <a:t>لإنتاج الخريطة الطبوغرافية على أساس سليم، كي تقدم إلى الآخرين في صورة دقيقة سهلة الاستخدام، من الطبيعي بمكان أن تكون مبنية على أساس ونوع خاص من أنواع المساحة، وهو المساحة الطبوغرافية.</a:t>
            </a:r>
          </a:p>
          <a:p>
            <a:pPr algn="just" rtl="1" eaLnBrk="1" hangingPunct="1"/>
            <a:r>
              <a:rPr lang="ar-EG" sz="2600" b="1" dirty="0" smtClean="0"/>
              <a:t>المقصود بالمساحة الطبوغرافية </a:t>
            </a:r>
            <a:r>
              <a:rPr lang="en-GB" sz="2600" b="1" dirty="0" smtClean="0"/>
              <a:t>(Topographic surveying)</a:t>
            </a:r>
            <a:r>
              <a:rPr lang="ar-EG" sz="2600" b="1" dirty="0" smtClean="0"/>
              <a:t>: الأعمال المساحية التي تقام من أجل إعداد خرائط تبين المعالم الطبيعية والبشرية، وتغطي مناطق بمقياس رسم متوسط.</a:t>
            </a:r>
          </a:p>
          <a:p>
            <a:pPr algn="just" rtl="1" eaLnBrk="1" hangingPunct="1"/>
            <a:r>
              <a:rPr lang="ar-EG" sz="2600" b="1" dirty="0" smtClean="0"/>
              <a:t>إذاً الغرض الأساسي للمساحة الطبوغرافية بدءاً من أخذ الأرصاد الحقلية ونهاية بالأعمال المكتبية هو أنتاج الخرائط الطبوغرافية.</a:t>
            </a:r>
          </a:p>
          <a:p>
            <a:pPr algn="just" rtl="1" eaLnBrk="1" hangingPunct="1"/>
            <a:r>
              <a:rPr lang="ar-EG" sz="2600" b="1" dirty="0" smtClean="0"/>
              <a:t>وبمعنى علمي دقيق المساحة الطبوغرافية هي أحد العلوم المساحية التي تهتم بإظهار المعالم الأرضية بأبعادها الثلاثة على الخريطة، أي تمثيل المعالم في المستويين الأفقي والرأسي.</a:t>
            </a:r>
          </a:p>
          <a:p>
            <a:pPr algn="just" rtl="1" eaLnBrk="1" hangingPunct="1"/>
            <a:endParaRPr lang="en-US" sz="2600" b="1" dirty="0" smtClean="0"/>
          </a:p>
        </p:txBody>
      </p:sp>
    </p:spTree>
    <p:extLst>
      <p:ext uri="{BB962C8B-B14F-4D97-AF65-F5344CB8AC3E}">
        <p14:creationId xmlns:p14="http://schemas.microsoft.com/office/powerpoint/2010/main" val="30043729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ar-EG" sz="3600" b="1" dirty="0" smtClean="0">
                <a:solidFill>
                  <a:srgbClr val="89006F"/>
                </a:solidFill>
              </a:rPr>
              <a:t>الأسس والمفاهيم الأساسية في الخرائط الطبوغرافية</a:t>
            </a:r>
            <a:endParaRPr lang="en-US" sz="3600" dirty="0" smtClean="0">
              <a:solidFill>
                <a:srgbClr val="89006F"/>
              </a:solidFill>
            </a:endParaRPr>
          </a:p>
        </p:txBody>
      </p:sp>
      <p:sp>
        <p:nvSpPr>
          <p:cNvPr id="37891" name="Content Placeholder 2"/>
          <p:cNvSpPr>
            <a:spLocks noGrp="1"/>
          </p:cNvSpPr>
          <p:nvPr>
            <p:ph sz="quarter" idx="1"/>
          </p:nvPr>
        </p:nvSpPr>
        <p:spPr>
          <a:xfrm>
            <a:off x="301625" y="1527175"/>
            <a:ext cx="8504238" cy="4572000"/>
          </a:xfrm>
        </p:spPr>
        <p:txBody>
          <a:bodyPr/>
          <a:lstStyle/>
          <a:p>
            <a:pPr algn="just" rtl="1" eaLnBrk="1" hangingPunct="1"/>
            <a:r>
              <a:rPr lang="ar-EG" b="1" dirty="0" smtClean="0"/>
              <a:t>الرفع الطبوغرافي</a:t>
            </a:r>
            <a:r>
              <a:rPr lang="ar-EG" dirty="0" smtClean="0"/>
              <a:t>: الأرصاد اللازمة لنقل بيانات المعالم الطبيعية والبشرية وارتفاعات وانخفاضات سطح الأرض، من الطبيعة إلى الخريطة الطبوغرافية.</a:t>
            </a:r>
          </a:p>
          <a:p>
            <a:pPr algn="just" rtl="1" eaLnBrk="1" hangingPunct="1"/>
            <a:r>
              <a:rPr lang="ar-EG" b="1" dirty="0" smtClean="0"/>
              <a:t>ال</a:t>
            </a:r>
            <a:r>
              <a:rPr lang="ar-SA" b="1" dirty="0" smtClean="0"/>
              <a:t>ظاهرات</a:t>
            </a:r>
            <a:r>
              <a:rPr lang="ar-EG" b="1" dirty="0" smtClean="0"/>
              <a:t> الطبيعية:</a:t>
            </a:r>
            <a:r>
              <a:rPr lang="ar-EG" dirty="0" smtClean="0"/>
              <a:t> المعالم التي أوجدها الله سبحانه وتعالى في الطبيعة مثل: الجبال والتلال والهضاب والسهول والأحواض والمنخفضات والأودية والمحيطات والبحار والبحيرات والأنهار وغيرها.</a:t>
            </a:r>
          </a:p>
          <a:p>
            <a:pPr algn="just" rtl="1" eaLnBrk="1" hangingPunct="1"/>
            <a:r>
              <a:rPr lang="ar-EG" b="1" dirty="0" smtClean="0"/>
              <a:t>ال</a:t>
            </a:r>
            <a:r>
              <a:rPr lang="ar-SA" b="1" dirty="0" smtClean="0"/>
              <a:t>ظاهرات</a:t>
            </a:r>
            <a:r>
              <a:rPr lang="ar-EG" b="1" dirty="0" smtClean="0"/>
              <a:t> البشرية:</a:t>
            </a:r>
            <a:r>
              <a:rPr lang="ar-EG" dirty="0" smtClean="0"/>
              <a:t> المعالم التي تدخل الانسان في صنعها وإظهارها على سطح الأرض مثل: المباني والطرق والسكك الحديدية والمطارات والمدن والقري وحدود البلاد وحدود الأدارية وغيرها.</a:t>
            </a:r>
          </a:p>
          <a:p>
            <a:pPr algn="just" rtl="1" eaLnBrk="1" hangingPunct="1"/>
            <a:endParaRPr lang="en-US" dirty="0" smtClean="0"/>
          </a:p>
        </p:txBody>
      </p:sp>
    </p:spTree>
    <p:extLst>
      <p:ext uri="{BB962C8B-B14F-4D97-AF65-F5344CB8AC3E}">
        <p14:creationId xmlns:p14="http://schemas.microsoft.com/office/powerpoint/2010/main" val="1532256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ar-EG" sz="3600" b="1" dirty="0" smtClean="0">
                <a:solidFill>
                  <a:srgbClr val="89006F"/>
                </a:solidFill>
              </a:rPr>
              <a:t>الأسس والمفاهيم الأساسية في الخرائط الطبوغرافية</a:t>
            </a:r>
            <a:endParaRPr lang="en-US" sz="3600" dirty="0" smtClean="0">
              <a:solidFill>
                <a:srgbClr val="89006F"/>
              </a:solidFill>
            </a:endParaRPr>
          </a:p>
        </p:txBody>
      </p:sp>
      <p:sp>
        <p:nvSpPr>
          <p:cNvPr id="38915" name="Content Placeholder 2"/>
          <p:cNvSpPr>
            <a:spLocks noGrp="1"/>
          </p:cNvSpPr>
          <p:nvPr>
            <p:ph sz="quarter" idx="1"/>
          </p:nvPr>
        </p:nvSpPr>
        <p:spPr>
          <a:xfrm>
            <a:off x="301625" y="1527175"/>
            <a:ext cx="8504238" cy="4572000"/>
          </a:xfrm>
        </p:spPr>
        <p:txBody>
          <a:bodyPr/>
          <a:lstStyle/>
          <a:p>
            <a:pPr algn="just" rtl="1" eaLnBrk="1" hangingPunct="1"/>
            <a:r>
              <a:rPr lang="ar-EG" b="1" dirty="0" smtClean="0"/>
              <a:t>مستوي المقارنة: </a:t>
            </a:r>
            <a:r>
              <a:rPr lang="ar-EG" dirty="0" smtClean="0"/>
              <a:t>هو السطح المستوي الذي يستخدم كمرجع لقياس المناسيب، والذي يكون في معظم الأحيان عبارة عن متوسط سطح البحر.</a:t>
            </a:r>
          </a:p>
          <a:p>
            <a:pPr algn="just" rtl="1" eaLnBrk="1" hangingPunct="1"/>
            <a:r>
              <a:rPr lang="ar-EG" b="1" dirty="0" smtClean="0"/>
              <a:t>المنسوب </a:t>
            </a:r>
            <a:r>
              <a:rPr lang="en-GB" b="1" dirty="0" smtClean="0"/>
              <a:t>Elevation</a:t>
            </a:r>
            <a:r>
              <a:rPr lang="ar-EG" b="1" dirty="0" smtClean="0"/>
              <a:t>: </a:t>
            </a:r>
            <a:r>
              <a:rPr lang="ar-EG" dirty="0" smtClean="0"/>
              <a:t>منسوب آية نقطة هو المسافة المقاسة عند النقطة في الاتجاه الرأسي من سطح المقارنة إلى النقطة.</a:t>
            </a:r>
          </a:p>
          <a:p>
            <a:pPr algn="just" rtl="1" eaLnBrk="1" hangingPunct="1"/>
            <a:r>
              <a:rPr lang="ar-EG" b="1" dirty="0" smtClean="0"/>
              <a:t>الروبير: </a:t>
            </a:r>
            <a:r>
              <a:rPr lang="ar-EG" dirty="0" smtClean="0"/>
              <a:t>مصطلح للتعبير عن نقطة ثابتة على سطح الأرض معلومة المنسوب، تم اختيار مكانها في الطبيعة، ومثبتة تثبيتاً دائماً بعلامة متفق عليها.</a:t>
            </a:r>
          </a:p>
          <a:p>
            <a:pPr algn="just" rtl="1" eaLnBrk="1" hangingPunct="1"/>
            <a:r>
              <a:rPr lang="ar-EG" dirty="0" smtClean="0"/>
              <a:t>التمثيل في المستوي الرأسي </a:t>
            </a:r>
            <a:r>
              <a:rPr lang="ar-EG" b="1" dirty="0" smtClean="0"/>
              <a:t>(المنسوب) </a:t>
            </a:r>
            <a:r>
              <a:rPr lang="ar-EG" dirty="0" smtClean="0"/>
              <a:t>نعبر عنه لارتفاع النقاط الطبوغرافية أو انخفاضها عن مستوي المقارنة (متوسط منسوب سطح البحر).</a:t>
            </a:r>
          </a:p>
          <a:p>
            <a:pPr algn="just" rtl="1" eaLnBrk="1" hangingPunct="1"/>
            <a:endParaRPr lang="en-US" dirty="0" smtClean="0"/>
          </a:p>
        </p:txBody>
      </p:sp>
    </p:spTree>
    <p:extLst>
      <p:ext uri="{BB962C8B-B14F-4D97-AF65-F5344CB8AC3E}">
        <p14:creationId xmlns:p14="http://schemas.microsoft.com/office/powerpoint/2010/main" val="33511952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ar-EG" sz="3600" b="1" dirty="0" smtClean="0">
                <a:solidFill>
                  <a:srgbClr val="89006F"/>
                </a:solidFill>
              </a:rPr>
              <a:t>الأسس والمفاهيم الأساسية في الخرائط الطبوغرافية</a:t>
            </a:r>
            <a:endParaRPr lang="en-US" sz="3600" dirty="0" smtClean="0">
              <a:solidFill>
                <a:srgbClr val="89006F"/>
              </a:solidFill>
            </a:endParaRPr>
          </a:p>
        </p:txBody>
      </p:sp>
      <p:sp>
        <p:nvSpPr>
          <p:cNvPr id="39939" name="Content Placeholder 2"/>
          <p:cNvSpPr>
            <a:spLocks noGrp="1"/>
          </p:cNvSpPr>
          <p:nvPr>
            <p:ph sz="quarter" idx="1"/>
          </p:nvPr>
        </p:nvSpPr>
        <p:spPr>
          <a:xfrm>
            <a:off x="301625" y="1527175"/>
            <a:ext cx="8504238" cy="4572000"/>
          </a:xfrm>
        </p:spPr>
        <p:txBody>
          <a:bodyPr/>
          <a:lstStyle/>
          <a:p>
            <a:pPr algn="just" rtl="1" eaLnBrk="1" hangingPunct="1"/>
            <a:r>
              <a:rPr lang="en-US" b="1" smtClean="0"/>
              <a:t> </a:t>
            </a:r>
            <a:r>
              <a:rPr lang="ar-EG" b="1" smtClean="0"/>
              <a:t>خط الكنتور</a:t>
            </a:r>
            <a:r>
              <a:rPr lang="ar-EG" smtClean="0"/>
              <a:t>: هو خط تساوى يمر بالنقط المتساوية فى الارتفاع ، أو بمعنى آخر هو خط وهمي يمتد على سطح الأرض على منسوب واحد بالنسبة لمستوى سطح البحر.</a:t>
            </a:r>
          </a:p>
          <a:p>
            <a:pPr algn="just" rtl="1" eaLnBrk="1" hangingPunct="1"/>
            <a:r>
              <a:rPr lang="ar-EG" b="1" smtClean="0"/>
              <a:t>فرق المنسوب بين نقطتين </a:t>
            </a:r>
            <a:r>
              <a:rPr lang="en-GB" b="1" smtClean="0"/>
              <a:t>Difference in Elevation</a:t>
            </a:r>
            <a:r>
              <a:rPr lang="ar-EG" b="1" smtClean="0"/>
              <a:t>: </a:t>
            </a:r>
            <a:r>
              <a:rPr lang="ar-EG" smtClean="0"/>
              <a:t>هو المسافة الرأسية بين السطح المستوي المار بالنقطة لأولي والسطح المستوي المار بالنقطة الثانية.</a:t>
            </a:r>
          </a:p>
          <a:p>
            <a:pPr algn="just" rtl="1" eaLnBrk="1" hangingPunct="1"/>
            <a:r>
              <a:rPr lang="ar-EG" b="1" smtClean="0"/>
              <a:t>الفترة الكنتورية: </a:t>
            </a:r>
            <a:r>
              <a:rPr lang="ar-EG" smtClean="0"/>
              <a:t>المسافة الرأسية بين كل خطي كنتور متتاليين، وتسمى هذه المسافة بالفاصل الكنتورى.</a:t>
            </a:r>
          </a:p>
          <a:p>
            <a:pPr algn="just" rtl="1" eaLnBrk="1" hangingPunct="1"/>
            <a:endParaRPr lang="en-US" smtClean="0"/>
          </a:p>
        </p:txBody>
      </p:sp>
    </p:spTree>
    <p:extLst>
      <p:ext uri="{BB962C8B-B14F-4D97-AF65-F5344CB8AC3E}">
        <p14:creationId xmlns:p14="http://schemas.microsoft.com/office/powerpoint/2010/main" val="4207493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838200"/>
            <a:ext cx="6583680" cy="49377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18558661"/>
      </p:ext>
    </p:extLst>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rtl="1" eaLnBrk="1" hangingPunct="1"/>
            <a:r>
              <a:rPr lang="ar-EG" sz="4000" b="1" smtClean="0">
                <a:solidFill>
                  <a:srgbClr val="89006F"/>
                </a:solidFill>
              </a:rPr>
              <a:t>أهمية الخريطة الطبوغرافية</a:t>
            </a:r>
            <a:r>
              <a:rPr lang="ar-EG" sz="4000" smtClean="0">
                <a:solidFill>
                  <a:srgbClr val="89006F"/>
                </a:solidFill>
              </a:rPr>
              <a:t> </a:t>
            </a:r>
            <a:r>
              <a:rPr lang="ar-EG" sz="4000" b="1" smtClean="0">
                <a:solidFill>
                  <a:srgbClr val="89006F"/>
                </a:solidFill>
              </a:rPr>
              <a:t>واستخداماتها</a:t>
            </a:r>
            <a:endParaRPr lang="en-US" sz="4000" b="1" smtClean="0">
              <a:solidFill>
                <a:srgbClr val="89006F"/>
              </a:solidFill>
            </a:endParaRPr>
          </a:p>
        </p:txBody>
      </p:sp>
      <p:sp>
        <p:nvSpPr>
          <p:cNvPr id="40963" name="Content Placeholder 2"/>
          <p:cNvSpPr>
            <a:spLocks noGrp="1"/>
          </p:cNvSpPr>
          <p:nvPr>
            <p:ph sz="quarter" idx="1"/>
          </p:nvPr>
        </p:nvSpPr>
        <p:spPr>
          <a:xfrm>
            <a:off x="301625" y="1527175"/>
            <a:ext cx="8504238" cy="4572000"/>
          </a:xfrm>
        </p:spPr>
        <p:txBody>
          <a:bodyPr/>
          <a:lstStyle/>
          <a:p>
            <a:pPr algn="just" rtl="1" eaLnBrk="1" hangingPunct="1"/>
            <a:r>
              <a:rPr lang="ar-EG" sz="2800" b="1" dirty="0" smtClean="0"/>
              <a:t>تساعد على توضيح العلاقة بين الظاهرات الجغرافية المختلفة؛ حيث يلجأ لها المتخصصين في الدراسات الميدانية، فمن قراءة عناصرها وتحليلها نستطيع رسم صورة شاملة عن طبيعة المنطقة المراد دراستها.</a:t>
            </a:r>
          </a:p>
          <a:p>
            <a:pPr algn="just" rtl="1" eaLnBrk="1" hangingPunct="1"/>
            <a:r>
              <a:rPr lang="ar-EG" sz="2800" b="1" dirty="0" smtClean="0"/>
              <a:t>تستخدم كخريطة أساس لإنتاج خرائط استخدام الأرض، ورسم القطاعات التضاريسية لمعرفة مسار محور أي مشروع هندسي.</a:t>
            </a:r>
          </a:p>
          <a:p>
            <a:pPr algn="just" rtl="1" eaLnBrk="1" hangingPunct="1"/>
            <a:r>
              <a:rPr lang="ar-EG" sz="2800" b="1" dirty="0" smtClean="0"/>
              <a:t>تستخدم في كافة المشاريع المدنية والعسكرية مثل: دراسة المسار الأنسب لمحاور الطرق بأنواعها المختلفة، ودراسة المسار الأنسب لمحاور الترع والمصارف وتحديد مواقع السدود، ودراسة المواقع المناسبة للمنشآت العمرانية.</a:t>
            </a:r>
          </a:p>
          <a:p>
            <a:pPr algn="just" rtl="1" eaLnBrk="1" hangingPunct="1"/>
            <a:endParaRPr lang="en-US" dirty="0" smtClean="0"/>
          </a:p>
        </p:txBody>
      </p:sp>
    </p:spTree>
    <p:extLst>
      <p:ext uri="{BB962C8B-B14F-4D97-AF65-F5344CB8AC3E}">
        <p14:creationId xmlns:p14="http://schemas.microsoft.com/office/powerpoint/2010/main" val="4094237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2116406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Placeholder 2"/>
          <p:cNvSpPr>
            <a:spLocks noGrp="1"/>
          </p:cNvSpPr>
          <p:nvPr>
            <p:ph type="body" idx="2"/>
          </p:nvPr>
        </p:nvSpPr>
        <p:spPr>
          <a:xfrm>
            <a:off x="685800" y="2057400"/>
            <a:ext cx="2743200" cy="4191000"/>
          </a:xfrm>
        </p:spPr>
        <p:txBody>
          <a:bodyPr/>
          <a:lstStyle/>
          <a:p>
            <a:pPr algn="just" rtl="1"/>
            <a:r>
              <a:rPr lang="ar-EG" sz="3200" b="1" smtClean="0">
                <a:solidFill>
                  <a:srgbClr val="04617B"/>
                </a:solidFill>
                <a:ea typeface="Majalla UI"/>
              </a:rPr>
              <a:t>من لايري في يومه ما يستحق الابتسامة فليغلق عينيه بضع دقائق وليعلم أن رؤية النور وحدها تستحق الابتسامة....</a:t>
            </a:r>
            <a:endParaRPr lang="en-US" sz="3200" b="1" smtClean="0">
              <a:solidFill>
                <a:srgbClr val="04617B"/>
              </a:solidFill>
            </a:endParaRPr>
          </a:p>
          <a:p>
            <a:pPr algn="just" rtl="1"/>
            <a:endParaRPr lang="en-US" smtClean="0"/>
          </a:p>
        </p:txBody>
      </p:sp>
      <p:pic>
        <p:nvPicPr>
          <p:cNvPr id="27651"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733800" y="2133600"/>
            <a:ext cx="5111750" cy="2840038"/>
          </a:xfrm>
        </p:spPr>
      </p:pic>
      <p:sp>
        <p:nvSpPr>
          <p:cNvPr id="5" name="Title 4"/>
          <p:cNvSpPr>
            <a:spLocks noGrp="1"/>
          </p:cNvSpPr>
          <p:nvPr>
            <p:ph type="title"/>
          </p:nvPr>
        </p:nvSpPr>
        <p:spPr>
          <a:extLst/>
        </p:spPr>
        <p:txBody>
          <a:bodyPr lIns="91440" rIns="91440" bIns="45720">
            <a:spAutoFit/>
          </a:bodyPr>
          <a:lstStyle/>
          <a:p>
            <a:pPr algn="ctr">
              <a:defRPr/>
            </a:pPr>
            <a:r>
              <a:rPr lang="ar-EG"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ابتسم</a:t>
            </a:r>
            <a:endParaRPr 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3137695029"/>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042988" y="1295400"/>
            <a:ext cx="6985000" cy="4419600"/>
          </a:xfrm>
        </p:spPr>
      </p:pic>
    </p:spTree>
    <p:extLst>
      <p:ext uri="{BB962C8B-B14F-4D97-AF65-F5344CB8AC3E}">
        <p14:creationId xmlns:p14="http://schemas.microsoft.com/office/powerpoint/2010/main" val="985005165"/>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704850"/>
            <a:ext cx="8229600" cy="742950"/>
          </a:xfrm>
        </p:spPr>
        <p:txBody>
          <a:bodyPr/>
          <a:lstStyle/>
          <a:p>
            <a:pPr algn="ctr" rtl="1"/>
            <a:r>
              <a:rPr lang="ar-EG" b="1" dirty="0" smtClean="0"/>
              <a:t>أهداف المقرر</a:t>
            </a:r>
            <a:endParaRPr lang="en-US" b="1" dirty="0" smtClean="0"/>
          </a:p>
        </p:txBody>
      </p:sp>
      <p:sp>
        <p:nvSpPr>
          <p:cNvPr id="17411" name="Content Placeholder 2"/>
          <p:cNvSpPr>
            <a:spLocks noGrp="1"/>
          </p:cNvSpPr>
          <p:nvPr>
            <p:ph idx="1"/>
          </p:nvPr>
        </p:nvSpPr>
        <p:spPr>
          <a:xfrm>
            <a:off x="457200" y="1600200"/>
            <a:ext cx="8229600" cy="4800600"/>
          </a:xfrm>
        </p:spPr>
        <p:txBody>
          <a:bodyPr/>
          <a:lstStyle/>
          <a:p>
            <a:pPr algn="just" rtl="1">
              <a:defRPr/>
            </a:pPr>
            <a:r>
              <a:rPr lang="ar-EG" sz="2400" b="1" dirty="0" smtClean="0">
                <a:ea typeface="Majalla UI"/>
              </a:rPr>
              <a:t>إظهار العلاقة بين المساحة الطبوغرافية وإنتاج الخرائط الطبوغرافية.</a:t>
            </a:r>
          </a:p>
          <a:p>
            <a:pPr algn="just" rtl="1">
              <a:defRPr/>
            </a:pPr>
            <a:r>
              <a:rPr lang="ar-EG" sz="2400" b="1" dirty="0" smtClean="0">
                <a:ea typeface="Majalla UI"/>
              </a:rPr>
              <a:t>توضيح الأسس والمفاهيم الأساسية المستخدمة في الخرائط الطبوغرافية</a:t>
            </a:r>
          </a:p>
          <a:p>
            <a:pPr algn="just" rtl="1">
              <a:defRPr/>
            </a:pPr>
            <a:r>
              <a:rPr lang="ar-EG" sz="2400" b="1" dirty="0" smtClean="0">
                <a:ea typeface="Majalla UI"/>
              </a:rPr>
              <a:t>توضيح </a:t>
            </a:r>
            <a:r>
              <a:rPr lang="ar-SA" sz="2400" b="1" dirty="0" smtClean="0">
                <a:ea typeface="Majalla UI"/>
              </a:rPr>
              <a:t>خصائص </a:t>
            </a:r>
            <a:r>
              <a:rPr lang="ar-EG" sz="2400" b="1" dirty="0" smtClean="0">
                <a:ea typeface="Majalla UI"/>
              </a:rPr>
              <a:t>الخ</a:t>
            </a:r>
            <a:r>
              <a:rPr lang="ar-SA" sz="2400" b="1" dirty="0" smtClean="0">
                <a:ea typeface="Majalla UI"/>
              </a:rPr>
              <a:t>رائط</a:t>
            </a:r>
            <a:r>
              <a:rPr lang="ar-EG" sz="2400" b="1" dirty="0" smtClean="0">
                <a:ea typeface="Majalla UI"/>
              </a:rPr>
              <a:t> الطبوغرافية</a:t>
            </a:r>
            <a:r>
              <a:rPr lang="ar-SA" sz="2400" b="1" dirty="0" smtClean="0">
                <a:ea typeface="Majalla UI"/>
              </a:rPr>
              <a:t> والموضوعية (الكمية والنوعية)</a:t>
            </a:r>
            <a:r>
              <a:rPr lang="ar-EG" sz="2400" b="1" dirty="0" smtClean="0">
                <a:ea typeface="Majalla UI"/>
              </a:rPr>
              <a:t>.</a:t>
            </a:r>
          </a:p>
          <a:p>
            <a:pPr algn="just" rtl="1">
              <a:defRPr/>
            </a:pPr>
            <a:r>
              <a:rPr lang="ar-EG" sz="2400" b="1" dirty="0" smtClean="0">
                <a:ea typeface="Majalla UI"/>
              </a:rPr>
              <a:t>دراسة عناصر الخريطة الطبوغرافية</a:t>
            </a:r>
            <a:r>
              <a:rPr lang="ar-SA" sz="2400" b="1" dirty="0" smtClean="0">
                <a:ea typeface="Majalla UI"/>
              </a:rPr>
              <a:t> ومتطلبات إعدادها</a:t>
            </a:r>
            <a:r>
              <a:rPr lang="ar-EG" sz="2400" b="1" dirty="0" smtClean="0">
                <a:ea typeface="Majalla UI"/>
              </a:rPr>
              <a:t>.</a:t>
            </a:r>
          </a:p>
          <a:p>
            <a:pPr algn="just" rtl="1">
              <a:defRPr/>
            </a:pPr>
            <a:r>
              <a:rPr lang="ar-EG" sz="2400" b="1" dirty="0" smtClean="0">
                <a:ea typeface="Majalla UI"/>
              </a:rPr>
              <a:t>معرفة طرق</a:t>
            </a:r>
            <a:r>
              <a:rPr lang="ar-SA" sz="2400" b="1" dirty="0" smtClean="0">
                <a:ea typeface="Majalla UI"/>
              </a:rPr>
              <a:t> جمع البيانات المكانية والوصفية</a:t>
            </a:r>
            <a:r>
              <a:rPr lang="ar-EG" sz="2400" b="1" dirty="0" smtClean="0">
                <a:ea typeface="Majalla UI"/>
              </a:rPr>
              <a:t>.</a:t>
            </a:r>
          </a:p>
          <a:p>
            <a:pPr algn="just" rtl="1">
              <a:defRPr/>
            </a:pPr>
            <a:r>
              <a:rPr lang="ar-EG" sz="2400" b="1" dirty="0" smtClean="0">
                <a:ea typeface="Majalla UI"/>
              </a:rPr>
              <a:t>كيفية </a:t>
            </a:r>
            <a:r>
              <a:rPr lang="ar-SA" sz="2400" b="1" dirty="0" smtClean="0">
                <a:ea typeface="Majalla UI"/>
              </a:rPr>
              <a:t>إعداد خرائط الأساس</a:t>
            </a:r>
            <a:r>
              <a:rPr lang="ar-EG" sz="2400" b="1" dirty="0" smtClean="0">
                <a:ea typeface="Majalla UI"/>
              </a:rPr>
              <a:t>.</a:t>
            </a:r>
          </a:p>
          <a:p>
            <a:pPr algn="r" rtl="1">
              <a:defRPr/>
            </a:pPr>
            <a:r>
              <a:rPr lang="ar-EG" sz="2400" b="1" dirty="0" smtClean="0">
                <a:ea typeface="Majalla UI"/>
              </a:rPr>
              <a:t>التعرف على كيفية </a:t>
            </a:r>
            <a:r>
              <a:rPr lang="ar-SA" sz="2400" b="1" dirty="0" smtClean="0">
                <a:ea typeface="Majalla UI"/>
              </a:rPr>
              <a:t>اشتقاق البيانات ومعالجتها.</a:t>
            </a:r>
          </a:p>
          <a:p>
            <a:pPr algn="r" rtl="1">
              <a:defRPr/>
            </a:pPr>
            <a:r>
              <a:rPr lang="ar-SA" sz="2400" b="1" dirty="0" smtClean="0">
                <a:ea typeface="Majalla UI"/>
              </a:rPr>
              <a:t> تعميم الخرائط وإخراجها وفق معايير إنتاجها</a:t>
            </a:r>
            <a:r>
              <a:rPr lang="ar-EG" sz="2400" b="1" dirty="0" smtClean="0">
                <a:ea typeface="Majalla UI"/>
              </a:rPr>
              <a:t>.</a:t>
            </a:r>
          </a:p>
          <a:p>
            <a:pPr algn="just" rtl="1">
              <a:defRPr/>
            </a:pPr>
            <a:r>
              <a:rPr lang="ar-EG" sz="2400" b="1" dirty="0" smtClean="0">
                <a:ea typeface="Majalla UI"/>
              </a:rPr>
              <a:t>التعرف على الجوانب التطبيقية للخرائط الطبوغرافية.</a:t>
            </a:r>
          </a:p>
          <a:p>
            <a:pPr marL="0" indent="0" algn="just" rtl="1">
              <a:buFont typeface="Wingdings 2" pitchFamily="18" charset="2"/>
              <a:buNone/>
              <a:defRPr/>
            </a:pPr>
            <a:endParaRPr lang="en-US" sz="2200" b="1" dirty="0" smtClean="0"/>
          </a:p>
        </p:txBody>
      </p:sp>
    </p:spTree>
    <p:extLst>
      <p:ext uri="{BB962C8B-B14F-4D97-AF65-F5344CB8AC3E}">
        <p14:creationId xmlns:p14="http://schemas.microsoft.com/office/powerpoint/2010/main" val="1105934320"/>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726509"/>
            <a:ext cx="8229600" cy="340291"/>
          </a:xfrm>
        </p:spPr>
        <p:txBody>
          <a:bodyPr/>
          <a:lstStyle/>
          <a:p>
            <a:pPr algn="ctr" rtl="1"/>
            <a:r>
              <a:rPr lang="ar-SA" b="1" dirty="0" smtClean="0"/>
              <a:t/>
            </a:r>
            <a:br>
              <a:rPr lang="ar-SA" b="1" dirty="0" smtClean="0"/>
            </a:br>
            <a:r>
              <a:rPr lang="ar-SA" b="1" dirty="0"/>
              <a:t/>
            </a:r>
            <a:br>
              <a:rPr lang="ar-SA" b="1" dirty="0"/>
            </a:br>
            <a:r>
              <a:rPr lang="ar-EG" b="1" dirty="0" smtClean="0"/>
              <a:t>وصف المقرر</a:t>
            </a:r>
            <a:endParaRPr lang="en-US" b="1" dirty="0" smtClean="0"/>
          </a:p>
        </p:txBody>
      </p:sp>
      <p:sp>
        <p:nvSpPr>
          <p:cNvPr id="30723" name="Content Placeholder 2"/>
          <p:cNvSpPr>
            <a:spLocks noGrp="1"/>
          </p:cNvSpPr>
          <p:nvPr>
            <p:ph idx="1"/>
          </p:nvPr>
        </p:nvSpPr>
        <p:spPr>
          <a:xfrm>
            <a:off x="457200" y="1143000"/>
            <a:ext cx="8229600" cy="5381625"/>
          </a:xfrm>
        </p:spPr>
        <p:txBody>
          <a:bodyPr/>
          <a:lstStyle/>
          <a:p>
            <a:pPr algn="just" rtl="1"/>
            <a:r>
              <a:rPr lang="ar-SA" sz="2400" b="1" dirty="0">
                <a:ea typeface="Majalla UI"/>
              </a:rPr>
              <a:t>ي</a:t>
            </a:r>
            <a:r>
              <a:rPr lang="ar-EG" sz="2400" b="1" dirty="0" smtClean="0">
                <a:ea typeface="Majalla UI"/>
              </a:rPr>
              <a:t>تضمن </a:t>
            </a:r>
            <a:r>
              <a:rPr lang="ar-SA" sz="2400" b="1" dirty="0" smtClean="0">
                <a:ea typeface="Majalla UI"/>
              </a:rPr>
              <a:t>المقرر</a:t>
            </a:r>
            <a:r>
              <a:rPr lang="ar-EG" sz="2400" b="1" dirty="0" smtClean="0">
                <a:ea typeface="Majalla UI"/>
              </a:rPr>
              <a:t> </a:t>
            </a:r>
            <a:r>
              <a:rPr lang="ar-SA" sz="2400" b="1" dirty="0" smtClean="0">
                <a:ea typeface="Majalla UI"/>
              </a:rPr>
              <a:t>معرفة خصائص </a:t>
            </a:r>
            <a:r>
              <a:rPr lang="ar-EG" sz="2400" b="1" dirty="0" smtClean="0">
                <a:ea typeface="Majalla UI"/>
              </a:rPr>
              <a:t>الخرائط الطبوغرافية</a:t>
            </a:r>
            <a:r>
              <a:rPr lang="ar-SA" sz="2400" b="1" dirty="0" smtClean="0">
                <a:ea typeface="Majalla UI"/>
              </a:rPr>
              <a:t> والموضوعية (الكمية والنوعية) ومتطلبات إعدادها</a:t>
            </a:r>
            <a:r>
              <a:rPr lang="ar-EG" sz="2400" b="1" dirty="0" smtClean="0">
                <a:ea typeface="Majalla UI"/>
              </a:rPr>
              <a:t>، وكذلك توضيح الأسس والمفاهيم الأساسية المستخدمة في الخرائط الطبوغرافية، </a:t>
            </a:r>
            <a:r>
              <a:rPr lang="ar-SA" sz="2400" b="1" dirty="0" smtClean="0">
                <a:ea typeface="Majalla UI"/>
              </a:rPr>
              <a:t>ذلك وجمع البيانات المكانية والوصفية، وإعداد خرائط الأساس، واشتقاق البيانات وتوليفها من قواعد البيانات والمرئيات الفضائية ومعالجتها، </a:t>
            </a:r>
            <a:r>
              <a:rPr lang="ar-EG" sz="2400" b="1" dirty="0" smtClean="0">
                <a:ea typeface="Majalla UI"/>
              </a:rPr>
              <a:t>وطرق تمثيل </a:t>
            </a:r>
            <a:r>
              <a:rPr lang="ar-SA" sz="2400" b="1" dirty="0" smtClean="0">
                <a:ea typeface="Majalla UI"/>
              </a:rPr>
              <a:t>الظاهرات الجغرافية </a:t>
            </a:r>
            <a:r>
              <a:rPr lang="ar-EG" sz="2400" b="1" dirty="0" smtClean="0">
                <a:ea typeface="Majalla UI"/>
              </a:rPr>
              <a:t>على الخرائط الطبوغرافية، </a:t>
            </a:r>
            <a:r>
              <a:rPr lang="ar-SA" sz="2400" b="1" dirty="0" smtClean="0">
                <a:ea typeface="Majalla UI"/>
              </a:rPr>
              <a:t>تعيميم الخرائط وإخراجها، </a:t>
            </a:r>
            <a:r>
              <a:rPr lang="ar-EG" sz="2400" b="1" dirty="0" smtClean="0">
                <a:ea typeface="Majalla UI"/>
              </a:rPr>
              <a:t>و</a:t>
            </a:r>
            <a:r>
              <a:rPr lang="ar-SA" sz="2400" b="1" dirty="0" smtClean="0">
                <a:ea typeface="Majalla UI"/>
              </a:rPr>
              <a:t>في الأخير </a:t>
            </a:r>
            <a:r>
              <a:rPr lang="ar-EG" sz="2400" b="1" dirty="0" smtClean="0">
                <a:ea typeface="Majalla UI"/>
              </a:rPr>
              <a:t>التعرف على </a:t>
            </a:r>
            <a:r>
              <a:rPr lang="ar-SA" sz="2400" b="1" dirty="0" smtClean="0">
                <a:ea typeface="Majalla UI"/>
              </a:rPr>
              <a:t>فوائد الخرائط و</a:t>
            </a:r>
            <a:r>
              <a:rPr lang="ar-EG" sz="2400" b="1" dirty="0" smtClean="0">
                <a:ea typeface="Majalla UI"/>
              </a:rPr>
              <a:t>الجوانب التطبيقية للخرائط الطبوغرافية.</a:t>
            </a:r>
          </a:p>
          <a:p>
            <a:pPr algn="just" rtl="1"/>
            <a:r>
              <a:rPr lang="ar-EG" sz="2400" b="1" dirty="0" smtClean="0">
                <a:ea typeface="Majalla UI"/>
              </a:rPr>
              <a:t>طرق التقويم: تحريري وشفهي وحضور المحاضرات</a:t>
            </a:r>
            <a:r>
              <a:rPr lang="ar-SA" sz="2400" b="1" dirty="0" smtClean="0">
                <a:ea typeface="Majalla UI"/>
              </a:rPr>
              <a:t>، </a:t>
            </a:r>
            <a:r>
              <a:rPr lang="ar-EG" sz="2400" b="1" dirty="0" smtClean="0">
                <a:ea typeface="Majalla UI"/>
              </a:rPr>
              <a:t>وأعداد </a:t>
            </a:r>
            <a:r>
              <a:rPr lang="ar-SA" sz="2400" b="1" dirty="0" smtClean="0">
                <a:ea typeface="Majalla UI"/>
              </a:rPr>
              <a:t>وتصميم خرائط طبوغرافية وموضوعية</a:t>
            </a:r>
            <a:r>
              <a:rPr lang="ar-EG" sz="2400" b="1" dirty="0" smtClean="0">
                <a:ea typeface="Majalla UI"/>
              </a:rPr>
              <a:t>.</a:t>
            </a:r>
          </a:p>
          <a:p>
            <a:pPr algn="just" rtl="1"/>
            <a:r>
              <a:rPr lang="ar-EG" sz="2400" b="1" dirty="0" smtClean="0">
                <a:ea typeface="Majalla UI"/>
              </a:rPr>
              <a:t>المراجع : </a:t>
            </a:r>
            <a:r>
              <a:rPr lang="ar-SA" sz="2400" b="1" dirty="0" smtClean="0">
                <a:ea typeface="Majalla UI"/>
              </a:rPr>
              <a:t>الخرائط الموضوعية</a:t>
            </a:r>
            <a:r>
              <a:rPr lang="ar-EG" sz="2400" b="1" dirty="0" smtClean="0">
                <a:ea typeface="Majalla UI"/>
              </a:rPr>
              <a:t>، د. </a:t>
            </a:r>
            <a:r>
              <a:rPr lang="ar-SA" sz="2400" b="1" dirty="0" smtClean="0">
                <a:ea typeface="Majalla UI"/>
              </a:rPr>
              <a:t>ناصر محمد سلمى</a:t>
            </a:r>
            <a:r>
              <a:rPr lang="ar-EG" sz="2400" b="1" dirty="0" smtClean="0">
                <a:ea typeface="Majalla UI"/>
              </a:rPr>
              <a:t>، </a:t>
            </a:r>
            <a:r>
              <a:rPr lang="ar-SA" sz="2400" b="1" dirty="0" smtClean="0">
                <a:ea typeface="Majalla UI"/>
              </a:rPr>
              <a:t>2019م</a:t>
            </a:r>
            <a:r>
              <a:rPr lang="ar-EG" sz="2400" b="1" dirty="0" smtClean="0">
                <a:ea typeface="Majalla UI"/>
              </a:rPr>
              <a:t>– الخرائط الطبوغرافية، د. أحمد مصطفي، دار المعرفة </a:t>
            </a:r>
            <a:endParaRPr lang="ar-SA" sz="2400" b="1" dirty="0" smtClean="0">
              <a:ea typeface="Majalla UI"/>
            </a:endParaRPr>
          </a:p>
          <a:p>
            <a:pPr algn="just" rtl="1"/>
            <a:r>
              <a:rPr lang="ar-EG" sz="2400" b="1" dirty="0" smtClean="0">
                <a:ea typeface="Majalla UI"/>
              </a:rPr>
              <a:t>درجات التقويم:</a:t>
            </a:r>
            <a:r>
              <a:rPr lang="ar-SA" sz="2400" b="1" dirty="0" smtClean="0">
                <a:ea typeface="Majalla UI"/>
              </a:rPr>
              <a:t> 20</a:t>
            </a:r>
            <a:r>
              <a:rPr lang="ar-EG" sz="2400" b="1" dirty="0" smtClean="0">
                <a:ea typeface="Majalla UI"/>
              </a:rPr>
              <a:t>% اختبار </a:t>
            </a:r>
            <a:r>
              <a:rPr lang="ar-SA" sz="2400" b="1" dirty="0" smtClean="0">
                <a:ea typeface="Majalla UI"/>
              </a:rPr>
              <a:t>نصفي</a:t>
            </a:r>
            <a:r>
              <a:rPr lang="ar-EG" sz="2400" b="1" dirty="0" smtClean="0">
                <a:ea typeface="Majalla UI"/>
              </a:rPr>
              <a:t>- </a:t>
            </a:r>
            <a:r>
              <a:rPr lang="ar-SA" sz="2400" b="1" dirty="0" smtClean="0">
                <a:ea typeface="Majalla UI"/>
              </a:rPr>
              <a:t>3</a:t>
            </a:r>
            <a:r>
              <a:rPr lang="ar-EG" sz="2400" b="1" dirty="0" smtClean="0">
                <a:ea typeface="Majalla UI"/>
              </a:rPr>
              <a:t>0% </a:t>
            </a:r>
            <a:r>
              <a:rPr lang="ar-SA" sz="2400" b="1" dirty="0" smtClean="0">
                <a:ea typeface="Majalla UI"/>
              </a:rPr>
              <a:t>إعداد وتصميم الخرائط</a:t>
            </a:r>
            <a:r>
              <a:rPr lang="ar-EG" sz="2400" b="1" dirty="0" smtClean="0">
                <a:ea typeface="Majalla UI"/>
              </a:rPr>
              <a:t>- 10% حضور- 40% الاختبار النهائي</a:t>
            </a:r>
            <a:r>
              <a:rPr lang="ar-SA" sz="2400" b="1" dirty="0" smtClean="0">
                <a:ea typeface="Majalla UI"/>
              </a:rPr>
              <a:t> (مشروع خرائطي)</a:t>
            </a:r>
            <a:r>
              <a:rPr lang="ar-EG" sz="2400" b="1" dirty="0" smtClean="0">
                <a:ea typeface="Majalla UI"/>
              </a:rPr>
              <a:t>.</a:t>
            </a:r>
            <a:endParaRPr lang="en-US" sz="2400" b="1" dirty="0" smtClean="0"/>
          </a:p>
        </p:txBody>
      </p:sp>
    </p:spTree>
    <p:extLst>
      <p:ext uri="{BB962C8B-B14F-4D97-AF65-F5344CB8AC3E}">
        <p14:creationId xmlns:p14="http://schemas.microsoft.com/office/powerpoint/2010/main" val="1638308995"/>
      </p:ext>
    </p:extLst>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704850"/>
            <a:ext cx="8229600" cy="895350"/>
          </a:xfrm>
        </p:spPr>
        <p:txBody>
          <a:bodyPr/>
          <a:lstStyle/>
          <a:p>
            <a:pPr algn="ctr" rtl="1"/>
            <a:r>
              <a:rPr lang="ar-EG" sz="4800" b="1" smtClean="0"/>
              <a:t>معلومات المحاضر ووسائل التواصل</a:t>
            </a:r>
            <a:endParaRPr lang="en-US" sz="4800" b="1" smtClean="0"/>
          </a:p>
        </p:txBody>
      </p:sp>
      <p:sp>
        <p:nvSpPr>
          <p:cNvPr id="3" name="Content Placeholder 2"/>
          <p:cNvSpPr>
            <a:spLocks noGrp="1"/>
          </p:cNvSpPr>
          <p:nvPr>
            <p:ph idx="1"/>
          </p:nvPr>
        </p:nvSpPr>
        <p:spPr>
          <a:xfrm>
            <a:off x="457200" y="1828800"/>
            <a:ext cx="6172200" cy="4495800"/>
          </a:xfrm>
        </p:spPr>
        <p:txBody>
          <a:bodyPr/>
          <a:lstStyle/>
          <a:p>
            <a:pPr algn="just">
              <a:spcAft>
                <a:spcPts val="0"/>
              </a:spcAft>
              <a:defRPr/>
            </a:pPr>
            <a:r>
              <a:rPr lang="en-US" sz="2000" b="1" dirty="0" smtClean="0">
                <a:solidFill>
                  <a:srgbClr val="FF0000"/>
                </a:solidFill>
                <a:latin typeface="Times New Roman"/>
                <a:ea typeface="Times New Roman"/>
              </a:rPr>
              <a:t>Dr. Mohamed E. Hafez</a:t>
            </a:r>
            <a:r>
              <a:rPr lang="en-US" sz="2000" dirty="0" smtClean="0">
                <a:latin typeface="Times New Roman"/>
                <a:ea typeface="Times New Roman"/>
              </a:rPr>
              <a:t> </a:t>
            </a:r>
          </a:p>
          <a:p>
            <a:pPr>
              <a:lnSpc>
                <a:spcPct val="115000"/>
              </a:lnSpc>
              <a:spcAft>
                <a:spcPts val="0"/>
              </a:spcAft>
              <a:defRPr/>
            </a:pPr>
            <a:r>
              <a:rPr lang="en-US" sz="2000" b="1" dirty="0" smtClean="0">
                <a:solidFill>
                  <a:srgbClr val="0000FF"/>
                </a:solidFill>
                <a:latin typeface="Times New Roman"/>
                <a:ea typeface="Times New Roman"/>
                <a:cs typeface="Arial"/>
              </a:rPr>
              <a:t>Associate professor of Applied Climatology</a:t>
            </a:r>
            <a:r>
              <a:rPr lang="en-US" sz="2000" b="1" dirty="0" smtClean="0">
                <a:solidFill>
                  <a:srgbClr val="000000"/>
                </a:solidFill>
                <a:latin typeface="Times New Roman"/>
                <a:ea typeface="Times New Roman"/>
                <a:cs typeface="Arial"/>
              </a:rPr>
              <a:t> </a:t>
            </a:r>
            <a:br>
              <a:rPr lang="en-US" sz="2000" b="1" dirty="0" smtClean="0">
                <a:solidFill>
                  <a:srgbClr val="000000"/>
                </a:solidFill>
                <a:latin typeface="Times New Roman"/>
                <a:ea typeface="Times New Roman"/>
                <a:cs typeface="Arial"/>
              </a:rPr>
            </a:br>
            <a:r>
              <a:rPr lang="en-US" sz="2000" b="1" dirty="0" smtClean="0">
                <a:solidFill>
                  <a:srgbClr val="0000FF"/>
                </a:solidFill>
                <a:latin typeface="Times New Roman"/>
                <a:ea typeface="Times New Roman"/>
                <a:cs typeface="Arial"/>
              </a:rPr>
              <a:t>Geography Department, </a:t>
            </a:r>
            <a:r>
              <a:rPr lang="en-US" sz="2000" b="1" dirty="0" smtClean="0">
                <a:solidFill>
                  <a:srgbClr val="002060"/>
                </a:solidFill>
                <a:latin typeface="Times New Roman"/>
                <a:ea typeface="Times New Roman"/>
                <a:cs typeface="Arial"/>
              </a:rPr>
              <a:t>Faculty of Arts,</a:t>
            </a:r>
            <a:r>
              <a:rPr lang="en-US" sz="2000" dirty="0" smtClean="0">
                <a:latin typeface="Times New Roman"/>
                <a:ea typeface="Times New Roman"/>
                <a:cs typeface="Arial"/>
              </a:rPr>
              <a:t> </a:t>
            </a:r>
            <a:endParaRPr lang="en-US" sz="2000" dirty="0" smtClean="0">
              <a:latin typeface="Calibri"/>
              <a:ea typeface="Calibri"/>
              <a:cs typeface="Arial"/>
            </a:endParaRPr>
          </a:p>
          <a:p>
            <a:pPr marL="0" indent="0">
              <a:lnSpc>
                <a:spcPct val="115000"/>
              </a:lnSpc>
              <a:spcAft>
                <a:spcPts val="0"/>
              </a:spcAft>
              <a:buFont typeface="Wingdings 2" pitchFamily="18" charset="2"/>
              <a:buNone/>
              <a:defRPr/>
            </a:pPr>
            <a:r>
              <a:rPr lang="ar-EG" sz="2000" b="1" dirty="0" smtClean="0">
                <a:solidFill>
                  <a:srgbClr val="7030A0"/>
                </a:solidFill>
                <a:latin typeface="Times New Roman"/>
                <a:ea typeface="Times New Roman"/>
                <a:cs typeface="Arial"/>
              </a:rPr>
              <a:t>   </a:t>
            </a:r>
            <a:r>
              <a:rPr lang="en-US" sz="2000" b="1" dirty="0" smtClean="0">
                <a:solidFill>
                  <a:srgbClr val="7030A0"/>
                </a:solidFill>
                <a:latin typeface="Times New Roman"/>
                <a:ea typeface="Times New Roman"/>
                <a:cs typeface="Arial"/>
              </a:rPr>
              <a:t>King Saud University, Riyadh, Saudi Arabia.</a:t>
            </a:r>
            <a:endParaRPr lang="en-US" sz="2000" dirty="0" smtClean="0">
              <a:latin typeface="Calibri"/>
              <a:ea typeface="Calibri"/>
              <a:cs typeface="Arial"/>
            </a:endParaRPr>
          </a:p>
          <a:p>
            <a:pPr>
              <a:lnSpc>
                <a:spcPct val="115000"/>
              </a:lnSpc>
              <a:spcAft>
                <a:spcPts val="0"/>
              </a:spcAft>
              <a:defRPr/>
            </a:pPr>
            <a:r>
              <a:rPr lang="en-US" sz="2000" b="1" dirty="0" smtClean="0">
                <a:solidFill>
                  <a:srgbClr val="000000"/>
                </a:solidFill>
                <a:latin typeface="Times New Roman"/>
                <a:ea typeface="Times New Roman"/>
                <a:cs typeface="Arial"/>
              </a:rPr>
              <a:t>E-mail </a:t>
            </a:r>
            <a:r>
              <a:rPr lang="en-US" sz="2000" b="1" u="sng" dirty="0" smtClean="0">
                <a:solidFill>
                  <a:srgbClr val="0000FF"/>
                </a:solidFill>
                <a:latin typeface="Times New Roman"/>
                <a:ea typeface="Times New Roman"/>
                <a:cs typeface="Arial"/>
                <a:hlinkClick r:id="rId2"/>
              </a:rPr>
              <a:t>mohhafez@ksu.edu.sa</a:t>
            </a:r>
            <a:r>
              <a:rPr lang="en-US" sz="2000" dirty="0" smtClean="0">
                <a:latin typeface="Times New Roman"/>
                <a:ea typeface="Times New Roman"/>
                <a:cs typeface="Arial"/>
              </a:rPr>
              <a:t> </a:t>
            </a:r>
            <a:endParaRPr lang="en-US" sz="2000" dirty="0" smtClean="0">
              <a:latin typeface="Calibri"/>
              <a:ea typeface="Calibri"/>
              <a:cs typeface="Arial"/>
            </a:endParaRPr>
          </a:p>
          <a:p>
            <a:pPr marL="0" indent="0">
              <a:lnSpc>
                <a:spcPct val="115000"/>
              </a:lnSpc>
              <a:spcAft>
                <a:spcPts val="0"/>
              </a:spcAft>
              <a:buFont typeface="Wingdings 2" pitchFamily="18" charset="2"/>
              <a:buNone/>
              <a:defRPr/>
            </a:pPr>
            <a:r>
              <a:rPr lang="ar-EG" sz="2000" b="1" dirty="0" smtClean="0">
                <a:solidFill>
                  <a:srgbClr val="0000FF"/>
                </a:solidFill>
                <a:latin typeface="Calibri"/>
                <a:ea typeface="Times New Roman"/>
                <a:cs typeface="Times New Roman"/>
              </a:rPr>
              <a:t>    </a:t>
            </a:r>
            <a:r>
              <a:rPr lang="ar-SA" sz="2000" b="1" dirty="0" smtClean="0">
                <a:solidFill>
                  <a:srgbClr val="0000FF"/>
                </a:solidFill>
                <a:latin typeface="Calibri"/>
                <a:ea typeface="Times New Roman"/>
                <a:cs typeface="Times New Roman"/>
              </a:rPr>
              <a:t>            </a:t>
            </a:r>
            <a:r>
              <a:rPr lang="en-US" sz="2000" b="1" u="sng" dirty="0" smtClean="0">
                <a:solidFill>
                  <a:srgbClr val="0000FF"/>
                </a:solidFill>
                <a:latin typeface="Times New Roman"/>
                <a:ea typeface="Times New Roman"/>
                <a:cs typeface="Arial"/>
                <a:hlinkClick r:id="rId3"/>
              </a:rPr>
              <a:t>dr_m_hafez@hotmail.com</a:t>
            </a:r>
            <a:endParaRPr lang="en-US" sz="2000" dirty="0" smtClean="0">
              <a:latin typeface="Calibri"/>
              <a:ea typeface="Calibri"/>
              <a:cs typeface="Arial"/>
            </a:endParaRPr>
          </a:p>
          <a:p>
            <a:pPr marL="0" indent="0">
              <a:lnSpc>
                <a:spcPct val="115000"/>
              </a:lnSpc>
              <a:spcAft>
                <a:spcPts val="0"/>
              </a:spcAft>
              <a:buFont typeface="Wingdings 2" pitchFamily="18" charset="2"/>
              <a:buNone/>
              <a:defRPr/>
            </a:pPr>
            <a:r>
              <a:rPr lang="ar-EG" sz="2000" b="1" dirty="0" smtClean="0">
                <a:solidFill>
                  <a:srgbClr val="0000FF"/>
                </a:solidFill>
                <a:latin typeface="Times New Roman"/>
                <a:ea typeface="Times New Roman"/>
                <a:cs typeface="Arial"/>
              </a:rPr>
              <a:t>   </a:t>
            </a:r>
            <a:r>
              <a:rPr lang="en-US" sz="2000" b="1" dirty="0" smtClean="0">
                <a:solidFill>
                  <a:srgbClr val="0000FF"/>
                </a:solidFill>
                <a:latin typeface="Times New Roman"/>
                <a:ea typeface="Times New Roman"/>
                <a:cs typeface="Arial"/>
              </a:rPr>
              <a:t>            </a:t>
            </a:r>
            <a:r>
              <a:rPr lang="en-US" sz="2000" b="1" u="sng" dirty="0" smtClean="0">
                <a:solidFill>
                  <a:srgbClr val="0000FF"/>
                </a:solidFill>
                <a:latin typeface="Times New Roman"/>
                <a:ea typeface="Times New Roman"/>
                <a:cs typeface="Arial"/>
                <a:hlinkClick r:id="rId4"/>
              </a:rPr>
              <a:t>dr_h_mohamed@yahoo.com</a:t>
            </a:r>
            <a:endParaRPr lang="en-US" sz="2000" dirty="0" smtClean="0">
              <a:latin typeface="Calibri"/>
              <a:ea typeface="Calibri"/>
              <a:cs typeface="Arial"/>
            </a:endParaRPr>
          </a:p>
          <a:p>
            <a:pPr>
              <a:lnSpc>
                <a:spcPct val="115000"/>
              </a:lnSpc>
              <a:spcAft>
                <a:spcPts val="0"/>
              </a:spcAft>
              <a:defRPr/>
            </a:pPr>
            <a:r>
              <a:rPr lang="en-US" sz="2000" dirty="0" smtClean="0">
                <a:latin typeface="Times New Roman"/>
                <a:ea typeface="Times New Roman"/>
                <a:cs typeface="Arial"/>
              </a:rPr>
              <a:t> </a:t>
            </a:r>
            <a:r>
              <a:rPr lang="en-US" sz="2000" b="1" dirty="0" smtClean="0">
                <a:solidFill>
                  <a:srgbClr val="000000"/>
                </a:solidFill>
                <a:latin typeface="Times New Roman"/>
                <a:ea typeface="Calibri"/>
                <a:cs typeface="Arial"/>
              </a:rPr>
              <a:t>Mobil: 0966599388523/ 0966566351158</a:t>
            </a:r>
            <a:r>
              <a:rPr lang="ar-SA" sz="2000" b="1" dirty="0" smtClean="0">
                <a:latin typeface="Calibri"/>
                <a:ea typeface="Calibri"/>
                <a:cs typeface="Times New Roman"/>
              </a:rPr>
              <a:t>    </a:t>
            </a:r>
            <a:endParaRPr lang="en-US" sz="2000" dirty="0" smtClean="0">
              <a:latin typeface="Calibri"/>
              <a:ea typeface="Calibri"/>
              <a:cs typeface="Arial"/>
            </a:endParaRPr>
          </a:p>
          <a:p>
            <a:pPr>
              <a:defRPr/>
            </a:pPr>
            <a:r>
              <a:rPr lang="en-US" sz="2000" b="1" dirty="0" smtClean="0">
                <a:latin typeface="Times New Roman"/>
                <a:ea typeface="Calibri"/>
              </a:rPr>
              <a:t> </a:t>
            </a:r>
            <a:r>
              <a:rPr lang="en-US" sz="2000" b="1" dirty="0" smtClean="0">
                <a:solidFill>
                  <a:srgbClr val="000000"/>
                </a:solidFill>
                <a:latin typeface="Times New Roman"/>
                <a:ea typeface="Calibri"/>
                <a:cs typeface="Arial"/>
              </a:rPr>
              <a:t>Office: 0966114675373</a:t>
            </a:r>
            <a:r>
              <a:rPr lang="en-US" sz="2000" b="1" dirty="0" smtClean="0">
                <a:latin typeface="Times New Roman"/>
                <a:ea typeface="Calibri"/>
              </a:rPr>
              <a:t> </a:t>
            </a:r>
            <a:endParaRPr lang="ar-EG" sz="2000" b="1" dirty="0" smtClean="0">
              <a:latin typeface="Times New Roman"/>
              <a:ea typeface="Calibri"/>
            </a:endParaRPr>
          </a:p>
          <a:p>
            <a:pPr>
              <a:defRPr/>
            </a:pPr>
            <a:r>
              <a:rPr lang="ar-EG" sz="2000" b="1" dirty="0" smtClean="0">
                <a:solidFill>
                  <a:srgbClr val="111111"/>
                </a:solidFill>
                <a:latin typeface="Droid Arabic Kufi"/>
              </a:rPr>
              <a:t>الدور الأرضي، قسم الجغرافيا، مكتب رقم </a:t>
            </a:r>
            <a:r>
              <a:rPr lang="ar-EG" sz="2000" b="1" dirty="0" err="1" smtClean="0">
                <a:solidFill>
                  <a:srgbClr val="111111"/>
                </a:solidFill>
                <a:latin typeface="Droid Arabic Kufi"/>
              </a:rPr>
              <a:t>أأ</a:t>
            </a:r>
            <a:r>
              <a:rPr lang="ar-EG" sz="2000" b="1" dirty="0" smtClean="0">
                <a:solidFill>
                  <a:srgbClr val="111111"/>
                </a:solidFill>
                <a:latin typeface="Droid Arabic Kufi"/>
              </a:rPr>
              <a:t> 118</a:t>
            </a:r>
          </a:p>
          <a:p>
            <a:pPr algn="r" rtl="1">
              <a:defRPr/>
            </a:pPr>
            <a:endParaRPr lang="en-US" sz="2000" dirty="0"/>
          </a:p>
        </p:txBody>
      </p:sp>
      <p:pic>
        <p:nvPicPr>
          <p:cNvPr id="31748" name="Picture 2" descr="E:\توصيف المقررات\Images\وسائل التواصل.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3429000"/>
            <a:ext cx="3411538"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9366987"/>
      </p:ext>
    </p:extLst>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Content Placeholder 2"/>
          <p:cNvPicPr>
            <a:picLocks noGrp="1" noChangeAspect="1"/>
          </p:cNvPicPr>
          <p:nvPr>
            <p:ph/>
          </p:nvPr>
        </p:nvPicPr>
        <p:blipFill>
          <a:blip r:embed="rId2">
            <a:extLst>
              <a:ext uri="{28A0092B-C50C-407E-A947-70E740481C1C}">
                <a14:useLocalDpi xmlns:a14="http://schemas.microsoft.com/office/drawing/2010/main" val="0"/>
              </a:ext>
            </a:extLst>
          </a:blip>
          <a:srcRect/>
          <a:stretch>
            <a:fillRect/>
          </a:stretch>
        </p:blipFill>
        <p:spPr>
          <a:xfrm>
            <a:off x="665163" y="274638"/>
            <a:ext cx="7813675" cy="5859462"/>
          </a:xfrm>
        </p:spPr>
      </p:pic>
    </p:spTree>
    <p:extLst>
      <p:ext uri="{BB962C8B-B14F-4D97-AF65-F5344CB8AC3E}">
        <p14:creationId xmlns:p14="http://schemas.microsoft.com/office/powerpoint/2010/main" val="2245860437"/>
      </p:ext>
    </p:extLst>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55650" y="908050"/>
            <a:ext cx="7632700" cy="5257800"/>
          </a:xfrm>
        </p:spPr>
      </p:pic>
    </p:spTree>
    <p:extLst>
      <p:ext uri="{BB962C8B-B14F-4D97-AF65-F5344CB8AC3E}">
        <p14:creationId xmlns:p14="http://schemas.microsoft.com/office/powerpoint/2010/main" val="691422285"/>
      </p:ext>
    </p:extLst>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162</TotalTime>
  <Words>1369</Words>
  <Application>Microsoft Office PowerPoint</Application>
  <PresentationFormat>On-screen Show (4:3)</PresentationFormat>
  <Paragraphs>80</Paragraphs>
  <Slides>21</Slides>
  <Notes>0</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21</vt:i4>
      </vt:variant>
    </vt:vector>
  </HeadingPairs>
  <TitlesOfParts>
    <vt:vector size="37" baseType="lpstr">
      <vt:lpstr>ＭＳ Ｐゴシック</vt:lpstr>
      <vt:lpstr>Arial</vt:lpstr>
      <vt:lpstr>Arial Black</vt:lpstr>
      <vt:lpstr>Calibri</vt:lpstr>
      <vt:lpstr>Constantia</vt:lpstr>
      <vt:lpstr>Droid Arabic Kufi</vt:lpstr>
      <vt:lpstr>Georgia</vt:lpstr>
      <vt:lpstr>Majalla UI</vt:lpstr>
      <vt:lpstr>Simplified Arabic</vt:lpstr>
      <vt:lpstr>Times New Roman</vt:lpstr>
      <vt:lpstr>Traditional Arabic</vt:lpstr>
      <vt:lpstr>Wingdings</vt:lpstr>
      <vt:lpstr>Wingdings 2</vt:lpstr>
      <vt:lpstr>Flow</vt:lpstr>
      <vt:lpstr>1_Flow</vt:lpstr>
      <vt:lpstr>Civic</vt:lpstr>
      <vt:lpstr>PowerPoint Presentation</vt:lpstr>
      <vt:lpstr>PowerPoint Presentation</vt:lpstr>
      <vt:lpstr>ابتسم</vt:lpstr>
      <vt:lpstr>PowerPoint Presentation</vt:lpstr>
      <vt:lpstr>أهداف المقرر</vt:lpstr>
      <vt:lpstr>  وصف المقرر</vt:lpstr>
      <vt:lpstr>معلومات المحاضر ووسائل التواصل</vt:lpstr>
      <vt:lpstr>PowerPoint Presentation</vt:lpstr>
      <vt:lpstr>PowerPoint Presentation</vt:lpstr>
      <vt:lpstr>PowerPoint Presentation</vt:lpstr>
      <vt:lpstr>مقدمة</vt:lpstr>
      <vt:lpstr>تصميم الخرائط </vt:lpstr>
      <vt:lpstr>أسس تصميم الخرائط </vt:lpstr>
      <vt:lpstr>قواعد تقدير المستويات البصرية </vt:lpstr>
      <vt:lpstr>الخرائط الطبوغرافية</vt:lpstr>
      <vt:lpstr>ما المقصود بالمساحة الطبوغرافية</vt:lpstr>
      <vt:lpstr>الأسس والمفاهيم الأساسية في الخرائط الطبوغرافية</vt:lpstr>
      <vt:lpstr>الأسس والمفاهيم الأساسية في الخرائط الطبوغرافية</vt:lpstr>
      <vt:lpstr>الأسس والمفاهيم الأساسية في الخرائط الطبوغرافية</vt:lpstr>
      <vt:lpstr>أهمية الخريطة الطبوغرافية واستخداماتها</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18</cp:revision>
  <dcterms:created xsi:type="dcterms:W3CDTF">2016-10-16T18:06:47Z</dcterms:created>
  <dcterms:modified xsi:type="dcterms:W3CDTF">2020-09-15T19:04:35Z</dcterms:modified>
</cp:coreProperties>
</file>