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90" r:id="rId2"/>
    <p:sldId id="300" r:id="rId3"/>
    <p:sldId id="304" r:id="rId4"/>
    <p:sldId id="305" r:id="rId5"/>
    <p:sldId id="307" r:id="rId6"/>
    <p:sldId id="306" r:id="rId7"/>
    <p:sldId id="308" r:id="rId8"/>
    <p:sldId id="301" r:id="rId9"/>
    <p:sldId id="259" r:id="rId10"/>
    <p:sldId id="257" r:id="rId11"/>
    <p:sldId id="297" r:id="rId12"/>
    <p:sldId id="288" r:id="rId13"/>
    <p:sldId id="287" r:id="rId14"/>
    <p:sldId id="261" r:id="rId15"/>
    <p:sldId id="309" r:id="rId16"/>
    <p:sldId id="262" r:id="rId17"/>
    <p:sldId id="289" r:id="rId18"/>
    <p:sldId id="268" r:id="rId19"/>
    <p:sldId id="269" r:id="rId20"/>
    <p:sldId id="286" r:id="rId21"/>
    <p:sldId id="270" r:id="rId22"/>
    <p:sldId id="272" r:id="rId23"/>
    <p:sldId id="274" r:id="rId24"/>
    <p:sldId id="292" r:id="rId25"/>
    <p:sldId id="296" r:id="rId26"/>
    <p:sldId id="310" r:id="rId27"/>
    <p:sldId id="302" r:id="rId28"/>
    <p:sldId id="311"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2741"/>
    <a:srgbClr val="9900CC"/>
    <a:srgbClr val="009644"/>
    <a:srgbClr val="FF9933"/>
    <a:srgbClr val="009242"/>
    <a:srgbClr val="0000FF"/>
    <a:srgbClr val="66FFFF"/>
    <a:srgbClr val="FF00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0698" autoAdjust="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8335271-BA7F-4472-888E-BA348559D9E1}" type="datetimeFigureOut">
              <a:rPr lang="ar-SA" smtClean="0"/>
              <a:pPr/>
              <a:t>20/04/35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9E866E-96A1-4B3E-8C3B-B5B6F96BE210}"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D9E866E-96A1-4B3E-8C3B-B5B6F96BE210}" type="slidenum">
              <a:rPr lang="ar-SA" smtClean="0"/>
              <a:pPr/>
              <a:t>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D9E866E-96A1-4B3E-8C3B-B5B6F96BE210}" type="slidenum">
              <a:rPr lang="ar-SA" smtClean="0"/>
              <a:pPr/>
              <a:t>7</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D9E866E-96A1-4B3E-8C3B-B5B6F96BE210}" type="slidenum">
              <a:rPr lang="ar-SA" smtClean="0"/>
              <a:pPr/>
              <a:t>15</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D9E866E-96A1-4B3E-8C3B-B5B6F96BE210}" type="slidenum">
              <a:rPr lang="ar-SA" smtClean="0"/>
              <a:pPr/>
              <a:t>25</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D9E866E-96A1-4B3E-8C3B-B5B6F96BE210}" type="slidenum">
              <a:rPr lang="ar-SA" smtClean="0"/>
              <a:pPr/>
              <a:t>26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D5B2740-3DD4-4BDE-A5B8-3447FD27B637}" type="datetimeFigureOut">
              <a:rPr lang="ar-SA" smtClean="0"/>
              <a:pPr/>
              <a:t>20/04/35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D5B2740-3DD4-4BDE-A5B8-3447FD27B637}" type="datetimeFigureOut">
              <a:rPr lang="ar-SA" smtClean="0"/>
              <a:pPr/>
              <a:t>20/04/35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D5B2740-3DD4-4BDE-A5B8-3447FD27B637}" type="datetimeFigureOut">
              <a:rPr lang="ar-SA" smtClean="0"/>
              <a:pPr/>
              <a:t>20/04/35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D5B2740-3DD4-4BDE-A5B8-3447FD27B637}" type="datetimeFigureOut">
              <a:rPr lang="ar-SA" smtClean="0"/>
              <a:pPr/>
              <a:t>20/04/35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D5B2740-3DD4-4BDE-A5B8-3447FD27B637}" type="datetimeFigureOut">
              <a:rPr lang="ar-SA" smtClean="0"/>
              <a:pPr/>
              <a:t>20/04/35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D5B2740-3DD4-4BDE-A5B8-3447FD27B637}" type="datetimeFigureOut">
              <a:rPr lang="ar-SA" smtClean="0"/>
              <a:pPr/>
              <a:t>20/04/35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D5B2740-3DD4-4BDE-A5B8-3447FD27B637}" type="datetimeFigureOut">
              <a:rPr lang="ar-SA" smtClean="0"/>
              <a:pPr/>
              <a:t>20/04/35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D5B2740-3DD4-4BDE-A5B8-3447FD27B637}" type="datetimeFigureOut">
              <a:rPr lang="ar-SA" smtClean="0"/>
              <a:pPr/>
              <a:t>20/04/35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5B2740-3DD4-4BDE-A5B8-3447FD27B637}" type="datetimeFigureOut">
              <a:rPr lang="ar-SA" smtClean="0"/>
              <a:pPr/>
              <a:t>20/04/35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5B2740-3DD4-4BDE-A5B8-3447FD27B637}" type="datetimeFigureOut">
              <a:rPr lang="ar-SA" smtClean="0"/>
              <a:pPr/>
              <a:t>20/04/35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5B2740-3DD4-4BDE-A5B8-3447FD27B637}" type="datetimeFigureOut">
              <a:rPr lang="ar-SA" smtClean="0"/>
              <a:pPr/>
              <a:t>20/04/35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85C574F-84F7-41F1-85A8-96868BF84316}"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5B2740-3DD4-4BDE-A5B8-3447FD27B637}" type="datetimeFigureOut">
              <a:rPr lang="ar-SA" smtClean="0"/>
              <a:pPr/>
              <a:t>20/04/35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5C574F-84F7-41F1-85A8-96868BF84316}"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 name="عنصر نائب للمحتوى 7" descr="hk7lnkffwizd.png"/>
          <p:cNvPicPr>
            <a:picLocks noGrp="1" noChangeAspect="1"/>
          </p:cNvPicPr>
          <p:nvPr>
            <p:ph idx="1"/>
          </p:nvPr>
        </p:nvPicPr>
        <p:blipFill>
          <a:blip r:embed="rId2" cstate="print"/>
          <a:stretch>
            <a:fillRect/>
          </a:stretch>
        </p:blipFill>
        <p:spPr>
          <a:xfrm>
            <a:off x="0" y="0"/>
            <a:ext cx="9144000" cy="6858000"/>
          </a:xfrm>
        </p:spPr>
      </p:pic>
      <p:sp>
        <p:nvSpPr>
          <p:cNvPr id="9" name="مستطيل 8"/>
          <p:cNvSpPr/>
          <p:nvPr/>
        </p:nvSpPr>
        <p:spPr>
          <a:xfrm>
            <a:off x="0" y="1785926"/>
            <a:ext cx="9144000" cy="3046988"/>
          </a:xfrm>
          <a:prstGeom prst="rect">
            <a:avLst/>
          </a:prstGeom>
          <a:noFill/>
        </p:spPr>
        <p:txBody>
          <a:bodyPr wrap="square" lIns="91440" tIns="45720" rIns="91440" bIns="45720">
            <a:spAutoFit/>
          </a:bodyPr>
          <a:lstStyle/>
          <a:p>
            <a:pPr algn="ctr"/>
            <a:r>
              <a:rPr lang="ar-SA" sz="9600" cap="none" spc="0" dirty="0" smtClean="0">
                <a:ln w="28575" cmpd="dbl">
                  <a:solidFill>
                    <a:schemeClr val="tx1">
                      <a:lumMod val="95000"/>
                      <a:lumOff val="5000"/>
                    </a:schemeClr>
                  </a:solidFill>
                  <a:prstDash val="solid"/>
                  <a:miter lim="800000"/>
                </a:ln>
                <a:solidFill>
                  <a:srgbClr val="FFCCFF"/>
                </a:solidFill>
                <a:effectLst>
                  <a:glow rad="101600">
                    <a:schemeClr val="accent2">
                      <a:satMod val="175000"/>
                      <a:alpha val="40000"/>
                    </a:schemeClr>
                  </a:glow>
                  <a:outerShdw blurRad="38100" dist="38100" dir="7020000" algn="tl">
                    <a:srgbClr val="000000">
                      <a:alpha val="35000"/>
                    </a:srgbClr>
                  </a:outerShdw>
                </a:effectLst>
                <a:cs typeface="W1 SHUROOQ 37 031" pitchFamily="2" charset="-78"/>
              </a:rPr>
              <a:t>التحلل الحيوي </a:t>
            </a:r>
          </a:p>
          <a:p>
            <a:pPr algn="ctr"/>
            <a:r>
              <a:rPr lang="en-US" sz="9600" b="1" cap="none" spc="0" dirty="0" smtClean="0">
                <a:ln w="28575" cmpd="dbl">
                  <a:solidFill>
                    <a:schemeClr val="tx1">
                      <a:lumMod val="95000"/>
                      <a:lumOff val="5000"/>
                    </a:schemeClr>
                  </a:solidFill>
                  <a:prstDash val="solid"/>
                  <a:miter lim="800000"/>
                </a:ln>
                <a:solidFill>
                  <a:srgbClr val="FFCCFF"/>
                </a:solidFill>
                <a:effectLst>
                  <a:glow rad="228600">
                    <a:schemeClr val="accent2">
                      <a:satMod val="175000"/>
                      <a:alpha val="40000"/>
                    </a:schemeClr>
                  </a:glow>
                  <a:outerShdw blurRad="50800" dist="38100" dir="18900000" algn="bl" rotWithShape="0">
                    <a:prstClr val="black">
                      <a:alpha val="40000"/>
                    </a:prstClr>
                  </a:outerShdw>
                  <a:reflection blurRad="6350" stA="60000" endA="900" endPos="58000" dir="5400000" sy="-100000" algn="bl" rotWithShape="0"/>
                </a:effectLst>
                <a:cs typeface="W1 SHUROOQ 37 031" pitchFamily="2" charset="-78"/>
              </a:rPr>
              <a:t>Biodegradation</a:t>
            </a:r>
            <a:endParaRPr lang="ar-SA" sz="9600" b="1" cap="none" spc="0" dirty="0">
              <a:ln w="28575" cmpd="dbl">
                <a:solidFill>
                  <a:schemeClr val="tx1">
                    <a:lumMod val="95000"/>
                    <a:lumOff val="5000"/>
                  </a:schemeClr>
                </a:solidFill>
                <a:prstDash val="solid"/>
                <a:miter lim="800000"/>
              </a:ln>
              <a:solidFill>
                <a:srgbClr val="FFCCFF"/>
              </a:solidFill>
              <a:effectLst>
                <a:glow rad="228600">
                  <a:schemeClr val="accent2">
                    <a:satMod val="175000"/>
                    <a:alpha val="40000"/>
                  </a:schemeClr>
                </a:glow>
                <a:outerShdw blurRad="50800" dist="38100" dir="18900000" algn="bl" rotWithShape="0">
                  <a:prstClr val="black">
                    <a:alpha val="40000"/>
                  </a:prstClr>
                </a:outerShdw>
                <a:reflection blurRad="6350" stA="60000" endA="900" endPos="58000" dir="5400000" sy="-100000" algn="bl" rotWithShape="0"/>
              </a:effectLst>
              <a:cs typeface="W1 SHUROOQ 37 031"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0" y="0"/>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485775" algn="l"/>
              </a:tabLst>
            </a:pPr>
            <a:r>
              <a:rPr kumimoji="0" lang="ar-SA" sz="3200" b="1" i="0" u="none" strike="noStrike" cap="none" normalizeH="0" baseline="0" dirty="0" smtClean="0">
                <a:ln>
                  <a:solidFill>
                    <a:srgbClr val="FFFF99"/>
                  </a:solidFill>
                </a:ln>
                <a:solidFill>
                  <a:srgbClr val="A0207B"/>
                </a:solidFill>
                <a:effectLst>
                  <a:glow rad="101600">
                    <a:srgbClr val="FFFF99">
                      <a:alpha val="40000"/>
                    </a:srgbClr>
                  </a:glow>
                </a:effectLst>
                <a:latin typeface="Arial" pitchFamily="34" charset="0"/>
                <a:ea typeface="Times New Roman" pitchFamily="18" charset="0"/>
                <a:cs typeface="W1 SHUROOQ 26 020" pitchFamily="2" charset="-78"/>
              </a:rPr>
              <a:t>أ </a:t>
            </a:r>
            <a:r>
              <a:rPr kumimoji="0" lang="ar-SA" sz="4000" b="1" i="0" u="none" strike="noStrike" cap="none" normalizeH="0" baseline="0" dirty="0" err="1" smtClean="0">
                <a:ln>
                  <a:solidFill>
                    <a:srgbClr val="FFFF99"/>
                  </a:solidFill>
                </a:ln>
                <a:solidFill>
                  <a:srgbClr val="A0207B"/>
                </a:solidFill>
                <a:effectLst>
                  <a:glow rad="101600">
                    <a:srgbClr val="FFFF99">
                      <a:alpha val="40000"/>
                    </a:srgbClr>
                  </a:glow>
                </a:effectLst>
                <a:latin typeface="Arial" pitchFamily="34" charset="0"/>
                <a:ea typeface="Times New Roman" pitchFamily="18" charset="0"/>
                <a:cs typeface="W1 SHUROOQ 26 020" pitchFamily="2" charset="-78"/>
              </a:rPr>
              <a:t>ـ</a:t>
            </a:r>
            <a:r>
              <a:rPr kumimoji="0" lang="ar-SA" sz="4000" b="1" i="0" u="none" strike="noStrike" cap="none" normalizeH="0" baseline="0" dirty="0" smtClean="0">
                <a:ln>
                  <a:solidFill>
                    <a:srgbClr val="FFFF99"/>
                  </a:solidFill>
                </a:ln>
                <a:solidFill>
                  <a:srgbClr val="A0207B"/>
                </a:solidFill>
                <a:effectLst>
                  <a:glow rad="101600">
                    <a:srgbClr val="FFFF99">
                      <a:alpha val="40000"/>
                    </a:srgbClr>
                  </a:glow>
                </a:effectLst>
                <a:latin typeface="Arial" pitchFamily="34" charset="0"/>
                <a:ea typeface="Times New Roman" pitchFamily="18" charset="0"/>
                <a:cs typeface="W1 SHUROOQ 26 020" pitchFamily="2" charset="-78"/>
              </a:rPr>
              <a:t> </a:t>
            </a:r>
            <a:r>
              <a:rPr kumimoji="0" lang="ar-SA" sz="4400" b="1" i="0" u="none" strike="noStrike" normalizeH="0" baseline="0" dirty="0" smtClean="0">
                <a:ln w="19050">
                  <a:solidFill>
                    <a:schemeClr val="bg2">
                      <a:lumMod val="10000"/>
                    </a:schemeClr>
                  </a:solidFill>
                  <a:prstDash val="solid"/>
                </a:ln>
                <a:solidFill>
                  <a:schemeClr val="accent3"/>
                </a:solidFill>
                <a:effectLst>
                  <a:glow rad="228600">
                    <a:srgbClr val="FF00FF">
                      <a:alpha val="40000"/>
                    </a:srgbClr>
                  </a:glow>
                  <a:outerShdw blurRad="50000" dist="50800" dir="7500000" algn="tl">
                    <a:srgbClr val="000000">
                      <a:shade val="5000"/>
                      <a:alpha val="35000"/>
                    </a:srgbClr>
                  </a:outerShdw>
                </a:effectLst>
                <a:latin typeface="Arial" pitchFamily="34" charset="0"/>
                <a:ea typeface="Times New Roman" pitchFamily="18" charset="0"/>
                <a:cs typeface="W1 SHUROOQ 26 020" pitchFamily="2" charset="-78"/>
              </a:rPr>
              <a:t>التخطيط البسيط :</a:t>
            </a:r>
            <a:endParaRPr kumimoji="0" lang="en-US" sz="4400" b="1" i="0" u="none" strike="noStrike" normalizeH="0" baseline="0" dirty="0" smtClean="0">
              <a:ln w="19050">
                <a:solidFill>
                  <a:schemeClr val="bg2">
                    <a:lumMod val="10000"/>
                  </a:schemeClr>
                </a:solidFill>
                <a:prstDash val="solid"/>
              </a:ln>
              <a:solidFill>
                <a:schemeClr val="accent3"/>
              </a:solidFill>
              <a:effectLst>
                <a:glow rad="228600">
                  <a:srgbClr val="FF00FF">
                    <a:alpha val="40000"/>
                  </a:srgbClr>
                </a:glow>
                <a:outerShdw blurRad="50000" dist="50800" dir="7500000" algn="tl">
                  <a:srgbClr val="000000">
                    <a:shade val="5000"/>
                    <a:alpha val="35000"/>
                  </a:srgbClr>
                </a:outerShd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
                <a:srgbClr val="FF00FF"/>
              </a:buClr>
              <a:buSzTx/>
              <a:buFont typeface="Wingdings" pitchFamily="2" charset="2"/>
              <a:buChar char="q"/>
              <a:tabLst>
                <a:tab pos="485775" algn="l"/>
              </a:tabLst>
            </a:pPr>
            <a:r>
              <a:rPr kumimoji="0" lang="ar-SA" sz="4000" b="1" i="0" u="none" strike="noStrike" normalizeH="0" dirty="0" smtClean="0">
                <a:ln w="19050">
                  <a:solidFill>
                    <a:schemeClr val="bg2">
                      <a:lumMod val="10000"/>
                    </a:schemeClr>
                  </a:solidFill>
                  <a:prstDash val="solid"/>
                </a:ln>
                <a:solidFill>
                  <a:schemeClr val="accent3"/>
                </a:solidFill>
                <a:effectLst>
                  <a:glow rad="228600">
                    <a:srgbClr val="FF00FF">
                      <a:alpha val="40000"/>
                    </a:srgbClr>
                  </a:glow>
                  <a:outerShdw blurRad="50000" dist="50800" dir="7500000" algn="tl">
                    <a:srgbClr val="000000">
                      <a:shade val="5000"/>
                      <a:alpha val="35000"/>
                    </a:srgbClr>
                  </a:outerShdw>
                </a:effectLst>
                <a:latin typeface="Arial" pitchFamily="34" charset="0"/>
                <a:ea typeface="Times New Roman" pitchFamily="18" charset="0"/>
                <a:cs typeface="W1 SHUROOQ 26 020" pitchFamily="2" charset="-78"/>
              </a:rPr>
              <a:t> </a:t>
            </a:r>
            <a:r>
              <a:rPr kumimoji="0" lang="ar-SA" sz="4000" b="1" i="0" u="none" strike="noStrike" normalizeH="0" baseline="0" dirty="0" smtClean="0">
                <a:ln w="19050">
                  <a:solidFill>
                    <a:srgbClr val="66FFFF"/>
                  </a:solidFill>
                  <a:prstDash val="solid"/>
                </a:ln>
                <a:solidFill>
                  <a:srgbClr val="0000FF"/>
                </a:solidFill>
                <a:effectLst>
                  <a:glow rad="228600">
                    <a:srgbClr val="FF00FF">
                      <a:alpha val="40000"/>
                    </a:srgbClr>
                  </a:glow>
                  <a:outerShdw blurRad="50000" dist="50800" dir="7500000" algn="tl">
                    <a:srgbClr val="000000">
                      <a:shade val="5000"/>
                      <a:alpha val="35000"/>
                    </a:srgbClr>
                  </a:outerShdw>
                </a:effectLst>
                <a:latin typeface="Arial" pitchFamily="34" charset="0"/>
                <a:ea typeface="Times New Roman" pitchFamily="18" charset="0"/>
                <a:cs typeface="W1 SHUROOQ 26 020" pitchFamily="2" charset="-78"/>
              </a:rPr>
              <a:t>في هذه العملية يحدث تقليل لتركيز الميكروب بمعنى أنه كلما ازدادت عملية التخطيط كلما حصلنا على تركيز أقل للميكروب</a:t>
            </a:r>
            <a:r>
              <a:rPr kumimoji="0" lang="ar-SA" sz="4000" b="1" i="0" u="none" strike="noStrike" normalizeH="0" baseline="0" dirty="0" smtClean="0">
                <a:ln w="19050">
                  <a:solidFill>
                    <a:srgbClr val="66FFFF"/>
                  </a:solidFill>
                  <a:prstDash val="solid"/>
                </a:ln>
                <a:solidFill>
                  <a:srgbClr val="0000FF"/>
                </a:solidFill>
                <a:effectLst>
                  <a:glow rad="228600">
                    <a:srgbClr val="FF00FF">
                      <a:alpha val="40000"/>
                    </a:srgbClr>
                  </a:glow>
                  <a:outerShdw blurRad="50000" dist="50800" dir="7500000" algn="tl">
                    <a:srgbClr val="000000">
                      <a:shade val="5000"/>
                      <a:alpha val="35000"/>
                    </a:srgbClr>
                  </a:outerShdw>
                </a:effectLst>
                <a:latin typeface="Arial" pitchFamily="34" charset="0"/>
                <a:ea typeface="Times New Roman" pitchFamily="18" charset="0"/>
                <a:cs typeface="W1 SHUROOQ 26 020" pitchFamily="2" charset="-78"/>
              </a:rPr>
              <a:t>.</a:t>
            </a:r>
            <a:endParaRPr kumimoji="0" lang="en-US" sz="4000" b="1" i="0" u="none" strike="noStrike" normalizeH="0" baseline="0" dirty="0" smtClean="0">
              <a:ln w="19050">
                <a:solidFill>
                  <a:srgbClr val="66FFFF"/>
                </a:solidFill>
                <a:prstDash val="solid"/>
              </a:ln>
              <a:solidFill>
                <a:srgbClr val="0000FF"/>
              </a:solidFill>
              <a:effectLst>
                <a:glow rad="228600">
                  <a:srgbClr val="FF00FF">
                    <a:alpha val="40000"/>
                  </a:srgbClr>
                </a:glow>
                <a:outerShdw blurRad="50000" dist="50800" dir="7500000" algn="tl">
                  <a:srgbClr val="000000">
                    <a:shade val="5000"/>
                    <a:alpha val="35000"/>
                  </a:srgbClr>
                </a:outerShd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85775" algn="l"/>
              </a:tabLst>
            </a:pPr>
            <a:r>
              <a:rPr kumimoji="0" lang="ar-SA" sz="4000" b="1" i="0" u="none" strike="noStrike" cap="none" normalizeH="0" baseline="0" dirty="0" smtClean="0">
                <a:ln>
                  <a:solidFill>
                    <a:srgbClr val="FFFF99"/>
                  </a:solidFill>
                </a:ln>
                <a:solidFill>
                  <a:srgbClr val="00B050"/>
                </a:solidFill>
                <a:effectLst>
                  <a:glow rad="101600">
                    <a:srgbClr val="FFFF00">
                      <a:alpha val="60000"/>
                    </a:srgbClr>
                  </a:glow>
                </a:effectLst>
                <a:latin typeface="Arial" pitchFamily="34" charset="0"/>
                <a:ea typeface="Times New Roman" pitchFamily="18" charset="0"/>
                <a:cs typeface="W1 SHUROOQ 26 020" pitchFamily="2" charset="-78"/>
              </a:rPr>
              <a:t>طريقة </a:t>
            </a:r>
            <a:r>
              <a:rPr kumimoji="0" lang="ar-SA" sz="4000" b="1" i="0" u="none" strike="noStrike" cap="none" normalizeH="0" baseline="0" dirty="0" smtClean="0">
                <a:ln>
                  <a:solidFill>
                    <a:srgbClr val="FFFF99"/>
                  </a:solidFill>
                </a:ln>
                <a:solidFill>
                  <a:srgbClr val="00B050"/>
                </a:solidFill>
                <a:effectLst>
                  <a:glow rad="101600">
                    <a:srgbClr val="FFFF00">
                      <a:alpha val="60000"/>
                    </a:srgbClr>
                  </a:glow>
                </a:effectLst>
                <a:latin typeface="Arial" pitchFamily="34" charset="0"/>
                <a:ea typeface="Times New Roman" pitchFamily="18" charset="0"/>
                <a:cs typeface="W1 SHUROOQ 26 020" pitchFamily="2" charset="-78"/>
              </a:rPr>
              <a:t>العمل:</a:t>
            </a:r>
            <a:endParaRPr kumimoji="0" lang="en-US" sz="4000" b="1" i="0" u="none" strike="noStrike" cap="none" normalizeH="0" baseline="0" dirty="0" smtClean="0">
              <a:ln>
                <a:solidFill>
                  <a:srgbClr val="FFFF99"/>
                </a:solidFill>
              </a:ln>
              <a:solidFill>
                <a:schemeClr val="tx1"/>
              </a:solidFill>
              <a:effectLst>
                <a:glow rad="101600">
                  <a:srgbClr val="FFFF00">
                    <a:alpha val="60000"/>
                  </a:srgbClr>
                </a:glo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
                <a:schemeClr val="accent2">
                  <a:lumMod val="75000"/>
                </a:schemeClr>
              </a:buClr>
              <a:buSzTx/>
              <a:buFont typeface="Wingdings 2" pitchFamily="18" charset="2"/>
              <a:buChar char="#"/>
              <a:tabLst>
                <a:tab pos="485775" algn="l"/>
              </a:tabLst>
            </a:pP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تحت ظروف التعقيم, تعقم إبرة التلقيح باللهب ثم تبرد بلمس حافة </a:t>
            </a:r>
            <a:r>
              <a:rPr kumimoji="0" lang="ar-SA" sz="3200" b="1" i="0" u="none" strike="noStrike" normalizeH="0" baseline="0" dirty="0" err="1"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الآجار</a:t>
            </a: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a:t>
            </a:r>
            <a:endParaRPr kumimoji="0" lang="en-US"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
                <a:schemeClr val="accent2">
                  <a:lumMod val="75000"/>
                </a:schemeClr>
              </a:buClr>
              <a:buSzTx/>
              <a:buFont typeface="Wingdings 2" pitchFamily="18" charset="2"/>
              <a:buChar char="#"/>
              <a:tabLst>
                <a:tab pos="485775" algn="l"/>
              </a:tabLst>
            </a:pP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يؤخذ ملء عقدة</a:t>
            </a:r>
            <a:r>
              <a:rPr kumimoji="0" lang="en-US" sz="24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Times New Roman" pitchFamily="18" charset="0"/>
                <a:ea typeface="Times New Roman" pitchFamily="18" charset="0"/>
                <a:cs typeface="+mj-cs"/>
              </a:rPr>
              <a:t>Loop full </a:t>
            </a:r>
            <a:r>
              <a:rPr kumimoji="0" lang="ar-SA" sz="24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mj-cs"/>
              </a:rPr>
              <a:t> </a:t>
            </a: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من المزرعة المختلطة ويخطط على سطح البيئة الصلبة بطريقة حلزونية.</a:t>
            </a:r>
            <a:endParaRPr kumimoji="0" lang="en-US"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
                <a:schemeClr val="accent2">
                  <a:lumMod val="75000"/>
                </a:schemeClr>
              </a:buClr>
              <a:buSzTx/>
              <a:buFont typeface="Wingdings 2" pitchFamily="18" charset="2"/>
              <a:buChar char="#"/>
              <a:tabLst>
                <a:tab pos="485775" algn="l"/>
              </a:tabLst>
            </a:pP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تكتب البيانات اللازمة أسفل الطبق.</a:t>
            </a:r>
            <a:endParaRPr kumimoji="0" lang="en-US"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
                <a:schemeClr val="accent2">
                  <a:lumMod val="75000"/>
                </a:schemeClr>
              </a:buClr>
              <a:buSzTx/>
              <a:buFont typeface="Wingdings 2" pitchFamily="18" charset="2"/>
              <a:buChar char="#"/>
              <a:tabLst>
                <a:tab pos="485775" algn="l"/>
              </a:tabLst>
            </a:pP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تحضن الأطباق مقلوبة عند 37م° لمدة 24 ساعة.</a:t>
            </a:r>
            <a:endParaRPr kumimoji="0" lang="en-US"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
                <a:schemeClr val="accent2">
                  <a:lumMod val="75000"/>
                </a:schemeClr>
              </a:buClr>
              <a:buSzTx/>
              <a:buFont typeface="Wingdings 2" pitchFamily="18" charset="2"/>
              <a:buChar char="#"/>
              <a:tabLst>
                <a:tab pos="485775" algn="l"/>
              </a:tabLst>
            </a:pPr>
            <a:r>
              <a:rPr kumimoji="0" lang="ar-SA"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ea typeface="Times New Roman" pitchFamily="18" charset="0"/>
                <a:cs typeface="W1 SHUROOQ 26 020" pitchFamily="2" charset="-78"/>
              </a:rPr>
              <a:t>لاحظي ظهور مستعمرات فردية في الجزء الأخير من التخطيط.</a:t>
            </a:r>
            <a:endParaRPr kumimoji="0" lang="en-US" sz="3200" b="1" i="0" u="none" strike="noStrike" normalizeH="0" baseline="0" dirty="0" smtClean="0">
              <a:ln w="17780" cmpd="sng">
                <a:solidFill>
                  <a:srgbClr val="FFFF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6">
                    <a:satMod val="175000"/>
                    <a:alpha val="40000"/>
                  </a:schemeClr>
                </a:glow>
                <a:outerShdw blurRad="55000" dist="50800" dir="5400000" algn="tl">
                  <a:srgbClr val="000000">
                    <a:alpha val="33000"/>
                  </a:srgbClr>
                </a:outerShdw>
              </a:effectLst>
              <a:latin typeface="Arial" pitchFamily="34" charset="0"/>
              <a:cs typeface="W1 SHUROOQ 26 020" pitchFamily="2" charset="-78"/>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800" decel="100000"/>
                                        <p:tgtEl>
                                          <p:spTgt spid="4">
                                            <p:txEl>
                                              <p:pRg st="1" end="1"/>
                                            </p:txEl>
                                          </p:spTgt>
                                        </p:tgtEl>
                                      </p:cBhvr>
                                    </p:animEffect>
                                    <p:anim calcmode="lin" valueType="num">
                                      <p:cBhvr>
                                        <p:cTn id="17"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800" decel="100000"/>
                                        <p:tgtEl>
                                          <p:spTgt spid="4">
                                            <p:txEl>
                                              <p:pRg st="2" end="2"/>
                                            </p:txEl>
                                          </p:spTgt>
                                        </p:tgtEl>
                                      </p:cBhvr>
                                    </p:animEffect>
                                    <p:anim calcmode="lin" valueType="num">
                                      <p:cBhvr>
                                        <p:cTn id="2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800" decel="100000"/>
                                        <p:tgtEl>
                                          <p:spTgt spid="4">
                                            <p:txEl>
                                              <p:pRg st="3" end="3"/>
                                            </p:txEl>
                                          </p:spTgt>
                                        </p:tgtEl>
                                      </p:cBhvr>
                                    </p:animEffect>
                                    <p:anim calcmode="lin" valueType="num">
                                      <p:cBhvr>
                                        <p:cTn id="35"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800" decel="100000"/>
                                        <p:tgtEl>
                                          <p:spTgt spid="4">
                                            <p:txEl>
                                              <p:pRg st="4" end="4"/>
                                            </p:txEl>
                                          </p:spTgt>
                                        </p:tgtEl>
                                      </p:cBhvr>
                                    </p:animEffect>
                                    <p:anim calcmode="lin" valueType="num">
                                      <p:cBhvr>
                                        <p:cTn id="44"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800" decel="100000"/>
                                        <p:tgtEl>
                                          <p:spTgt spid="4">
                                            <p:txEl>
                                              <p:pRg st="5" end="5"/>
                                            </p:txEl>
                                          </p:spTgt>
                                        </p:tgtEl>
                                      </p:cBhvr>
                                    </p:animEffect>
                                    <p:anim calcmode="lin" valueType="num">
                                      <p:cBhvr>
                                        <p:cTn id="53"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800" decel="100000"/>
                                        <p:tgtEl>
                                          <p:spTgt spid="4">
                                            <p:txEl>
                                              <p:pRg st="6" end="6"/>
                                            </p:txEl>
                                          </p:spTgt>
                                        </p:tgtEl>
                                      </p:cBhvr>
                                    </p:animEffect>
                                    <p:anim calcmode="lin" valueType="num">
                                      <p:cBhvr>
                                        <p:cTn id="62"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800" decel="100000"/>
                                        <p:tgtEl>
                                          <p:spTgt spid="4">
                                            <p:txEl>
                                              <p:pRg st="7" end="7"/>
                                            </p:txEl>
                                          </p:spTgt>
                                        </p:tgtEl>
                                      </p:cBhvr>
                                    </p:animEffect>
                                    <p:anim calcmode="lin" valueType="num">
                                      <p:cBhvr>
                                        <p:cTn id="71"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مستطيل 7"/>
          <p:cNvSpPr/>
          <p:nvPr/>
        </p:nvSpPr>
        <p:spPr>
          <a:xfrm>
            <a:off x="0" y="1357298"/>
            <a:ext cx="9144000" cy="4524315"/>
          </a:xfrm>
          <a:prstGeom prst="rect">
            <a:avLst/>
          </a:prstGeom>
        </p:spPr>
        <p:txBody>
          <a:bodyPr wrap="square">
            <a:spAutoFit/>
          </a:bodyPr>
          <a:lstStyle/>
          <a:p>
            <a:r>
              <a:rPr lang="ar-SA" sz="7200" b="1" dirty="0" smtClean="0">
                <a:ln>
                  <a:solidFill>
                    <a:srgbClr val="FFFF99"/>
                  </a:solidFill>
                </a:ln>
                <a:solidFill>
                  <a:srgbClr val="7030A0"/>
                </a:solidFill>
                <a:effectLst>
                  <a:glow rad="101600">
                    <a:srgbClr val="FF00FF">
                      <a:alpha val="60000"/>
                    </a:srgbClr>
                  </a:glow>
                </a:effectLst>
                <a:latin typeface="Arial" pitchFamily="34" charset="0"/>
                <a:ea typeface="Times New Roman" pitchFamily="18" charset="0"/>
                <a:cs typeface="W1 SHUROOQ 26 020" pitchFamily="2" charset="-78"/>
              </a:rPr>
              <a:t>ملاحظة:</a:t>
            </a:r>
            <a:r>
              <a:rPr lang="ar-SA" sz="7200" dirty="0" smtClean="0">
                <a:ln>
                  <a:solidFill>
                    <a:srgbClr val="FFFF99"/>
                  </a:solidFill>
                </a:ln>
                <a:effectLst>
                  <a:glow rad="101600">
                    <a:srgbClr val="FF00FF">
                      <a:alpha val="60000"/>
                    </a:srgbClr>
                  </a:glow>
                </a:effectLst>
                <a:latin typeface="Arial" pitchFamily="34" charset="0"/>
                <a:ea typeface="Times New Roman" pitchFamily="18" charset="0"/>
                <a:cs typeface="W1 SHUROOQ 26 020" pitchFamily="2" charset="-78"/>
              </a:rPr>
              <a:t> </a:t>
            </a:r>
            <a:r>
              <a:rPr lang="ar-SA" sz="7200" dirty="0" smtClean="0">
                <a:ln>
                  <a:solidFill>
                    <a:srgbClr val="FFFF99"/>
                  </a:solidFill>
                </a:ln>
                <a:solidFill>
                  <a:srgbClr val="00B0F0"/>
                </a:solidFill>
                <a:effectLst>
                  <a:glow rad="101600">
                    <a:srgbClr val="FF00FF">
                      <a:alpha val="60000"/>
                    </a:srgbClr>
                  </a:glow>
                </a:effectLst>
                <a:latin typeface="Arial" pitchFamily="34" charset="0"/>
                <a:ea typeface="Times New Roman" pitchFamily="18" charset="0"/>
                <a:cs typeface="W1 SHUROOQ 26 020" pitchFamily="2" charset="-78"/>
              </a:rPr>
              <a:t>يمكن أن نخطط طبق ثاني وثالث بطريقة التخطيط البسيط، إما باستخدام نفس الإبرة أو بإعادة أخذ لقاح جديد</a:t>
            </a:r>
            <a:r>
              <a:rPr lang="ar-SA" sz="7200" dirty="0" smtClean="0">
                <a:ln>
                  <a:solidFill>
                    <a:srgbClr val="FFFF99"/>
                  </a:solidFill>
                </a:ln>
                <a:effectLst>
                  <a:glow rad="101600">
                    <a:srgbClr val="FF00FF">
                      <a:alpha val="60000"/>
                    </a:srgbClr>
                  </a:glow>
                </a:effectLst>
                <a:latin typeface="Arial" pitchFamily="34" charset="0"/>
                <a:ea typeface="Times New Roman" pitchFamily="18" charset="0"/>
                <a:cs typeface="W1 SHUROOQ 26 020" pitchFamily="2" charset="-78"/>
              </a:rPr>
              <a:t>.</a:t>
            </a:r>
            <a:r>
              <a:rPr lang="en-US" sz="7200" dirty="0" smtClean="0">
                <a:ln>
                  <a:solidFill>
                    <a:srgbClr val="FFFF99"/>
                  </a:solidFill>
                </a:ln>
                <a:effectLst>
                  <a:glow rad="101600">
                    <a:srgbClr val="FF00FF">
                      <a:alpha val="60000"/>
                    </a:srgbClr>
                  </a:glow>
                </a:effectLst>
                <a:latin typeface="Arial" pitchFamily="34" charset="0"/>
                <a:cs typeface="W1 SHUROOQ 26 020" pitchFamily="2" charset="-78"/>
              </a:rPr>
              <a:t> </a:t>
            </a:r>
            <a:endParaRPr lang="ar-SA" sz="7200" dirty="0">
              <a:ln>
                <a:solidFill>
                  <a:srgbClr val="FFFF99"/>
                </a:solidFill>
              </a:ln>
              <a:effectLst>
                <a:glow rad="101600">
                  <a:srgbClr val="FF00FF">
                    <a:alpha val="60000"/>
                  </a:srgbClr>
                </a:glow>
              </a:effectLst>
              <a:cs typeface="W1 SHUROOQ 26 020"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eaLnBrk="0" fontAlgn="base" hangingPunct="0">
              <a:spcBef>
                <a:spcPct val="0"/>
              </a:spcBef>
              <a:spcAft>
                <a:spcPct val="0"/>
              </a:spcAft>
              <a:buClr>
                <a:srgbClr val="FF00FF"/>
              </a:buClr>
              <a:tabLst>
                <a:tab pos="914400" algn="l"/>
              </a:tabLst>
            </a:pPr>
            <a:r>
              <a:rPr lang="ar-SA" sz="4400" dirty="0" smtClean="0">
                <a:ln>
                  <a:solidFill>
                    <a:schemeClr val="tx1">
                      <a:lumMod val="95000"/>
                      <a:lumOff val="5000"/>
                    </a:schemeClr>
                  </a:solidFill>
                </a:ln>
                <a:solidFill>
                  <a:srgbClr val="A0207B"/>
                </a:solidFill>
                <a:effectLst>
                  <a:glow rad="101600">
                    <a:srgbClr val="FFFF99">
                      <a:alpha val="40000"/>
                    </a:srgbClr>
                  </a:glow>
                </a:effectLst>
                <a:latin typeface="Arial" pitchFamily="34" charset="0"/>
                <a:ea typeface="Times New Roman" pitchFamily="18" charset="0"/>
                <a:cs typeface="W1 SHUROOQ 26 020" pitchFamily="2" charset="-78"/>
              </a:rPr>
              <a:t>ب</a:t>
            </a:r>
            <a:r>
              <a:rPr lang="ar-SA" sz="4400" b="1" dirty="0" smtClean="0">
                <a:ln>
                  <a:solidFill>
                    <a:schemeClr val="tx1">
                      <a:lumMod val="95000"/>
                      <a:lumOff val="5000"/>
                    </a:schemeClr>
                  </a:solidFill>
                </a:ln>
                <a:solidFill>
                  <a:srgbClr val="A0207B"/>
                </a:solidFill>
                <a:effectLst>
                  <a:glow rad="101600">
                    <a:srgbClr val="FFFF99">
                      <a:alpha val="40000"/>
                    </a:srgbClr>
                  </a:glow>
                </a:effectLst>
                <a:latin typeface="Arial" pitchFamily="34" charset="0"/>
                <a:ea typeface="Times New Roman" pitchFamily="18" charset="0"/>
                <a:cs typeface="W1 SHUROOQ 26 020" pitchFamily="2" charset="-78"/>
              </a:rPr>
              <a:t>) التخطيط المتعامد:</a:t>
            </a:r>
            <a:endParaRPr lang="ar-SA" sz="4400" dirty="0" smtClean="0">
              <a:ln>
                <a:solidFill>
                  <a:schemeClr val="tx1">
                    <a:lumMod val="95000"/>
                    <a:lumOff val="5000"/>
                  </a:schemeClr>
                </a:solidFill>
              </a:ln>
              <a:solidFill>
                <a:srgbClr val="00B050"/>
              </a:solidFill>
              <a:effectLst>
                <a:glow rad="101600">
                  <a:srgbClr val="FFFF99">
                    <a:alpha val="40000"/>
                  </a:srgbClr>
                </a:glow>
              </a:effectLst>
              <a:latin typeface="Arial" pitchFamily="34" charset="0"/>
              <a:ea typeface="Times New Roman" pitchFamily="18" charset="0"/>
              <a:cs typeface="W1 SHUROOQ 26 020" pitchFamily="2" charset="-78"/>
            </a:endParaRPr>
          </a:p>
          <a:p>
            <a:pPr marL="457200" lvl="0" indent="-457200" eaLnBrk="0" fontAlgn="base" hangingPunct="0">
              <a:spcBef>
                <a:spcPct val="0"/>
              </a:spcBef>
              <a:spcAft>
                <a:spcPct val="0"/>
              </a:spcAft>
              <a:buClr>
                <a:srgbClr val="FF00FF"/>
              </a:buClr>
              <a:tabLst>
                <a:tab pos="914400" algn="l"/>
              </a:tabLst>
            </a:pPr>
            <a:r>
              <a:rPr lang="ar-SA" sz="4400" dirty="0" smtClean="0">
                <a:ln>
                  <a:solidFill>
                    <a:schemeClr val="tx1">
                      <a:lumMod val="95000"/>
                      <a:lumOff val="5000"/>
                    </a:schemeClr>
                  </a:solidFill>
                </a:ln>
                <a:solidFill>
                  <a:srgbClr val="00B050"/>
                </a:solidFill>
                <a:effectLst>
                  <a:glow rad="101600">
                    <a:schemeClr val="accent6">
                      <a:satMod val="175000"/>
                      <a:alpha val="40000"/>
                    </a:schemeClr>
                  </a:glow>
                </a:effectLst>
                <a:latin typeface="Arial" pitchFamily="34" charset="0"/>
                <a:ea typeface="Times New Roman" pitchFamily="18" charset="0"/>
                <a:cs typeface="W1 SHUROOQ 26 020" pitchFamily="2" charset="-78"/>
              </a:rPr>
              <a:t>طريقة العمل:</a:t>
            </a:r>
            <a:endParaRPr lang="en-US" sz="4400" dirty="0" smtClean="0">
              <a:ln>
                <a:solidFill>
                  <a:schemeClr val="tx1">
                    <a:lumMod val="95000"/>
                    <a:lumOff val="5000"/>
                  </a:schemeClr>
                </a:solidFill>
              </a:ln>
              <a:effectLst>
                <a:glow rad="101600">
                  <a:schemeClr val="accent6">
                    <a:satMod val="175000"/>
                    <a:alpha val="40000"/>
                  </a:schemeClr>
                </a:glow>
              </a:effectLst>
              <a:latin typeface="Arial" pitchFamily="34" charset="0"/>
              <a:cs typeface="W1 SHUROOQ 26 020" pitchFamily="2" charset="-78"/>
            </a:endParaRPr>
          </a:p>
          <a:p>
            <a:pPr marL="457200" indent="-457200" eaLnBrk="0" fontAlgn="base" hangingPunct="0">
              <a:spcBef>
                <a:spcPct val="0"/>
              </a:spcBef>
              <a:spcAft>
                <a:spcPct val="0"/>
              </a:spcAft>
              <a:buClr>
                <a:srgbClr val="FF00FF"/>
              </a:buClr>
              <a:buFont typeface="+mj-lt"/>
              <a:buAutoNum type="arabicPeriod"/>
              <a:tabLst>
                <a:tab pos="914400" algn="l"/>
                <a:tab pos="8702675" algn="l"/>
              </a:tabLst>
            </a:pPr>
            <a:r>
              <a:rPr lang="ar-SA" sz="420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تحت ظروف التعقيم, تعقم إبرة التلقيح كما سبق.</a:t>
            </a:r>
            <a:endParaRPr lang="en-US" sz="420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cs typeface="W1 SHUROOQ 26 020" pitchFamily="2" charset="-78"/>
            </a:endParaRPr>
          </a:p>
          <a:p>
            <a:pPr marL="457200" indent="-457200" eaLnBrk="0" fontAlgn="base" hangingPunct="0">
              <a:spcBef>
                <a:spcPct val="0"/>
              </a:spcBef>
              <a:spcAft>
                <a:spcPct val="0"/>
              </a:spcAft>
              <a:buClr>
                <a:srgbClr val="FF00FF"/>
              </a:buClr>
              <a:buFont typeface="+mj-lt"/>
              <a:buAutoNum type="arabicPeriod"/>
              <a:tabLst>
                <a:tab pos="914400" algn="l"/>
                <a:tab pos="8702675" algn="l"/>
              </a:tabLst>
            </a:pPr>
            <a:r>
              <a:rPr lang="ar-SA" sz="420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بملء العقدة من المزرعة المختلطة يخطط خطوط متعامدة على سطح البيئة الصلبة كما بالرسم.</a:t>
            </a:r>
            <a:endParaRPr kumimoji="0" lang="ar-SA"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endParaRPr>
          </a:p>
          <a:p>
            <a:pPr marL="457200" indent="-457200" fontAlgn="base">
              <a:spcBef>
                <a:spcPct val="0"/>
              </a:spcBef>
              <a:spcAft>
                <a:spcPct val="0"/>
              </a:spcAft>
              <a:buClr>
                <a:srgbClr val="FF00FF"/>
              </a:buClr>
              <a:buFont typeface="+mj-lt"/>
              <a:buAutoNum type="arabicPeriod"/>
              <a:tabLst>
                <a:tab pos="914400" algn="l"/>
                <a:tab pos="8702675" algn="l"/>
              </a:tabLst>
            </a:pPr>
            <a:r>
              <a:rPr kumimoji="0" lang="ar-SA"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نقوم بعمل ثلاث خطوط أفقية باستخدام إبرة التلقيح المحتوية على اللقاح وذلك على بيئة </a:t>
            </a:r>
            <a:r>
              <a:rPr kumimoji="0" lang="ar-SA" sz="4200" b="0" i="0" u="none" strike="noStrike" cap="none" normalizeH="0" baseline="0" dirty="0" err="1"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الآجار</a:t>
            </a:r>
            <a:r>
              <a:rPr kumimoji="0" lang="ar-SA"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 الصلب.</a:t>
            </a:r>
            <a:endParaRPr kumimoji="0" lang="en-US"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cs typeface="W1 SHUROOQ 26 020" pitchFamily="2" charset="-78"/>
            </a:endParaRPr>
          </a:p>
          <a:p>
            <a:pPr marL="457200" marR="0" lvl="0" indent="-457200" defTabSz="914400" rtl="1" eaLnBrk="0" fontAlgn="base" latinLnBrk="0" hangingPunct="0">
              <a:lnSpc>
                <a:spcPct val="100000"/>
              </a:lnSpc>
              <a:spcBef>
                <a:spcPct val="0"/>
              </a:spcBef>
              <a:spcAft>
                <a:spcPct val="0"/>
              </a:spcAft>
              <a:buClr>
                <a:srgbClr val="FF00FF"/>
              </a:buClr>
              <a:buSzTx/>
              <a:buFont typeface="+mj-lt"/>
              <a:buAutoNum type="arabicPeriod"/>
              <a:tabLst>
                <a:tab pos="914400" algn="l"/>
                <a:tab pos="8702675" algn="l"/>
              </a:tabLst>
            </a:pPr>
            <a:r>
              <a:rPr kumimoji="0" lang="ar-SA"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يتم حرق إبرة التلقيح وتبريدها في طرف </a:t>
            </a:r>
            <a:r>
              <a:rPr kumimoji="0" lang="ar-SA" sz="4200" b="0" i="0" u="none" strike="noStrike" cap="none" normalizeH="0" baseline="0" dirty="0" err="1"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الآجار</a:t>
            </a:r>
            <a:r>
              <a:rPr kumimoji="0" lang="ar-SA"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 ثم يتم لمس آخر نقطة تم تلقيحها في الخطوط الأفقية السابقة ويتم عمل خطوط متعامدة عليها وهكذا. . </a:t>
            </a:r>
            <a:endParaRPr kumimoji="0" lang="ar-SA" sz="42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cs typeface="W1 SHUROOQ 26 020"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1000" fill="hold"/>
                                        <p:tgtEl>
                                          <p:spTgt spid="163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 calcmode="lin" valueType="num">
                                      <p:cBhvr>
                                        <p:cTn id="14" dur="1000" fill="hold"/>
                                        <p:tgtEl>
                                          <p:spTgt spid="16386">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16386">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
                                          </p:val>
                                        </p:tav>
                                        <p:tav tm="100000">
                                          <p:val>
                                            <p:strVal val="#ppt_y"/>
                                          </p:val>
                                        </p:tav>
                                      </p:tavLst>
                                    </p:anim>
                                    <p:animEffect transition="in" filter="fade">
                                      <p:cBhvr>
                                        <p:cTn id="17" dur="1000"/>
                                        <p:tgtEl>
                                          <p:spTgt spid="16386">
                                            <p:txEl>
                                              <p:pRg st="1" end="1"/>
                                            </p:txEl>
                                          </p:spTgt>
                                        </p:tgtEl>
                                      </p:cBhvr>
                                    </p:animEffect>
                                  </p:childTnLst>
                                </p:cTn>
                              </p:par>
                            </p:childTnLst>
                          </p:cTn>
                        </p:par>
                        <p:par>
                          <p:cTn id="18" fill="hold">
                            <p:stCondLst>
                              <p:cond delay="2000"/>
                            </p:stCondLst>
                            <p:childTnLst>
                              <p:par>
                                <p:cTn id="19" presetID="58" presetClass="entr" presetSubtype="0" accel="100000" fill="hold" nodeType="after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 calcmode="lin" valueType="num">
                                      <p:cBhvr>
                                        <p:cTn id="21" dur="500" fill="hold"/>
                                        <p:tgtEl>
                                          <p:spTgt spid="16386">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16386">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6386">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16386">
                                            <p:txEl>
                                              <p:pRg st="2" end="2"/>
                                            </p:txEl>
                                          </p:spTgt>
                                        </p:tgtEl>
                                      </p:cBhvr>
                                    </p:animEffect>
                                  </p:childTnLst>
                                </p:cTn>
                              </p:par>
                            </p:childTnLst>
                          </p:cTn>
                        </p:par>
                        <p:par>
                          <p:cTn id="26" fill="hold">
                            <p:stCondLst>
                              <p:cond delay="2500"/>
                            </p:stCondLst>
                            <p:childTnLst>
                              <p:par>
                                <p:cTn id="27" presetID="58" presetClass="entr" presetSubtype="0" accel="100000" fill="hold" nodeType="afterEffect">
                                  <p:stCondLst>
                                    <p:cond delay="0"/>
                                  </p:stCondLst>
                                  <p:childTnLst>
                                    <p:set>
                                      <p:cBhvr>
                                        <p:cTn id="28" dur="1" fill="hold">
                                          <p:stCondLst>
                                            <p:cond delay="0"/>
                                          </p:stCondLst>
                                        </p:cTn>
                                        <p:tgtEl>
                                          <p:spTgt spid="16386">
                                            <p:txEl>
                                              <p:pRg st="3" end="3"/>
                                            </p:txEl>
                                          </p:spTgt>
                                        </p:tgtEl>
                                        <p:attrNameLst>
                                          <p:attrName>style.visibility</p:attrName>
                                        </p:attrNameLst>
                                      </p:cBhvr>
                                      <p:to>
                                        <p:strVal val="visible"/>
                                      </p:to>
                                    </p:set>
                                    <p:anim calcmode="lin" valueType="num">
                                      <p:cBhvr>
                                        <p:cTn id="29" dur="500" fill="hold"/>
                                        <p:tgtEl>
                                          <p:spTgt spid="16386">
                                            <p:txEl>
                                              <p:pRg st="3" end="3"/>
                                            </p:txEl>
                                          </p:spTgt>
                                        </p:tgtEl>
                                        <p:attrNameLst>
                                          <p:attrName>ppt_w</p:attrName>
                                        </p:attrNameLst>
                                      </p:cBhvr>
                                      <p:tavLst>
                                        <p:tav tm="0">
                                          <p:val>
                                            <p:strVal val="#ppt_w*2.5"/>
                                          </p:val>
                                        </p:tav>
                                        <p:tav tm="100000">
                                          <p:val>
                                            <p:strVal val="#ppt_w"/>
                                          </p:val>
                                        </p:tav>
                                      </p:tavLst>
                                    </p:anim>
                                    <p:anim calcmode="lin" valueType="num">
                                      <p:cBhvr>
                                        <p:cTn id="30" dur="500" fill="hold"/>
                                        <p:tgtEl>
                                          <p:spTgt spid="16386">
                                            <p:txEl>
                                              <p:pRg st="3" end="3"/>
                                            </p:txEl>
                                          </p:spTgt>
                                        </p:tgtEl>
                                        <p:attrNameLst>
                                          <p:attrName>ppt_h</p:attrName>
                                        </p:attrNameLst>
                                      </p:cBhvr>
                                      <p:tavLst>
                                        <p:tav tm="0">
                                          <p:val>
                                            <p:strVal val="#ppt_h*0.01"/>
                                          </p:val>
                                        </p:tav>
                                        <p:tav tm="100000">
                                          <p:val>
                                            <p:strVal val="#ppt_h"/>
                                          </p:val>
                                        </p:tav>
                                      </p:tavLst>
                                    </p:anim>
                                    <p:anim calcmode="lin" valueType="num">
                                      <p:cBhvr>
                                        <p:cTn id="31"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6386">
                                            <p:txEl>
                                              <p:pRg st="3" end="3"/>
                                            </p:txEl>
                                          </p:spTgt>
                                        </p:tgtEl>
                                        <p:attrNameLst>
                                          <p:attrName>ppt_y</p:attrName>
                                        </p:attrNameLst>
                                      </p:cBhvr>
                                      <p:tavLst>
                                        <p:tav tm="0">
                                          <p:val>
                                            <p:strVal val="#ppt_h+1"/>
                                          </p:val>
                                        </p:tav>
                                        <p:tav tm="100000">
                                          <p:val>
                                            <p:strVal val="#ppt_y"/>
                                          </p:val>
                                        </p:tav>
                                      </p:tavLst>
                                    </p:anim>
                                    <p:animEffect transition="in" filter="fade">
                                      <p:cBhvr>
                                        <p:cTn id="33" dur="500"/>
                                        <p:tgtEl>
                                          <p:spTgt spid="16386">
                                            <p:txEl>
                                              <p:pRg st="3" end="3"/>
                                            </p:txEl>
                                          </p:spTgt>
                                        </p:tgtEl>
                                      </p:cBhvr>
                                    </p:animEffect>
                                  </p:childTnLst>
                                </p:cTn>
                              </p:par>
                            </p:childTnLst>
                          </p:cTn>
                        </p:par>
                        <p:par>
                          <p:cTn id="34" fill="hold">
                            <p:stCondLst>
                              <p:cond delay="3000"/>
                            </p:stCondLst>
                            <p:childTnLst>
                              <p:par>
                                <p:cTn id="35" presetID="58" presetClass="entr" presetSubtype="0" accel="100000" fill="hold" nodeType="afterEffect">
                                  <p:stCondLst>
                                    <p:cond delay="0"/>
                                  </p:stCondLst>
                                  <p:childTnLst>
                                    <p:set>
                                      <p:cBhvr>
                                        <p:cTn id="36" dur="1" fill="hold">
                                          <p:stCondLst>
                                            <p:cond delay="0"/>
                                          </p:stCondLst>
                                        </p:cTn>
                                        <p:tgtEl>
                                          <p:spTgt spid="16386">
                                            <p:txEl>
                                              <p:pRg st="4" end="4"/>
                                            </p:txEl>
                                          </p:spTgt>
                                        </p:tgtEl>
                                        <p:attrNameLst>
                                          <p:attrName>style.visibility</p:attrName>
                                        </p:attrNameLst>
                                      </p:cBhvr>
                                      <p:to>
                                        <p:strVal val="visible"/>
                                      </p:to>
                                    </p:set>
                                    <p:anim calcmode="lin" valueType="num">
                                      <p:cBhvr>
                                        <p:cTn id="37" dur="500" fill="hold"/>
                                        <p:tgtEl>
                                          <p:spTgt spid="16386">
                                            <p:txEl>
                                              <p:pRg st="4" end="4"/>
                                            </p:txEl>
                                          </p:spTgt>
                                        </p:tgtEl>
                                        <p:attrNameLst>
                                          <p:attrName>ppt_w</p:attrName>
                                        </p:attrNameLst>
                                      </p:cBhvr>
                                      <p:tavLst>
                                        <p:tav tm="0">
                                          <p:val>
                                            <p:strVal val="#ppt_w*2.5"/>
                                          </p:val>
                                        </p:tav>
                                        <p:tav tm="100000">
                                          <p:val>
                                            <p:strVal val="#ppt_w"/>
                                          </p:val>
                                        </p:tav>
                                      </p:tavLst>
                                    </p:anim>
                                    <p:anim calcmode="lin" valueType="num">
                                      <p:cBhvr>
                                        <p:cTn id="38" dur="500" fill="hold"/>
                                        <p:tgtEl>
                                          <p:spTgt spid="16386">
                                            <p:txEl>
                                              <p:pRg st="4" end="4"/>
                                            </p:txEl>
                                          </p:spTgt>
                                        </p:tgtEl>
                                        <p:attrNameLst>
                                          <p:attrName>ppt_h</p:attrName>
                                        </p:attrNameLst>
                                      </p:cBhvr>
                                      <p:tavLst>
                                        <p:tav tm="0">
                                          <p:val>
                                            <p:strVal val="#ppt_h*0.01"/>
                                          </p:val>
                                        </p:tav>
                                        <p:tav tm="100000">
                                          <p:val>
                                            <p:strVal val="#ppt_h"/>
                                          </p:val>
                                        </p:tav>
                                      </p:tavLst>
                                    </p:anim>
                                    <p:anim calcmode="lin" valueType="num">
                                      <p:cBhvr>
                                        <p:cTn id="39"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6386">
                                            <p:txEl>
                                              <p:pRg st="4" end="4"/>
                                            </p:txEl>
                                          </p:spTgt>
                                        </p:tgtEl>
                                        <p:attrNameLst>
                                          <p:attrName>ppt_y</p:attrName>
                                        </p:attrNameLst>
                                      </p:cBhvr>
                                      <p:tavLst>
                                        <p:tav tm="0">
                                          <p:val>
                                            <p:strVal val="#ppt_h+1"/>
                                          </p:val>
                                        </p:tav>
                                        <p:tav tm="100000">
                                          <p:val>
                                            <p:strVal val="#ppt_y"/>
                                          </p:val>
                                        </p:tav>
                                      </p:tavLst>
                                    </p:anim>
                                    <p:animEffect transition="in" filter="fade">
                                      <p:cBhvr>
                                        <p:cTn id="41" dur="500"/>
                                        <p:tgtEl>
                                          <p:spTgt spid="16386">
                                            <p:txEl>
                                              <p:pRg st="4" end="4"/>
                                            </p:txEl>
                                          </p:spTgt>
                                        </p:tgtEl>
                                      </p:cBhvr>
                                    </p:animEffect>
                                  </p:childTnLst>
                                </p:cTn>
                              </p:par>
                            </p:childTnLst>
                          </p:cTn>
                        </p:par>
                        <p:par>
                          <p:cTn id="42" fill="hold">
                            <p:stCondLst>
                              <p:cond delay="3500"/>
                            </p:stCondLst>
                            <p:childTnLst>
                              <p:par>
                                <p:cTn id="43" presetID="58" presetClass="entr" presetSubtype="0" accel="100000" fill="hold" nodeType="afterEffect">
                                  <p:stCondLst>
                                    <p:cond delay="0"/>
                                  </p:stCondLst>
                                  <p:childTnLst>
                                    <p:set>
                                      <p:cBhvr>
                                        <p:cTn id="44" dur="1" fill="hold">
                                          <p:stCondLst>
                                            <p:cond delay="0"/>
                                          </p:stCondLst>
                                        </p:cTn>
                                        <p:tgtEl>
                                          <p:spTgt spid="16386">
                                            <p:txEl>
                                              <p:pRg st="5" end="5"/>
                                            </p:txEl>
                                          </p:spTgt>
                                        </p:tgtEl>
                                        <p:attrNameLst>
                                          <p:attrName>style.visibility</p:attrName>
                                        </p:attrNameLst>
                                      </p:cBhvr>
                                      <p:to>
                                        <p:strVal val="visible"/>
                                      </p:to>
                                    </p:set>
                                    <p:anim calcmode="lin" valueType="num">
                                      <p:cBhvr>
                                        <p:cTn id="45" dur="500" fill="hold"/>
                                        <p:tgtEl>
                                          <p:spTgt spid="16386">
                                            <p:txEl>
                                              <p:pRg st="5" end="5"/>
                                            </p:txEl>
                                          </p:spTgt>
                                        </p:tgtEl>
                                        <p:attrNameLst>
                                          <p:attrName>ppt_w</p:attrName>
                                        </p:attrNameLst>
                                      </p:cBhvr>
                                      <p:tavLst>
                                        <p:tav tm="0">
                                          <p:val>
                                            <p:strVal val="#ppt_w*2.5"/>
                                          </p:val>
                                        </p:tav>
                                        <p:tav tm="100000">
                                          <p:val>
                                            <p:strVal val="#ppt_w"/>
                                          </p:val>
                                        </p:tav>
                                      </p:tavLst>
                                    </p:anim>
                                    <p:anim calcmode="lin" valueType="num">
                                      <p:cBhvr>
                                        <p:cTn id="46" dur="500" fill="hold"/>
                                        <p:tgtEl>
                                          <p:spTgt spid="16386">
                                            <p:txEl>
                                              <p:pRg st="5" end="5"/>
                                            </p:txEl>
                                          </p:spTgt>
                                        </p:tgtEl>
                                        <p:attrNameLst>
                                          <p:attrName>ppt_h</p:attrName>
                                        </p:attrNameLst>
                                      </p:cBhvr>
                                      <p:tavLst>
                                        <p:tav tm="0">
                                          <p:val>
                                            <p:strVal val="#ppt_h*0.01"/>
                                          </p:val>
                                        </p:tav>
                                        <p:tav tm="100000">
                                          <p:val>
                                            <p:strVal val="#ppt_h"/>
                                          </p:val>
                                        </p:tav>
                                      </p:tavLst>
                                    </p:anim>
                                    <p:anim calcmode="lin" valueType="num">
                                      <p:cBhvr>
                                        <p:cTn id="47"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6386">
                                            <p:txEl>
                                              <p:pRg st="5" end="5"/>
                                            </p:txEl>
                                          </p:spTgt>
                                        </p:tgtEl>
                                        <p:attrNameLst>
                                          <p:attrName>ppt_y</p:attrName>
                                        </p:attrNameLst>
                                      </p:cBhvr>
                                      <p:tavLst>
                                        <p:tav tm="0">
                                          <p:val>
                                            <p:strVal val="#ppt_h+1"/>
                                          </p:val>
                                        </p:tav>
                                        <p:tav tm="100000">
                                          <p:val>
                                            <p:strVal val="#ppt_y"/>
                                          </p:val>
                                        </p:tav>
                                      </p:tavLst>
                                    </p:anim>
                                    <p:animEffect transition="in" filter="fade">
                                      <p:cBhvr>
                                        <p:cTn id="49" dur="5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21429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indent="-742950" defTabSz="914400" rtl="1" eaLnBrk="0" fontAlgn="base" latinLnBrk="0" hangingPunct="0">
              <a:lnSpc>
                <a:spcPct val="100000"/>
              </a:lnSpc>
              <a:spcBef>
                <a:spcPct val="0"/>
              </a:spcBef>
              <a:spcAft>
                <a:spcPct val="0"/>
              </a:spcAft>
              <a:buClr>
                <a:srgbClr val="FF00FF"/>
              </a:buClr>
              <a:buSzTx/>
              <a:buFont typeface="+mj-lt"/>
              <a:buAutoNum type="arabicPeriod" startAt="5"/>
              <a:tabLst>
                <a:tab pos="914400" algn="l"/>
                <a:tab pos="8702675" algn="l"/>
              </a:tabLst>
            </a:pPr>
            <a:r>
              <a:rPr kumimoji="0" lang="ar-SA" sz="44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يجب مراعاة عدم خلط الخطوط الأولى مع الثالثة، والثانية مع الرابعة وهكذا أثناء التلقيح. </a:t>
            </a:r>
            <a:endParaRPr kumimoji="0" lang="en-US" sz="44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cs typeface="W1 SHUROOQ 26 020" pitchFamily="2" charset="-78"/>
            </a:endParaRPr>
          </a:p>
          <a:p>
            <a:pPr marL="742950" marR="0" lvl="0" indent="-742950" defTabSz="914400" rtl="1" eaLnBrk="0" fontAlgn="base" latinLnBrk="0" hangingPunct="0">
              <a:lnSpc>
                <a:spcPct val="100000"/>
              </a:lnSpc>
              <a:spcBef>
                <a:spcPct val="0"/>
              </a:spcBef>
              <a:spcAft>
                <a:spcPct val="0"/>
              </a:spcAft>
              <a:buClr>
                <a:srgbClr val="FF00FF"/>
              </a:buClr>
              <a:buSzTx/>
              <a:buFont typeface="+mj-lt"/>
              <a:buAutoNum type="arabicPeriod" startAt="5"/>
              <a:tabLst>
                <a:tab pos="914400" algn="l"/>
                <a:tab pos="8702675" algn="l"/>
              </a:tabLst>
            </a:pPr>
            <a:r>
              <a:rPr kumimoji="0" lang="ar-SA" sz="44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 يمكن عمل مكررات للتخطيط المتعامد.</a:t>
            </a:r>
            <a:endParaRPr lang="ar-SA" sz="440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endParaRPr>
          </a:p>
          <a:p>
            <a:pPr marL="742950" marR="0" lvl="0" indent="-742950" defTabSz="914400" rtl="1" eaLnBrk="0" fontAlgn="base" latinLnBrk="0" hangingPunct="0">
              <a:lnSpc>
                <a:spcPct val="100000"/>
              </a:lnSpc>
              <a:spcBef>
                <a:spcPct val="0"/>
              </a:spcBef>
              <a:spcAft>
                <a:spcPct val="0"/>
              </a:spcAft>
              <a:buClr>
                <a:srgbClr val="FF00FF"/>
              </a:buClr>
              <a:buSzTx/>
              <a:buFont typeface="+mj-lt"/>
              <a:buAutoNum type="arabicPeriod" startAt="5"/>
              <a:tabLst>
                <a:tab pos="914400" algn="l"/>
                <a:tab pos="8702675" algn="l"/>
              </a:tabLst>
            </a:pPr>
            <a:r>
              <a:rPr kumimoji="0" lang="ar-SA" sz="44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تكتب البيانات أسفل الطبق ثم تحضن الأطباق مقلوبة عند درجة حرارة من 35- 37 </a:t>
            </a:r>
            <a:r>
              <a:rPr kumimoji="0" lang="ar-SA" sz="4400" b="0" i="0" u="none" strike="noStrike" cap="none" normalizeH="0" baseline="0" dirty="0" err="1"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م</a:t>
            </a:r>
            <a:r>
              <a:rPr kumimoji="0" lang="en-US" sz="44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º</a:t>
            </a:r>
            <a:r>
              <a:rPr kumimoji="0" lang="ar-SA" sz="4400" b="0" i="0" u="none" strike="noStrike" cap="none" normalizeH="0" baseline="0" dirty="0" smtClean="0">
                <a:ln>
                  <a:solidFill>
                    <a:schemeClr val="tx1">
                      <a:lumMod val="95000"/>
                      <a:lumOff val="5000"/>
                    </a:schemeClr>
                  </a:solidFill>
                </a:ln>
                <a:solidFill>
                  <a:schemeClr val="bg1">
                    <a:lumMod val="95000"/>
                  </a:schemeClr>
                </a:solidFill>
                <a:effectLst>
                  <a:glow rad="101600">
                    <a:srgbClr val="FFCCFF">
                      <a:alpha val="40000"/>
                    </a:srgbClr>
                  </a:glow>
                </a:effectLst>
                <a:latin typeface="Arial" pitchFamily="34" charset="0"/>
                <a:ea typeface="Times New Roman" pitchFamily="18" charset="0"/>
                <a:cs typeface="W1 SHUROOQ 26 020" pitchFamily="2" charset="-78"/>
              </a:rPr>
              <a:t> لمدة 24ساعة.</a:t>
            </a:r>
          </a:p>
          <a:p>
            <a:pPr marL="457200" marR="0" lvl="0" indent="-457200" algn="r" defTabSz="914400" rtl="0" eaLnBrk="0" fontAlgn="base" latinLnBrk="0" hangingPunct="0">
              <a:lnSpc>
                <a:spcPct val="100000"/>
              </a:lnSpc>
              <a:spcBef>
                <a:spcPct val="0"/>
              </a:spcBef>
              <a:spcAft>
                <a:spcPct val="0"/>
              </a:spcAft>
              <a:buClr>
                <a:srgbClr val="FF00FF"/>
              </a:buClr>
              <a:buSzTx/>
              <a:tabLst>
                <a:tab pos="914400" algn="l"/>
                <a:tab pos="8702675" algn="l"/>
              </a:tabLst>
            </a:pPr>
            <a:r>
              <a:rPr lang="ar-SA" sz="440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ea typeface="Times New Roman" pitchFamily="18" charset="0"/>
                <a:cs typeface="W1 SHUROOQ 26 020" pitchFamily="2" charset="-78"/>
              </a:rPr>
              <a:t> </a:t>
            </a:r>
            <a:r>
              <a:rPr lang="ar-SA" sz="4400" dirty="0" smtClean="0">
                <a:ln>
                  <a:solidFill>
                    <a:schemeClr val="tx1">
                      <a:lumMod val="95000"/>
                      <a:lumOff val="5000"/>
                    </a:schemeClr>
                  </a:solidFill>
                </a:ln>
                <a:solidFill>
                  <a:srgbClr val="FF00FF"/>
                </a:solidFill>
                <a:effectLst>
                  <a:glow rad="101600">
                    <a:srgbClr val="FFCCFF">
                      <a:alpha val="40000"/>
                    </a:srgbClr>
                  </a:glow>
                </a:effectLst>
                <a:latin typeface="Arial" pitchFamily="34" charset="0"/>
                <a:ea typeface="Times New Roman" pitchFamily="18" charset="0"/>
                <a:cs typeface="W1 SHUROOQ 26 020" pitchFamily="2" charset="-78"/>
              </a:rPr>
              <a:t> </a:t>
            </a:r>
            <a:r>
              <a:rPr lang="ar-SA" sz="4400" b="1" dirty="0" smtClean="0">
                <a:ln>
                  <a:solidFill>
                    <a:schemeClr val="tx1">
                      <a:lumMod val="95000"/>
                      <a:lumOff val="5000"/>
                    </a:schemeClr>
                  </a:solidFill>
                </a:ln>
                <a:solidFill>
                  <a:srgbClr val="FF00FF"/>
                </a:solidFill>
                <a:effectLst>
                  <a:glow rad="101600">
                    <a:srgbClr val="FFCCFF">
                      <a:alpha val="40000"/>
                    </a:srgbClr>
                  </a:glow>
                </a:effectLst>
                <a:latin typeface="Arial" pitchFamily="34" charset="0"/>
                <a:ea typeface="Times New Roman" pitchFamily="18" charset="0"/>
                <a:cs typeface="W1 SHUROOQ 26 020" pitchFamily="2" charset="-78"/>
              </a:rPr>
              <a:t>ل</a:t>
            </a:r>
            <a:r>
              <a:rPr kumimoji="0" lang="ar-SA" sz="4400" b="1" i="0" u="none" strike="noStrike" cap="none" normalizeH="0" baseline="0" dirty="0" smtClean="0">
                <a:ln>
                  <a:solidFill>
                    <a:schemeClr val="tx1">
                      <a:lumMod val="95000"/>
                      <a:lumOff val="5000"/>
                    </a:schemeClr>
                  </a:solidFill>
                </a:ln>
                <a:solidFill>
                  <a:srgbClr val="FF00FF"/>
                </a:solidFill>
                <a:effectLst>
                  <a:glow rad="101600">
                    <a:srgbClr val="FFCCFF">
                      <a:alpha val="40000"/>
                    </a:srgbClr>
                  </a:glow>
                </a:effectLst>
                <a:latin typeface="Arial" pitchFamily="34" charset="0"/>
                <a:ea typeface="Times New Roman" pitchFamily="18" charset="0"/>
                <a:cs typeface="W1 SHUROOQ 26 020" pitchFamily="2" charset="-78"/>
              </a:rPr>
              <a:t>احظي</a:t>
            </a:r>
            <a:r>
              <a:rPr kumimoji="0" lang="ar-SA" sz="4400" b="0" i="0" u="none" strike="noStrike" cap="none" normalizeH="0" baseline="0" dirty="0" smtClean="0">
                <a:ln>
                  <a:solidFill>
                    <a:schemeClr val="tx1">
                      <a:lumMod val="95000"/>
                      <a:lumOff val="5000"/>
                    </a:schemeClr>
                  </a:solidFill>
                </a:ln>
                <a:solidFill>
                  <a:srgbClr val="FF00FF"/>
                </a:solidFill>
                <a:effectLst>
                  <a:glow rad="101600">
                    <a:srgbClr val="FFCCFF">
                      <a:alpha val="40000"/>
                    </a:srgbClr>
                  </a:glow>
                </a:effectLst>
                <a:latin typeface="Arial" pitchFamily="34" charset="0"/>
                <a:ea typeface="Times New Roman" pitchFamily="18" charset="0"/>
                <a:cs typeface="W1 SHUROOQ 26 020" pitchFamily="2" charset="-78"/>
              </a:rPr>
              <a:t> </a:t>
            </a:r>
            <a:r>
              <a:rPr kumimoji="0" lang="ar-SA" sz="4400" b="0" i="0" u="none" strike="noStrike" cap="none" normalizeH="0" baseline="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ea typeface="Times New Roman" pitchFamily="18" charset="0"/>
                <a:cs typeface="W1 SHUROOQ 26 020" pitchFamily="2" charset="-78"/>
              </a:rPr>
              <a:t>النمو الكثيف في منطقة الخطوط الأولى يقل تدريجيا حتى تظهر</a:t>
            </a:r>
            <a:r>
              <a:rPr kumimoji="0" lang="ar-SA" sz="4400" b="0" i="0" u="none" strike="noStrike" cap="none" normalizeH="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ea typeface="Times New Roman" pitchFamily="18" charset="0"/>
                <a:cs typeface="W1 SHUROOQ 26 020" pitchFamily="2" charset="-78"/>
              </a:rPr>
              <a:t>  </a:t>
            </a:r>
            <a:r>
              <a:rPr kumimoji="0" lang="ar-SA" sz="4400" b="0" i="0" u="none" strike="noStrike" cap="none" normalizeH="0" baseline="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ea typeface="Times New Roman" pitchFamily="18" charset="0"/>
                <a:cs typeface="W1 SHUROOQ 26 020" pitchFamily="2" charset="-78"/>
              </a:rPr>
              <a:t>مستعمرات فردية</a:t>
            </a:r>
            <a:r>
              <a:rPr kumimoji="0" lang="ar-SA" sz="4400" b="0" i="0" u="none" strike="noStrike" cap="none" normalizeH="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ea typeface="Times New Roman" pitchFamily="18" charset="0"/>
                <a:cs typeface="W1 SHUROOQ 26 020" pitchFamily="2" charset="-78"/>
              </a:rPr>
              <a:t> </a:t>
            </a:r>
            <a:r>
              <a:rPr kumimoji="0" lang="ar-SA" sz="4400" b="0" i="0" u="none" strike="noStrike" cap="none" normalizeH="0" baseline="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ea typeface="Times New Roman" pitchFamily="18" charset="0"/>
                <a:cs typeface="W1 SHUROOQ 26 020" pitchFamily="2" charset="-78"/>
              </a:rPr>
              <a:t>في آخر التخطيط. </a:t>
            </a:r>
            <a:endParaRPr kumimoji="0" lang="ar-SA" sz="4400" b="0" i="0" u="none" strike="noStrike" cap="none" normalizeH="0" baseline="0" dirty="0" smtClean="0">
              <a:ln>
                <a:solidFill>
                  <a:schemeClr val="tx1">
                    <a:lumMod val="95000"/>
                    <a:lumOff val="5000"/>
                  </a:schemeClr>
                </a:solidFill>
              </a:ln>
              <a:solidFill>
                <a:schemeClr val="accent4">
                  <a:lumMod val="60000"/>
                  <a:lumOff val="40000"/>
                </a:schemeClr>
              </a:solidFill>
              <a:effectLst>
                <a:glow rad="101600">
                  <a:srgbClr val="FFCCFF">
                    <a:alpha val="40000"/>
                  </a:srgbClr>
                </a:glow>
              </a:effectLst>
              <a:latin typeface="Arial" pitchFamily="34" charset="0"/>
              <a:cs typeface="W1 SHUROOQ 26 020" pitchFamily="2" charset="-78"/>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500" fill="hold"/>
                                        <p:tgtEl>
                                          <p:spTgt spid="16386">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6386">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6386">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6386">
                                            <p:txEl>
                                              <p:pRg st="0" end="0"/>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16386">
                                            <p:txEl>
                                              <p:pRg st="1" end="1"/>
                                            </p:txEl>
                                          </p:spTgt>
                                        </p:tgtEl>
                                        <p:attrNameLst>
                                          <p:attrName>style.visibility</p:attrName>
                                        </p:attrNameLst>
                                      </p:cBhvr>
                                      <p:to>
                                        <p:strVal val="visible"/>
                                      </p:to>
                                    </p:set>
                                    <p:anim calcmode="lin" valueType="num">
                                      <p:cBhvr>
                                        <p:cTn id="15" dur="500" fill="hold"/>
                                        <p:tgtEl>
                                          <p:spTgt spid="16386">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16386">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6386">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16386">
                                            <p:txEl>
                                              <p:pRg st="1" end="1"/>
                                            </p:txEl>
                                          </p:spTgt>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16386">
                                            <p:txEl>
                                              <p:pRg st="2" end="2"/>
                                            </p:txEl>
                                          </p:spTgt>
                                        </p:tgtEl>
                                        <p:attrNameLst>
                                          <p:attrName>style.visibility</p:attrName>
                                        </p:attrNameLst>
                                      </p:cBhvr>
                                      <p:to>
                                        <p:strVal val="visible"/>
                                      </p:to>
                                    </p:set>
                                    <p:anim calcmode="lin" valueType="num">
                                      <p:cBhvr>
                                        <p:cTn id="23" dur="500" fill="hold"/>
                                        <p:tgtEl>
                                          <p:spTgt spid="16386">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16386">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6386">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16386">
                                            <p:txEl>
                                              <p:pRg st="2" end="2"/>
                                            </p:txEl>
                                          </p:spTgt>
                                        </p:tgtEl>
                                      </p:cBhvr>
                                    </p:animEffect>
                                  </p:childTnLst>
                                </p:cTn>
                              </p:par>
                            </p:childTnLst>
                          </p:cTn>
                        </p:par>
                        <p:par>
                          <p:cTn id="28" fill="hold">
                            <p:stCondLst>
                              <p:cond delay="1500"/>
                            </p:stCondLst>
                            <p:childTnLst>
                              <p:par>
                                <p:cTn id="29" presetID="58" presetClass="entr" presetSubtype="0" accel="100000" fill="hold" nodeType="afterEffect">
                                  <p:stCondLst>
                                    <p:cond delay="0"/>
                                  </p:stCondLst>
                                  <p:childTnLst>
                                    <p:set>
                                      <p:cBhvr>
                                        <p:cTn id="30" dur="1" fill="hold">
                                          <p:stCondLst>
                                            <p:cond delay="0"/>
                                          </p:stCondLst>
                                        </p:cTn>
                                        <p:tgtEl>
                                          <p:spTgt spid="16386">
                                            <p:txEl>
                                              <p:pRg st="3" end="3"/>
                                            </p:txEl>
                                          </p:spTgt>
                                        </p:tgtEl>
                                        <p:attrNameLst>
                                          <p:attrName>style.visibility</p:attrName>
                                        </p:attrNameLst>
                                      </p:cBhvr>
                                      <p:to>
                                        <p:strVal val="visible"/>
                                      </p:to>
                                    </p:set>
                                    <p:anim calcmode="lin" valueType="num">
                                      <p:cBhvr>
                                        <p:cTn id="31" dur="500" fill="hold"/>
                                        <p:tgtEl>
                                          <p:spTgt spid="16386">
                                            <p:txEl>
                                              <p:pRg st="3" end="3"/>
                                            </p:txEl>
                                          </p:spTgt>
                                        </p:tgtEl>
                                        <p:attrNameLst>
                                          <p:attrName>ppt_w</p:attrName>
                                        </p:attrNameLst>
                                      </p:cBhvr>
                                      <p:tavLst>
                                        <p:tav tm="0">
                                          <p:val>
                                            <p:strVal val="#ppt_w*2.5"/>
                                          </p:val>
                                        </p:tav>
                                        <p:tav tm="100000">
                                          <p:val>
                                            <p:strVal val="#ppt_w"/>
                                          </p:val>
                                        </p:tav>
                                      </p:tavLst>
                                    </p:anim>
                                    <p:anim calcmode="lin" valueType="num">
                                      <p:cBhvr>
                                        <p:cTn id="32" dur="500" fill="hold"/>
                                        <p:tgtEl>
                                          <p:spTgt spid="16386">
                                            <p:txEl>
                                              <p:pRg st="3" end="3"/>
                                            </p:txEl>
                                          </p:spTgt>
                                        </p:tgtEl>
                                        <p:attrNameLst>
                                          <p:attrName>ppt_h</p:attrName>
                                        </p:attrNameLst>
                                      </p:cBhvr>
                                      <p:tavLst>
                                        <p:tav tm="0">
                                          <p:val>
                                            <p:strVal val="#ppt_h*0.01"/>
                                          </p:val>
                                        </p:tav>
                                        <p:tav tm="100000">
                                          <p:val>
                                            <p:strVal val="#ppt_h"/>
                                          </p:val>
                                        </p:tav>
                                      </p:tavLst>
                                    </p:anim>
                                    <p:anim calcmode="lin" valueType="num">
                                      <p:cBhvr>
                                        <p:cTn id="33"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16386">
                                            <p:txEl>
                                              <p:pRg st="3" end="3"/>
                                            </p:txEl>
                                          </p:spTgt>
                                        </p:tgtEl>
                                        <p:attrNameLst>
                                          <p:attrName>ppt_y</p:attrName>
                                        </p:attrNameLst>
                                      </p:cBhvr>
                                      <p:tavLst>
                                        <p:tav tm="0">
                                          <p:val>
                                            <p:strVal val="#ppt_h+1"/>
                                          </p:val>
                                        </p:tav>
                                        <p:tav tm="100000">
                                          <p:val>
                                            <p:strVal val="#ppt_y"/>
                                          </p:val>
                                        </p:tav>
                                      </p:tavLst>
                                    </p:anim>
                                    <p:animEffect transition="in" filter="fade">
                                      <p:cBhvr>
                                        <p:cTn id="35" dur="5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صورة 8" descr="sasds"/>
          <p:cNvPicPr/>
          <p:nvPr/>
        </p:nvPicPr>
        <p:blipFill>
          <a:blip r:embed="rId3" cstate="print"/>
          <a:srcRect/>
          <a:stretch>
            <a:fillRect/>
          </a:stretch>
        </p:blipFill>
        <p:spPr bwMode="auto">
          <a:xfrm>
            <a:off x="5072066" y="2143116"/>
            <a:ext cx="3567128" cy="2428892"/>
          </a:xfrm>
          <a:prstGeom prst="rect">
            <a:avLst/>
          </a:prstGeom>
          <a:ln w="228600" cap="sq" cmpd="thickThin">
            <a:solidFill>
              <a:schemeClr val="accent3">
                <a:lumMod val="40000"/>
                <a:lumOff val="60000"/>
              </a:schemeClr>
            </a:solidFill>
            <a:prstDash val="solid"/>
            <a:miter lim="800000"/>
          </a:ln>
          <a:effectLst>
            <a:glow rad="228600">
              <a:schemeClr val="accent6">
                <a:satMod val="175000"/>
                <a:alpha val="40000"/>
              </a:schemeClr>
            </a:glow>
            <a:innerShdw blurRad="76200">
              <a:srgbClr val="000000"/>
            </a:innerShdw>
          </a:effectLst>
        </p:spPr>
      </p:pic>
      <p:pic>
        <p:nvPicPr>
          <p:cNvPr id="10" name="صورة 9"/>
          <p:cNvPicPr/>
          <p:nvPr/>
        </p:nvPicPr>
        <p:blipFill>
          <a:blip r:embed="rId4" cstate="print"/>
          <a:srcRect/>
          <a:stretch>
            <a:fillRect/>
          </a:stretch>
        </p:blipFill>
        <p:spPr bwMode="auto">
          <a:xfrm>
            <a:off x="571472" y="2143116"/>
            <a:ext cx="3714776" cy="2428892"/>
          </a:xfrm>
          <a:prstGeom prst="rect">
            <a:avLst/>
          </a:prstGeom>
          <a:ln w="228600" cap="sq" cmpd="thickThin">
            <a:solidFill>
              <a:schemeClr val="accent3">
                <a:lumMod val="40000"/>
                <a:lumOff val="60000"/>
              </a:schemeClr>
            </a:solidFill>
            <a:prstDash val="solid"/>
            <a:miter lim="800000"/>
          </a:ln>
          <a:effectLst>
            <a:glow rad="228600">
              <a:schemeClr val="accent6">
                <a:satMod val="175000"/>
                <a:alpha val="40000"/>
              </a:schemeClr>
            </a:glow>
            <a:innerShdw blurRad="76200">
              <a:srgbClr val="000000"/>
            </a:innerShdw>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1000"/>
                                        <p:tgtEl>
                                          <p:spTgt spid="9"/>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صورة 14" descr="streak"/>
          <p:cNvPicPr>
            <a:picLocks noChangeAspect="1" noChangeArrowheads="1"/>
          </p:cNvPicPr>
          <p:nvPr/>
        </p:nvPicPr>
        <p:blipFill>
          <a:blip r:embed="rId4" cstate="print"/>
          <a:srcRect/>
          <a:stretch>
            <a:fillRect/>
          </a:stretch>
        </p:blipFill>
        <p:spPr bwMode="auto">
          <a:xfrm>
            <a:off x="323528" y="1428750"/>
            <a:ext cx="8534722" cy="5240610"/>
          </a:xfrm>
          <a:prstGeom prst="rect">
            <a:avLst/>
          </a:prstGeom>
          <a:noFill/>
          <a:ln w="9525">
            <a:noFill/>
            <a:miter lim="800000"/>
            <a:headEnd/>
            <a:tailEnd/>
          </a:ln>
        </p:spPr>
      </p:pic>
      <p:sp>
        <p:nvSpPr>
          <p:cNvPr id="11" name="Rectangle 2"/>
          <p:cNvSpPr txBox="1">
            <a:spLocks noChangeArrowheads="1"/>
          </p:cNvSpPr>
          <p:nvPr/>
        </p:nvSpPr>
        <p:spPr>
          <a:xfrm>
            <a:off x="571500" y="357188"/>
            <a:ext cx="8229600" cy="1199604"/>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smtClean="0">
                <a:ln>
                  <a:noFill/>
                </a:ln>
                <a:solidFill>
                  <a:srgbClr val="FF9933"/>
                </a:solidFill>
                <a:effectLst/>
                <a:uLnTx/>
                <a:uFillTx/>
                <a:latin typeface="+mj-lt"/>
                <a:ea typeface="+mj-ea"/>
                <a:cs typeface="+mj-cs"/>
              </a:rPr>
              <a:t>الشكل التالي يوضح ا لتخطيط المتعامد مشيرا إلي اتجاه التخطيط وإعادة التعقيم بالأرقام </a:t>
            </a:r>
            <a:r>
              <a:rPr kumimoji="0" lang="en-US" sz="3600" b="1" i="0" u="none" strike="noStrike" kern="1200" cap="none" spc="0" normalizeH="0" baseline="0" noProof="0" smtClean="0">
                <a:ln>
                  <a:noFill/>
                </a:ln>
                <a:solidFill>
                  <a:srgbClr val="FF9933"/>
                </a:solidFill>
                <a:effectLst/>
                <a:uLnTx/>
                <a:uFillTx/>
                <a:latin typeface="+mj-lt"/>
                <a:ea typeface="+mj-ea"/>
                <a:cs typeface="+mj-cs"/>
              </a:rPr>
              <a:t> </a:t>
            </a:r>
            <a:r>
              <a:rPr kumimoji="0" lang="ar-SA" sz="3600" b="1" i="0" u="none" strike="noStrike" kern="1200" cap="none" spc="0" normalizeH="0" baseline="0" noProof="0" smtClean="0">
                <a:ln>
                  <a:noFill/>
                </a:ln>
                <a:solidFill>
                  <a:srgbClr val="FF9933"/>
                </a:solidFill>
                <a:effectLst/>
                <a:uLnTx/>
                <a:uFillTx/>
                <a:latin typeface="+mj-lt"/>
                <a:ea typeface="+mj-ea"/>
                <a:cs typeface="+mj-cs"/>
              </a:rPr>
              <a:t>  </a:t>
            </a:r>
            <a:r>
              <a:rPr kumimoji="0" lang="en-US" sz="3600" b="0" i="0" u="none" strike="noStrike" kern="1200" cap="none" spc="0" normalizeH="0" baseline="0" noProof="0" smtClean="0">
                <a:ln>
                  <a:noFill/>
                </a:ln>
                <a:solidFill>
                  <a:srgbClr val="FF9933"/>
                </a:solidFill>
                <a:effectLst/>
                <a:uLnTx/>
                <a:uFillTx/>
                <a:latin typeface="+mj-lt"/>
                <a:ea typeface="+mj-ea"/>
                <a:cs typeface="+mj-cs"/>
              </a:rPr>
              <a:t/>
            </a:r>
            <a:br>
              <a:rPr kumimoji="0" lang="en-US" sz="3600" b="0" i="0" u="none" strike="noStrike" kern="1200" cap="none" spc="0" normalizeH="0" baseline="0" noProof="0" smtClean="0">
                <a:ln>
                  <a:noFill/>
                </a:ln>
                <a:solidFill>
                  <a:srgbClr val="FF9933"/>
                </a:solidFill>
                <a:effectLst/>
                <a:uLnTx/>
                <a:uFillTx/>
                <a:latin typeface="+mj-lt"/>
                <a:ea typeface="+mj-ea"/>
                <a:cs typeface="+mj-cs"/>
              </a:rPr>
            </a:br>
            <a:endParaRPr kumimoji="0" lang="en-US" sz="3600" b="0" i="0" u="sng" strike="noStrike" kern="1200" cap="none" spc="0" normalizeH="0" baseline="0" noProof="0" dirty="0" smtClean="0">
              <a:ln>
                <a:noFill/>
              </a:ln>
              <a:solidFill>
                <a:srgbClr val="FF9933"/>
              </a:solidFill>
              <a:effectLst/>
              <a:uLnTx/>
              <a:uFillTx/>
              <a:latin typeface="+mj-lt"/>
              <a:ea typeface="+mj-ea"/>
              <a:cs typeface="+mj-cs"/>
            </a:endParaRPr>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صورة 10" descr="primary"/>
          <p:cNvPicPr/>
          <p:nvPr/>
        </p:nvPicPr>
        <p:blipFill>
          <a:blip r:embed="rId3" cstate="print"/>
          <a:srcRect/>
          <a:stretch>
            <a:fillRect/>
          </a:stretch>
        </p:blipFill>
        <p:spPr bwMode="auto">
          <a:xfrm>
            <a:off x="4572000" y="1340768"/>
            <a:ext cx="4024335"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صورة 11" descr="quarternary"/>
          <p:cNvPicPr/>
          <p:nvPr/>
        </p:nvPicPr>
        <p:blipFill>
          <a:blip r:embed="rId4" cstate="print"/>
          <a:srcRect/>
          <a:stretch>
            <a:fillRect/>
          </a:stretch>
        </p:blipFill>
        <p:spPr bwMode="auto">
          <a:xfrm>
            <a:off x="500034" y="4077072"/>
            <a:ext cx="401003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صورة 12" descr="secondary"/>
          <p:cNvPicPr/>
          <p:nvPr/>
        </p:nvPicPr>
        <p:blipFill>
          <a:blip r:embed="rId5" cstate="print"/>
          <a:srcRect/>
          <a:stretch>
            <a:fillRect/>
          </a:stretch>
        </p:blipFill>
        <p:spPr bwMode="auto">
          <a:xfrm>
            <a:off x="395536" y="1340768"/>
            <a:ext cx="3990988"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صورة 13" descr="tertiary"/>
          <p:cNvPicPr/>
          <p:nvPr/>
        </p:nvPicPr>
        <p:blipFill>
          <a:blip r:embed="rId6" cstate="print"/>
          <a:srcRect/>
          <a:stretch>
            <a:fillRect/>
          </a:stretch>
        </p:blipFill>
        <p:spPr bwMode="auto">
          <a:xfrm>
            <a:off x="4716016" y="4077072"/>
            <a:ext cx="4010043"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2"/>
          <p:cNvSpPr txBox="1">
            <a:spLocks noChangeArrowheads="1"/>
          </p:cNvSpPr>
          <p:nvPr/>
        </p:nvSpPr>
        <p:spPr>
          <a:xfrm>
            <a:off x="571500" y="620688"/>
            <a:ext cx="8229600" cy="522312"/>
          </a:xfrm>
          <a:prstGeom prst="rect">
            <a:avLst/>
          </a:prstGeom>
        </p:spPr>
        <p:txBody>
          <a:bodyPr vert="horz" lIns="91440" tIns="45720" rIns="91440" bIns="45720" rtlCol="1"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الشكل التالي يوضح ا لتخطيط المتعامد مشيرا إلي اتجاه التخطيط  </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 </a:t>
            </a:r>
            <a:r>
              <a:rPr kumimoji="0" lang="ar-SA" sz="36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
            </a:r>
            <a:br>
              <a:rPr kumimoji="0" lang="en-US" sz="3600" b="1" i="0" u="none" strike="noStrike" kern="1200" cap="none" spc="0" normalizeH="0" baseline="0" noProof="0" dirty="0" smtClean="0">
                <a:ln>
                  <a:noFill/>
                </a:ln>
                <a:solidFill>
                  <a:srgbClr val="C00000"/>
                </a:solidFill>
                <a:effectLst/>
                <a:uLnTx/>
                <a:uFillTx/>
                <a:latin typeface="+mj-lt"/>
                <a:ea typeface="+mj-ea"/>
                <a:cs typeface="+mj-cs"/>
              </a:rPr>
            </a:br>
            <a:endParaRPr kumimoji="0" lang="en-US" sz="3600" b="1" i="0" u="sng"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4)">
                                      <p:cBhvr>
                                        <p:cTn id="11" dur="1000"/>
                                        <p:tgtEl>
                                          <p:spTgt spid="13"/>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4)">
                                      <p:cBhvr>
                                        <p:cTn id="15" dur="1000"/>
                                        <p:tgtEl>
                                          <p:spTgt spid="14"/>
                                        </p:tgtEl>
                                      </p:cBhvr>
                                    </p:animEffect>
                                  </p:childTnLst>
                                </p:cTn>
                              </p:par>
                            </p:childTnLst>
                          </p:cTn>
                        </p:par>
                        <p:par>
                          <p:cTn id="16" fill="hold">
                            <p:stCondLst>
                              <p:cond delay="3000"/>
                            </p:stCondLst>
                            <p:childTnLst>
                              <p:par>
                                <p:cTn id="17" presetID="21"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 name="عنصر نائب للمحتوى 6" descr="بكتيريا 3.jpg"/>
          <p:cNvPicPr>
            <a:picLocks noGrp="1" noChangeAspect="1"/>
          </p:cNvPicPr>
          <p:nvPr>
            <p:ph idx="1"/>
          </p:nvPr>
        </p:nvPicPr>
        <p:blipFill>
          <a:blip r:embed="rId2" cstate="print"/>
          <a:stretch>
            <a:fillRect/>
          </a:stretch>
        </p:blipFill>
        <p:spPr>
          <a:xfrm>
            <a:off x="0" y="0"/>
            <a:ext cx="9144000" cy="6858000"/>
          </a:xfrm>
        </p:spPr>
      </p:pic>
      <p:sp>
        <p:nvSpPr>
          <p:cNvPr id="1025" name="Rectangle 1"/>
          <p:cNvSpPr>
            <a:spLocks noChangeArrowheads="1"/>
          </p:cNvSpPr>
          <p:nvPr/>
        </p:nvSpPr>
        <p:spPr bwMode="auto">
          <a:xfrm>
            <a:off x="0" y="1428736"/>
            <a:ext cx="9144000"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r" defTabSz="914400" rtl="1" eaLnBrk="1" fontAlgn="base" latinLnBrk="0" hangingPunct="1">
              <a:lnSpc>
                <a:spcPct val="100000"/>
              </a:lnSpc>
              <a:spcBef>
                <a:spcPct val="0"/>
              </a:spcBef>
              <a:spcAft>
                <a:spcPct val="0"/>
              </a:spcAft>
              <a:buClr>
                <a:srgbClr val="FF00FF"/>
              </a:buClr>
              <a:buSzTx/>
              <a:buFont typeface="Wingdings" pitchFamily="2" charset="2"/>
              <a:buChar char="µ"/>
              <a:tabLst/>
            </a:pPr>
            <a:r>
              <a:rPr kumimoji="0" lang="ar-SA" sz="5300" b="1" i="0" u="none" strike="noStrike" normalizeH="0" baseline="0" dirty="0" smtClean="0">
                <a:ln/>
                <a:solidFill>
                  <a:srgbClr val="00B0F0"/>
                </a:solidFill>
                <a:effectLst>
                  <a:glow rad="139700">
                    <a:schemeClr val="accent6">
                      <a:satMod val="175000"/>
                      <a:alpha val="40000"/>
                    </a:schemeClr>
                  </a:glow>
                </a:effectLst>
                <a:latin typeface="Arial" pitchFamily="34" charset="0"/>
                <a:ea typeface="Times New Roman" pitchFamily="18" charset="0"/>
                <a:cs typeface="W1 SHUROOQ 26 020" pitchFamily="2" charset="-78"/>
              </a:rPr>
              <a:t>سنجد ألوان مختلفة من المستعمرات المختلفة،وقد تكون كل المستعمرات ذات لون واحد،لكن أشكالها مختلفة من ناحية الصفات </a:t>
            </a:r>
            <a:r>
              <a:rPr kumimoji="0" lang="ar-SA" sz="5300" b="1" i="0" u="none" strike="noStrike" normalizeH="0" baseline="0" dirty="0" err="1" smtClean="0">
                <a:ln/>
                <a:solidFill>
                  <a:srgbClr val="00B0F0"/>
                </a:solidFill>
                <a:effectLst>
                  <a:glow rad="139700">
                    <a:schemeClr val="accent6">
                      <a:satMod val="175000"/>
                      <a:alpha val="40000"/>
                    </a:schemeClr>
                  </a:glow>
                </a:effectLst>
                <a:latin typeface="Arial" pitchFamily="34" charset="0"/>
                <a:ea typeface="Times New Roman" pitchFamily="18" charset="0"/>
                <a:cs typeface="W1 SHUROOQ 26 020" pitchFamily="2" charset="-78"/>
              </a:rPr>
              <a:t>المزرعية</a:t>
            </a:r>
            <a:r>
              <a:rPr kumimoji="0" lang="ar-SA" sz="5300" b="1" i="0" u="none" strike="noStrike" normalizeH="0" baseline="0" dirty="0" smtClean="0">
                <a:ln/>
                <a:solidFill>
                  <a:srgbClr val="00B0F0"/>
                </a:solidFill>
                <a:effectLst>
                  <a:glow rad="139700">
                    <a:schemeClr val="accent6">
                      <a:satMod val="175000"/>
                      <a:alpha val="40000"/>
                    </a:schemeClr>
                  </a:glow>
                </a:effectLst>
                <a:latin typeface="Arial" pitchFamily="34" charset="0"/>
                <a:ea typeface="Times New Roman" pitchFamily="18" charset="0"/>
                <a:cs typeface="W1 SHUROOQ 26 020" pitchFamily="2" charset="-78"/>
              </a:rPr>
              <a:t>،وقد تكون كل المستعمرات ذات لون واحد وشكل واحد.</a:t>
            </a:r>
            <a:endParaRPr kumimoji="0" lang="ar-SA" sz="5300" b="1" i="0" u="none" strike="noStrike" normalizeH="0" baseline="0" dirty="0" smtClean="0">
              <a:ln/>
              <a:solidFill>
                <a:srgbClr val="00B0F0"/>
              </a:solidFill>
              <a:effectLst>
                <a:glow rad="139700">
                  <a:schemeClr val="accent6">
                    <a:satMod val="175000"/>
                    <a:alpha val="40000"/>
                  </a:schemeClr>
                </a:glow>
              </a:effectLst>
              <a:latin typeface="Arial" pitchFamily="34" charset="0"/>
              <a:cs typeface="W1 SHUROOQ 26 020"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800" decel="100000"/>
                                        <p:tgtEl>
                                          <p:spTgt spid="1025">
                                            <p:txEl>
                                              <p:pRg st="0" end="0"/>
                                            </p:txEl>
                                          </p:spTgt>
                                        </p:tgtEl>
                                      </p:cBhvr>
                                    </p:animEffect>
                                    <p:anim calcmode="lin" valueType="num">
                                      <p:cBhvr>
                                        <p:cTn id="8" dur="800" decel="100000" fill="hold"/>
                                        <p:tgtEl>
                                          <p:spTgt spid="102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2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2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 name="عنصر نائب للمحتوى 6" descr="بكتيريا 3.jpg"/>
          <p:cNvPicPr>
            <a:picLocks noGrp="1" noChangeAspect="1"/>
          </p:cNvPicPr>
          <p:nvPr>
            <p:ph idx="1"/>
          </p:nvPr>
        </p:nvPicPr>
        <p:blipFill>
          <a:blip r:embed="rId2" cstate="print"/>
          <a:stretch>
            <a:fillRect/>
          </a:stretch>
        </p:blipFill>
        <p:spPr>
          <a:xfrm>
            <a:off x="0" y="0"/>
            <a:ext cx="9144000" cy="6858000"/>
          </a:xfrm>
        </p:spPr>
      </p:pic>
      <p:sp>
        <p:nvSpPr>
          <p:cNvPr id="4" name="Rectangle 1"/>
          <p:cNvSpPr txBox="1">
            <a:spLocks noChangeArrowheads="1"/>
          </p:cNvSpPr>
          <p:nvPr/>
        </p:nvSpPr>
        <p:spPr bwMode="auto">
          <a:xfrm>
            <a:off x="0" y="264071"/>
            <a:ext cx="9144000" cy="6124754"/>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scene3d>
              <a:camera prst="orthographicFront">
                <a:rot lat="0" lon="0" rev="0"/>
              </a:camera>
              <a:lightRig rig="glow" dir="t">
                <a:rot lat="0" lon="0" rev="3600000"/>
              </a:lightRig>
            </a:scene3d>
            <a:sp3d extrusionH="57150" prstMaterial="softEdge">
              <a:bevelT w="29210" h="16510" prst="artDeco"/>
              <a:contourClr>
                <a:schemeClr val="accent4">
                  <a:alpha val="95000"/>
                </a:schemeClr>
              </a:contourClr>
            </a:sp3d>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900" b="1" i="0" u="none" strike="noStrike" kern="1200" normalizeH="0" baseline="0" noProof="0" dirty="0"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إذا تم الجزم والتأكد من أن المستعمرة المستقلة التي تم الحصول عليها هي نقية تماما فإنه يتم حفظ المستعمرة البكتيرية على بيئة </a:t>
            </a:r>
            <a:r>
              <a:rPr kumimoji="0" lang="ar-SA" sz="4900" b="1" i="0" u="none" strike="noStrike" kern="1200" normalizeH="0" baseline="0" noProof="0" dirty="0" err="1"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الآجار</a:t>
            </a:r>
            <a:r>
              <a:rPr kumimoji="0" lang="ar-SA" sz="4900" b="1" i="0" u="none" strike="noStrike" kern="1200" normalizeH="0" baseline="0" noProof="0" dirty="0"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 المائل (أنابيب</a:t>
            </a:r>
            <a:r>
              <a:rPr kumimoji="0" lang="ar-SA" sz="4900" b="1" i="0" u="sng" strike="noStrike" kern="1200" normalizeH="0" baseline="0" noProof="0" dirty="0"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 </a:t>
            </a:r>
            <a:r>
              <a:rPr kumimoji="0" lang="ar-SA" sz="4900" b="1" i="0" u="none" strike="noStrike" kern="1200" normalizeH="0" baseline="0" noProof="0" dirty="0" err="1"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الآجارالمائل</a:t>
            </a:r>
            <a:r>
              <a:rPr kumimoji="0" lang="ar-SA" sz="4900" b="1" i="0" u="none" strike="noStrike" kern="1200" normalizeH="0" baseline="0" noProof="0" dirty="0"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 وتحفظ في الثلاجة لحين استخدامها لإجراء أية تجارب تطلبها الدراسة، (وذلك إذا لم يطلب الحفظ بطرق أخرى).</a:t>
            </a:r>
            <a:endParaRPr kumimoji="0" lang="en-US" sz="4900" b="1" i="0" u="none" strike="noStrike" kern="1200" normalizeH="0" baseline="0" noProof="0" dirty="0" smtClean="0">
              <a:ln>
                <a:prstDash val="solid"/>
              </a:ln>
              <a:solidFill>
                <a:schemeClr val="accent6">
                  <a:lumMod val="60000"/>
                  <a:lumOff val="40000"/>
                </a:schemeClr>
              </a:solidFill>
              <a:effectLst>
                <a:glow rad="139700">
                  <a:schemeClr val="accent4">
                    <a:satMod val="175000"/>
                    <a:alpha val="40000"/>
                  </a:schemeClr>
                </a:glow>
                <a:outerShdw blurRad="88000" dist="50800" dir="5040000" algn="tl">
                  <a:schemeClr val="accent4">
                    <a:tint val="80000"/>
                    <a:satMod val="250000"/>
                    <a:alpha val="45000"/>
                  </a:schemeClr>
                </a:outerShdw>
              </a:effectLst>
              <a:uLnTx/>
              <a:uFillTx/>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4900" b="1" i="0" u="none" strike="noStrike" kern="1200" normalizeH="0" baseline="0" noProof="0" dirty="0" smtClean="0">
                <a:ln>
                  <a:prstDash val="solid"/>
                </a:ln>
                <a:solidFill>
                  <a:schemeClr val="accent6">
                    <a:lumMod val="50000"/>
                  </a:schemeClr>
                </a:solidFill>
                <a:effectLst>
                  <a:glow rad="139700">
                    <a:srgbClr val="FFFF99">
                      <a:alpha val="40000"/>
                    </a:srgb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sym typeface="AGA Arabesque"/>
              </a:rPr>
              <a:t></a:t>
            </a:r>
            <a:r>
              <a:rPr kumimoji="0" lang="ar-SA" sz="4900" b="1" i="0" u="none" strike="noStrike" kern="1200" normalizeH="0" baseline="0" noProof="0" dirty="0" smtClean="0">
                <a:ln>
                  <a:prstDash val="solid"/>
                </a:ln>
                <a:solidFill>
                  <a:schemeClr val="accent6">
                    <a:lumMod val="50000"/>
                  </a:schemeClr>
                </a:solidFill>
                <a:effectLst>
                  <a:glow rad="139700">
                    <a:srgbClr val="FFFF99">
                      <a:alpha val="40000"/>
                    </a:srgb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 لماذا لا يتم حفظ المستعمرة البكتيرية النقية على بيئة </a:t>
            </a:r>
            <a:r>
              <a:rPr kumimoji="0" lang="ar-SA" sz="4900" b="1" i="0" u="none" strike="noStrike" kern="1200" normalizeH="0" baseline="0" noProof="0" dirty="0" err="1" smtClean="0">
                <a:ln>
                  <a:prstDash val="solid"/>
                </a:ln>
                <a:solidFill>
                  <a:schemeClr val="accent6">
                    <a:lumMod val="50000"/>
                  </a:schemeClr>
                </a:solidFill>
                <a:effectLst>
                  <a:glow rad="139700">
                    <a:srgbClr val="FFFF99">
                      <a:alpha val="40000"/>
                    </a:srgb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الآجار</a:t>
            </a:r>
            <a:r>
              <a:rPr kumimoji="0" lang="ar-SA" sz="4900" b="1" i="0" u="none" strike="noStrike" kern="1200" normalizeH="0" baseline="0" noProof="0" dirty="0" smtClean="0">
                <a:ln>
                  <a:prstDash val="solid"/>
                </a:ln>
                <a:solidFill>
                  <a:schemeClr val="accent6">
                    <a:lumMod val="50000"/>
                  </a:schemeClr>
                </a:solidFill>
                <a:effectLst>
                  <a:glow rad="139700">
                    <a:srgbClr val="FFFF99">
                      <a:alpha val="40000"/>
                    </a:srgbClr>
                  </a:glow>
                  <a:outerShdw blurRad="88000" dist="50800" dir="5040000" algn="tl">
                    <a:schemeClr val="accent4">
                      <a:tint val="80000"/>
                      <a:satMod val="250000"/>
                      <a:alpha val="45000"/>
                    </a:schemeClr>
                  </a:outerShdw>
                </a:effectLst>
                <a:uLnTx/>
                <a:uFillTx/>
                <a:latin typeface="Arial" pitchFamily="34" charset="0"/>
                <a:ea typeface="Times New Roman" pitchFamily="18" charset="0"/>
                <a:cs typeface="W1 SHUROOQ 26 020" pitchFamily="2" charset="-78"/>
              </a:rPr>
              <a:t> الصلب في أطباق بتري؟ </a:t>
            </a:r>
            <a:endParaRPr kumimoji="0" lang="ar-SA" sz="4900" b="1" i="0" u="none" strike="noStrike" kern="1200" normalizeH="0" baseline="0" noProof="0" dirty="0" smtClean="0">
              <a:ln>
                <a:prstDash val="solid"/>
              </a:ln>
              <a:solidFill>
                <a:schemeClr val="accent6">
                  <a:lumMod val="50000"/>
                </a:schemeClr>
              </a:solidFill>
              <a:effectLst>
                <a:glow rad="139700">
                  <a:srgbClr val="FFFF99">
                    <a:alpha val="40000"/>
                  </a:srgbClr>
                </a:glow>
                <a:outerShdw blurRad="88000" dist="50800" dir="5040000" algn="tl">
                  <a:schemeClr val="accent4">
                    <a:tint val="80000"/>
                    <a:satMod val="250000"/>
                    <a:alpha val="45000"/>
                  </a:schemeClr>
                </a:outerShdw>
              </a:effectLst>
              <a:uLnTx/>
              <a:uFillTx/>
              <a:latin typeface="Arial" pitchFamily="34" charset="0"/>
              <a:cs typeface="W1 SHUROOQ 26 020" pitchFamily="2"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anim calcmode="lin" valueType="num">
                                      <p:cBhvr>
                                        <p:cTn id="14"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 name="عنصر نائب للمحتوى 6" descr="بكتيريا 3.jpg"/>
          <p:cNvPicPr>
            <a:picLocks noGrp="1" noChangeAspect="1"/>
          </p:cNvPicPr>
          <p:nvPr>
            <p:ph idx="1"/>
          </p:nvPr>
        </p:nvPicPr>
        <p:blipFill>
          <a:blip r:embed="rId2" cstate="print"/>
          <a:stretch>
            <a:fillRect/>
          </a:stretch>
        </p:blipFill>
        <p:spPr>
          <a:xfrm>
            <a:off x="0" y="0"/>
            <a:ext cx="9144000" cy="6858000"/>
          </a:xfrm>
        </p:spPr>
      </p:pic>
      <p:sp>
        <p:nvSpPr>
          <p:cNvPr id="26625" name="Rectangle 1"/>
          <p:cNvSpPr>
            <a:spLocks noChangeArrowheads="1"/>
          </p:cNvSpPr>
          <p:nvPr/>
        </p:nvSpPr>
        <p:spPr bwMode="auto">
          <a:xfrm>
            <a:off x="0" y="121442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ea typeface="Times New Roman" pitchFamily="18" charset="0"/>
                <a:cs typeface="W1 SHUROOQ 26 020" pitchFamily="2" charset="-78"/>
              </a:rPr>
              <a:t>تحت ظروف التعقيم, كل مجموعة لديها 6 أطباق بتري فارغة معقمة تدون عليها المعلومات.</a:t>
            </a:r>
            <a:endParaRPr kumimoji="0" lang="en-US"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ea typeface="Times New Roman" pitchFamily="18" charset="0"/>
                <a:cs typeface="W1 SHUROOQ 26 020" pitchFamily="2" charset="-78"/>
              </a:rPr>
              <a:t>كل مجموعة لديها مزرعة بكتيرية مختلطة وأنبوبة اختبار </a:t>
            </a:r>
            <a:r>
              <a:rPr kumimoji="0" lang="ar-SA" sz="4000" b="1" i="0" u="none" strike="noStrike" spc="50" normalizeH="0" baseline="0" dirty="0" err="1"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ea typeface="Times New Roman" pitchFamily="18" charset="0"/>
                <a:cs typeface="W1 SHUROOQ 26 020" pitchFamily="2" charset="-78"/>
              </a:rPr>
              <a:t>بها</a:t>
            </a:r>
            <a:r>
              <a:rPr kumimoji="0" lang="ar-SA"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ea typeface="Times New Roman" pitchFamily="18" charset="0"/>
                <a:cs typeface="W1 SHUROOQ 26 020" pitchFamily="2" charset="-78"/>
              </a:rPr>
              <a:t> 9 مل ماء مقطر معقم.</a:t>
            </a:r>
            <a:endParaRPr kumimoji="0" lang="en-US"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ea typeface="Times New Roman" pitchFamily="18" charset="0"/>
                <a:cs typeface="W1 SHUROOQ 26 020" pitchFamily="2" charset="-78"/>
              </a:rPr>
              <a:t>ينقل لكل طبق مقدار 4 قطرات من الماء المعقم باستخدام ماصة معقمة (بمقدار ½  مل أو أكثر).  </a:t>
            </a:r>
            <a:endParaRPr kumimoji="0" lang="en-US"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000" b="1" i="0" u="none" strike="noStrike" spc="50" normalizeH="0" baseline="0" dirty="0" smtClean="0">
                <a:ln w="12700" cmpd="sng">
                  <a:solidFill>
                    <a:srgbClr val="FF00FF"/>
                  </a:solidFill>
                  <a:prstDash val="solid"/>
                </a:ln>
                <a:solidFill>
                  <a:schemeClr val="accent6">
                    <a:tint val="1000"/>
                  </a:schemeClr>
                </a:solidFill>
                <a:effectLst>
                  <a:glow rad="228600">
                    <a:srgbClr val="0000FF">
                      <a:alpha val="40000"/>
                    </a:srgbClr>
                  </a:glow>
                </a:effectLst>
                <a:latin typeface="Arial" pitchFamily="34" charset="0"/>
                <a:ea typeface="Times New Roman" pitchFamily="18" charset="0"/>
                <a:cs typeface="W1 SHUROOQ 26 020" pitchFamily="2" charset="-78"/>
              </a:rPr>
              <a:t>باستخدام إبرة التلقيح المعقمة باللهب والمبردة ينقل للطبق الأول  ملء 4 عقد من المعلق البكتيري ويتم خلط قطرات المعلق مع الماء بإبرة التلقيح.</a:t>
            </a:r>
          </a:p>
        </p:txBody>
      </p:sp>
      <p:sp>
        <p:nvSpPr>
          <p:cNvPr id="5" name="مستطيل 4"/>
          <p:cNvSpPr/>
          <p:nvPr/>
        </p:nvSpPr>
        <p:spPr>
          <a:xfrm>
            <a:off x="3143240" y="428604"/>
            <a:ext cx="3286476" cy="1015663"/>
          </a:xfrm>
          <a:prstGeom prst="rect">
            <a:avLst/>
          </a:prstGeom>
        </p:spPr>
        <p:txBody>
          <a:bodyPr wrap="square">
            <a:spAutoFit/>
          </a:bodyPr>
          <a:lstStyle/>
          <a:p>
            <a:pPr lvl="0" fontAlgn="base">
              <a:spcBef>
                <a:spcPct val="0"/>
              </a:spcBef>
              <a:spcAft>
                <a:spcPct val="0"/>
              </a:spcAft>
              <a:tabLst>
                <a:tab pos="457200" algn="l"/>
              </a:tabLst>
            </a:pPr>
            <a:r>
              <a:rPr lang="ar-SA" sz="6000" b="1" dirty="0" smtClean="0">
                <a:ln>
                  <a:solidFill>
                    <a:srgbClr val="FF00FF"/>
                  </a:solidFill>
                </a:ln>
                <a:solidFill>
                  <a:srgbClr val="66FFFF"/>
                </a:solidFill>
                <a:effectLst>
                  <a:glow rad="228600">
                    <a:schemeClr val="accent2">
                      <a:satMod val="175000"/>
                      <a:alpha val="40000"/>
                    </a:schemeClr>
                  </a:glow>
                </a:effectLst>
                <a:latin typeface="Arial" pitchFamily="34" charset="0"/>
                <a:ea typeface="Times New Roman" pitchFamily="18" charset="0"/>
                <a:cs typeface="W1 SHUROOQ 26 020" pitchFamily="2" charset="-78"/>
              </a:rPr>
              <a:t>طريقة العمل:</a:t>
            </a:r>
            <a:endParaRPr lang="en-US" sz="6000" b="1" dirty="0" smtClean="0">
              <a:ln>
                <a:solidFill>
                  <a:srgbClr val="FF00FF"/>
                </a:solidFill>
              </a:ln>
              <a:solidFill>
                <a:srgbClr val="66FFFF"/>
              </a:solidFill>
              <a:effectLst>
                <a:glow rad="228600">
                  <a:schemeClr val="accent2">
                    <a:satMod val="175000"/>
                    <a:alpha val="40000"/>
                  </a:schemeClr>
                </a:glow>
              </a:effectLst>
              <a:latin typeface="Arial" pitchFamily="34" charset="0"/>
              <a:cs typeface="W1 SHUROOQ 26 020" pitchFamily="2" charset="-78"/>
            </a:endParaRPr>
          </a:p>
        </p:txBody>
      </p:sp>
      <p:sp>
        <p:nvSpPr>
          <p:cNvPr id="6" name="مستطيل 5"/>
          <p:cNvSpPr/>
          <p:nvPr/>
        </p:nvSpPr>
        <p:spPr>
          <a:xfrm>
            <a:off x="1127093" y="0"/>
            <a:ext cx="8016938" cy="707886"/>
          </a:xfrm>
          <a:prstGeom prst="rect">
            <a:avLst/>
          </a:prstGeom>
        </p:spPr>
        <p:txBody>
          <a:bodyPr wrap="none">
            <a:spAutoFit/>
          </a:bodyPr>
          <a:lstStyle/>
          <a:p>
            <a:pPr lvl="0" fontAlgn="base">
              <a:spcBef>
                <a:spcPct val="0"/>
              </a:spcBef>
              <a:spcAft>
                <a:spcPct val="0"/>
              </a:spcAft>
              <a:tabLst>
                <a:tab pos="457200" algn="l"/>
              </a:tabLst>
            </a:pPr>
            <a:r>
              <a:rPr lang="ar-SA" sz="4000" b="1" dirty="0" smtClean="0">
                <a:ln>
                  <a:solidFill>
                    <a:srgbClr val="FF0000"/>
                  </a:solidFill>
                </a:ln>
                <a:solidFill>
                  <a:srgbClr val="FFFF99"/>
                </a:solidFill>
                <a:effectLst>
                  <a:glow rad="228600">
                    <a:schemeClr val="accent2">
                      <a:satMod val="175000"/>
                      <a:alpha val="40000"/>
                    </a:schemeClr>
                  </a:glow>
                </a:effectLst>
                <a:latin typeface="Arial" pitchFamily="34" charset="0"/>
                <a:ea typeface="Times New Roman" pitchFamily="18" charset="0"/>
                <a:cs typeface="W1 SHUROOQ 26 020" pitchFamily="2" charset="-78"/>
              </a:rPr>
              <a:t>ثانياً : طريقة الأطباق المصبوبة </a:t>
            </a:r>
            <a:r>
              <a:rPr lang="en-US" sz="2800" b="1" dirty="0" smtClean="0">
                <a:ln>
                  <a:solidFill>
                    <a:srgbClr val="FF0000"/>
                  </a:solidFill>
                </a:ln>
                <a:solidFill>
                  <a:srgbClr val="FFFF99"/>
                </a:solidFill>
                <a:effectLst>
                  <a:glow rad="228600">
                    <a:schemeClr val="accent2">
                      <a:satMod val="175000"/>
                      <a:alpha val="40000"/>
                    </a:schemeClr>
                  </a:glow>
                </a:effectLst>
                <a:latin typeface="Arial" pitchFamily="34" charset="0"/>
                <a:ea typeface="Times New Roman" pitchFamily="18" charset="0"/>
                <a:cs typeface="+mj-cs"/>
              </a:rPr>
              <a:t>Pour Plate Method</a:t>
            </a:r>
            <a:r>
              <a:rPr lang="ar-SA" sz="2800" b="1" dirty="0" smtClean="0">
                <a:ln>
                  <a:solidFill>
                    <a:srgbClr val="FF0000"/>
                  </a:solidFill>
                </a:ln>
                <a:solidFill>
                  <a:srgbClr val="FFFF99"/>
                </a:solidFill>
                <a:effectLst>
                  <a:glow rad="228600">
                    <a:schemeClr val="accent2">
                      <a:satMod val="175000"/>
                      <a:alpha val="40000"/>
                    </a:schemeClr>
                  </a:glow>
                </a:effectLst>
                <a:latin typeface="Arial" pitchFamily="34" charset="0"/>
                <a:ea typeface="Times New Roman" pitchFamily="18" charset="0"/>
                <a:cs typeface="W1 SHUROOQ 26 020" pitchFamily="2" charset="-78"/>
              </a:rPr>
              <a:t>:</a:t>
            </a:r>
            <a:endParaRPr lang="en-US" sz="2800" b="1" dirty="0" smtClean="0">
              <a:ln>
                <a:solidFill>
                  <a:srgbClr val="FF0000"/>
                </a:solidFill>
              </a:ln>
              <a:solidFill>
                <a:srgbClr val="FFFF99"/>
              </a:solidFill>
              <a:effectLst>
                <a:glow rad="228600">
                  <a:schemeClr val="accent2">
                    <a:satMod val="175000"/>
                    <a:alpha val="40000"/>
                  </a:schemeClr>
                </a:glow>
              </a:effectLst>
              <a:latin typeface="Arial" pitchFamily="34" charset="0"/>
              <a:cs typeface="W1 SHUROOQ 26 020"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6625">
                                            <p:txEl>
                                              <p:pRg st="0" end="0"/>
                                            </p:txEl>
                                          </p:spTgt>
                                        </p:tgtEl>
                                        <p:attrNameLst>
                                          <p:attrName>style.visibility</p:attrName>
                                        </p:attrNameLst>
                                      </p:cBhvr>
                                      <p:to>
                                        <p:strVal val="visible"/>
                                      </p:to>
                                    </p:set>
                                    <p:anim calcmode="lin" valueType="num">
                                      <p:cBhvr>
                                        <p:cTn id="19" dur="1000" fill="hold"/>
                                        <p:tgtEl>
                                          <p:spTgt spid="2662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2662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6625">
                                            <p:txEl>
                                              <p:pRg st="0" end="0"/>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6625">
                                            <p:txEl>
                                              <p:pRg st="1" end="1"/>
                                            </p:txEl>
                                          </p:spTgt>
                                        </p:tgtEl>
                                        <p:attrNameLst>
                                          <p:attrName>style.visibility</p:attrName>
                                        </p:attrNameLst>
                                      </p:cBhvr>
                                      <p:to>
                                        <p:strVal val="visible"/>
                                      </p:to>
                                    </p:set>
                                    <p:anim calcmode="lin" valueType="num">
                                      <p:cBhvr>
                                        <p:cTn id="25" dur="1000" fill="hold"/>
                                        <p:tgtEl>
                                          <p:spTgt spid="26625">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26625">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26625">
                                            <p:txEl>
                                              <p:pRg st="1" end="1"/>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6625">
                                            <p:txEl>
                                              <p:pRg st="2" end="2"/>
                                            </p:txEl>
                                          </p:spTgt>
                                        </p:tgtEl>
                                        <p:attrNameLst>
                                          <p:attrName>style.visibility</p:attrName>
                                        </p:attrNameLst>
                                      </p:cBhvr>
                                      <p:to>
                                        <p:strVal val="visible"/>
                                      </p:to>
                                    </p:set>
                                    <p:anim calcmode="lin" valueType="num">
                                      <p:cBhvr>
                                        <p:cTn id="31" dur="1000" fill="hold"/>
                                        <p:tgtEl>
                                          <p:spTgt spid="26625">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26625">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26625">
                                            <p:txEl>
                                              <p:pRg st="2" end="2"/>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6625">
                                            <p:txEl>
                                              <p:pRg st="3" end="3"/>
                                            </p:txEl>
                                          </p:spTgt>
                                        </p:tgtEl>
                                        <p:attrNameLst>
                                          <p:attrName>style.visibility</p:attrName>
                                        </p:attrNameLst>
                                      </p:cBhvr>
                                      <p:to>
                                        <p:strVal val="visible"/>
                                      </p:to>
                                    </p:set>
                                    <p:anim calcmode="lin" valueType="num">
                                      <p:cBhvr>
                                        <p:cTn id="37" dur="1000" fill="hold"/>
                                        <p:tgtEl>
                                          <p:spTgt spid="26625">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26625">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266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 name="عنصر نائب للمحتوى 7" descr="hk7lnkffwizd.png"/>
          <p:cNvPicPr>
            <a:picLocks noGrp="1" noChangeAspect="1"/>
          </p:cNvPicPr>
          <p:nvPr>
            <p:ph idx="1"/>
          </p:nvPr>
        </p:nvPicPr>
        <p:blipFill>
          <a:blip r:embed="rId2" cstate="print"/>
          <a:stretch>
            <a:fillRect/>
          </a:stretch>
        </p:blipFill>
        <p:spPr>
          <a:xfrm>
            <a:off x="0" y="0"/>
            <a:ext cx="9144000" cy="6858000"/>
          </a:xfrm>
        </p:spPr>
      </p:pic>
      <p:sp>
        <p:nvSpPr>
          <p:cNvPr id="6" name="مستطيل 5"/>
          <p:cNvSpPr/>
          <p:nvPr/>
        </p:nvSpPr>
        <p:spPr>
          <a:xfrm>
            <a:off x="0" y="1428736"/>
            <a:ext cx="9144000" cy="4278094"/>
          </a:xfrm>
          <a:prstGeom prst="rect">
            <a:avLst/>
          </a:prstGeom>
        </p:spPr>
        <p:txBody>
          <a:bodyPr wrap="square">
            <a:spAutoFit/>
          </a:bodyPr>
          <a:lstStyle/>
          <a:p>
            <a:pPr algn="ctr"/>
            <a:r>
              <a:rPr lang="ar-SA" sz="9600" b="1" dirty="0">
                <a:ln w="28575">
                  <a:solidFill>
                    <a:srgbClr val="FFFF99"/>
                  </a:solidFill>
                </a:ln>
                <a:solidFill>
                  <a:schemeClr val="accent4">
                    <a:lumMod val="75000"/>
                  </a:schemeClr>
                </a:solidFill>
                <a:effectLst>
                  <a:glow rad="101600">
                    <a:srgbClr val="FFFF99">
                      <a:alpha val="60000"/>
                    </a:srgbClr>
                  </a:glow>
                </a:effectLst>
                <a:cs typeface="W1 SHUROOQ 37 031" pitchFamily="2" charset="-78"/>
              </a:rPr>
              <a:t>تنقية الكائنات الدقيقة </a:t>
            </a:r>
            <a:endParaRPr lang="ar-SA" sz="9600" b="1" dirty="0" smtClean="0">
              <a:ln w="28575">
                <a:solidFill>
                  <a:srgbClr val="FFFF99"/>
                </a:solidFill>
              </a:ln>
              <a:solidFill>
                <a:schemeClr val="accent4">
                  <a:lumMod val="75000"/>
                </a:schemeClr>
              </a:solidFill>
              <a:effectLst>
                <a:glow rad="101600">
                  <a:srgbClr val="FFFF99">
                    <a:alpha val="60000"/>
                  </a:srgbClr>
                </a:glow>
              </a:effectLst>
              <a:cs typeface="W1 SHUROOQ 37 031" pitchFamily="2" charset="-78"/>
            </a:endParaRPr>
          </a:p>
          <a:p>
            <a:pPr algn="ctr"/>
            <a:r>
              <a:rPr lang="ar-SA" sz="9600" b="1" dirty="0" smtClean="0">
                <a:ln w="28575">
                  <a:solidFill>
                    <a:srgbClr val="FFFF99"/>
                  </a:solidFill>
                </a:ln>
                <a:solidFill>
                  <a:schemeClr val="accent4">
                    <a:lumMod val="75000"/>
                  </a:schemeClr>
                </a:solidFill>
                <a:effectLst>
                  <a:glow rad="101600">
                    <a:srgbClr val="FFFF99">
                      <a:alpha val="60000"/>
                    </a:srgbClr>
                  </a:glow>
                </a:effectLst>
                <a:cs typeface="W1 SHUROOQ 37 031" pitchFamily="2" charset="-78"/>
              </a:rPr>
              <a:t>المعزولة من التربة</a:t>
            </a:r>
          </a:p>
          <a:p>
            <a:pPr algn="ctr"/>
            <a:r>
              <a:rPr lang="ar-SA" sz="8000" b="1" dirty="0" smtClean="0">
                <a:ln w="28575">
                  <a:solidFill>
                    <a:schemeClr val="tx1"/>
                  </a:solidFill>
                </a:ln>
                <a:solidFill>
                  <a:srgbClr val="FFFF99"/>
                </a:solidFill>
                <a:effectLst>
                  <a:glow rad="228600">
                    <a:srgbClr val="FF00FF">
                      <a:alpha val="40000"/>
                    </a:srgbClr>
                  </a:glow>
                </a:effectLst>
                <a:cs typeface="W1 SHUROOQ 37 031" pitchFamily="2" charset="-78"/>
              </a:rPr>
              <a:t>الدرس العملي الثاني</a:t>
            </a:r>
            <a:endParaRPr lang="ar-SA" sz="8000" dirty="0">
              <a:ln w="28575">
                <a:solidFill>
                  <a:schemeClr val="tx1"/>
                </a:solidFill>
              </a:ln>
              <a:solidFill>
                <a:srgbClr val="FFFF99"/>
              </a:solidFill>
              <a:effectLst>
                <a:glow rad="228600">
                  <a:srgbClr val="FF00FF">
                    <a:alpha val="40000"/>
                  </a:srgbClr>
                </a:glow>
              </a:effectLst>
              <a:cs typeface="W1 SHUROOQ 37 031"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 name="عنصر نائب للمحتوى 6" descr="بكتيريا 3.jpg"/>
          <p:cNvPicPr>
            <a:picLocks noGrp="1" noChangeAspect="1"/>
          </p:cNvPicPr>
          <p:nvPr>
            <p:ph idx="1"/>
          </p:nvPr>
        </p:nvPicPr>
        <p:blipFill>
          <a:blip r:embed="rId2" cstate="print"/>
          <a:stretch>
            <a:fillRect/>
          </a:stretch>
        </p:blipFill>
        <p:spPr>
          <a:xfrm>
            <a:off x="0" y="0"/>
            <a:ext cx="9144000" cy="6858000"/>
          </a:xfrm>
        </p:spPr>
      </p:pic>
      <p:sp>
        <p:nvSpPr>
          <p:cNvPr id="26625"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ينقل من الطبق الأول إلى الطبق الثاني ملء 4 عقد وتخلط مع الماء وهكذا...... </a:t>
            </a:r>
            <a:endParaRPr kumimoji="0" lang="en-US"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لكل طبق يصب كمية مناسبة من بيئة </a:t>
            </a:r>
            <a:r>
              <a:rPr kumimoji="0" lang="ar-SA" sz="4400" b="1" i="0" u="none" strike="noStrike" normalizeH="0" baseline="0" dirty="0" err="1"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الآجار</a:t>
            </a: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 المغذي السائلة والمبردة عند 45 </a:t>
            </a:r>
            <a:r>
              <a:rPr kumimoji="0" lang="ar-SA" sz="4400" b="1" i="0" u="none" strike="noStrike" normalizeH="0" baseline="0" dirty="0" err="1"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م</a:t>
            </a: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 (مع مراعاة خلط البيئة مع القطرات جيداً لضمان التوزيع المتجانس).</a:t>
            </a:r>
            <a:endParaRPr kumimoji="0" lang="en-US"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تترك الأطباق في جو المعمل حتى تتصلب البيئة.</a:t>
            </a:r>
            <a:endParaRPr kumimoji="0" lang="en-US"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cs typeface="W1 SHUROOQ 26 020" pitchFamily="2" charset="-78"/>
            </a:endParaRPr>
          </a:p>
          <a:p>
            <a:pPr lvl="0" eaLnBrk="0" fontAlgn="base" hangingPunct="0">
              <a:spcBef>
                <a:spcPct val="0"/>
              </a:spcBef>
              <a:spcAft>
                <a:spcPct val="0"/>
              </a:spcAft>
              <a:buClr>
                <a:srgbClr val="0000FF"/>
              </a:buClr>
              <a:buFont typeface="Wingdings" pitchFamily="2" charset="2"/>
              <a:buChar char="["/>
              <a:tabLst>
                <a:tab pos="457200" algn="l"/>
              </a:tabLst>
            </a:pP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تحضن الأطباق مقلوبة عند درجة حرارة مناسبة من 30-37</a:t>
            </a:r>
            <a:r>
              <a:rPr lang="en-US" sz="4400" b="1"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 </a:t>
            </a:r>
            <a:r>
              <a:rPr lang="ar-SA" sz="4400" b="1"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م° </a:t>
            </a: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لمدة 24ساعة.</a:t>
            </a:r>
            <a:endParaRPr kumimoji="0" lang="en-US"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cs typeface="W1 SHUROOQ 26 020" pitchFamily="2" charset="-78"/>
            </a:endParaRPr>
          </a:p>
          <a:p>
            <a:pPr marL="0" marR="0" lvl="0" indent="0" algn="r" defTabSz="914400" rtl="1" eaLnBrk="0" fontAlgn="base" latinLnBrk="0" hangingPunct="0">
              <a:lnSpc>
                <a:spcPct val="100000"/>
              </a:lnSpc>
              <a:spcBef>
                <a:spcPct val="0"/>
              </a:spcBef>
              <a:spcAft>
                <a:spcPct val="0"/>
              </a:spcAft>
              <a:buClr>
                <a:srgbClr val="0000FF"/>
              </a:buClr>
              <a:buSzTx/>
              <a:buFont typeface="Wingdings" pitchFamily="2" charset="2"/>
              <a:buChar char="["/>
              <a:tabLst>
                <a:tab pos="457200" algn="l"/>
              </a:tabLst>
            </a:pP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بعد ذلك يتم تحديد</a:t>
            </a:r>
            <a:r>
              <a:rPr kumimoji="0" lang="ar-SA" sz="4400" b="1" i="0" u="none" strike="noStrike" normalizeH="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 </a:t>
            </a:r>
            <a:r>
              <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ea typeface="Times New Roman" pitchFamily="18" charset="0"/>
                <a:cs typeface="W1 SHUROOQ 26 020" pitchFamily="2" charset="-78"/>
              </a:rPr>
              <a:t>الأطباق التي ظهر فيها مستعمرات فردية واضحة.</a:t>
            </a:r>
            <a:endParaRPr kumimoji="0" lang="ar-SA" sz="4400" b="1" i="0" u="none" strike="noStrike" normalizeH="0" baseline="0" dirty="0" smtClean="0">
              <a:ln w="24500" cmpd="dbl">
                <a:solidFill>
                  <a:srgbClr val="FF00FF"/>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rgbClr val="0000FF">
                    <a:alpha val="40000"/>
                  </a:srgbClr>
                </a:glow>
                <a:outerShdw blurRad="38100" dist="38100" dir="7020000" algn="tl">
                  <a:srgbClr val="000000">
                    <a:alpha val="35000"/>
                  </a:srgbClr>
                </a:outerShdw>
              </a:effectLst>
              <a:latin typeface="Arial" pitchFamily="34" charset="0"/>
              <a:cs typeface="W1 SHUROOQ 26 020"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 calcmode="lin" valueType="num">
                                      <p:cBhvr>
                                        <p:cTn id="7" dur="1000" fill="hold"/>
                                        <p:tgtEl>
                                          <p:spTgt spid="266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6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25">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6625">
                                            <p:txEl>
                                              <p:pRg st="1" end="1"/>
                                            </p:txEl>
                                          </p:spTgt>
                                        </p:tgtEl>
                                        <p:attrNameLst>
                                          <p:attrName>style.visibility</p:attrName>
                                        </p:attrNameLst>
                                      </p:cBhvr>
                                      <p:to>
                                        <p:strVal val="visible"/>
                                      </p:to>
                                    </p:set>
                                    <p:anim calcmode="lin" valueType="num">
                                      <p:cBhvr>
                                        <p:cTn id="13" dur="1000" fill="hold"/>
                                        <p:tgtEl>
                                          <p:spTgt spid="2662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662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6625">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6625">
                                            <p:txEl>
                                              <p:pRg st="2" end="2"/>
                                            </p:txEl>
                                          </p:spTgt>
                                        </p:tgtEl>
                                        <p:attrNameLst>
                                          <p:attrName>style.visibility</p:attrName>
                                        </p:attrNameLst>
                                      </p:cBhvr>
                                      <p:to>
                                        <p:strVal val="visible"/>
                                      </p:to>
                                    </p:set>
                                    <p:anim calcmode="lin" valueType="num">
                                      <p:cBhvr>
                                        <p:cTn id="19" dur="1000" fill="hold"/>
                                        <p:tgtEl>
                                          <p:spTgt spid="2662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662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6625">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6625">
                                            <p:txEl>
                                              <p:pRg st="3" end="3"/>
                                            </p:txEl>
                                          </p:spTgt>
                                        </p:tgtEl>
                                        <p:attrNameLst>
                                          <p:attrName>style.visibility</p:attrName>
                                        </p:attrNameLst>
                                      </p:cBhvr>
                                      <p:to>
                                        <p:strVal val="visible"/>
                                      </p:to>
                                    </p:set>
                                    <p:anim calcmode="lin" valueType="num">
                                      <p:cBhvr>
                                        <p:cTn id="25" dur="1000" fill="hold"/>
                                        <p:tgtEl>
                                          <p:spTgt spid="2662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662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6625">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6625">
                                            <p:txEl>
                                              <p:pRg st="4" end="4"/>
                                            </p:txEl>
                                          </p:spTgt>
                                        </p:tgtEl>
                                        <p:attrNameLst>
                                          <p:attrName>style.visibility</p:attrName>
                                        </p:attrNameLst>
                                      </p:cBhvr>
                                      <p:to>
                                        <p:strVal val="visible"/>
                                      </p:to>
                                    </p:set>
                                    <p:anim calcmode="lin" valueType="num">
                                      <p:cBhvr>
                                        <p:cTn id="31" dur="1000" fill="hold"/>
                                        <p:tgtEl>
                                          <p:spTgt spid="26625">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6625">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66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فطريات.jpg"/>
          <p:cNvPicPr>
            <a:picLocks noGrp="1" noChangeAspect="1"/>
          </p:cNvPicPr>
          <p:nvPr>
            <p:ph idx="1"/>
          </p:nvPr>
        </p:nvPicPr>
        <p:blipFill>
          <a:blip r:embed="rId2" cstate="print"/>
          <a:stretch>
            <a:fillRect/>
          </a:stretch>
        </p:blipFill>
        <p:spPr>
          <a:xfrm>
            <a:off x="0" y="0"/>
            <a:ext cx="9143999" cy="6858000"/>
          </a:xfrm>
        </p:spPr>
      </p:pic>
      <p:sp>
        <p:nvSpPr>
          <p:cNvPr id="9" name="Rectangle 1"/>
          <p:cNvSpPr txBox="1">
            <a:spLocks noChangeArrowheads="1"/>
          </p:cNvSpPr>
          <p:nvPr/>
        </p:nvSpPr>
        <p:spPr bwMode="auto">
          <a:xfrm>
            <a:off x="0" y="2285992"/>
            <a:ext cx="9144000" cy="2923877"/>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ar-SA" sz="9600" i="0" u="none" strike="noStrike" kern="1200" spc="50" normalizeH="0" baseline="0" noProof="0" dirty="0" smtClean="0">
                <a:ln w="1143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uLnTx/>
                <a:uFillTx/>
                <a:latin typeface="Algerian" pitchFamily="82" charset="0"/>
                <a:ea typeface="Times New Roman" pitchFamily="18" charset="0"/>
                <a:cs typeface="W1 SHUROOQ 37 031" pitchFamily="2" charset="-78"/>
              </a:rPr>
              <a:t>ثانياً: تنقية المزارع الفطرية</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ar-SA" sz="4400" b="1" i="0" u="none" strike="noStrike" kern="1200" spc="50" normalizeH="0" baseline="0" noProof="0" dirty="0" smtClean="0">
                <a:ln w="1143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uLnTx/>
                <a:uFillTx/>
                <a:latin typeface="Algerian" pitchFamily="82" charset="0"/>
                <a:ea typeface="Times New Roman" pitchFamily="18" charset="0"/>
                <a:cs typeface="PT Bold Heading" pitchFamily="2" charset="-78"/>
              </a:rPr>
              <a:t> </a:t>
            </a:r>
            <a:r>
              <a:rPr kumimoji="0" lang="en-US" sz="4400" b="1" i="0" u="none" strike="noStrike" kern="1200" spc="50" normalizeH="0" baseline="0" noProof="0" dirty="0" smtClean="0">
                <a:ln w="1143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uLnTx/>
                <a:uFillTx/>
                <a:latin typeface="Algerian" pitchFamily="82" charset="0"/>
                <a:ea typeface="Times New Roman" pitchFamily="18" charset="0"/>
                <a:cs typeface="PT Bold Heading" pitchFamily="2" charset="-78"/>
              </a:rPr>
              <a:t>Purification of fungal cultures</a:t>
            </a:r>
            <a:r>
              <a:rPr kumimoji="0" lang="ar-SA" sz="4400" b="1" i="0" u="none" strike="noStrike" kern="1200" spc="50" normalizeH="0" baseline="0" noProof="0" dirty="0" smtClean="0">
                <a:ln w="1143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uLnTx/>
                <a:uFillTx/>
                <a:latin typeface="Algerian" pitchFamily="82" charset="0"/>
                <a:ea typeface="Times New Roman" pitchFamily="18" charset="0"/>
                <a:cs typeface="PT Bold Heading" pitchFamily="2" charset="-78"/>
              </a:rPr>
              <a:t>: </a:t>
            </a:r>
            <a:endParaRPr kumimoji="0" lang="ar-SA" sz="4400" b="1" i="0" u="none" strike="noStrike" kern="1200" spc="50" normalizeH="0" baseline="0" noProof="0" dirty="0" smtClean="0">
              <a:ln w="1143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uLnTx/>
              <a:uFillTx/>
              <a:latin typeface="Algerian" pitchFamily="82" charset="0"/>
              <a:cs typeface="PT Bold Heading" pitchFamily="2" charset="-78"/>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فطريات.jpg"/>
          <p:cNvPicPr>
            <a:picLocks noGrp="1" noChangeAspect="1"/>
          </p:cNvPicPr>
          <p:nvPr>
            <p:ph idx="1"/>
          </p:nvPr>
        </p:nvPicPr>
        <p:blipFill>
          <a:blip r:embed="rId2" cstate="print"/>
          <a:stretch>
            <a:fillRect/>
          </a:stretch>
        </p:blipFill>
        <p:spPr>
          <a:xfrm>
            <a:off x="0" y="0"/>
            <a:ext cx="9143999" cy="6858000"/>
          </a:xfrm>
        </p:spPr>
      </p:pic>
      <p:sp>
        <p:nvSpPr>
          <p:cNvPr id="8" name="Rectangle 1"/>
          <p:cNvSpPr txBox="1">
            <a:spLocks noChangeArrowheads="1"/>
          </p:cNvSpPr>
          <p:nvPr/>
        </p:nvSpPr>
        <p:spPr bwMode="auto">
          <a:xfrm>
            <a:off x="285720" y="1285860"/>
            <a:ext cx="8643998" cy="4247317"/>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defRPr/>
            </a:pPr>
            <a:r>
              <a:rPr kumimoji="0" lang="ar-SA" sz="5400" b="1" i="0" u="none" strike="noStrike" kern="1200" normalizeH="0" baseline="0" noProof="0" dirty="0"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tx1">
                      <a:alpha val="40000"/>
                    </a:schemeClr>
                  </a:glow>
                  <a:outerShdw blurRad="55000" dist="50800" dir="5400000" algn="tl">
                    <a:srgbClr val="000000">
                      <a:alpha val="33000"/>
                    </a:srgbClr>
                  </a:outerShdw>
                </a:effectLst>
                <a:uLnTx/>
                <a:uFillTx/>
                <a:latin typeface="Arial" pitchFamily="34" charset="0"/>
                <a:ea typeface="Times New Roman" pitchFamily="18" charset="0"/>
                <a:cs typeface="W1 SHUROOQ 26 020" pitchFamily="2" charset="-78"/>
              </a:rPr>
              <a:t>يعتبر عزل وإنماء الفطريات في بيئات نقية والاحتفاظ </a:t>
            </a:r>
            <a:r>
              <a:rPr kumimoji="0" lang="ar-SA" sz="5400" b="1" i="0" u="none" strike="noStrike" kern="1200" normalizeH="0" baseline="0" noProof="0" dirty="0" err="1"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tx1">
                      <a:alpha val="40000"/>
                    </a:schemeClr>
                  </a:glow>
                  <a:outerShdw blurRad="55000" dist="50800" dir="5400000" algn="tl">
                    <a:srgbClr val="000000">
                      <a:alpha val="33000"/>
                    </a:srgbClr>
                  </a:outerShdw>
                </a:effectLst>
                <a:uLnTx/>
                <a:uFillTx/>
                <a:latin typeface="Arial" pitchFamily="34" charset="0"/>
                <a:ea typeface="Times New Roman" pitchFamily="18" charset="0"/>
                <a:cs typeface="W1 SHUROOQ 26 020" pitchFamily="2" charset="-78"/>
              </a:rPr>
              <a:t>بها</a:t>
            </a:r>
            <a:r>
              <a:rPr kumimoji="0" lang="ar-SA" sz="5400" b="1" i="0" u="none" strike="noStrike" kern="1200" normalizeH="0" baseline="0" noProof="0" dirty="0"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tx1">
                      <a:alpha val="40000"/>
                    </a:schemeClr>
                  </a:glow>
                  <a:outerShdw blurRad="55000" dist="50800" dir="5400000" algn="tl">
                    <a:srgbClr val="000000">
                      <a:alpha val="33000"/>
                    </a:srgbClr>
                  </a:outerShdw>
                </a:effectLst>
                <a:uLnTx/>
                <a:uFillTx/>
                <a:latin typeface="Arial" pitchFamily="34" charset="0"/>
                <a:ea typeface="Times New Roman" pitchFamily="18" charset="0"/>
                <a:cs typeface="W1 SHUROOQ 26 020" pitchFamily="2" charset="-78"/>
              </a:rPr>
              <a:t> في هذه البيئات من الدراسات المهمة لعمل الدراسات المختلفة مثل النمو والتجرثم والإنبات وغيرها من الدراسات المختلفة وكذلك دراسة تاريخ الحياة لهذه الفطريات وطرق التطفل والتغذية.</a:t>
            </a:r>
            <a:endParaRPr kumimoji="0" lang="ar-SA" sz="5400" b="1" i="0" u="none" strike="noStrike" kern="1200" normalizeH="0" baseline="0" noProof="0" dirty="0"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tx1">
                    <a:alpha val="40000"/>
                  </a:schemeClr>
                </a:glow>
                <a:outerShdw blurRad="55000" dist="50800" dir="5400000" algn="tl">
                  <a:srgbClr val="000000">
                    <a:alpha val="33000"/>
                  </a:srgbClr>
                </a:outerShdw>
              </a:effectLst>
              <a:uLnTx/>
              <a:uFillTx/>
              <a:latin typeface="Arial" pitchFamily="34" charset="0"/>
              <a:cs typeface="W1 SHUROOQ 26 020"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set>
                                      <p:cBhvr>
                                        <p:cTn id="7" dur="455" fill="hold">
                                          <p:stCondLst>
                                            <p:cond delay="0"/>
                                          </p:stCondLst>
                                        </p:cTn>
                                        <p:tgtEl>
                                          <p:spTgt spid="8">
                                            <p:txEl>
                                              <p:pRg st="0" end="0"/>
                                            </p:txEl>
                                          </p:spTgt>
                                        </p:tgtEl>
                                        <p:attrNameLst>
                                          <p:attrName>style.rotation</p:attrName>
                                        </p:attrNameLst>
                                      </p:cBhvr>
                                      <p:to>
                                        <p:strVal val="-45.0"/>
                                      </p:to>
                                    </p:set>
                                    <p:anim calcmode="lin" valueType="num">
                                      <p:cBhvr>
                                        <p:cTn id="8"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subTnLst>
                                    <p:set>
                                      <p:cBhvr override="childStyle">
                                        <p:cTn dur="1" fill="hold" display="0" masterRel="nextClick" afterEffect="1"/>
                                        <p:tgtEl>
                                          <p:spTgt spid="8">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فطريات.jpg"/>
          <p:cNvPicPr>
            <a:picLocks noGrp="1" noChangeAspect="1"/>
          </p:cNvPicPr>
          <p:nvPr>
            <p:ph idx="1"/>
          </p:nvPr>
        </p:nvPicPr>
        <p:blipFill>
          <a:blip r:embed="rId2" cstate="print"/>
          <a:stretch>
            <a:fillRect/>
          </a:stretch>
        </p:blipFill>
        <p:spPr>
          <a:xfrm>
            <a:off x="0" y="0"/>
            <a:ext cx="9143999" cy="6858000"/>
          </a:xfrm>
        </p:spPr>
      </p:pic>
      <p:sp>
        <p:nvSpPr>
          <p:cNvPr id="5" name="مستطيل 4"/>
          <p:cNvSpPr/>
          <p:nvPr/>
        </p:nvSpPr>
        <p:spPr>
          <a:xfrm>
            <a:off x="500034" y="2214554"/>
            <a:ext cx="7786742" cy="1569660"/>
          </a:xfrm>
          <a:prstGeom prst="rect">
            <a:avLst/>
          </a:prstGeom>
        </p:spPr>
        <p:txBody>
          <a:bodyPr wrap="square">
            <a:spAutoFit/>
          </a:bodyPr>
          <a:lstStyle/>
          <a:p>
            <a:pPr algn="ctr"/>
            <a:r>
              <a:rPr lang="ar-SA" sz="9600" dirty="0" smtClean="0">
                <a:ln w="17780" cmpd="sng">
                  <a:solidFill>
                    <a:srgbClr val="FF00FF"/>
                  </a:solidFill>
                  <a:prstDash val="solid"/>
                  <a:miter lim="800000"/>
                </a:ln>
                <a:solidFill>
                  <a:schemeClr val="accent6">
                    <a:lumMod val="20000"/>
                    <a:lumOff val="80000"/>
                  </a:schemeClr>
                </a:solidFill>
                <a:effectLst>
                  <a:glow rad="228600">
                    <a:srgbClr val="FF00FF">
                      <a:alpha val="40000"/>
                    </a:srgbClr>
                  </a:glow>
                  <a:outerShdw blurRad="50800" algn="tl" rotWithShape="0">
                    <a:srgbClr val="000000"/>
                  </a:outerShdw>
                </a:effectLst>
                <a:cs typeface="W1 SHUROOQ 37 031" pitchFamily="2" charset="-78"/>
              </a:rPr>
              <a:t>طرق تنقية الفطريات...</a:t>
            </a:r>
            <a:endParaRPr lang="ar-SA" sz="9600" dirty="0">
              <a:ln w="17780" cmpd="sng">
                <a:solidFill>
                  <a:srgbClr val="FF00FF"/>
                </a:solidFill>
                <a:prstDash val="solid"/>
                <a:miter lim="800000"/>
              </a:ln>
              <a:effectLst>
                <a:glow rad="228600">
                  <a:srgbClr val="FF00FF">
                    <a:alpha val="40000"/>
                  </a:srgbClr>
                </a:glow>
                <a:outerShdw blurRad="50800" algn="tl" rotWithShape="0">
                  <a:srgbClr val="000000"/>
                </a:outerShdw>
              </a:effectLst>
              <a:cs typeface="W1 SHUROOQ 37 031" pitchFamily="2" charset="-78"/>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فطريات.jpg"/>
          <p:cNvPicPr>
            <a:picLocks noGrp="1" noChangeAspect="1"/>
          </p:cNvPicPr>
          <p:nvPr>
            <p:ph idx="1"/>
          </p:nvPr>
        </p:nvPicPr>
        <p:blipFill>
          <a:blip r:embed="rId2" cstate="print"/>
          <a:stretch>
            <a:fillRect/>
          </a:stretch>
        </p:blipFill>
        <p:spPr>
          <a:xfrm>
            <a:off x="0" y="0"/>
            <a:ext cx="9143999" cy="6858000"/>
          </a:xfrm>
        </p:spPr>
      </p:pic>
      <p:sp>
        <p:nvSpPr>
          <p:cNvPr id="8" name="Rectangle 1"/>
          <p:cNvSpPr txBox="1">
            <a:spLocks noChangeArrowheads="1"/>
          </p:cNvSpPr>
          <p:nvPr/>
        </p:nvSpPr>
        <p:spPr bwMode="auto">
          <a:xfrm>
            <a:off x="0" y="-61555"/>
            <a:ext cx="9144000" cy="6678751"/>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82550" marR="0" lvl="0" indent="-82550" defTabSz="914400" rtl="1" eaLnBrk="1" fontAlgn="base" latinLnBrk="0" hangingPunct="1">
              <a:lnSpc>
                <a:spcPct val="100000"/>
              </a:lnSpc>
              <a:spcBef>
                <a:spcPct val="0"/>
              </a:spcBef>
              <a:spcAft>
                <a:spcPct val="0"/>
              </a:spcAft>
              <a:buClr>
                <a:srgbClr val="FFFF99"/>
              </a:buClr>
              <a:buSzTx/>
              <a:tabLst>
                <a:tab pos="825500" algn="l"/>
              </a:tabLst>
              <a:defRPr/>
            </a:pPr>
            <a:r>
              <a:rPr kumimoji="0" lang="ar-SA" sz="4400" b="1" i="0" u="none" strike="noStrike" kern="1200" normalizeH="0" baseline="0" noProof="0" dirty="0" smtClean="0">
                <a:ln w="18000">
                  <a:solidFill>
                    <a:schemeClr val="bg2">
                      <a:lumMod val="10000"/>
                    </a:schemeClr>
                  </a:solidFill>
                  <a:prstDash val="solid"/>
                  <a:miter lim="800000"/>
                </a:ln>
                <a:solidFill>
                  <a:srgbClr val="C00000"/>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طرق تنقية الفطريات...</a:t>
            </a:r>
            <a:endParaRPr kumimoji="0" lang="en-US" sz="4400" b="1" i="0" u="none" strike="noStrike" kern="1200" normalizeH="0" baseline="0" noProof="0" dirty="0" smtClean="0">
              <a:ln w="18000">
                <a:solidFill>
                  <a:schemeClr val="bg2">
                    <a:lumMod val="10000"/>
                  </a:schemeClr>
                </a:solidFill>
                <a:prstDash val="solid"/>
                <a:miter lim="800000"/>
              </a:ln>
              <a:solidFill>
                <a:srgbClr val="C00000"/>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cs typeface="W1 SHUROOQ 26 020" pitchFamily="2" charset="-78"/>
            </a:endParaRPr>
          </a:p>
          <a:p>
            <a:pPr marL="82550" marR="0" lvl="0" indent="-82550" defTabSz="914400" rtl="1" eaLnBrk="0" fontAlgn="base" latinLnBrk="0" hangingPunct="0">
              <a:lnSpc>
                <a:spcPct val="100000"/>
              </a:lnSpc>
              <a:spcBef>
                <a:spcPct val="0"/>
              </a:spcBef>
              <a:spcAft>
                <a:spcPct val="0"/>
              </a:spcAft>
              <a:buClr>
                <a:srgbClr val="FFFF99"/>
              </a:buClr>
              <a:buSzTx/>
              <a:buFont typeface="+mj-lt"/>
              <a:buAutoNum type="arabicPeriod"/>
              <a:tabLst>
                <a:tab pos="825500" algn="l"/>
              </a:tabLst>
              <a:defRPr/>
            </a:pP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يزرع </a:t>
            </a:r>
            <a:r>
              <a:rPr kumimoji="0" lang="ar-SA" sz="3200" b="1" i="0" u="none" strike="noStrike" kern="1200" normalizeH="0" baseline="0" noProof="0" dirty="0" smtClean="0">
                <a:ln w="18000">
                  <a:solidFill>
                    <a:schemeClr val="bg2">
                      <a:lumMod val="10000"/>
                    </a:schemeClr>
                  </a:solidFill>
                  <a:prstDash val="solid"/>
                  <a:miter lim="800000"/>
                </a:ln>
                <a:solidFill>
                  <a:srgbClr val="FFFF99"/>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الفطر الملوث بفطر آخر </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في منتصف طبق محتوي على بيئة غذائية مناسبة ثم يحضن في درجة حرارة 25م° وفي أغلب الأحيان </a:t>
            </a:r>
            <a:r>
              <a:rPr kumimoji="0" lang="ar-SA" sz="3200" b="1" i="0" u="none" strike="noStrike" kern="1200" normalizeH="0" baseline="0" noProof="0" dirty="0" smtClean="0">
                <a:ln w="18000">
                  <a:solidFill>
                    <a:schemeClr val="bg2">
                      <a:lumMod val="10000"/>
                    </a:schemeClr>
                  </a:solidFill>
                  <a:prstDash val="solid"/>
                  <a:miter lim="800000"/>
                </a:ln>
                <a:solidFill>
                  <a:srgbClr val="FFFF99"/>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ينمو فطر أسرع من الفطر الآخر </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وفي هذه الحالة يمكن عزل نهاية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الهيفا</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باحتراس بواسطة إبرة معقمة حتى نحصل على مزرعة نقية.</a:t>
            </a:r>
            <a:endParaRPr kumimoji="0" lang="en-US"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cs typeface="W1 SHUROOQ 26 020" pitchFamily="2" charset="-78"/>
            </a:endParaRPr>
          </a:p>
          <a:p>
            <a:pPr marL="82550" marR="0" lvl="0" indent="-82550" defTabSz="914400" rtl="1" eaLnBrk="0" fontAlgn="base" latinLnBrk="0" hangingPunct="0">
              <a:lnSpc>
                <a:spcPct val="100000"/>
              </a:lnSpc>
              <a:spcBef>
                <a:spcPct val="0"/>
              </a:spcBef>
              <a:spcAft>
                <a:spcPct val="0"/>
              </a:spcAft>
              <a:buClr>
                <a:srgbClr val="FFFF99"/>
              </a:buClr>
              <a:buSzTx/>
              <a:buFont typeface="+mj-lt"/>
              <a:buAutoNum type="arabicPeriod"/>
              <a:tabLst>
                <a:tab pos="825500" algn="l"/>
              </a:tabLst>
              <a:defRPr/>
            </a:pP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إذا كان </a:t>
            </a:r>
            <a:r>
              <a:rPr kumimoji="0" lang="ar-SA" sz="3200" b="1" i="0" u="none" strike="noStrike" kern="1200" normalizeH="0" baseline="0" noProof="0" dirty="0" smtClean="0">
                <a:ln w="18000">
                  <a:solidFill>
                    <a:schemeClr val="bg2">
                      <a:lumMod val="10000"/>
                    </a:schemeClr>
                  </a:solidFill>
                  <a:prstDash val="solid"/>
                  <a:miter lim="800000"/>
                </a:ln>
                <a:solidFill>
                  <a:srgbClr val="FFFF99"/>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نمو </a:t>
            </a:r>
            <a:r>
              <a:rPr kumimoji="0" lang="ar-SA" sz="3200" b="1" i="0" u="none" strike="noStrike" kern="1200" normalizeH="0" baseline="0" noProof="0" dirty="0" err="1" smtClean="0">
                <a:ln w="18000">
                  <a:solidFill>
                    <a:schemeClr val="bg2">
                      <a:lumMod val="10000"/>
                    </a:schemeClr>
                  </a:solidFill>
                  <a:prstDash val="solid"/>
                  <a:miter lim="800000"/>
                </a:ln>
                <a:solidFill>
                  <a:srgbClr val="FFFF99"/>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الفطرين</a:t>
            </a:r>
            <a:r>
              <a:rPr kumimoji="0" lang="ar-SA" sz="3200" b="1" i="0" u="none" strike="noStrike" kern="1200" normalizeH="0" baseline="0" noProof="0" dirty="0" smtClean="0">
                <a:ln w="18000">
                  <a:solidFill>
                    <a:schemeClr val="bg2">
                      <a:lumMod val="10000"/>
                    </a:schemeClr>
                  </a:solidFill>
                  <a:prstDash val="solid"/>
                  <a:miter lim="800000"/>
                </a:ln>
                <a:solidFill>
                  <a:srgbClr val="FFFF99"/>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متساوياً </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وبنفس السرعة نعمل بيئة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آجار</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فقط لأنها تؤدي إلى نمو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هيفات</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طويلة ورفيعة ومنفصلة وبالتالي يمكن عزلها بواسطة قمة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الهيفا</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a:t>
            </a:r>
            <a:endParaRPr lang="ar-SA" sz="3200" b="1"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latin typeface="Arial" pitchFamily="34" charset="0"/>
              <a:ea typeface="Times New Roman" pitchFamily="18" charset="0"/>
              <a:cs typeface="W1 SHUROOQ 26 020" pitchFamily="2" charset="-78"/>
            </a:endParaRPr>
          </a:p>
          <a:p>
            <a:pPr marL="82550" marR="0" lvl="0" indent="-82550" defTabSz="914400" rtl="1" eaLnBrk="0" fontAlgn="base" latinLnBrk="0" hangingPunct="0">
              <a:lnSpc>
                <a:spcPct val="100000"/>
              </a:lnSpc>
              <a:spcBef>
                <a:spcPct val="0"/>
              </a:spcBef>
              <a:spcAft>
                <a:spcPct val="0"/>
              </a:spcAft>
              <a:buClr>
                <a:srgbClr val="FFFF99"/>
              </a:buClr>
              <a:buSzTx/>
              <a:buFont typeface="+mj-lt"/>
              <a:buAutoNum type="arabicPeriod"/>
              <a:tabLst>
                <a:tab pos="825500" algn="l"/>
              </a:tabLst>
              <a:defRPr/>
            </a:pP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يمكن استخدام بيئات ذات درجات حموضة مختلفة إذ أن بعض الفطريات تنمو أسرع في البيئة القلوية والبعض الآخر يفضل البيئات الحمضية لذلك يزرع الفطر الملوث في بيئات مختلفة الحموضة وعلى حسب نوع الفطر يكون أفضل نمو , يمكن استخدام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هيدروكسيد</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الصوديوم</a:t>
            </a:r>
            <a:r>
              <a:rPr kumimoji="0" lang="ar-SA"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a:t>
            </a:r>
            <a:r>
              <a:rPr kumimoji="0" lang="ar-SA"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a:t>
            </a:r>
            <a:r>
              <a:rPr kumimoji="0" lang="en-US" sz="24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NaOH</a:t>
            </a:r>
            <a:r>
              <a:rPr kumimoji="0" lang="ar-SA"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 </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أو حمض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الهيدروكلوريك</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a:t>
            </a:r>
            <a:r>
              <a:rPr kumimoji="0" lang="ar-SA"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a:t>
            </a:r>
            <a:r>
              <a:rPr kumimoji="0" lang="en-US" sz="24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HCl</a:t>
            </a:r>
            <a:r>
              <a:rPr kumimoji="0" lang="ar-SA"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 </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للحصول على حموضة أو قلوية مناسبة.</a:t>
            </a:r>
            <a:endParaRPr lang="ar-SA" sz="3200" b="1"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latin typeface="Arial" pitchFamily="34" charset="0"/>
              <a:ea typeface="Times New Roman" pitchFamily="18" charset="0"/>
              <a:cs typeface="W1 SHUROOQ 26 020" pitchFamily="2" charset="-78"/>
            </a:endParaRPr>
          </a:p>
          <a:p>
            <a:pPr marL="82550" lvl="0" indent="-82550" eaLnBrk="0" fontAlgn="base" hangingPunct="0">
              <a:spcBef>
                <a:spcPct val="0"/>
              </a:spcBef>
              <a:spcAft>
                <a:spcPct val="0"/>
              </a:spcAft>
              <a:buClr>
                <a:srgbClr val="FFFF99"/>
              </a:buClr>
              <a:buFont typeface="+mj-lt"/>
              <a:buAutoNum type="arabicPeriod"/>
              <a:tabLst>
                <a:tab pos="825500" algn="l"/>
              </a:tabLst>
              <a:defRPr/>
            </a:pPr>
            <a:r>
              <a:rPr lang="ar-SA" sz="3200" b="1"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latin typeface="Arial" pitchFamily="34" charset="0"/>
                <a:ea typeface="Times New Roman" pitchFamily="18" charset="0"/>
                <a:cs typeface="W1 SHUROOQ 26 020" pitchFamily="2" charset="-78"/>
              </a:rPr>
              <a:t>إذا كان الفطر من الفطريات التي تكون جراثيم يمكن استخدام طريقة الجرثومة المفردة </a:t>
            </a:r>
            <a:r>
              <a:rPr lang="en-US" sz="2400" b="1"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latin typeface="Arial" pitchFamily="34" charset="0"/>
                <a:ea typeface="Times New Roman" pitchFamily="18" charset="0"/>
                <a:cs typeface="+mj-cs"/>
              </a:rPr>
              <a:t>Single spore isolation</a:t>
            </a:r>
            <a:r>
              <a:rPr lang="ar-SA" sz="2400" b="1"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latin typeface="Arial" pitchFamily="34" charset="0"/>
                <a:ea typeface="Times New Roman" pitchFamily="18" charset="0"/>
                <a:cs typeface="+mj-cs"/>
              </a:rPr>
              <a:t> </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أو من طرف </a:t>
            </a:r>
            <a:r>
              <a:rPr kumimoji="0" lang="ar-SA" sz="32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هيفا</a:t>
            </a:r>
            <a:r>
              <a:rPr kumimoji="0" lang="ar-SA" sz="32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a:t>
            </a:r>
            <a:r>
              <a:rPr kumimoji="0" lang="en-US" sz="2400" b="1" i="0" u="none" strike="noStrike" kern="1200" normalizeH="0" baseline="0" noProof="0" dirty="0" err="1"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mj-cs"/>
              </a:rPr>
              <a:t>hiphal</a:t>
            </a:r>
            <a:r>
              <a:rPr kumimoji="0" lang="en-US"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tip isolation</a:t>
            </a:r>
            <a:r>
              <a:rPr kumimoji="0" lang="ar-SA" sz="2400" b="1" i="0" u="none" strike="noStrike" kern="1200" normalizeH="0" baseline="0" noProof="0" dirty="0" smtClean="0">
                <a:ln w="18000">
                  <a:solidFill>
                    <a:schemeClr val="bg2">
                      <a:lumMod val="10000"/>
                    </a:schemeClr>
                  </a:solidFill>
                  <a:prstDash val="solid"/>
                  <a:miter lim="800000"/>
                </a:ln>
                <a:solidFill>
                  <a:srgbClr val="00A44A"/>
                </a:solidFill>
                <a:effectLst>
                  <a:glow rad="139700">
                    <a:schemeClr val="accent2">
                      <a:satMod val="175000"/>
                      <a:alpha val="40000"/>
                    </a:schemeClr>
                  </a:glow>
                  <a:outerShdw blurRad="25500" dist="23000" dir="7020000" algn="tl">
                    <a:srgbClr val="000000">
                      <a:alpha val="50000"/>
                    </a:srgbClr>
                  </a:outerShdw>
                </a:effectLst>
                <a:uLnTx/>
                <a:uFillTx/>
                <a:latin typeface="Arial" pitchFamily="34" charset="0"/>
                <a:ea typeface="Times New Roman" pitchFamily="18" charset="0"/>
                <a:cs typeface="W1 SHUROOQ 26 020" pitchFamily="2" charset="-78"/>
              </a:rPr>
              <a:t> .</a:t>
            </a:r>
            <a:endParaRPr kumimoji="0" lang="ar-SA" sz="2400" b="0" i="0" u="none" strike="noStrike" kern="1200" cap="none" spc="0" normalizeH="0" baseline="0" noProof="0" dirty="0" smtClean="0">
              <a:ln>
                <a:solidFill>
                  <a:schemeClr val="bg2">
                    <a:lumMod val="10000"/>
                  </a:schemeClr>
                </a:solidFill>
              </a:ln>
              <a:solidFill>
                <a:srgbClr val="00A44A"/>
              </a:solidFill>
              <a:effectLst>
                <a:glow rad="139700">
                  <a:schemeClr val="accent2">
                    <a:satMod val="175000"/>
                    <a:alpha val="40000"/>
                  </a:schemeClr>
                </a:glow>
              </a:effectLst>
              <a:uLnTx/>
              <a:uFillTx/>
              <a:latin typeface="Arial" pitchFamily="34" charset="0"/>
              <a:cs typeface="W1 SHUROOQ 26 020" pitchFamily="2" charset="-78"/>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usp1-ps-blla3a-28bf9342ef.gif"/>
          <p:cNvPicPr>
            <a:picLocks noGrp="1" noChangeAspect="1"/>
          </p:cNvPicPr>
          <p:nvPr>
            <p:ph idx="1"/>
          </p:nvPr>
        </p:nvPicPr>
        <p:blipFill>
          <a:blip r:embed="rId3" cstate="print"/>
          <a:stretch>
            <a:fillRect/>
          </a:stretch>
        </p:blipFill>
        <p:spPr>
          <a:xfrm>
            <a:off x="0" y="0"/>
            <a:ext cx="9144000" cy="7286652"/>
          </a:xfrm>
        </p:spPr>
      </p:pic>
      <p:sp>
        <p:nvSpPr>
          <p:cNvPr id="5" name="مستطيل 4"/>
          <p:cNvSpPr/>
          <p:nvPr/>
        </p:nvSpPr>
        <p:spPr>
          <a:xfrm>
            <a:off x="1357291" y="2708920"/>
            <a:ext cx="6671093" cy="1569660"/>
          </a:xfrm>
          <a:prstGeom prst="rect">
            <a:avLst/>
          </a:prstGeom>
          <a:noFill/>
        </p:spPr>
        <p:txBody>
          <a:bodyPr wrap="square" lIns="91440" tIns="45720" rIns="91440" bIns="45720">
            <a:spAutoFit/>
          </a:bodyPr>
          <a:lstStyle/>
          <a:p>
            <a:pPr algn="ctr"/>
            <a:r>
              <a:rPr lang="ar-SA" sz="9600" b="1"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21 015" pitchFamily="2" charset="-78"/>
              </a:rPr>
              <a:t>الواجب</a:t>
            </a:r>
            <a:endParaRPr lang="ar-SA" sz="9600" b="1" cap="none" spc="0" dirty="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21 015" pitchFamily="2" charset="-78"/>
            </a:endParaRPr>
          </a:p>
        </p:txBody>
      </p:sp>
      <p:pic>
        <p:nvPicPr>
          <p:cNvPr id="7" name="صورة 6" descr="Box_of_pills.gif"/>
          <p:cNvPicPr>
            <a:picLocks noChangeAspect="1"/>
          </p:cNvPicPr>
          <p:nvPr/>
        </p:nvPicPr>
        <p:blipFill>
          <a:blip r:embed="rId4" cstate="print"/>
          <a:srcRect/>
          <a:stretch>
            <a:fillRect/>
          </a:stretch>
        </p:blipFill>
        <p:spPr bwMode="auto">
          <a:xfrm rot="20024589" flipH="1">
            <a:off x="768127" y="1222736"/>
            <a:ext cx="1021765" cy="1450320"/>
          </a:xfrm>
          <a:prstGeom prst="rect">
            <a:avLst/>
          </a:prstGeom>
          <a:noFill/>
          <a:ln w="9525">
            <a:noFill/>
            <a:miter lim="800000"/>
            <a:headEnd/>
            <a:tailEnd/>
          </a:ln>
        </p:spPr>
      </p:pic>
      <p:pic>
        <p:nvPicPr>
          <p:cNvPr id="8" name="صورة 7" descr="Box_of_pills.gif"/>
          <p:cNvPicPr>
            <a:picLocks noChangeAspect="1"/>
          </p:cNvPicPr>
          <p:nvPr/>
        </p:nvPicPr>
        <p:blipFill>
          <a:blip r:embed="rId4" cstate="print"/>
          <a:srcRect/>
          <a:stretch>
            <a:fillRect/>
          </a:stretch>
        </p:blipFill>
        <p:spPr bwMode="auto">
          <a:xfrm rot="18398297" flipH="1">
            <a:off x="493770" y="5533875"/>
            <a:ext cx="1414463" cy="1941513"/>
          </a:xfrm>
          <a:prstGeom prst="rect">
            <a:avLst/>
          </a:prstGeom>
          <a:noFill/>
          <a:ln w="9525">
            <a:noFill/>
            <a:miter lim="800000"/>
            <a:headEnd/>
            <a:tailEnd/>
          </a:ln>
        </p:spPr>
      </p:pic>
      <p:pic>
        <p:nvPicPr>
          <p:cNvPr id="9" name="صورة 8" descr="astanteg.gif"/>
          <p:cNvPicPr>
            <a:picLocks noChangeAspect="1"/>
          </p:cNvPicPr>
          <p:nvPr/>
        </p:nvPicPr>
        <p:blipFill>
          <a:blip r:embed="rId5" cstate="print"/>
          <a:stretch>
            <a:fillRect/>
          </a:stretch>
        </p:blipFill>
        <p:spPr>
          <a:xfrm flipH="1">
            <a:off x="5429256" y="0"/>
            <a:ext cx="990600" cy="947738"/>
          </a:xfrm>
          <a:prstGeom prst="rect">
            <a:avLst/>
          </a:prstGeom>
          <a:effectLst>
            <a:outerShdw blurRad="50800" dist="38100" dir="2700000" algn="tl" rotWithShape="0">
              <a:prstClr val="black">
                <a:alpha val="40000"/>
              </a:prstClr>
            </a:outerShdw>
          </a:effectLst>
        </p:spPr>
      </p:pic>
      <p:pic>
        <p:nvPicPr>
          <p:cNvPr id="10" name="صورة 9" descr="astanteg.gif"/>
          <p:cNvPicPr>
            <a:picLocks noChangeAspect="1"/>
          </p:cNvPicPr>
          <p:nvPr/>
        </p:nvPicPr>
        <p:blipFill>
          <a:blip r:embed="rId5" cstate="print"/>
          <a:stretch>
            <a:fillRect/>
          </a:stretch>
        </p:blipFill>
        <p:spPr>
          <a:xfrm>
            <a:off x="2000232" y="0"/>
            <a:ext cx="990600" cy="947738"/>
          </a:xfrm>
          <a:prstGeom prst="rect">
            <a:avLst/>
          </a:prstGeom>
          <a:effectLst>
            <a:outerShdw blurRad="50800" dist="38100" dir="2700000" algn="tl" rotWithShape="0">
              <a:prstClr val="black">
                <a:alpha val="40000"/>
              </a:prstClr>
            </a:outerShdw>
          </a:effectLst>
        </p:spPr>
      </p:pic>
      <p:pic>
        <p:nvPicPr>
          <p:cNvPr id="11" name="صورة 10" descr="astanteg.gif"/>
          <p:cNvPicPr>
            <a:picLocks noChangeAspect="1"/>
          </p:cNvPicPr>
          <p:nvPr/>
        </p:nvPicPr>
        <p:blipFill>
          <a:blip r:embed="rId5" cstate="print"/>
          <a:stretch>
            <a:fillRect/>
          </a:stretch>
        </p:blipFill>
        <p:spPr>
          <a:xfrm flipH="1">
            <a:off x="7072330" y="5910262"/>
            <a:ext cx="990600" cy="947738"/>
          </a:xfrm>
          <a:prstGeom prst="rect">
            <a:avLst/>
          </a:prstGeom>
          <a:effectLst>
            <a:outerShdw blurRad="50800" dist="38100" dir="2700000" algn="tl" rotWithShape="0">
              <a:prstClr val="black">
                <a:alpha val="40000"/>
              </a:prstClr>
            </a:outerShdw>
          </a:effectLst>
        </p:spPr>
      </p:pic>
      <p:pic>
        <p:nvPicPr>
          <p:cNvPr id="12" name="صورة 11" descr="astanteg.gif"/>
          <p:cNvPicPr>
            <a:picLocks noChangeAspect="1"/>
          </p:cNvPicPr>
          <p:nvPr/>
        </p:nvPicPr>
        <p:blipFill>
          <a:blip r:embed="rId5" cstate="print"/>
          <a:stretch>
            <a:fillRect/>
          </a:stretch>
        </p:blipFill>
        <p:spPr>
          <a:xfrm>
            <a:off x="2143108" y="5910262"/>
            <a:ext cx="990600" cy="947738"/>
          </a:xfrm>
          <a:prstGeom prst="rect">
            <a:avLst/>
          </a:prstGeom>
          <a:effectLst>
            <a:outerShdw blurRad="50800" dist="38100" dir="2700000" algn="tl" rotWithShape="0">
              <a:prstClr val="black">
                <a:alpha val="40000"/>
              </a:prst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fade">
                                      <p:cBhvr>
                                        <p:cTn id="16" dur="1000"/>
                                        <p:tgtEl>
                                          <p:spTgt spid="9"/>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fade">
                                      <p:cBhvr>
                                        <p:cTn id="22" dur="1000"/>
                                        <p:tgtEl>
                                          <p:spTgt spid="7"/>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par>
                                <p:cTn id="29" presetID="48" presetClass="entr" presetSubtype="0" accel="5000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fade">
                                      <p:cBhvr>
                                        <p:cTn id="34" dur="1000"/>
                                        <p:tgtEl>
                                          <p:spTgt spid="11"/>
                                        </p:tgtEl>
                                      </p:cBhvr>
                                    </p:animEffect>
                                  </p:childTnLst>
                                </p:cTn>
                              </p:par>
                              <p:par>
                                <p:cTn id="35" presetID="48" presetClass="entr" presetSubtype="0" accel="5000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fade">
                                      <p:cBhvr>
                                        <p:cTn id="40" dur="1000"/>
                                        <p:tgtEl>
                                          <p:spTgt spid="12"/>
                                        </p:tgtEl>
                                      </p:cBhvr>
                                    </p:animEffect>
                                  </p:childTnLst>
                                </p:cTn>
                              </p:par>
                              <p:par>
                                <p:cTn id="41" presetID="48" presetClass="entr" presetSubtype="0" accel="5000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usp1-ps-blla3a-28bf9342ef.gif"/>
          <p:cNvPicPr>
            <a:picLocks noGrp="1" noChangeAspect="1"/>
          </p:cNvPicPr>
          <p:nvPr>
            <p:ph idx="1"/>
          </p:nvPr>
        </p:nvPicPr>
        <p:blipFill>
          <a:blip r:embed="rId3" cstate="print"/>
          <a:stretch>
            <a:fillRect/>
          </a:stretch>
        </p:blipFill>
        <p:spPr>
          <a:xfrm>
            <a:off x="0" y="0"/>
            <a:ext cx="9144000" cy="7286652"/>
          </a:xfrm>
        </p:spPr>
      </p:pic>
      <p:sp>
        <p:nvSpPr>
          <p:cNvPr id="5" name="مستطيل 4"/>
          <p:cNvSpPr/>
          <p:nvPr/>
        </p:nvSpPr>
        <p:spPr>
          <a:xfrm>
            <a:off x="1357290" y="428604"/>
            <a:ext cx="7203025" cy="2308324"/>
          </a:xfrm>
          <a:prstGeom prst="rect">
            <a:avLst/>
          </a:prstGeom>
          <a:noFill/>
        </p:spPr>
        <p:txBody>
          <a:bodyPr wrap="square" lIns="91440" tIns="45720" rIns="91440" bIns="45720">
            <a:spAutoFit/>
          </a:bodyPr>
          <a:lstStyle/>
          <a:p>
            <a:pPr algn="ctr"/>
            <a:r>
              <a:rPr lang="ar-SA" sz="7200"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ما لغرض من قلب أطباق </a:t>
            </a:r>
          </a:p>
          <a:p>
            <a:pPr algn="ctr"/>
            <a:r>
              <a:rPr lang="ar-SA" sz="7200"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البكتريا أثناء </a:t>
            </a:r>
            <a:r>
              <a:rPr lang="ar-SA" sz="7200" cap="none" spc="0" dirty="0" err="1"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التحضين</a:t>
            </a:r>
            <a:r>
              <a:rPr lang="ar-SA" sz="7200"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 ؟</a:t>
            </a:r>
            <a:endParaRPr lang="ar-SA" sz="7200" cap="none" spc="0" dirty="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endParaRPr>
          </a:p>
        </p:txBody>
      </p:sp>
      <p:sp>
        <p:nvSpPr>
          <p:cNvPr id="6" name="مستطيل 5"/>
          <p:cNvSpPr/>
          <p:nvPr/>
        </p:nvSpPr>
        <p:spPr>
          <a:xfrm>
            <a:off x="-85329" y="2571744"/>
            <a:ext cx="9229329" cy="3416320"/>
          </a:xfrm>
          <a:prstGeom prst="rect">
            <a:avLst/>
          </a:prstGeom>
          <a:noFill/>
        </p:spPr>
        <p:txBody>
          <a:bodyPr wrap="square" lIns="91440" tIns="45720" rIns="91440" bIns="45720">
            <a:spAutoFit/>
          </a:bodyPr>
          <a:lstStyle/>
          <a:p>
            <a:pPr algn="ctr"/>
            <a:endParaRPr lang="ar-SA" sz="720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endParaRPr>
          </a:p>
          <a:p>
            <a:pPr algn="ctr"/>
            <a:r>
              <a:rPr lang="ar-SA" sz="7200"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كيف تثبتين ان المزرعة المستقلة </a:t>
            </a:r>
            <a:r>
              <a:rPr lang="ar-SA" sz="7200" cap="none" spc="0" dirty="0" err="1"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نقية؟</a:t>
            </a:r>
            <a:endParaRPr lang="ar-SA" sz="7200" cap="none" spc="0" dirty="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endParaRPr>
          </a:p>
        </p:txBody>
      </p:sp>
      <p:pic>
        <p:nvPicPr>
          <p:cNvPr id="7" name="صورة 6" descr="Box_of_pills.gif"/>
          <p:cNvPicPr>
            <a:picLocks noChangeAspect="1"/>
          </p:cNvPicPr>
          <p:nvPr/>
        </p:nvPicPr>
        <p:blipFill>
          <a:blip r:embed="rId4" cstate="print"/>
          <a:srcRect/>
          <a:stretch>
            <a:fillRect/>
          </a:stretch>
        </p:blipFill>
        <p:spPr bwMode="auto">
          <a:xfrm rot="20024589" flipH="1">
            <a:off x="768127" y="1222736"/>
            <a:ext cx="1021765" cy="1450320"/>
          </a:xfrm>
          <a:prstGeom prst="rect">
            <a:avLst/>
          </a:prstGeom>
          <a:noFill/>
          <a:ln w="9525">
            <a:noFill/>
            <a:miter lim="800000"/>
            <a:headEnd/>
            <a:tailEnd/>
          </a:ln>
        </p:spPr>
      </p:pic>
      <p:pic>
        <p:nvPicPr>
          <p:cNvPr id="8" name="صورة 7" descr="Box_of_pills.gif"/>
          <p:cNvPicPr>
            <a:picLocks noChangeAspect="1"/>
          </p:cNvPicPr>
          <p:nvPr/>
        </p:nvPicPr>
        <p:blipFill>
          <a:blip r:embed="rId4" cstate="print"/>
          <a:srcRect/>
          <a:stretch>
            <a:fillRect/>
          </a:stretch>
        </p:blipFill>
        <p:spPr bwMode="auto">
          <a:xfrm rot="18398297" flipH="1">
            <a:off x="493770" y="5533875"/>
            <a:ext cx="1414463" cy="1941513"/>
          </a:xfrm>
          <a:prstGeom prst="rect">
            <a:avLst/>
          </a:prstGeom>
          <a:noFill/>
          <a:ln w="9525">
            <a:noFill/>
            <a:miter lim="800000"/>
            <a:headEnd/>
            <a:tailEnd/>
          </a:ln>
        </p:spPr>
      </p:pic>
      <p:pic>
        <p:nvPicPr>
          <p:cNvPr id="9" name="صورة 8" descr="astanteg.gif"/>
          <p:cNvPicPr>
            <a:picLocks noChangeAspect="1"/>
          </p:cNvPicPr>
          <p:nvPr/>
        </p:nvPicPr>
        <p:blipFill>
          <a:blip r:embed="rId5" cstate="print"/>
          <a:stretch>
            <a:fillRect/>
          </a:stretch>
        </p:blipFill>
        <p:spPr>
          <a:xfrm flipH="1">
            <a:off x="5429256" y="0"/>
            <a:ext cx="990600" cy="947738"/>
          </a:xfrm>
          <a:prstGeom prst="rect">
            <a:avLst/>
          </a:prstGeom>
          <a:effectLst>
            <a:outerShdw blurRad="50800" dist="38100" dir="2700000" algn="tl" rotWithShape="0">
              <a:prstClr val="black">
                <a:alpha val="40000"/>
              </a:prstClr>
            </a:outerShdw>
          </a:effectLst>
        </p:spPr>
      </p:pic>
      <p:pic>
        <p:nvPicPr>
          <p:cNvPr id="10" name="صورة 9" descr="astanteg.gif"/>
          <p:cNvPicPr>
            <a:picLocks noChangeAspect="1"/>
          </p:cNvPicPr>
          <p:nvPr/>
        </p:nvPicPr>
        <p:blipFill>
          <a:blip r:embed="rId5" cstate="print"/>
          <a:stretch>
            <a:fillRect/>
          </a:stretch>
        </p:blipFill>
        <p:spPr>
          <a:xfrm>
            <a:off x="2000232" y="0"/>
            <a:ext cx="990600" cy="947738"/>
          </a:xfrm>
          <a:prstGeom prst="rect">
            <a:avLst/>
          </a:prstGeom>
          <a:effectLst>
            <a:outerShdw blurRad="50800" dist="38100" dir="2700000" algn="tl" rotWithShape="0">
              <a:prstClr val="black">
                <a:alpha val="40000"/>
              </a:prstClr>
            </a:outerShdw>
          </a:effectLst>
        </p:spPr>
      </p:pic>
      <p:pic>
        <p:nvPicPr>
          <p:cNvPr id="11" name="صورة 10" descr="astanteg.gif"/>
          <p:cNvPicPr>
            <a:picLocks noChangeAspect="1"/>
          </p:cNvPicPr>
          <p:nvPr/>
        </p:nvPicPr>
        <p:blipFill>
          <a:blip r:embed="rId5" cstate="print"/>
          <a:stretch>
            <a:fillRect/>
          </a:stretch>
        </p:blipFill>
        <p:spPr>
          <a:xfrm flipH="1">
            <a:off x="7072330" y="5910262"/>
            <a:ext cx="990600" cy="947738"/>
          </a:xfrm>
          <a:prstGeom prst="rect">
            <a:avLst/>
          </a:prstGeom>
          <a:effectLst>
            <a:outerShdw blurRad="50800" dist="38100" dir="2700000" algn="tl" rotWithShape="0">
              <a:prstClr val="black">
                <a:alpha val="40000"/>
              </a:prstClr>
            </a:outerShdw>
          </a:effectLst>
        </p:spPr>
      </p:pic>
      <p:pic>
        <p:nvPicPr>
          <p:cNvPr id="12" name="صورة 11" descr="astanteg.gif"/>
          <p:cNvPicPr>
            <a:picLocks noChangeAspect="1"/>
          </p:cNvPicPr>
          <p:nvPr/>
        </p:nvPicPr>
        <p:blipFill>
          <a:blip r:embed="rId5" cstate="print"/>
          <a:stretch>
            <a:fillRect/>
          </a:stretch>
        </p:blipFill>
        <p:spPr>
          <a:xfrm>
            <a:off x="2143108" y="5910262"/>
            <a:ext cx="990600" cy="947738"/>
          </a:xfrm>
          <a:prstGeom prst="rect">
            <a:avLst/>
          </a:prstGeom>
          <a:effectLst>
            <a:outerShdw blurRad="50800" dist="38100" dir="2700000" algn="tl" rotWithShape="0">
              <a:prstClr val="black">
                <a:alpha val="40000"/>
              </a:prst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fade">
                                      <p:cBhvr>
                                        <p:cTn id="16" dur="1000"/>
                                        <p:tgtEl>
                                          <p:spTgt spid="9"/>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fade">
                                      <p:cBhvr>
                                        <p:cTn id="22" dur="1000"/>
                                        <p:tgtEl>
                                          <p:spTgt spid="7"/>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cTn>
                              </p:par>
                              <p:par>
                                <p:cTn id="37" presetID="48" presetClass="entr" presetSubtype="0" accel="50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animEffect transition="in" filter="fade">
                                      <p:cBhvr>
                                        <p:cTn id="42" dur="1000"/>
                                        <p:tgtEl>
                                          <p:spTgt spid="11"/>
                                        </p:tgtEl>
                                      </p:cBhvr>
                                    </p:animEffect>
                                  </p:childTnLst>
                                </p:cTn>
                              </p:par>
                              <p:par>
                                <p:cTn id="43" presetID="48" presetClass="entr" presetSubtype="0" accel="5000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12"/>
                                        </p:tgtEl>
                                        <p:attrNameLst>
                                          <p:attrName>ppt_y</p:attrName>
                                        </p:attrNameLst>
                                      </p:cBhvr>
                                      <p:tavLst>
                                        <p:tav tm="0">
                                          <p:val>
                                            <p:strVal val="#ppt_y"/>
                                          </p:val>
                                        </p:tav>
                                        <p:tav tm="100000">
                                          <p:val>
                                            <p:strVal val="#ppt_y"/>
                                          </p:val>
                                        </p:tav>
                                      </p:tavLst>
                                    </p:anim>
                                    <p:animEffect transition="in" filter="fade">
                                      <p:cBhvr>
                                        <p:cTn id="48" dur="1000"/>
                                        <p:tgtEl>
                                          <p:spTgt spid="12"/>
                                        </p:tgtEl>
                                      </p:cBhvr>
                                    </p:animEffect>
                                  </p:childTnLst>
                                </p:cTn>
                              </p:par>
                              <p:par>
                                <p:cTn id="49" presetID="48" presetClass="entr" presetSubtype="0" accel="5000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8"/>
                                        </p:tgtEl>
                                        <p:attrNameLst>
                                          <p:attrName>ppt_y</p:attrName>
                                        </p:attrNameLst>
                                      </p:cBhvr>
                                      <p:tavLst>
                                        <p:tav tm="0">
                                          <p:val>
                                            <p:strVal val="#ppt_y"/>
                                          </p:val>
                                        </p:tav>
                                        <p:tav tm="100000">
                                          <p:val>
                                            <p:strVal val="#ppt_y"/>
                                          </p:val>
                                        </p:tav>
                                      </p:tavLst>
                                    </p:anim>
                                    <p:animEffect transition="in" filter="fade">
                                      <p:cBhvr>
                                        <p:cTn id="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usp1-ps-blla3a-28bf9342ef.gif"/>
          <p:cNvPicPr>
            <a:picLocks noGrp="1" noChangeAspect="1"/>
          </p:cNvPicPr>
          <p:nvPr>
            <p:ph idx="1"/>
          </p:nvPr>
        </p:nvPicPr>
        <p:blipFill>
          <a:blip r:embed="rId2" cstate="print"/>
          <a:stretch>
            <a:fillRect/>
          </a:stretch>
        </p:blipFill>
        <p:spPr>
          <a:xfrm>
            <a:off x="0" y="-428652"/>
            <a:ext cx="9144000" cy="7286652"/>
          </a:xfrm>
        </p:spPr>
      </p:pic>
      <p:sp>
        <p:nvSpPr>
          <p:cNvPr id="5" name="مستطيل 4"/>
          <p:cNvSpPr/>
          <p:nvPr/>
        </p:nvSpPr>
        <p:spPr>
          <a:xfrm>
            <a:off x="428596" y="980728"/>
            <a:ext cx="8715404" cy="3785652"/>
          </a:xfrm>
          <a:prstGeom prst="rect">
            <a:avLst/>
          </a:prstGeom>
          <a:noFill/>
        </p:spPr>
        <p:txBody>
          <a:bodyPr wrap="square" lIns="91440" tIns="45720" rIns="91440" bIns="45720">
            <a:spAutoFit/>
          </a:bodyPr>
          <a:lstStyle/>
          <a:p>
            <a:pPr algn="ctr"/>
            <a:endParaRPr lang="ar-SA" sz="6000"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endParaRPr>
          </a:p>
          <a:p>
            <a:pPr algn="ctr"/>
            <a:r>
              <a:rPr lang="ar-SA" sz="6000" b="1"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استخدام بيئات </a:t>
            </a:r>
            <a:r>
              <a:rPr lang="ar-SA" sz="6000" b="1" cap="none" spc="0" dirty="0" err="1"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حامضية</a:t>
            </a:r>
            <a:r>
              <a:rPr lang="ar-SA" sz="6000" b="1"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 في </a:t>
            </a:r>
          </a:p>
          <a:p>
            <a:pPr algn="ctr"/>
            <a:r>
              <a:rPr lang="ar-SA" sz="6000" b="1" cap="none" spc="0" dirty="0" smtClean="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rPr>
              <a:t>عزل الفطريات من البكتيريا</a:t>
            </a:r>
          </a:p>
          <a:p>
            <a:pPr algn="ctr"/>
            <a:endParaRPr lang="ar-SA" sz="6000" cap="none" spc="0" dirty="0">
              <a:ln w="24500" cmpd="dbl">
                <a:solidFill>
                  <a:srgbClr val="FF9933"/>
                </a:solidFill>
                <a:prstDash val="solid"/>
                <a:miter lim="800000"/>
              </a:ln>
              <a:solidFill>
                <a:srgbClr val="FFFF99"/>
              </a:solidFill>
              <a:effectLst>
                <a:glow rad="228600">
                  <a:schemeClr val="accent2">
                    <a:satMod val="175000"/>
                    <a:alpha val="40000"/>
                  </a:schemeClr>
                </a:glow>
                <a:outerShdw blurRad="38100" dist="38100" dir="7020000" algn="tl">
                  <a:srgbClr val="000000">
                    <a:alpha val="35000"/>
                  </a:srgbClr>
                </a:outerShdw>
              </a:effectLst>
              <a:cs typeface="W1 SHUROOQ 37 031" pitchFamily="2" charset="-78"/>
            </a:endParaRPr>
          </a:p>
        </p:txBody>
      </p:sp>
      <p:pic>
        <p:nvPicPr>
          <p:cNvPr id="7" name="صورة 6" descr="Box_of_pills.gif"/>
          <p:cNvPicPr>
            <a:picLocks noChangeAspect="1"/>
          </p:cNvPicPr>
          <p:nvPr/>
        </p:nvPicPr>
        <p:blipFill>
          <a:blip r:embed="rId3" cstate="print"/>
          <a:srcRect/>
          <a:stretch>
            <a:fillRect/>
          </a:stretch>
        </p:blipFill>
        <p:spPr bwMode="auto">
          <a:xfrm rot="20024589" flipH="1">
            <a:off x="579434" y="3179233"/>
            <a:ext cx="1575268" cy="2497233"/>
          </a:xfrm>
          <a:prstGeom prst="rect">
            <a:avLst/>
          </a:prstGeom>
          <a:noFill/>
          <a:ln w="9525">
            <a:noFill/>
            <a:miter lim="800000"/>
            <a:headEnd/>
            <a:tailEnd/>
          </a:ln>
        </p:spPr>
      </p:pic>
      <p:pic>
        <p:nvPicPr>
          <p:cNvPr id="9" name="صورة 8" descr="astanteg.gif"/>
          <p:cNvPicPr>
            <a:picLocks noChangeAspect="1"/>
          </p:cNvPicPr>
          <p:nvPr/>
        </p:nvPicPr>
        <p:blipFill>
          <a:blip r:embed="rId4" cstate="print"/>
          <a:stretch>
            <a:fillRect/>
          </a:stretch>
        </p:blipFill>
        <p:spPr>
          <a:xfrm flipH="1">
            <a:off x="5143504" y="642918"/>
            <a:ext cx="990600" cy="947738"/>
          </a:xfrm>
          <a:prstGeom prst="rect">
            <a:avLst/>
          </a:prstGeom>
          <a:effectLst>
            <a:outerShdw blurRad="50800" dist="38100" dir="2700000" algn="tl" rotWithShape="0">
              <a:prstClr val="black">
                <a:alpha val="40000"/>
              </a:prstClr>
            </a:outerShdw>
          </a:effectLst>
        </p:spPr>
      </p:pic>
      <p:pic>
        <p:nvPicPr>
          <p:cNvPr id="10" name="صورة 9" descr="astanteg.gif"/>
          <p:cNvPicPr>
            <a:picLocks noChangeAspect="1"/>
          </p:cNvPicPr>
          <p:nvPr/>
        </p:nvPicPr>
        <p:blipFill>
          <a:blip r:embed="rId4" cstate="print"/>
          <a:stretch>
            <a:fillRect/>
          </a:stretch>
        </p:blipFill>
        <p:spPr>
          <a:xfrm>
            <a:off x="2071670" y="3857628"/>
            <a:ext cx="990600" cy="947738"/>
          </a:xfrm>
          <a:prstGeom prst="rect">
            <a:avLst/>
          </a:prstGeom>
          <a:effectLst>
            <a:outerShdw blurRad="50800" dist="38100" dir="2700000" algn="tl" rotWithShape="0">
              <a:prstClr val="black">
                <a:alpha val="40000"/>
              </a:prst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800" decel="100000"/>
                                        <p:tgtEl>
                                          <p:spTgt spid="10"/>
                                        </p:tgtEl>
                                      </p:cBhvr>
                                    </p:animEffect>
                                    <p:anim calcmode="lin" valueType="num">
                                      <p:cBhvr>
                                        <p:cTn id="24" dur="800" decel="100000" fill="hold"/>
                                        <p:tgtEl>
                                          <p:spTgt spid="10"/>
                                        </p:tgtEl>
                                        <p:attrNameLst>
                                          <p:attrName>style.rotation</p:attrName>
                                        </p:attrNameLst>
                                      </p:cBhvr>
                                      <p:tavLst>
                                        <p:tav tm="0">
                                          <p:val>
                                            <p:fltVal val="-90"/>
                                          </p:val>
                                        </p:tav>
                                        <p:tav tm="100000">
                                          <p:val>
                                            <p:fltVal val="0"/>
                                          </p:val>
                                        </p:tav>
                                      </p:tavLst>
                                    </p:anim>
                                    <p:anim calcmode="lin" valueType="num">
                                      <p:cBhvr>
                                        <p:cTn id="25" dur="800" decel="100000" fill="hold"/>
                                        <p:tgtEl>
                                          <p:spTgt spid="10"/>
                                        </p:tgtEl>
                                        <p:attrNameLst>
                                          <p:attrName>ppt_x</p:attrName>
                                        </p:attrNameLst>
                                      </p:cBhvr>
                                      <p:tavLst>
                                        <p:tav tm="0">
                                          <p:val>
                                            <p:strVal val="#ppt_x+0.4"/>
                                          </p:val>
                                        </p:tav>
                                        <p:tav tm="100000">
                                          <p:val>
                                            <p:strVal val="#ppt_x-0.05"/>
                                          </p:val>
                                        </p:tav>
                                      </p:tavLst>
                                    </p:anim>
                                    <p:anim calcmode="lin" valueType="num">
                                      <p:cBhvr>
                                        <p:cTn id="26" dur="800" decel="100000" fill="hold"/>
                                        <p:tgtEl>
                                          <p:spTgt spid="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usp1-ps-blla3a-28bf9342ef.gif"/>
          <p:cNvPicPr>
            <a:picLocks noGrp="1" noChangeAspect="1"/>
          </p:cNvPicPr>
          <p:nvPr>
            <p:ph idx="1"/>
          </p:nvPr>
        </p:nvPicPr>
        <p:blipFill>
          <a:blip r:embed="rId2" cstate="print"/>
          <a:stretch>
            <a:fillRect/>
          </a:stretch>
        </p:blipFill>
        <p:spPr>
          <a:xfrm>
            <a:off x="0" y="-428652"/>
            <a:ext cx="9144000" cy="7286652"/>
          </a:xfrm>
        </p:spPr>
      </p:pic>
      <p:sp>
        <p:nvSpPr>
          <p:cNvPr id="5" name="مستطيل 4"/>
          <p:cNvSpPr/>
          <p:nvPr/>
        </p:nvSpPr>
        <p:spPr>
          <a:xfrm>
            <a:off x="1000100" y="4643446"/>
            <a:ext cx="5109091" cy="1569660"/>
          </a:xfrm>
          <a:prstGeom prst="rect">
            <a:avLst/>
          </a:prstGeom>
        </p:spPr>
        <p:txBody>
          <a:bodyPr wrap="none">
            <a:spAutoFit/>
          </a:bodyPr>
          <a:lstStyle/>
          <a:p>
            <a:r>
              <a:rPr lang="ar-SA" sz="9600" b="1" dirty="0" smtClean="0">
                <a:ln w="17780" cmpd="sng">
                  <a:solidFill>
                    <a:schemeClr val="tx2">
                      <a:lumMod val="75000"/>
                    </a:schemeClr>
                  </a:solidFill>
                  <a:prstDash val="solid"/>
                  <a:miter lim="800000"/>
                </a:ln>
                <a:solidFill>
                  <a:schemeClr val="accent2">
                    <a:lumMod val="60000"/>
                    <a:lumOff val="40000"/>
                  </a:schemeClr>
                </a:solidFill>
                <a:effectLst>
                  <a:glow rad="139700">
                    <a:schemeClr val="accent5">
                      <a:satMod val="175000"/>
                      <a:alpha val="40000"/>
                    </a:schemeClr>
                  </a:glow>
                  <a:outerShdw blurRad="50800" algn="tl" rotWithShape="0">
                    <a:srgbClr val="000000"/>
                  </a:outerShdw>
                </a:effectLst>
                <a:latin typeface="W3 TABUK 046" pitchFamily="2" charset="0"/>
                <a:cs typeface="W1 0023." pitchFamily="2" charset="-78"/>
              </a:rPr>
              <a:t>أ.منيرة </a:t>
            </a:r>
            <a:r>
              <a:rPr lang="ar-SA" sz="9600" b="1" dirty="0" err="1" smtClean="0">
                <a:ln w="17780" cmpd="sng">
                  <a:solidFill>
                    <a:schemeClr val="tx2">
                      <a:lumMod val="75000"/>
                    </a:schemeClr>
                  </a:solidFill>
                  <a:prstDash val="solid"/>
                  <a:miter lim="800000"/>
                </a:ln>
                <a:solidFill>
                  <a:schemeClr val="accent2">
                    <a:lumMod val="60000"/>
                    <a:lumOff val="40000"/>
                  </a:schemeClr>
                </a:solidFill>
                <a:effectLst>
                  <a:glow rad="139700">
                    <a:schemeClr val="accent5">
                      <a:satMod val="175000"/>
                      <a:alpha val="40000"/>
                    </a:schemeClr>
                  </a:glow>
                  <a:outerShdw blurRad="50800" algn="tl" rotWithShape="0">
                    <a:srgbClr val="000000"/>
                  </a:outerShdw>
                </a:effectLst>
                <a:latin typeface="W3 TABUK 046" pitchFamily="2" charset="0"/>
                <a:cs typeface="W1 0023." pitchFamily="2" charset="-78"/>
              </a:rPr>
              <a:t>الدوسري</a:t>
            </a:r>
            <a:endParaRPr lang="ar-SA" sz="9600" b="1" dirty="0">
              <a:ln w="17780" cmpd="sng">
                <a:solidFill>
                  <a:schemeClr val="tx2">
                    <a:lumMod val="75000"/>
                  </a:schemeClr>
                </a:solidFill>
                <a:prstDash val="solid"/>
                <a:miter lim="800000"/>
              </a:ln>
              <a:solidFill>
                <a:schemeClr val="accent2">
                  <a:lumMod val="60000"/>
                  <a:lumOff val="40000"/>
                </a:schemeClr>
              </a:solidFill>
              <a:effectLst>
                <a:glow rad="139700">
                  <a:schemeClr val="accent5">
                    <a:satMod val="175000"/>
                    <a:alpha val="40000"/>
                  </a:schemeClr>
                </a:glow>
                <a:outerShdw blurRad="50800" algn="tl" rotWithShape="0">
                  <a:srgbClr val="000000"/>
                </a:outerShdw>
              </a:effectLst>
              <a:latin typeface="W3 TABUK 046" pitchFamily="2" charset="0"/>
              <a:cs typeface="W1 0023." pitchFamily="2" charset="-78"/>
            </a:endParaRPr>
          </a:p>
        </p:txBody>
      </p:sp>
      <p:pic>
        <p:nvPicPr>
          <p:cNvPr id="6" name="صورة 5" descr="t047.gif"/>
          <p:cNvPicPr>
            <a:picLocks noChangeAspect="1"/>
          </p:cNvPicPr>
          <p:nvPr/>
        </p:nvPicPr>
        <p:blipFill>
          <a:blip r:embed="rId3" cstate="print"/>
          <a:stretch>
            <a:fillRect/>
          </a:stretch>
        </p:blipFill>
        <p:spPr>
          <a:xfrm>
            <a:off x="0" y="-428652"/>
            <a:ext cx="9144000" cy="5500726"/>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2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VAYBCAGT5ZOYCAGVGCT4CAQ01NKXCA4G49JPCAWNN63VCA89H7V0CALZ5MFDCA0XL9PYCACDQFGBCAPMIGIVCA5CM7PQCAP2GG6ECA86T4ZMCA3GXAOQCABLIIYBCA8A1RHKCADWZ0LXCAPFL5O3CAMVA4PG.jpg"/>
          <p:cNvPicPr>
            <a:picLocks noGrp="1" noChangeAspect="1"/>
          </p:cNvPicPr>
          <p:nvPr>
            <p:ph idx="1"/>
          </p:nvPr>
        </p:nvPicPr>
        <p:blipFill>
          <a:blip r:embed="rId2" cstate="print"/>
          <a:stretch>
            <a:fillRect/>
          </a:stretch>
        </p:blipFill>
        <p:spPr>
          <a:xfrm>
            <a:off x="0" y="0"/>
            <a:ext cx="9144000" cy="6858000"/>
          </a:xfrm>
        </p:spPr>
      </p:pic>
      <p:sp>
        <p:nvSpPr>
          <p:cNvPr id="5" name="مستطيل 4"/>
          <p:cNvSpPr/>
          <p:nvPr/>
        </p:nvSpPr>
        <p:spPr>
          <a:xfrm>
            <a:off x="0" y="980728"/>
            <a:ext cx="9144000" cy="4093428"/>
          </a:xfrm>
          <a:prstGeom prst="rect">
            <a:avLst/>
          </a:prstGeom>
        </p:spPr>
        <p:txBody>
          <a:bodyPr wrap="square">
            <a:spAutoFit/>
          </a:bodyPr>
          <a:lstStyle/>
          <a:p>
            <a:pPr algn="ctr"/>
            <a:r>
              <a:rPr lang="ar-SA" sz="8000" b="1" dirty="0" smtClean="0">
                <a:ln w="18000">
                  <a:solidFill>
                    <a:schemeClr val="accent2">
                      <a:satMod val="140000"/>
                    </a:schemeClr>
                  </a:solidFill>
                  <a:prstDash val="solid"/>
                  <a:miter lim="800000"/>
                </a:ln>
                <a:solidFill>
                  <a:srgbClr val="9900CC"/>
                </a:solidFill>
                <a:effectLst>
                  <a:glow rad="228600">
                    <a:schemeClr val="accent6">
                      <a:satMod val="175000"/>
                      <a:alpha val="40000"/>
                    </a:schemeClr>
                  </a:glow>
                  <a:outerShdw blurRad="25500" dist="23000" dir="7020000" algn="tl">
                    <a:srgbClr val="000000">
                      <a:alpha val="50000"/>
                    </a:srgbClr>
                  </a:outerShdw>
                </a:effectLst>
                <a:cs typeface="W1 SHUROOQ 26 020" pitchFamily="2" charset="-78"/>
              </a:rPr>
              <a:t>ما لمقصود بعملية </a:t>
            </a:r>
            <a:r>
              <a:rPr lang="ar-SA" sz="8000" b="1" dirty="0" err="1" smtClean="0">
                <a:ln w="18000">
                  <a:solidFill>
                    <a:schemeClr val="accent2">
                      <a:satMod val="140000"/>
                    </a:schemeClr>
                  </a:solidFill>
                  <a:prstDash val="solid"/>
                  <a:miter lim="800000"/>
                </a:ln>
                <a:solidFill>
                  <a:srgbClr val="9900CC"/>
                </a:solidFill>
                <a:effectLst>
                  <a:glow rad="228600">
                    <a:schemeClr val="accent6">
                      <a:satMod val="175000"/>
                      <a:alpha val="40000"/>
                    </a:schemeClr>
                  </a:glow>
                  <a:outerShdw blurRad="25500" dist="23000" dir="7020000" algn="tl">
                    <a:srgbClr val="000000">
                      <a:alpha val="50000"/>
                    </a:srgbClr>
                  </a:outerShdw>
                </a:effectLst>
                <a:cs typeface="W1 SHUROOQ 26 020" pitchFamily="2" charset="-78"/>
              </a:rPr>
              <a:t>التنقية؟؟؟</a:t>
            </a:r>
            <a:endParaRPr lang="ar-SA" sz="8000" b="1" dirty="0" smtClean="0">
              <a:ln w="18000">
                <a:solidFill>
                  <a:schemeClr val="accent2">
                    <a:satMod val="140000"/>
                  </a:schemeClr>
                </a:solidFill>
                <a:prstDash val="solid"/>
                <a:miter lim="800000"/>
              </a:ln>
              <a:solidFill>
                <a:srgbClr val="9900CC"/>
              </a:solidFill>
              <a:effectLst>
                <a:glow rad="228600">
                  <a:schemeClr val="accent6">
                    <a:satMod val="175000"/>
                    <a:alpha val="40000"/>
                  </a:schemeClr>
                </a:glow>
                <a:outerShdw blurRad="25500" dist="23000" dir="7020000" algn="tl">
                  <a:srgbClr val="000000">
                    <a:alpha val="50000"/>
                  </a:srgbClr>
                </a:outerShdw>
              </a:effectLst>
              <a:cs typeface="W1 SHUROOQ 26 020" pitchFamily="2" charset="-78"/>
            </a:endParaRPr>
          </a:p>
          <a:p>
            <a:pPr algn="ctr"/>
            <a:r>
              <a:rPr lang="ar-SA" sz="6000" b="1" dirty="0" smtClean="0">
                <a:ln w="18000">
                  <a:solidFill>
                    <a:srgbClr val="332741"/>
                  </a:solidFill>
                  <a:prstDash val="solid"/>
                  <a:miter lim="800000"/>
                </a:ln>
                <a:solidFill>
                  <a:srgbClr val="FFFF99"/>
                </a:solidFill>
                <a:effectLst>
                  <a:glow rad="139700">
                    <a:schemeClr val="accent2">
                      <a:satMod val="175000"/>
                      <a:alpha val="40000"/>
                    </a:schemeClr>
                  </a:glow>
                  <a:outerShdw blurRad="25500" dist="23000" dir="7020000" algn="tl">
                    <a:srgbClr val="000000">
                      <a:alpha val="50000"/>
                    </a:srgbClr>
                  </a:outerShdw>
                </a:effectLst>
                <a:cs typeface="W1 SHUROOQ 26 020" pitchFamily="2" charset="-78"/>
              </a:rPr>
              <a:t>هو الحصول على مزرعة تحوي نوع واحد فقط من الاحياء الدقيقة وبالتالي الحصول على مستعمرات </a:t>
            </a:r>
            <a:r>
              <a:rPr lang="ar-SA" sz="6000" b="1" dirty="0" smtClean="0">
                <a:ln w="28575">
                  <a:solidFill>
                    <a:schemeClr val="tx1">
                      <a:lumMod val="95000"/>
                      <a:lumOff val="5000"/>
                    </a:schemeClr>
                  </a:solidFill>
                </a:ln>
                <a:solidFill>
                  <a:srgbClr val="66FFFF"/>
                </a:solidFill>
                <a:effectLst>
                  <a:glow rad="228600">
                    <a:srgbClr val="FF00FF">
                      <a:alpha val="40000"/>
                    </a:srgbClr>
                  </a:glow>
                </a:effectLst>
                <a:cs typeface="W1 SHUROOQ 26 020" pitchFamily="2" charset="-78"/>
              </a:rPr>
              <a:t>نقية</a:t>
            </a:r>
            <a:r>
              <a:rPr lang="ar-SA" sz="6000" b="1" dirty="0" smtClean="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rPr>
              <a:t> </a:t>
            </a:r>
            <a:r>
              <a:rPr lang="ar-SA" sz="6000" b="1" dirty="0" err="1" smtClean="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rPr>
              <a:t>و</a:t>
            </a:r>
            <a:r>
              <a:rPr lang="ar-SA" sz="6000" b="1" dirty="0" smtClean="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rPr>
              <a:t> </a:t>
            </a:r>
            <a:r>
              <a:rPr lang="ar-SA" sz="6000" b="1" dirty="0" smtClean="0">
                <a:ln w="28575">
                  <a:solidFill>
                    <a:schemeClr val="tx1">
                      <a:lumMod val="95000"/>
                      <a:lumOff val="5000"/>
                    </a:schemeClr>
                  </a:solidFill>
                </a:ln>
                <a:solidFill>
                  <a:srgbClr val="C00000"/>
                </a:solidFill>
                <a:effectLst>
                  <a:glow rad="228600">
                    <a:srgbClr val="FF00FF">
                      <a:alpha val="40000"/>
                    </a:srgbClr>
                  </a:glow>
                </a:effectLst>
                <a:cs typeface="W1 SHUROOQ 26 020" pitchFamily="2" charset="-78"/>
              </a:rPr>
              <a:t>مستقلة</a:t>
            </a:r>
            <a:r>
              <a:rPr lang="ar-SA" sz="6000" b="1" dirty="0" smtClean="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rPr>
              <a:t>.</a:t>
            </a:r>
            <a:endParaRPr lang="ar-SA" sz="6000" dirty="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VAYBCAGT5ZOYCAGVGCT4CAQ01NKXCA4G49JPCAWNN63VCA89H7V0CALZ5MFDCA0XL9PYCACDQFGBCAPMIGIVCA5CM7PQCAP2GG6ECA86T4ZMCA3GXAOQCABLIIYBCA8A1RHKCADWZ0LXCAPFL5O3CAMVA4PG.jpg"/>
          <p:cNvPicPr>
            <a:picLocks noGrp="1" noChangeAspect="1"/>
          </p:cNvPicPr>
          <p:nvPr>
            <p:ph idx="1"/>
          </p:nvPr>
        </p:nvPicPr>
        <p:blipFill>
          <a:blip r:embed="rId2" cstate="print"/>
          <a:stretch>
            <a:fillRect/>
          </a:stretch>
        </p:blipFill>
        <p:spPr>
          <a:xfrm>
            <a:off x="0" y="0"/>
            <a:ext cx="9144000" cy="6858000"/>
          </a:xfrm>
        </p:spPr>
      </p:pic>
      <p:sp>
        <p:nvSpPr>
          <p:cNvPr id="5" name="مستطيل 4"/>
          <p:cNvSpPr/>
          <p:nvPr/>
        </p:nvSpPr>
        <p:spPr>
          <a:xfrm>
            <a:off x="0" y="1196752"/>
            <a:ext cx="8964488" cy="3170099"/>
          </a:xfrm>
          <a:prstGeom prst="rect">
            <a:avLst/>
          </a:prstGeom>
        </p:spPr>
        <p:txBody>
          <a:bodyPr wrap="square">
            <a:spAutoFit/>
          </a:bodyPr>
          <a:lstStyle/>
          <a:p>
            <a:r>
              <a:rPr lang="ar-SA" sz="8000" b="1" dirty="0" smtClean="0">
                <a:ln w="18000">
                  <a:solidFill>
                    <a:srgbClr val="FFFF00"/>
                  </a:solidFill>
                  <a:prstDash val="solid"/>
                  <a:miter lim="800000"/>
                </a:ln>
                <a:solidFill>
                  <a:schemeClr val="accent5"/>
                </a:solidFill>
                <a:effectLst>
                  <a:glow rad="228600">
                    <a:schemeClr val="accent4">
                      <a:satMod val="175000"/>
                      <a:alpha val="40000"/>
                    </a:schemeClr>
                  </a:glow>
                  <a:outerShdw blurRad="25500" dist="23000" dir="7020000" algn="tl">
                    <a:srgbClr val="000000">
                      <a:alpha val="50000"/>
                    </a:srgbClr>
                  </a:outerShdw>
                </a:effectLst>
                <a:cs typeface="W1 SHUROOQ 26 020" pitchFamily="2" charset="-78"/>
              </a:rPr>
              <a:t>ما لهدف من عملية التنقية؟؟؟</a:t>
            </a:r>
          </a:p>
          <a:p>
            <a:r>
              <a:rPr lang="ar-SA" sz="6000" b="1" dirty="0" smtClean="0">
                <a:ln w="18000">
                  <a:solidFill>
                    <a:srgbClr val="332741"/>
                  </a:solidFill>
                  <a:prstDash val="solid"/>
                  <a:miter lim="800000"/>
                </a:ln>
                <a:solidFill>
                  <a:srgbClr val="FFFF99"/>
                </a:solidFill>
                <a:effectLst>
                  <a:glow rad="228600">
                    <a:schemeClr val="accent2">
                      <a:satMod val="175000"/>
                      <a:alpha val="40000"/>
                    </a:schemeClr>
                  </a:glow>
                  <a:outerShdw blurRad="25500" dist="23000" dir="7020000" algn="tl">
                    <a:srgbClr val="000000">
                      <a:alpha val="50000"/>
                    </a:srgbClr>
                  </a:outerShdw>
                </a:effectLst>
                <a:cs typeface="W1 SHUROOQ 26 020" pitchFamily="2" charset="-78"/>
              </a:rPr>
              <a:t>هو الحصول على </a:t>
            </a:r>
            <a:r>
              <a:rPr lang="ar-SA" sz="6000" b="1" dirty="0" smtClean="0">
                <a:ln w="18000">
                  <a:solidFill>
                    <a:srgbClr val="332741"/>
                  </a:solidFill>
                  <a:prstDash val="solid"/>
                  <a:miter lim="800000"/>
                </a:ln>
                <a:solidFill>
                  <a:srgbClr val="FF0000"/>
                </a:solidFill>
                <a:effectLst>
                  <a:glow rad="228600">
                    <a:schemeClr val="accent2">
                      <a:satMod val="175000"/>
                      <a:alpha val="40000"/>
                    </a:schemeClr>
                  </a:glow>
                  <a:outerShdw blurRad="25500" dist="23000" dir="7020000" algn="tl">
                    <a:srgbClr val="000000">
                      <a:alpha val="50000"/>
                    </a:srgbClr>
                  </a:outerShdw>
                </a:effectLst>
                <a:cs typeface="W1 SHUROOQ 26 020" pitchFamily="2" charset="-78"/>
              </a:rPr>
              <a:t>مستعمرة</a:t>
            </a:r>
            <a:r>
              <a:rPr lang="ar-SA" sz="6000" b="1" dirty="0" smtClean="0">
                <a:ln w="18000">
                  <a:solidFill>
                    <a:srgbClr val="332741"/>
                  </a:solidFill>
                  <a:prstDash val="solid"/>
                  <a:miter lim="800000"/>
                </a:ln>
                <a:solidFill>
                  <a:srgbClr val="FFFF99"/>
                </a:solidFill>
                <a:effectLst>
                  <a:glow rad="228600">
                    <a:schemeClr val="accent2">
                      <a:satMod val="175000"/>
                      <a:alpha val="40000"/>
                    </a:schemeClr>
                  </a:glow>
                  <a:outerShdw blurRad="25500" dist="23000" dir="7020000" algn="tl">
                    <a:srgbClr val="000000">
                      <a:alpha val="50000"/>
                    </a:srgbClr>
                  </a:outerShdw>
                </a:effectLst>
                <a:cs typeface="W1 SHUROOQ 26 020" pitchFamily="2" charset="-78"/>
              </a:rPr>
              <a:t> نقية ومستقلة وبالتالي دراسة صفات وخصائص الكائن الحي بدقة.</a:t>
            </a:r>
            <a:endParaRPr lang="ar-SA" sz="6000" b="1" dirty="0">
              <a:ln w="18000">
                <a:solidFill>
                  <a:srgbClr val="332741"/>
                </a:solidFill>
                <a:prstDash val="solid"/>
                <a:miter lim="800000"/>
              </a:ln>
              <a:solidFill>
                <a:srgbClr val="FFFF99"/>
              </a:solidFill>
              <a:effectLst>
                <a:glow rad="228600">
                  <a:schemeClr val="accent2">
                    <a:satMod val="175000"/>
                    <a:alpha val="40000"/>
                  </a:schemeClr>
                </a:glow>
                <a:outerShdw blurRad="25500" dist="23000" dir="7020000" algn="tl">
                  <a:srgbClr val="000000">
                    <a:alpha val="50000"/>
                  </a:srgbClr>
                </a:outerShdw>
              </a:effectLst>
              <a:cs typeface="W1 SHUROOQ 26 02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VAYBCAGT5ZOYCAGVGCT4CAQ01NKXCA4G49JPCAWNN63VCA89H7V0CALZ5MFDCA0XL9PYCACDQFGBCAPMIGIVCA5CM7PQCAP2GG6ECA86T4ZMCA3GXAOQCABLIIYBCA8A1RHKCADWZ0LXCAPFL5O3CAMVA4PG.jpg"/>
          <p:cNvPicPr>
            <a:picLocks noGrp="1" noChangeAspect="1"/>
          </p:cNvPicPr>
          <p:nvPr>
            <p:ph idx="1"/>
          </p:nvPr>
        </p:nvPicPr>
        <p:blipFill>
          <a:blip r:embed="rId2" cstate="print"/>
          <a:stretch>
            <a:fillRect/>
          </a:stretch>
        </p:blipFill>
        <p:spPr>
          <a:xfrm>
            <a:off x="0" y="0"/>
            <a:ext cx="9144000" cy="6858000"/>
          </a:xfrm>
        </p:spPr>
      </p:pic>
      <p:sp>
        <p:nvSpPr>
          <p:cNvPr id="6" name="Rectangle 1"/>
          <p:cNvSpPr>
            <a:spLocks noChangeArrowheads="1"/>
          </p:cNvSpPr>
          <p:nvPr/>
        </p:nvSpPr>
        <p:spPr bwMode="auto">
          <a:xfrm>
            <a:off x="0" y="46166"/>
            <a:ext cx="885828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ar-SA" sz="6600" i="0" u="none" strike="noStrike" cap="none" normalizeH="0" baseline="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ea typeface="Times New Roman" pitchFamily="18" charset="0"/>
                <a:cs typeface="W1 SHUROOQ 26 020" pitchFamily="2" charset="-78"/>
              </a:rPr>
              <a:t>المزرعة النقية</a:t>
            </a:r>
            <a:r>
              <a:rPr kumimoji="0" lang="en-US" sz="6000" i="0" u="none" strike="noStrike" cap="none" normalizeH="0" baseline="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ea typeface="Times New Roman" pitchFamily="18" charset="0"/>
                <a:cs typeface="W1 SHUROOQ 26 020" pitchFamily="2" charset="-78"/>
              </a:rPr>
              <a:t>:</a:t>
            </a:r>
            <a:r>
              <a:rPr lang="en-US" sz="480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Times New Roman" pitchFamily="18" charset="0"/>
                <a:ea typeface="Times New Roman" pitchFamily="18" charset="0"/>
                <a:cs typeface="W1 SHUROOQ 26 020" pitchFamily="2" charset="-78"/>
              </a:rPr>
              <a:t>Pure culture </a:t>
            </a:r>
            <a:endParaRPr kumimoji="0" lang="ar-SA" sz="4800" i="0" u="none" strike="noStrike" cap="none" normalizeH="0" baseline="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ea typeface="Times New Roman" pitchFamily="18" charset="0"/>
              <a:cs typeface="W1 SHUROOQ 26 020" pitchFamily="2" charset="-78"/>
            </a:endParaRPr>
          </a:p>
        </p:txBody>
      </p:sp>
      <p:sp>
        <p:nvSpPr>
          <p:cNvPr id="7" name="Rectangle 2"/>
          <p:cNvSpPr>
            <a:spLocks noChangeArrowheads="1"/>
          </p:cNvSpPr>
          <p:nvPr/>
        </p:nvSpPr>
        <p:spPr bwMode="auto">
          <a:xfrm>
            <a:off x="-214346" y="1382570"/>
            <a:ext cx="935834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SA" sz="6000" b="0" i="0" u="none" strike="noStrike" cap="none" normalizeH="0" dirty="0" smtClean="0">
                <a:ln w="19050">
                  <a:solidFill>
                    <a:schemeClr val="tx1">
                      <a:lumMod val="95000"/>
                      <a:lumOff val="5000"/>
                    </a:schemeClr>
                  </a:solidFill>
                </a:ln>
                <a:solidFill>
                  <a:srgbClr val="FFFF00"/>
                </a:solidFill>
                <a:effectLst>
                  <a:glow rad="228600">
                    <a:srgbClr val="FF0000">
                      <a:alpha val="40000"/>
                    </a:srgbClr>
                  </a:glow>
                </a:effectLst>
                <a:latin typeface="Arial" pitchFamily="34" charset="0"/>
                <a:cs typeface="W1 SHUROOQ 26 020" pitchFamily="2" charset="-78"/>
              </a:rPr>
              <a:t>هي التي تحتوي على خلايا نوع واحد فقط من الكائنات الحية الدقيقة.</a:t>
            </a:r>
          </a:p>
          <a:p>
            <a:pPr marL="0" marR="0" lvl="0" indent="0" algn="r" defTabSz="914400" rtl="1" eaLnBrk="1" fontAlgn="base" latinLnBrk="0" hangingPunct="1">
              <a:lnSpc>
                <a:spcPct val="100000"/>
              </a:lnSpc>
              <a:spcBef>
                <a:spcPct val="0"/>
              </a:spcBef>
              <a:spcAft>
                <a:spcPct val="0"/>
              </a:spcAft>
              <a:buClrTx/>
              <a:buSzTx/>
              <a:tabLst/>
            </a:pPr>
            <a:r>
              <a:rPr kumimoji="0" lang="ar-SA" sz="6600" i="0" u="none" strike="noStrike" cap="none" normalizeH="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cs typeface="W1 SHUROOQ 26 020" pitchFamily="2" charset="-78"/>
              </a:rPr>
              <a:t>المزرعة المختلطة</a:t>
            </a:r>
            <a:r>
              <a:rPr kumimoji="0" lang="en-US" sz="4400" i="0" u="none" strike="noStrike" cap="none" normalizeH="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cs typeface="+mj-cs"/>
              </a:rPr>
              <a:t>Mixed culture </a:t>
            </a:r>
            <a:r>
              <a:rPr kumimoji="0" lang="ar-SA" sz="6600" i="0" u="none" strike="noStrike" cap="none" normalizeH="0" dirty="0" err="1"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cs typeface="+mj-cs"/>
              </a:rPr>
              <a:t>:</a:t>
            </a:r>
            <a:endParaRPr kumimoji="0" lang="ar-SA" sz="6600" i="0" u="none" strike="noStrike" cap="none" normalizeH="0" dirty="0" smtClean="0">
              <a:ln w="19050">
                <a:solidFill>
                  <a:srgbClr val="FFFF99"/>
                </a:solidFill>
              </a:ln>
              <a:solidFill>
                <a:srgbClr val="009242"/>
              </a:solidFill>
              <a:effectLst>
                <a:glow rad="228600">
                  <a:srgbClr val="0000FF">
                    <a:alpha val="40000"/>
                  </a:srgbClr>
                </a:glow>
                <a:outerShdw blurRad="38100" dist="38100" dir="2700000" algn="tl">
                  <a:srgbClr val="000000">
                    <a:alpha val="43137"/>
                  </a:srgbClr>
                </a:outerShdw>
              </a:effectLst>
              <a:latin typeface="Arial" pitchFamily="34" charset="0"/>
              <a:cs typeface="+mj-cs"/>
            </a:endParaRPr>
          </a:p>
          <a:p>
            <a:pPr marL="0" marR="0" lvl="0" indent="0" algn="r" defTabSz="914400" rtl="1" eaLnBrk="1" fontAlgn="base" latinLnBrk="0" hangingPunct="1">
              <a:lnSpc>
                <a:spcPct val="100000"/>
              </a:lnSpc>
              <a:spcBef>
                <a:spcPct val="0"/>
              </a:spcBef>
              <a:spcAft>
                <a:spcPct val="0"/>
              </a:spcAft>
              <a:buClrTx/>
              <a:buSzTx/>
              <a:tabLst/>
            </a:pPr>
            <a:r>
              <a:rPr kumimoji="0" lang="ar-SA" sz="6000" b="0" i="0" u="none" strike="noStrike" cap="none" normalizeH="0" dirty="0" smtClean="0">
                <a:ln w="19050">
                  <a:solidFill>
                    <a:schemeClr val="tx1">
                      <a:lumMod val="95000"/>
                      <a:lumOff val="5000"/>
                    </a:schemeClr>
                  </a:solidFill>
                </a:ln>
                <a:solidFill>
                  <a:srgbClr val="FFFF00"/>
                </a:solidFill>
                <a:effectLst>
                  <a:glow rad="228600">
                    <a:srgbClr val="FF0000">
                      <a:alpha val="40000"/>
                    </a:srgbClr>
                  </a:glow>
                </a:effectLst>
                <a:latin typeface="Arial" pitchFamily="34" charset="0"/>
                <a:cs typeface="W1 SHUROOQ 26 020" pitchFamily="2" charset="-78"/>
              </a:rPr>
              <a:t>هي </a:t>
            </a:r>
            <a:r>
              <a:rPr lang="ar-SA" sz="6000" baseline="0" dirty="0" smtClean="0">
                <a:ln w="19050">
                  <a:solidFill>
                    <a:schemeClr val="tx1">
                      <a:lumMod val="95000"/>
                      <a:lumOff val="5000"/>
                    </a:schemeClr>
                  </a:solidFill>
                </a:ln>
                <a:solidFill>
                  <a:srgbClr val="FFFF00"/>
                </a:solidFill>
                <a:effectLst>
                  <a:glow rad="228600">
                    <a:srgbClr val="FF0000">
                      <a:alpha val="40000"/>
                    </a:srgbClr>
                  </a:glow>
                </a:effectLst>
                <a:latin typeface="Arial" pitchFamily="34" charset="0"/>
                <a:cs typeface="W1 SHUROOQ 26 020" pitchFamily="2" charset="-78"/>
              </a:rPr>
              <a:t>التي</a:t>
            </a:r>
            <a:r>
              <a:rPr lang="ar-SA" sz="6000" dirty="0" smtClean="0">
                <a:ln w="19050">
                  <a:solidFill>
                    <a:schemeClr val="tx1">
                      <a:lumMod val="95000"/>
                      <a:lumOff val="5000"/>
                    </a:schemeClr>
                  </a:solidFill>
                </a:ln>
                <a:solidFill>
                  <a:srgbClr val="FFFF00"/>
                </a:solidFill>
                <a:effectLst>
                  <a:glow rad="228600">
                    <a:srgbClr val="FF0000">
                      <a:alpha val="40000"/>
                    </a:srgbClr>
                  </a:glow>
                </a:effectLst>
                <a:latin typeface="Arial" pitchFamily="34" charset="0"/>
                <a:cs typeface="W1 SHUROOQ 26 020" pitchFamily="2" charset="-78"/>
              </a:rPr>
              <a:t> تحتوي على نوعين أو أكثر من الكائنات الحية الدقيقة.</a:t>
            </a:r>
            <a:endParaRPr kumimoji="0" lang="ar-SA" sz="6000" b="0" i="0" u="none" strike="noStrike" cap="none" normalizeH="0" baseline="0" dirty="0" smtClean="0">
              <a:ln w="19050">
                <a:solidFill>
                  <a:schemeClr val="tx1">
                    <a:lumMod val="95000"/>
                    <a:lumOff val="5000"/>
                  </a:schemeClr>
                </a:solidFill>
              </a:ln>
              <a:solidFill>
                <a:srgbClr val="FFFF00"/>
              </a:solidFill>
              <a:effectLst>
                <a:glow rad="228600">
                  <a:srgbClr val="FF0000">
                    <a:alpha val="40000"/>
                  </a:srgbClr>
                </a:glow>
              </a:effectLst>
              <a:latin typeface="Arial" pitchFamily="34" charset="0"/>
              <a:cs typeface="W1 SHUROOQ 26 02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VAYBCAGT5ZOYCAGVGCT4CAQ01NKXCA4G49JPCAWNN63VCA89H7V0CALZ5MFDCA0XL9PYCACDQFGBCAPMIGIVCA5CM7PQCAP2GG6ECA86T4ZMCA3GXAOQCABLIIYBCA8A1RHKCADWZ0LXCAPFL5O3CAMVA4PG.jpg"/>
          <p:cNvPicPr>
            <a:picLocks noGrp="1" noChangeAspect="1"/>
          </p:cNvPicPr>
          <p:nvPr>
            <p:ph idx="1"/>
          </p:nvPr>
        </p:nvPicPr>
        <p:blipFill>
          <a:blip r:embed="rId3" cstate="print"/>
          <a:stretch>
            <a:fillRect/>
          </a:stretch>
        </p:blipFill>
        <p:spPr>
          <a:xfrm>
            <a:off x="0" y="0"/>
            <a:ext cx="9144000" cy="6858000"/>
          </a:xfrm>
        </p:spPr>
      </p:pic>
      <p:sp>
        <p:nvSpPr>
          <p:cNvPr id="5" name="مستطيل 4"/>
          <p:cNvSpPr/>
          <p:nvPr/>
        </p:nvSpPr>
        <p:spPr>
          <a:xfrm>
            <a:off x="0" y="0"/>
            <a:ext cx="9144000" cy="4431983"/>
          </a:xfrm>
          <a:prstGeom prst="rect">
            <a:avLst/>
          </a:prstGeom>
        </p:spPr>
        <p:txBody>
          <a:bodyPr wrap="square">
            <a:spAutoFit/>
          </a:bodyPr>
          <a:lstStyle/>
          <a:p>
            <a:r>
              <a:rPr lang="ar-SA" sz="6600" dirty="0" smtClean="0">
                <a:ln w="18415" cmpd="sng">
                  <a:solidFill>
                    <a:srgbClr val="FFFFFF"/>
                  </a:solidFill>
                  <a:prstDash val="solid"/>
                </a:ln>
                <a:solidFill>
                  <a:srgbClr val="332741"/>
                </a:solidFill>
                <a:effectLst>
                  <a:glow rad="228600">
                    <a:schemeClr val="accent2">
                      <a:satMod val="175000"/>
                      <a:alpha val="40000"/>
                    </a:schemeClr>
                  </a:glow>
                  <a:outerShdw blurRad="63500" dir="3600000" algn="tl" rotWithShape="0">
                    <a:srgbClr val="000000">
                      <a:alpha val="70000"/>
                    </a:srgbClr>
                  </a:outerShdw>
                </a:effectLst>
                <a:cs typeface="W1 SHUROOQ 26 020" pitchFamily="2" charset="-78"/>
              </a:rPr>
              <a:t>كيف نصل للمستعمرة المستقلة و </a:t>
            </a:r>
            <a:r>
              <a:rPr lang="ar-SA" sz="6600" dirty="0" err="1" smtClean="0">
                <a:ln w="18415" cmpd="sng">
                  <a:solidFill>
                    <a:srgbClr val="FFFFFF"/>
                  </a:solidFill>
                  <a:prstDash val="solid"/>
                </a:ln>
                <a:solidFill>
                  <a:srgbClr val="332741"/>
                </a:solidFill>
                <a:effectLst>
                  <a:glow rad="228600">
                    <a:schemeClr val="accent2">
                      <a:satMod val="175000"/>
                      <a:alpha val="40000"/>
                    </a:schemeClr>
                  </a:glow>
                  <a:outerShdw blurRad="63500" dir="3600000" algn="tl" rotWithShape="0">
                    <a:srgbClr val="000000">
                      <a:alpha val="70000"/>
                    </a:srgbClr>
                  </a:outerShdw>
                </a:effectLst>
                <a:cs typeface="W1 SHUROOQ 26 020" pitchFamily="2" charset="-78"/>
              </a:rPr>
              <a:t>النقية؟؟؟</a:t>
            </a:r>
            <a:endParaRPr lang="ar-SA" sz="6600" dirty="0" smtClean="0">
              <a:ln w="18415" cmpd="sng">
                <a:solidFill>
                  <a:srgbClr val="FFFFFF"/>
                </a:solidFill>
                <a:prstDash val="solid"/>
              </a:ln>
              <a:solidFill>
                <a:srgbClr val="332741"/>
              </a:solidFill>
              <a:effectLst>
                <a:glow rad="228600">
                  <a:schemeClr val="accent2">
                    <a:satMod val="175000"/>
                    <a:alpha val="40000"/>
                  </a:schemeClr>
                </a:glow>
                <a:outerShdw blurRad="63500" dir="3600000" algn="tl" rotWithShape="0">
                  <a:srgbClr val="000000">
                    <a:alpha val="70000"/>
                  </a:srgbClr>
                </a:outerShdw>
              </a:effectLst>
              <a:cs typeface="W1 SHUROOQ 26 020" pitchFamily="2" charset="-78"/>
            </a:endParaRPr>
          </a:p>
          <a:p>
            <a:endParaRPr lang="ar-SA" sz="5400" b="1" dirty="0" smtClean="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endParaRPr>
          </a:p>
          <a:p>
            <a:r>
              <a:rPr lang="ar-SA" sz="54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W1 SHUROOQ 26 020" pitchFamily="2" charset="-78"/>
              </a:rPr>
              <a:t>بالحصول على نوع </a:t>
            </a:r>
          </a:p>
          <a:p>
            <a:r>
              <a:rPr lang="ar-SA" sz="54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W1 SHUROOQ 26 020" pitchFamily="2" charset="-78"/>
              </a:rPr>
              <a:t>واحد من المستعمرات ويتم ذلك</a:t>
            </a:r>
          </a:p>
          <a:p>
            <a:r>
              <a:rPr lang="ar-SA" sz="54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W1 SHUROOQ 26 020" pitchFamily="2" charset="-78"/>
              </a:rPr>
              <a:t>بتأكيد عملية التنقية (تكرارها).</a:t>
            </a:r>
            <a:endParaRPr lang="ar-SA" sz="5400"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W1 SHUROOQ 26 020" pitchFamily="2" charset="-78"/>
            </a:endParaRPr>
          </a:p>
        </p:txBody>
      </p:sp>
      <p:pic>
        <p:nvPicPr>
          <p:cNvPr id="6" name="صورة 6" descr="مستعمرات بيضاء.jpg"/>
          <p:cNvPicPr>
            <a:picLocks noChangeAspect="1"/>
          </p:cNvPicPr>
          <p:nvPr/>
        </p:nvPicPr>
        <p:blipFill>
          <a:blip r:embed="rId4" cstate="print"/>
          <a:srcRect/>
          <a:stretch>
            <a:fillRect/>
          </a:stretch>
        </p:blipFill>
        <p:spPr bwMode="auto">
          <a:xfrm>
            <a:off x="179512" y="1844824"/>
            <a:ext cx="3600399" cy="4752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VAYBCAGT5ZOYCAGVGCT4CAQ01NKXCA4G49JPCAWNN63VCA89H7V0CALZ5MFDCA0XL9PYCACDQFGBCAPMIGIVCA5CM7PQCAP2GG6ECA86T4ZMCA3GXAOQCABLIIYBCA8A1RHKCADWZ0LXCAPFL5O3CAMVA4PG.jpg"/>
          <p:cNvPicPr>
            <a:picLocks noGrp="1" noChangeAspect="1"/>
          </p:cNvPicPr>
          <p:nvPr>
            <p:ph idx="1"/>
          </p:nvPr>
        </p:nvPicPr>
        <p:blipFill>
          <a:blip r:embed="rId3" cstate="print"/>
          <a:stretch>
            <a:fillRect/>
          </a:stretch>
        </p:blipFill>
        <p:spPr>
          <a:xfrm>
            <a:off x="0" y="0"/>
            <a:ext cx="9144000" cy="6858000"/>
          </a:xfrm>
        </p:spPr>
      </p:pic>
      <p:sp>
        <p:nvSpPr>
          <p:cNvPr id="5" name="مستطيل 4"/>
          <p:cNvSpPr/>
          <p:nvPr/>
        </p:nvSpPr>
        <p:spPr>
          <a:xfrm>
            <a:off x="0" y="188640"/>
            <a:ext cx="9144000" cy="5632311"/>
          </a:xfrm>
          <a:prstGeom prst="rect">
            <a:avLst/>
          </a:prstGeom>
        </p:spPr>
        <p:txBody>
          <a:bodyPr wrap="square">
            <a:spAutoFit/>
          </a:bodyPr>
          <a:lstStyle/>
          <a:p>
            <a:endParaRPr lang="ar-SA" sz="6600" b="1" dirty="0" smtClean="0">
              <a:ln w="28575">
                <a:solidFill>
                  <a:srgbClr val="FFFF99"/>
                </a:solidFill>
              </a:ln>
              <a:solidFill>
                <a:schemeClr val="accent4">
                  <a:lumMod val="75000"/>
                </a:schemeClr>
              </a:solidFill>
              <a:effectLst>
                <a:glow rad="101600">
                  <a:srgbClr val="FFFF99">
                    <a:alpha val="60000"/>
                  </a:srgbClr>
                </a:glow>
              </a:effectLst>
              <a:cs typeface="W1 SHUROOQ 26 020" pitchFamily="2" charset="-78"/>
            </a:endParaRPr>
          </a:p>
          <a:p>
            <a:pPr algn="ctr"/>
            <a:r>
              <a:rPr lang="ar-SA" sz="9600" b="1" dirty="0" smtClean="0">
                <a:ln w="28575">
                  <a:solidFill>
                    <a:srgbClr val="FFFF99"/>
                  </a:solidFill>
                </a:ln>
                <a:solidFill>
                  <a:srgbClr val="C00000"/>
                </a:solidFill>
                <a:effectLst>
                  <a:glow rad="101600">
                    <a:srgbClr val="FFFF99">
                      <a:alpha val="60000"/>
                    </a:srgbClr>
                  </a:glow>
                </a:effectLst>
                <a:cs typeface="W1 SHUROOQ 26 020" pitchFamily="2" charset="-78"/>
              </a:rPr>
              <a:t>طرق التنقية</a:t>
            </a:r>
          </a:p>
          <a:p>
            <a:pPr algn="ctr"/>
            <a:endParaRPr lang="ar-SA" sz="6600" b="1" dirty="0" smtClean="0">
              <a:ln w="28575">
                <a:solidFill>
                  <a:schemeClr val="tx1">
                    <a:lumMod val="95000"/>
                    <a:lumOff val="5000"/>
                  </a:schemeClr>
                </a:solidFill>
              </a:ln>
              <a:solidFill>
                <a:srgbClr val="FFFF99"/>
              </a:solidFill>
              <a:effectLst>
                <a:glow rad="228600">
                  <a:srgbClr val="FF00FF">
                    <a:alpha val="40000"/>
                  </a:srgbClr>
                </a:glow>
              </a:effectLst>
              <a:cs typeface="W1 SHUROOQ 26 020" pitchFamily="2" charset="-78"/>
            </a:endParaRPr>
          </a:p>
          <a:p>
            <a:pPr algn="ctr"/>
            <a:r>
              <a:rPr lang="ar-SA" sz="6600" b="1" dirty="0" smtClean="0">
                <a:ln w="12700">
                  <a:solidFill>
                    <a:schemeClr val="tx2">
                      <a:satMod val="155000"/>
                    </a:schemeClr>
                  </a:solidFill>
                  <a:prstDash val="solid"/>
                </a:ln>
                <a:solidFill>
                  <a:srgbClr val="009644"/>
                </a:solidFill>
                <a:effectLst>
                  <a:glow rad="228600">
                    <a:schemeClr val="accent6">
                      <a:satMod val="175000"/>
                      <a:alpha val="40000"/>
                    </a:schemeClr>
                  </a:glow>
                  <a:outerShdw blurRad="41275" dist="20320" dir="1800000" algn="tl" rotWithShape="0">
                    <a:srgbClr val="000000">
                      <a:alpha val="40000"/>
                    </a:srgbClr>
                  </a:outerShdw>
                </a:effectLst>
                <a:cs typeface="W1 SHUROOQ 26 020" pitchFamily="2" charset="-78"/>
              </a:rPr>
              <a:t>تختلف حسب الهدف من الدراسة </a:t>
            </a:r>
            <a:r>
              <a:rPr lang="ar-SA" sz="6600" b="1" dirty="0" err="1" smtClean="0">
                <a:ln w="12700">
                  <a:solidFill>
                    <a:schemeClr val="tx2">
                      <a:satMod val="155000"/>
                    </a:schemeClr>
                  </a:solidFill>
                  <a:prstDash val="solid"/>
                </a:ln>
                <a:solidFill>
                  <a:srgbClr val="009644"/>
                </a:solidFill>
                <a:effectLst>
                  <a:glow rad="228600">
                    <a:schemeClr val="accent6">
                      <a:satMod val="175000"/>
                      <a:alpha val="40000"/>
                    </a:schemeClr>
                  </a:glow>
                  <a:outerShdw blurRad="41275" dist="20320" dir="1800000" algn="tl" rotWithShape="0">
                    <a:srgbClr val="000000">
                      <a:alpha val="40000"/>
                    </a:srgbClr>
                  </a:outerShdw>
                </a:effectLst>
                <a:cs typeface="W1 SHUROOQ 26 020" pitchFamily="2" charset="-78"/>
              </a:rPr>
              <a:t>والأمكانيات</a:t>
            </a:r>
            <a:r>
              <a:rPr lang="ar-SA" sz="6600" b="1" dirty="0" smtClean="0">
                <a:ln w="12700">
                  <a:solidFill>
                    <a:schemeClr val="tx2">
                      <a:satMod val="155000"/>
                    </a:schemeClr>
                  </a:solidFill>
                  <a:prstDash val="solid"/>
                </a:ln>
                <a:solidFill>
                  <a:srgbClr val="009644"/>
                </a:solidFill>
                <a:effectLst>
                  <a:glow rad="228600">
                    <a:schemeClr val="accent6">
                      <a:satMod val="175000"/>
                      <a:alpha val="40000"/>
                    </a:schemeClr>
                  </a:glow>
                  <a:outerShdw blurRad="41275" dist="20320" dir="1800000" algn="tl" rotWithShape="0">
                    <a:srgbClr val="000000">
                      <a:alpha val="40000"/>
                    </a:srgbClr>
                  </a:outerShdw>
                </a:effectLst>
                <a:cs typeface="W1 SHUROOQ 26 020" pitchFamily="2" charset="-78"/>
              </a:rPr>
              <a:t> المتوفرة</a:t>
            </a:r>
            <a:endParaRPr lang="ar-SA" sz="6600" b="1" dirty="0">
              <a:ln w="12700">
                <a:solidFill>
                  <a:schemeClr val="tx2">
                    <a:satMod val="155000"/>
                  </a:schemeClr>
                </a:solidFill>
                <a:prstDash val="solid"/>
              </a:ln>
              <a:solidFill>
                <a:srgbClr val="009644"/>
              </a:solidFill>
              <a:effectLst>
                <a:glow rad="228600">
                  <a:schemeClr val="accent6">
                    <a:satMod val="175000"/>
                    <a:alpha val="40000"/>
                  </a:schemeClr>
                </a:glow>
                <a:outerShdw blurRad="41275" dist="20320" dir="1800000" algn="tl" rotWithShape="0">
                  <a:srgbClr val="000000">
                    <a:alpha val="40000"/>
                  </a:srgbClr>
                </a:outerShdw>
              </a:effectLst>
              <a:cs typeface="W1 SHUROOQ 26 02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9" name="Rectangle 1"/>
          <p:cNvSpPr>
            <a:spLocks noChangeArrowheads="1"/>
          </p:cNvSpPr>
          <p:nvPr/>
        </p:nvSpPr>
        <p:spPr bwMode="auto">
          <a:xfrm>
            <a:off x="0" y="0"/>
            <a:ext cx="8916045"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300" b="1" i="0" u="none" strike="noStrike" spc="50" normalizeH="0" baseline="0" dirty="0" smtClean="0">
                <a:ln w="1270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Arial" pitchFamily="34" charset="0"/>
                <a:ea typeface="Times New Roman" pitchFamily="18" charset="0"/>
                <a:cs typeface="W1 SHUROOQ 26 020" pitchFamily="2" charset="-78"/>
              </a:rPr>
              <a:t>أولاً:تنقية المزارع البكتيرية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300" b="1" i="0" u="none" strike="noStrike" spc="50" normalizeH="0" baseline="0" dirty="0" smtClean="0">
                <a:ln w="1270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Arial" pitchFamily="34" charset="0"/>
                <a:ea typeface="Times New Roman" pitchFamily="18" charset="0"/>
                <a:cs typeface="W1 SHUROOQ 26 020" pitchFamily="2" charset="-78"/>
              </a:rPr>
              <a:t> </a:t>
            </a:r>
            <a:r>
              <a:rPr kumimoji="0" lang="en-US" sz="3300" b="1" i="0" u="none" strike="noStrike" spc="50" normalizeH="0" baseline="0" dirty="0" smtClean="0">
                <a:ln w="1270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Times New Roman" pitchFamily="18" charset="0"/>
                <a:cs typeface="W1 SHUROOQ 26 020" pitchFamily="2" charset="-78"/>
              </a:rPr>
              <a:t>Purification of bacterial</a:t>
            </a:r>
            <a:r>
              <a:rPr kumimoji="0" lang="en-US" sz="3300" b="1" i="0" u="none" strike="noStrike" spc="50" normalizeH="0" baseline="0" dirty="0" smtClean="0">
                <a:ln w="1270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Arial" pitchFamily="34" charset="0"/>
                <a:ea typeface="Times New Roman" pitchFamily="18" charset="0"/>
                <a:cs typeface="W1 SHUROOQ 26 020" pitchFamily="2" charset="-78"/>
              </a:rPr>
              <a:t> </a:t>
            </a:r>
            <a:r>
              <a:rPr kumimoji="0" lang="en-US" sz="3300" b="1" i="0" u="none" strike="noStrike" spc="50" normalizeH="0" baseline="0" dirty="0" smtClean="0">
                <a:ln w="1270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Times New Roman" pitchFamily="18" charset="0"/>
                <a:ea typeface="Times New Roman" pitchFamily="18" charset="0"/>
                <a:cs typeface="W1 SHUROOQ 26 020" pitchFamily="2" charset="-78"/>
              </a:rPr>
              <a:t>cultures</a:t>
            </a:r>
            <a:endParaRPr kumimoji="0" lang="en-US" sz="3300" b="1" i="0" u="none" strike="noStrike" spc="50" normalizeH="0" baseline="0" dirty="0" smtClean="0">
              <a:ln w="12700">
                <a:solidFill>
                  <a:srgbClr val="FFFF99"/>
                </a:solidFill>
              </a:ln>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Arial" pitchFamily="34" charset="0"/>
              <a:cs typeface="W1 SHUROOQ 26 020" pitchFamily="2" charset="-78"/>
            </a:endParaRPr>
          </a:p>
        </p:txBody>
      </p:sp>
      <p:sp>
        <p:nvSpPr>
          <p:cNvPr id="4" name="Rectangle 1"/>
          <p:cNvSpPr>
            <a:spLocks noChangeArrowheads="1"/>
          </p:cNvSpPr>
          <p:nvPr/>
        </p:nvSpPr>
        <p:spPr bwMode="auto">
          <a:xfrm>
            <a:off x="0" y="121793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Blip>
                <a:blip r:embed="rId3"/>
              </a:buBlip>
              <a:tabLst>
                <a:tab pos="457200" algn="l"/>
              </a:tabLst>
            </a:pPr>
            <a:r>
              <a:rPr kumimoji="0" lang="ar-SA" sz="3500" b="0" i="0" u="none" strike="noStrike" cap="none" normalizeH="0" dirty="0" smtClean="0">
                <a:ln>
                  <a:noFill/>
                </a:ln>
                <a:solidFill>
                  <a:srgbClr val="FF0000"/>
                </a:solidFill>
                <a:effectLst>
                  <a:glow rad="101600">
                    <a:schemeClr val="tx1">
                      <a:alpha val="60000"/>
                    </a:schemeClr>
                  </a:glow>
                </a:effectLst>
                <a:latin typeface="Arial" pitchFamily="34" charset="0"/>
                <a:ea typeface="Times New Roman" pitchFamily="18" charset="0"/>
                <a:cs typeface="W1 SHUROOQ 26 020" pitchFamily="2" charset="-78"/>
              </a:rPr>
              <a:t> </a:t>
            </a:r>
            <a:r>
              <a:rPr kumimoji="0" lang="ar-SA" sz="3500" b="0" i="0" u="none" strike="noStrike" cap="none" normalizeH="0" baseline="0" dirty="0" smtClean="0">
                <a:ln>
                  <a:noFill/>
                </a:ln>
                <a:solidFill>
                  <a:srgbClr val="FF0000"/>
                </a:solidFill>
                <a:effectLst>
                  <a:glow rad="101600">
                    <a:schemeClr val="tx1">
                      <a:alpha val="60000"/>
                    </a:schemeClr>
                  </a:glow>
                </a:effectLst>
                <a:latin typeface="Arial" pitchFamily="34" charset="0"/>
                <a:ea typeface="Times New Roman" pitchFamily="18" charset="0"/>
                <a:cs typeface="W1 SHUROOQ 26 020" pitchFamily="2" charset="-78"/>
              </a:rPr>
              <a:t>توجد طريقتان أساسيتان لتنقية المزارع البكتيرية</a:t>
            </a:r>
            <a:endParaRPr kumimoji="0" lang="en-US" sz="3500" b="0" i="0" u="none" strike="noStrike" cap="none" normalizeH="0" baseline="0" dirty="0" smtClean="0">
              <a:ln>
                <a:noFill/>
              </a:ln>
              <a:solidFill>
                <a:srgbClr val="FF0000"/>
              </a:solidFill>
              <a:effectLst>
                <a:glow rad="101600">
                  <a:schemeClr val="tx1">
                    <a:alpha val="60000"/>
                  </a:schemeClr>
                </a:glo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ar-SA" sz="3500" b="0" i="0" u="none" strike="noStrike" cap="none" normalizeH="0" baseline="0" dirty="0" smtClean="0">
                <a:ln>
                  <a:noFill/>
                </a:ln>
                <a:solidFill>
                  <a:srgbClr val="00B0F0"/>
                </a:solidFill>
                <a:effectLst>
                  <a:glow rad="101600">
                    <a:schemeClr val="tx1">
                      <a:alpha val="60000"/>
                    </a:schemeClr>
                  </a:glow>
                </a:effectLst>
                <a:latin typeface="Arial" pitchFamily="34" charset="0"/>
                <a:ea typeface="Times New Roman" pitchFamily="18" charset="0"/>
                <a:cs typeface="W1 SHUROOQ 26 020" pitchFamily="2" charset="-78"/>
              </a:rPr>
              <a:t>طريقة تخطيط الأطباق (بسيط-متعامد) </a:t>
            </a:r>
            <a:r>
              <a:rPr kumimoji="0" lang="en-US" sz="2800" b="0" i="0" u="none" strike="noStrike" cap="none" normalizeH="0" baseline="0" dirty="0" smtClean="0">
                <a:ln>
                  <a:noFill/>
                </a:ln>
                <a:solidFill>
                  <a:srgbClr val="00B0F0"/>
                </a:solidFill>
                <a:effectLst>
                  <a:glow rad="101600">
                    <a:schemeClr val="tx1">
                      <a:alpha val="60000"/>
                    </a:schemeClr>
                  </a:glow>
                </a:effectLst>
                <a:latin typeface="Times New Roman" pitchFamily="18" charset="0"/>
                <a:ea typeface="Times New Roman" pitchFamily="18" charset="0"/>
                <a:cs typeface="W1 SHUROOQ 26 020" pitchFamily="2" charset="-78"/>
              </a:rPr>
              <a:t>Streak Plate Method</a:t>
            </a:r>
            <a:r>
              <a:rPr kumimoji="0" lang="ar-SA" sz="3500" b="0" i="0" u="none" strike="noStrike" cap="none" normalizeH="0" baseline="0" dirty="0" smtClean="0">
                <a:ln>
                  <a:noFill/>
                </a:ln>
                <a:solidFill>
                  <a:srgbClr val="00B0F0"/>
                </a:solidFill>
                <a:effectLst>
                  <a:glow rad="101600">
                    <a:schemeClr val="tx1">
                      <a:alpha val="60000"/>
                    </a:schemeClr>
                  </a:glow>
                </a:effectLst>
                <a:latin typeface="Arial" pitchFamily="34" charset="0"/>
                <a:ea typeface="Times New Roman" pitchFamily="18" charset="0"/>
                <a:cs typeface="W1 SHUROOQ 26 020" pitchFamily="2" charset="-78"/>
              </a:rPr>
              <a:t>.</a:t>
            </a:r>
            <a:endParaRPr kumimoji="0" lang="en-US" sz="3500" b="0" i="0" u="none" strike="noStrike" cap="none" normalizeH="0" baseline="0" dirty="0" smtClean="0">
              <a:ln>
                <a:noFill/>
              </a:ln>
              <a:solidFill>
                <a:srgbClr val="00B0F0"/>
              </a:solidFill>
              <a:effectLst>
                <a:glow rad="101600">
                  <a:schemeClr val="tx1">
                    <a:alpha val="60000"/>
                  </a:schemeClr>
                </a:glow>
              </a:effectLst>
              <a:latin typeface="Arial" pitchFamily="34" charset="0"/>
              <a:cs typeface="W1 SHUROOQ 26 020" pitchFamily="2" charset="-78"/>
            </a:endParaRPr>
          </a:p>
          <a:p>
            <a:pPr marL="0" marR="0" lvl="0" indent="0" defTabSz="914400" rtl="1"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ar-SA" sz="3500" b="0" i="0" u="none" strike="noStrike" cap="none" normalizeH="0" baseline="0" dirty="0" smtClean="0">
                <a:ln>
                  <a:noFill/>
                </a:ln>
                <a:solidFill>
                  <a:srgbClr val="00B0F0"/>
                </a:solidFill>
                <a:effectLst>
                  <a:glow rad="101600">
                    <a:schemeClr val="tx1">
                      <a:alpha val="60000"/>
                    </a:schemeClr>
                  </a:glow>
                </a:effectLst>
                <a:latin typeface="Arial" pitchFamily="34" charset="0"/>
                <a:ea typeface="Times New Roman" pitchFamily="18" charset="0"/>
                <a:cs typeface="W1 SHUROOQ 26 020" pitchFamily="2" charset="-78"/>
              </a:rPr>
              <a:t>طريقة الأطباق المصبوبة  </a:t>
            </a:r>
            <a:r>
              <a:rPr kumimoji="0" lang="en-US" sz="2800" b="0" i="0" u="none" strike="noStrike" cap="none" normalizeH="0" baseline="0" dirty="0" smtClean="0">
                <a:ln>
                  <a:noFill/>
                </a:ln>
                <a:solidFill>
                  <a:srgbClr val="00B0F0"/>
                </a:solidFill>
                <a:effectLst>
                  <a:glow rad="101600">
                    <a:schemeClr val="tx1">
                      <a:alpha val="60000"/>
                    </a:schemeClr>
                  </a:glow>
                </a:effectLst>
                <a:latin typeface="Times New Roman" pitchFamily="18" charset="0"/>
                <a:ea typeface="Times New Roman" pitchFamily="18" charset="0"/>
                <a:cs typeface="+mj-cs"/>
              </a:rPr>
              <a:t>Pour Plate Method</a:t>
            </a:r>
            <a:r>
              <a:rPr kumimoji="0" lang="en-US" sz="2800" b="0" i="0" u="none" strike="noStrike" cap="none" normalizeH="0" baseline="0" dirty="0" smtClean="0">
                <a:ln>
                  <a:noFill/>
                </a:ln>
                <a:solidFill>
                  <a:srgbClr val="00B0F0"/>
                </a:solidFill>
                <a:effectLst>
                  <a:glow rad="101600">
                    <a:schemeClr val="tx1">
                      <a:alpha val="60000"/>
                    </a:schemeClr>
                  </a:glow>
                </a:effectLst>
                <a:latin typeface="Arial" pitchFamily="34" charset="0"/>
                <a:ea typeface="Times New Roman" pitchFamily="18" charset="0"/>
                <a:cs typeface="+mj-cs"/>
              </a:rPr>
              <a:t> </a:t>
            </a:r>
            <a:r>
              <a:rPr kumimoji="0" lang="ar-SA" sz="3500" b="0" i="0" u="none" strike="noStrike" cap="none" normalizeH="0" baseline="0" dirty="0" smtClean="0">
                <a:ln>
                  <a:noFill/>
                </a:ln>
                <a:solidFill>
                  <a:srgbClr val="00B0F0"/>
                </a:solidFill>
                <a:effectLst>
                  <a:glow rad="101600">
                    <a:schemeClr val="tx1">
                      <a:alpha val="60000"/>
                    </a:schemeClr>
                  </a:glow>
                </a:effectLst>
                <a:latin typeface="Arial" pitchFamily="34" charset="0"/>
                <a:ea typeface="Times New Roman" pitchFamily="18" charset="0"/>
                <a:cs typeface="W1 SHUROOQ 26 020" pitchFamily="2" charset="-78"/>
              </a:rPr>
              <a:t>.</a:t>
            </a:r>
            <a:endParaRPr kumimoji="0" lang="en-US" sz="3500" b="0" i="0" u="none" strike="noStrike" cap="none" normalizeH="0" baseline="0" dirty="0" smtClean="0">
              <a:ln>
                <a:noFill/>
              </a:ln>
              <a:solidFill>
                <a:srgbClr val="00B0F0"/>
              </a:solidFill>
              <a:effectLst>
                <a:glow rad="101600">
                  <a:schemeClr val="tx1">
                    <a:alpha val="60000"/>
                  </a:schemeClr>
                </a:glow>
              </a:effectLst>
              <a:latin typeface="Arial" pitchFamily="34" charset="0"/>
              <a:cs typeface="W1 SHUROOQ 26 020" pitchFamily="2" charset="-78"/>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endParaRPr kumimoji="0" lang="en-US" sz="3500" b="0" i="0" u="none" strike="noStrike" cap="none" normalizeH="0" baseline="0" dirty="0" smtClean="0">
              <a:ln>
                <a:noFill/>
              </a:ln>
              <a:solidFill>
                <a:srgbClr val="FFFF00"/>
              </a:solidFill>
              <a:effectLst>
                <a:glow rad="101600">
                  <a:schemeClr val="tx1">
                    <a:alpha val="60000"/>
                  </a:schemeClr>
                </a:glow>
              </a:effectLst>
              <a:latin typeface="Arial" pitchFamily="34" charset="0"/>
              <a:cs typeface="W1 SHUROOQ 26 020" pitchFamily="2" charset="-78"/>
            </a:endParaRPr>
          </a:p>
        </p:txBody>
      </p:sp>
      <p:sp>
        <p:nvSpPr>
          <p:cNvPr id="5" name="Rectangle 2"/>
          <p:cNvSpPr>
            <a:spLocks noChangeArrowheads="1"/>
          </p:cNvSpPr>
          <p:nvPr/>
        </p:nvSpPr>
        <p:spPr bwMode="auto">
          <a:xfrm>
            <a:off x="0" y="3787927"/>
            <a:ext cx="950125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98425" defTabSz="914400" rtl="1" eaLnBrk="1" fontAlgn="base" latinLnBrk="0" hangingPunct="1">
              <a:lnSpc>
                <a:spcPct val="100000"/>
              </a:lnSpc>
              <a:spcBef>
                <a:spcPct val="0"/>
              </a:spcBef>
              <a:spcAft>
                <a:spcPct val="0"/>
              </a:spcAft>
              <a:buClrTx/>
              <a:buSzTx/>
              <a:buFontTx/>
              <a:buNone/>
              <a:tabLst/>
            </a:pPr>
            <a:r>
              <a:rPr kumimoji="0" lang="ar-SA" sz="3500" b="1" i="0" strike="noStrike" normalizeH="0" baseline="0" dirty="0" smtClean="0">
                <a:ln w="317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tx1">
                      <a:alpha val="40000"/>
                    </a:schemeClr>
                  </a:glow>
                  <a:innerShdw blurRad="69850" dist="43180" dir="5400000">
                    <a:srgbClr val="000000">
                      <a:alpha val="65000"/>
                    </a:srgbClr>
                  </a:innerShdw>
                </a:effectLst>
                <a:latin typeface="Arial" pitchFamily="34" charset="0"/>
                <a:ea typeface="Times New Roman" pitchFamily="18" charset="0"/>
                <a:cs typeface="W1 SHUROOQ 26 020" pitchFamily="2" charset="-78"/>
              </a:rPr>
              <a:t>   أولا : طريقة تخطيط </a:t>
            </a:r>
            <a:r>
              <a:rPr kumimoji="0" lang="ar-SA" sz="3500" b="1" i="0" strike="noStrike" normalizeH="0" baseline="0" dirty="0" err="1" smtClean="0">
                <a:ln w="317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tx1">
                      <a:alpha val="40000"/>
                    </a:schemeClr>
                  </a:glow>
                  <a:innerShdw blurRad="69850" dist="43180" dir="5400000">
                    <a:srgbClr val="000000">
                      <a:alpha val="65000"/>
                    </a:srgbClr>
                  </a:innerShdw>
                </a:effectLst>
                <a:latin typeface="Arial" pitchFamily="34" charset="0"/>
                <a:ea typeface="Times New Roman" pitchFamily="18" charset="0"/>
                <a:cs typeface="W1 SHUROOQ 26 020" pitchFamily="2" charset="-78"/>
              </a:rPr>
              <a:t>الاطباق</a:t>
            </a:r>
            <a:r>
              <a:rPr kumimoji="0" lang="ar-SA" sz="3500" b="1" i="0" strike="noStrike" normalizeH="0" baseline="0" dirty="0" smtClean="0">
                <a:ln w="317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tx1">
                      <a:alpha val="40000"/>
                    </a:schemeClr>
                  </a:glow>
                  <a:innerShdw blurRad="69850" dist="43180" dir="5400000">
                    <a:srgbClr val="000000">
                      <a:alpha val="65000"/>
                    </a:srgbClr>
                  </a:innerShdw>
                </a:effectLst>
                <a:latin typeface="Arial" pitchFamily="34" charset="0"/>
                <a:ea typeface="Times New Roman" pitchFamily="18" charset="0"/>
                <a:cs typeface="W1 SHUROOQ 26 020" pitchFamily="2" charset="-78"/>
              </a:rPr>
              <a:t>: </a:t>
            </a:r>
            <a:r>
              <a:rPr kumimoji="0" lang="en-US" sz="3200" b="1" i="0" strike="noStrike" normalizeH="0" baseline="0" dirty="0" smtClean="0">
                <a:ln w="317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tx1">
                      <a:alpha val="40000"/>
                    </a:schemeClr>
                  </a:glow>
                  <a:innerShdw blurRad="69850" dist="43180" dir="5400000">
                    <a:srgbClr val="000000">
                      <a:alpha val="65000"/>
                    </a:srgbClr>
                  </a:innerShdw>
                </a:effectLst>
                <a:latin typeface="Times New Roman" pitchFamily="18" charset="0"/>
                <a:ea typeface="Times New Roman" pitchFamily="18" charset="0"/>
                <a:cs typeface="W1 SHUROOQ 26 020" pitchFamily="2" charset="-78"/>
              </a:rPr>
              <a:t>Streak Plate Method</a:t>
            </a:r>
            <a:endParaRPr kumimoji="0" lang="en-US" sz="3200" b="1" i="0" strike="noStrike" normalizeH="0" baseline="0" dirty="0" smtClean="0">
              <a:ln w="317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tx1">
                    <a:alpha val="40000"/>
                  </a:schemeClr>
                </a:glow>
                <a:innerShdw blurRad="69850" dist="43180" dir="5400000">
                  <a:srgbClr val="000000">
                    <a:alpha val="65000"/>
                  </a:srgbClr>
                </a:innerShdw>
              </a:effectLst>
              <a:latin typeface="Arial" pitchFamily="34" charset="0"/>
              <a:cs typeface="W1 SHUROOQ 26 020" pitchFamily="2" charset="-78"/>
            </a:endParaRPr>
          </a:p>
          <a:p>
            <a:pPr marL="266700" marR="0" lvl="0" indent="98425" defTabSz="914400" rtl="1" eaLnBrk="0" fontAlgn="base" latinLnBrk="0" hangingPunct="0">
              <a:lnSpc>
                <a:spcPct val="100000"/>
              </a:lnSpc>
              <a:spcBef>
                <a:spcPct val="0"/>
              </a:spcBef>
              <a:spcAft>
                <a:spcPct val="0"/>
              </a:spcAft>
              <a:buClrTx/>
              <a:buSzTx/>
              <a:buBlip>
                <a:blip r:embed="rId4"/>
              </a:buBlip>
              <a:tabLst/>
            </a:pPr>
            <a:r>
              <a:rPr kumimoji="0" lang="ar-SA" sz="3500" b="0" i="0" u="none" strike="noStrike" cap="none" normalizeH="0" baseline="0" dirty="0" smtClean="0">
                <a:ln w="3175">
                  <a:noFill/>
                </a:ln>
                <a:solidFill>
                  <a:srgbClr val="FFCCFF"/>
                </a:solidFill>
                <a:effectLst>
                  <a:glow rad="228600">
                    <a:schemeClr val="tx1">
                      <a:alpha val="40000"/>
                    </a:schemeClr>
                  </a:glow>
                </a:effectLst>
                <a:latin typeface="Arial" pitchFamily="34" charset="0"/>
                <a:ea typeface="Times New Roman" pitchFamily="18" charset="0"/>
                <a:cs typeface="W1 SHUROOQ 26 020" pitchFamily="2" charset="-78"/>
              </a:rPr>
              <a:t>الهدف من التخطيط هو</a:t>
            </a:r>
            <a:r>
              <a:rPr kumimoji="0" lang="ar-SA" sz="3500" b="0" i="0" u="none" strike="noStrike" cap="none" normalizeH="0" baseline="0" dirty="0" smtClean="0">
                <a:ln w="3175">
                  <a:noFill/>
                </a:ln>
                <a:solidFill>
                  <a:srgbClr val="00B0F0"/>
                </a:solidFill>
                <a:effectLst>
                  <a:glow rad="228600">
                    <a:schemeClr val="tx1">
                      <a:alpha val="40000"/>
                    </a:schemeClr>
                  </a:glow>
                </a:effectLst>
                <a:latin typeface="Arial" pitchFamily="34" charset="0"/>
                <a:ea typeface="Times New Roman" pitchFamily="18" charset="0"/>
                <a:cs typeface="W1 SHUROOQ 26 020" pitchFamily="2" charset="-78"/>
              </a:rPr>
              <a:t> الحصول من معلق البكتيريا على مستعمرات منفصلة تماماً</a:t>
            </a:r>
            <a:r>
              <a:rPr kumimoji="0" lang="ar-SA" sz="3500" b="0" i="0" u="none" strike="noStrike" cap="none" normalizeH="0" baseline="0" dirty="0" smtClean="0">
                <a:ln w="3175">
                  <a:noFill/>
                </a:ln>
                <a:solidFill>
                  <a:srgbClr val="00B0F0"/>
                </a:solidFill>
                <a:effectLst>
                  <a:glow rad="228600">
                    <a:schemeClr val="tx1">
                      <a:alpha val="40000"/>
                    </a:schemeClr>
                  </a:glow>
                </a:effectLst>
                <a:latin typeface="Arial" pitchFamily="34" charset="0"/>
                <a:ea typeface="Times New Roman" pitchFamily="18" charset="0"/>
                <a:cs typeface="W1 SHUROOQ 26 020" pitchFamily="2" charset="-78"/>
              </a:rPr>
              <a:t>.</a:t>
            </a:r>
          </a:p>
          <a:p>
            <a:pPr marL="266700" marR="0" lvl="0" indent="98425" defTabSz="914400" rtl="1" eaLnBrk="0" fontAlgn="base" latinLnBrk="0" hangingPunct="0">
              <a:lnSpc>
                <a:spcPct val="100000"/>
              </a:lnSpc>
              <a:spcBef>
                <a:spcPct val="0"/>
              </a:spcBef>
              <a:spcAft>
                <a:spcPct val="0"/>
              </a:spcAft>
              <a:buClrTx/>
              <a:buSzTx/>
              <a:buBlip>
                <a:blip r:embed="rId4"/>
              </a:buBlip>
              <a:tabLst/>
            </a:pPr>
            <a:r>
              <a:rPr kumimoji="0" lang="ar-SA" sz="3500" b="0" i="0" u="none" strike="noStrike" cap="none" normalizeH="0" baseline="0" dirty="0" smtClean="0">
                <a:ln w="3175">
                  <a:noFill/>
                </a:ln>
                <a:solidFill>
                  <a:srgbClr val="00B0F0"/>
                </a:solidFill>
                <a:effectLst>
                  <a:glow rad="228600">
                    <a:schemeClr val="tx1">
                      <a:alpha val="40000"/>
                    </a:schemeClr>
                  </a:glow>
                </a:effectLst>
                <a:latin typeface="Arial" pitchFamily="34" charset="0"/>
                <a:ea typeface="Times New Roman" pitchFamily="18" charset="0"/>
                <a:cs typeface="W1 SHUROOQ 26 020" pitchFamily="2" charset="-78"/>
              </a:rPr>
              <a:t>تخطط العينة على سطح بيئة </a:t>
            </a:r>
            <a:r>
              <a:rPr kumimoji="0" lang="ar-SA" sz="3500" b="0" i="0" u="none" strike="noStrike" cap="none" normalizeH="0" baseline="0" dirty="0" err="1" smtClean="0">
                <a:ln w="3175">
                  <a:noFill/>
                </a:ln>
                <a:solidFill>
                  <a:srgbClr val="00B0F0"/>
                </a:solidFill>
                <a:effectLst>
                  <a:glow rad="228600">
                    <a:schemeClr val="tx1">
                      <a:alpha val="40000"/>
                    </a:schemeClr>
                  </a:glow>
                </a:effectLst>
                <a:latin typeface="Arial" pitchFamily="34" charset="0"/>
                <a:ea typeface="Times New Roman" pitchFamily="18" charset="0"/>
                <a:cs typeface="W1 SHUROOQ 26 020" pitchFamily="2" charset="-78"/>
              </a:rPr>
              <a:t>الأجار</a:t>
            </a:r>
            <a:r>
              <a:rPr kumimoji="0" lang="ar-SA" sz="3500" b="0" i="0" u="none" strike="noStrike" cap="none" normalizeH="0" baseline="0" dirty="0" smtClean="0">
                <a:ln w="3175">
                  <a:noFill/>
                </a:ln>
                <a:solidFill>
                  <a:srgbClr val="00B0F0"/>
                </a:solidFill>
                <a:effectLst>
                  <a:glow rad="228600">
                    <a:schemeClr val="tx1">
                      <a:alpha val="40000"/>
                    </a:schemeClr>
                  </a:glow>
                </a:effectLst>
                <a:latin typeface="Arial" pitchFamily="34" charset="0"/>
                <a:ea typeface="Times New Roman" pitchFamily="18" charset="0"/>
                <a:cs typeface="W1 SHUROOQ 26 020" pitchFamily="2" charset="-78"/>
              </a:rPr>
              <a:t> المغذي بطريقة التخطيط البسيط أو التخطيط البسيط المتكرر أو التخطيط المتعامد</a:t>
            </a:r>
            <a:r>
              <a:rPr kumimoji="0" lang="en-US" sz="3500" b="0" i="0" u="none" strike="noStrike" cap="none" normalizeH="0" baseline="0" dirty="0" smtClean="0">
                <a:ln w="3175">
                  <a:noFill/>
                </a:ln>
                <a:solidFill>
                  <a:srgbClr val="00B0F0"/>
                </a:solidFill>
                <a:effectLst>
                  <a:glow rad="228600">
                    <a:schemeClr val="tx1">
                      <a:alpha val="40000"/>
                    </a:schemeClr>
                  </a:glow>
                </a:effectLst>
                <a:latin typeface="Arial" pitchFamily="34" charset="0"/>
                <a:cs typeface="W1 SHUROOQ 26 020" pitchFamily="2" charset="-78"/>
              </a:rPr>
              <a:t> </a:t>
            </a:r>
            <a:endParaRPr kumimoji="0" lang="en-US" sz="3500" b="0" i="0" u="none" strike="noStrike" cap="none" normalizeH="0" baseline="0" dirty="0" smtClean="0">
              <a:ln w="3175">
                <a:noFill/>
              </a:ln>
              <a:solidFill>
                <a:srgbClr val="00B0F0"/>
              </a:solidFill>
              <a:effectLst>
                <a:glow rad="228600">
                  <a:schemeClr val="tx1">
                    <a:alpha val="40000"/>
                  </a:schemeClr>
                </a:glow>
              </a:effectLst>
              <a:latin typeface="Arial" pitchFamily="34" charset="0"/>
              <a:cs typeface="W1 SHUROOQ 26 02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slide(fromBottom)">
                                      <p:cBhvr>
                                        <p:cTn id="7" dur="500"/>
                                        <p:tgtEl>
                                          <p:spTgt spid="204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lide(fromBottom)">
                                      <p:cBhvr>
                                        <p:cTn id="11" dur="500"/>
                                        <p:tgtEl>
                                          <p:spTgt spid="4">
                                            <p:txEl>
                                              <p:pRg st="0" end="0"/>
                                            </p:txEl>
                                          </p:spTgt>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lide(fromTop)">
                                      <p:cBhvr>
                                        <p:cTn id="15" dur="500"/>
                                        <p:tgtEl>
                                          <p:spTgt spid="4">
                                            <p:txEl>
                                              <p:pRg st="1" end="1"/>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slide(fromBottom)">
                                      <p:cBhvr>
                                        <p:cTn id="19" dur="500"/>
                                        <p:tgtEl>
                                          <p:spTgt spid="4">
                                            <p:txEl>
                                              <p:pRg st="2" end="2"/>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slide(fromBottom)">
                                      <p:cBhvr>
                                        <p:cTn id="23" dur="500"/>
                                        <p:tgtEl>
                                          <p:spTgt spid="5">
                                            <p:txEl>
                                              <p:pRg st="0" end="0"/>
                                            </p:txEl>
                                          </p:spTgt>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slide(fromTop)">
                                      <p:cBhvr>
                                        <p:cTn id="26" dur="500"/>
                                        <p:tgtEl>
                                          <p:spTgt spid="5">
                                            <p:txEl>
                                              <p:pRg st="1" end="1"/>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slide(fromBottom)">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7" name="Picture 3" descr="F:\درس التنقية\بكتيريا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صورة 4"/>
          <p:cNvPicPr>
            <a:picLocks noChangeAspect="1" noChangeArrowheads="1"/>
          </p:cNvPicPr>
          <p:nvPr/>
        </p:nvPicPr>
        <p:blipFill>
          <a:blip r:embed="rId3" cstate="print"/>
          <a:srcRect/>
          <a:stretch>
            <a:fillRect/>
          </a:stretch>
        </p:blipFill>
        <p:spPr bwMode="auto">
          <a:xfrm>
            <a:off x="428596" y="1000108"/>
            <a:ext cx="8358246" cy="4857784"/>
          </a:xfrm>
          <a:prstGeom prst="rect">
            <a:avLst/>
          </a:prstGeom>
          <a:ln w="228600" cap="sq" cmpd="thickThin">
            <a:solidFill>
              <a:schemeClr val="accent1">
                <a:lumMod val="20000"/>
                <a:lumOff val="80000"/>
              </a:schemeClr>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fltVal val="0"/>
                                          </p:val>
                                        </p:tav>
                                        <p:tav tm="100000">
                                          <p:val>
                                            <p:strVal val="#ppt_w"/>
                                          </p:val>
                                        </p:tav>
                                      </p:tavLst>
                                    </p:anim>
                                    <p:anim calcmode="lin" valueType="num">
                                      <p:cBhvr>
                                        <p:cTn id="8" dur="1000" fill="hold"/>
                                        <p:tgtEl>
                                          <p:spTgt spid="1025"/>
                                        </p:tgtEl>
                                        <p:attrNameLst>
                                          <p:attrName>ppt_h</p:attrName>
                                        </p:attrNameLst>
                                      </p:cBhvr>
                                      <p:tavLst>
                                        <p:tav tm="0">
                                          <p:val>
                                            <p:fltVal val="0"/>
                                          </p:val>
                                        </p:tav>
                                        <p:tav tm="100000">
                                          <p:val>
                                            <p:strVal val="#ppt_h"/>
                                          </p:val>
                                        </p:tav>
                                      </p:tavLst>
                                    </p:anim>
                                    <p:anim calcmode="lin" valueType="num">
                                      <p:cBhvr>
                                        <p:cTn id="9" dur="1000" fill="hold"/>
                                        <p:tgtEl>
                                          <p:spTgt spid="10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3325</TotalTime>
  <Words>954</Words>
  <Application>Microsoft Office PowerPoint</Application>
  <PresentationFormat>عرض على الشاشة (3:4)‏</PresentationFormat>
  <Paragraphs>88</Paragraphs>
  <Slides>28</Slides>
  <Notes>5</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A1</dc:creator>
  <cp:lastModifiedBy>user</cp:lastModifiedBy>
  <cp:revision>257</cp:revision>
  <dcterms:created xsi:type="dcterms:W3CDTF">2011-09-30T08:08:21Z</dcterms:created>
  <dcterms:modified xsi:type="dcterms:W3CDTF">2014-02-20T08:26:17Z</dcterms:modified>
</cp:coreProperties>
</file>