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0" r:id="rId3"/>
    <p:sldId id="261" r:id="rId4"/>
    <p:sldId id="257" r:id="rId5"/>
    <p:sldId id="258" r:id="rId6"/>
    <p:sldId id="259" r:id="rId7"/>
    <p:sldId id="264" r:id="rId8"/>
    <p:sldId id="263" r:id="rId9"/>
    <p:sldId id="262" r:id="rId10"/>
    <p:sldId id="266" r:id="rId11"/>
    <p:sldId id="265" r:id="rId12"/>
    <p:sldId id="268" r:id="rId13"/>
    <p:sldId id="270"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C1CA33A-7ED0-45BE-B82E-AF1A606CF481}" type="datetimeFigureOut">
              <a:rPr lang="ar-SA" smtClean="0"/>
              <a:t>19/06/37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1CA33A-7ED0-45BE-B82E-AF1A606CF481}" type="datetimeFigureOut">
              <a:rPr lang="ar-SA" smtClean="0"/>
              <a:t>19/06/37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1CA33A-7ED0-45BE-B82E-AF1A606CF481}" type="datetimeFigureOut">
              <a:rPr lang="ar-SA" smtClean="0"/>
              <a:t>19/06/37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1CA33A-7ED0-45BE-B82E-AF1A606CF481}" type="datetimeFigureOut">
              <a:rPr lang="ar-SA" smtClean="0"/>
              <a:t>19/06/37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C1CA33A-7ED0-45BE-B82E-AF1A606CF481}" type="datetimeFigureOut">
              <a:rPr lang="ar-SA" smtClean="0"/>
              <a:t>19/06/37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C1CA33A-7ED0-45BE-B82E-AF1A606CF481}" type="datetimeFigureOut">
              <a:rPr lang="ar-SA" smtClean="0"/>
              <a:t>19/06/37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AC1CA33A-7ED0-45BE-B82E-AF1A606CF481}" type="datetimeFigureOut">
              <a:rPr lang="ar-SA" smtClean="0"/>
              <a:t>19/06/37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AC1CA33A-7ED0-45BE-B82E-AF1A606CF481}" type="datetimeFigureOut">
              <a:rPr lang="ar-SA" smtClean="0"/>
              <a:t>19/06/37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1CA33A-7ED0-45BE-B82E-AF1A606CF481}" type="datetimeFigureOut">
              <a:rPr lang="ar-SA" smtClean="0"/>
              <a:t>19/06/37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7509A71-A724-4CB9-8130-2A155B766B8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C1CA33A-7ED0-45BE-B82E-AF1A606CF481}" type="datetimeFigureOut">
              <a:rPr lang="ar-SA" smtClean="0"/>
              <a:t>19/06/37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7509A71-A724-4CB9-8130-2A155B766B87}"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AC1CA33A-7ED0-45BE-B82E-AF1A606CF481}" type="datetimeFigureOut">
              <a:rPr lang="ar-SA" smtClean="0"/>
              <a:t>19/06/37</a:t>
            </a:fld>
            <a:endParaRPr lang="ar-SA"/>
          </a:p>
        </p:txBody>
      </p:sp>
      <p:sp>
        <p:nvSpPr>
          <p:cNvPr id="9" name="Slide Number Placeholder 8"/>
          <p:cNvSpPr>
            <a:spLocks noGrp="1"/>
          </p:cNvSpPr>
          <p:nvPr>
            <p:ph type="sldNum" sz="quarter" idx="11"/>
          </p:nvPr>
        </p:nvSpPr>
        <p:spPr/>
        <p:txBody>
          <a:bodyPr/>
          <a:lstStyle/>
          <a:p>
            <a:fld id="{37509A71-A724-4CB9-8130-2A155B766B87}"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7509A71-A724-4CB9-8130-2A155B766B87}"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C1CA33A-7ED0-45BE-B82E-AF1A606CF481}" type="datetimeFigureOut">
              <a:rPr lang="ar-SA" smtClean="0"/>
              <a:t>19/06/37</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4"/>
            <a:ext cx="7543800" cy="1296144"/>
          </a:xfrm>
        </p:spPr>
        <p:txBody>
          <a:bodyPr/>
          <a:lstStyle/>
          <a:p>
            <a:r>
              <a:rPr lang="ar-SA" sz="4400" dirty="0">
                <a:solidFill>
                  <a:schemeClr val="tx1"/>
                </a:solidFill>
              </a:rPr>
              <a:t>العلاقة بين التغير الثقافي و المجتمع و التنمية</a:t>
            </a:r>
          </a:p>
        </p:txBody>
      </p:sp>
    </p:spTree>
    <p:extLst>
      <p:ext uri="{BB962C8B-B14F-4D97-AF65-F5344CB8AC3E}">
        <p14:creationId xmlns:p14="http://schemas.microsoft.com/office/powerpoint/2010/main" val="396626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7620000" cy="6068144"/>
          </a:xfrm>
        </p:spPr>
        <p:txBody>
          <a:bodyPr>
            <a:normAutofit/>
          </a:bodyPr>
          <a:lstStyle/>
          <a:p>
            <a:pPr marL="114300" indent="0">
              <a:buNone/>
            </a:pPr>
            <a:r>
              <a:rPr lang="ar-SA" dirty="0"/>
              <a:t>4- </a:t>
            </a:r>
            <a:r>
              <a:rPr lang="ar-SA" dirty="0">
                <a:solidFill>
                  <a:srgbClr val="7030A0"/>
                </a:solidFill>
              </a:rPr>
              <a:t>سيطرة أساليب </a:t>
            </a:r>
            <a:r>
              <a:rPr lang="ar-SA" dirty="0" smtClean="0">
                <a:solidFill>
                  <a:srgbClr val="7030A0"/>
                </a:solidFill>
              </a:rPr>
              <a:t>الدينامية(الحركة والتغير) </a:t>
            </a:r>
            <a:r>
              <a:rPr lang="ar-SA" dirty="0">
                <a:solidFill>
                  <a:srgbClr val="7030A0"/>
                </a:solidFill>
              </a:rPr>
              <a:t>في ميادين التكنولوجيا والاقتصاد </a:t>
            </a:r>
            <a:r>
              <a:rPr lang="ar-SA" dirty="0"/>
              <a:t>,مع الاتجاه الدائم والمتزايد الى ابتكار أساليب أكثر دقه وأحكاما في مجال الحسابات الكميه, والات جديده خاصه في الطابع الالي وكذلك ابتكار موارد وتركيبات جديده.</a:t>
            </a:r>
          </a:p>
          <a:p>
            <a:pPr marL="114300" indent="0">
              <a:buNone/>
            </a:pPr>
            <a:r>
              <a:rPr lang="ar-SA" dirty="0"/>
              <a:t>5- </a:t>
            </a:r>
            <a:r>
              <a:rPr lang="ar-SA" dirty="0">
                <a:solidFill>
                  <a:srgbClr val="00B050"/>
                </a:solidFill>
              </a:rPr>
              <a:t>سيطرة الاقتصاد النقدي مع ملاحظه أن العلاقات الاقتصادية أصبحت تمتد على رقعه مكانيه كبيره ولم تعد قاصره على المعاملات داخل وحدات محدودة كما كان في الحال الماضي.</a:t>
            </a:r>
          </a:p>
          <a:p>
            <a:pPr marL="114300" indent="0">
              <a:buNone/>
            </a:pPr>
            <a:r>
              <a:rPr lang="ar-SA" dirty="0"/>
              <a:t>6- </a:t>
            </a:r>
            <a:r>
              <a:rPr lang="ar-SA" dirty="0">
                <a:solidFill>
                  <a:srgbClr val="0070C0"/>
                </a:solidFill>
              </a:rPr>
              <a:t>الاتجاه نحو الموضوعية والرسمية حيث ينتقل مركز الثقل في ميدان العلاقات والنظم الاجتماعية من الطابع الشخصي الى الطابع الرسمي غير شخصي القائم على اساليب الضبط الرسمي</a:t>
            </a:r>
            <a:r>
              <a:rPr lang="ar-SA" dirty="0"/>
              <a:t>. وهو ضبط معتمد على قواعد وأسس رشيده ذات طابع عام, ويقوم على تنفيذها كوادر من العاملين المؤهلين تأهيلا مناسبا ويتمتعون بصلاحيات محدده (وهو ما نعرفه باسم التنظيم البيروقراطي) هذا ونتجاور ونتقابل في </a:t>
            </a:r>
            <a:r>
              <a:rPr lang="ar-SA" dirty="0" err="1"/>
              <a:t>مياديين</a:t>
            </a:r>
            <a:r>
              <a:rPr lang="ar-SA" dirty="0"/>
              <a:t> الاقتصاد والسياسة الاتجاهات المؤدية الى المركزية وتلك المؤدية الى اللامركزية.</a:t>
            </a:r>
          </a:p>
          <a:p>
            <a:pPr marL="114300" indent="0">
              <a:buNone/>
            </a:pPr>
            <a:r>
              <a:rPr lang="ar-SA" dirty="0"/>
              <a:t>7- </a:t>
            </a:r>
            <a:r>
              <a:rPr lang="ar-SA" dirty="0">
                <a:solidFill>
                  <a:srgbClr val="C00000"/>
                </a:solidFill>
              </a:rPr>
              <a:t>يتمتع البناء الاجتماعي لتلك البلاد بسمة الموضوعية والعلمانية والوحدة (خاصه على مستوى الدولة بأكملها).وتبدو تلك السمات أوضح ما تكون في النسق القانوني وفي نظم التقاضي وتحقيق العدالة. </a:t>
            </a:r>
            <a:r>
              <a:rPr lang="ar-SA" dirty="0"/>
              <a:t>والملاحظ أن عمليه اكتساب الموضوعية من أهم تلك الملامح ومن أكثرها صعوبة في التحقيق في بعض مجتمعات البلاد النامية </a:t>
            </a:r>
            <a:r>
              <a:rPr lang="ar-SA" dirty="0" smtClean="0"/>
              <a:t>المعاصرة</a:t>
            </a:r>
            <a:endParaRPr lang="ar-SA" dirty="0"/>
          </a:p>
        </p:txBody>
      </p:sp>
    </p:spTree>
    <p:extLst>
      <p:ext uri="{BB962C8B-B14F-4D97-AF65-F5344CB8AC3E}">
        <p14:creationId xmlns:p14="http://schemas.microsoft.com/office/powerpoint/2010/main" val="307830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7620000" cy="1008112"/>
          </a:xfrm>
        </p:spPr>
        <p:txBody>
          <a:bodyPr/>
          <a:lstStyle/>
          <a:p>
            <a:pPr algn="r"/>
            <a:r>
              <a:rPr lang="ar-SA" sz="3600" dirty="0">
                <a:solidFill>
                  <a:schemeClr val="tx1"/>
                </a:solidFill>
              </a:rPr>
              <a:t>ثانيا : التغير الثقافي المتناغم والمختل :</a:t>
            </a:r>
          </a:p>
        </p:txBody>
      </p:sp>
      <p:sp>
        <p:nvSpPr>
          <p:cNvPr id="3" name="عنصر نائب للمحتوى 2"/>
          <p:cNvSpPr>
            <a:spLocks noGrp="1"/>
          </p:cNvSpPr>
          <p:nvPr>
            <p:ph idx="1"/>
          </p:nvPr>
        </p:nvSpPr>
        <p:spPr>
          <a:xfrm>
            <a:off x="457200" y="1196752"/>
            <a:ext cx="7620000" cy="5204048"/>
          </a:xfrm>
        </p:spPr>
        <p:txBody>
          <a:bodyPr>
            <a:normAutofit/>
          </a:bodyPr>
          <a:lstStyle/>
          <a:p>
            <a:r>
              <a:rPr lang="ar-SA" dirty="0"/>
              <a:t>ان التغير الثقافي يمكن ان يتم بشكل متناغم ، او بشكل مختل </a:t>
            </a:r>
            <a:r>
              <a:rPr lang="ar-SA" dirty="0" smtClean="0"/>
              <a:t>.</a:t>
            </a:r>
          </a:p>
          <a:p>
            <a:r>
              <a:rPr lang="ar-SA" dirty="0" smtClean="0"/>
              <a:t> </a:t>
            </a:r>
            <a:r>
              <a:rPr lang="ar-SA" u="sng" dirty="0" smtClean="0">
                <a:solidFill>
                  <a:srgbClr val="FF0000"/>
                </a:solidFill>
              </a:rPr>
              <a:t>خصائص </a:t>
            </a:r>
            <a:r>
              <a:rPr lang="ar-SA" u="sng" dirty="0">
                <a:solidFill>
                  <a:srgbClr val="FF0000"/>
                </a:solidFill>
              </a:rPr>
              <a:t>التغير الثقافي </a:t>
            </a:r>
            <a:r>
              <a:rPr lang="ar-SA" u="sng" dirty="0" smtClean="0">
                <a:solidFill>
                  <a:srgbClr val="FF0000"/>
                </a:solidFill>
              </a:rPr>
              <a:t>المختل؟</a:t>
            </a:r>
          </a:p>
          <a:p>
            <a:r>
              <a:rPr lang="ar-SA" u="sng" dirty="0" smtClean="0">
                <a:solidFill>
                  <a:srgbClr val="7030A0"/>
                </a:solidFill>
              </a:rPr>
              <a:t>1-</a:t>
            </a:r>
            <a:r>
              <a:rPr lang="ar-SA" dirty="0" smtClean="0">
                <a:solidFill>
                  <a:srgbClr val="7030A0"/>
                </a:solidFill>
              </a:rPr>
              <a:t> وجود </a:t>
            </a:r>
            <a:r>
              <a:rPr lang="ar-SA" dirty="0">
                <a:solidFill>
                  <a:srgbClr val="7030A0"/>
                </a:solidFill>
              </a:rPr>
              <a:t>فروق </a:t>
            </a:r>
            <a:r>
              <a:rPr lang="ar-SA" dirty="0" smtClean="0">
                <a:solidFill>
                  <a:srgbClr val="7030A0"/>
                </a:solidFill>
              </a:rPr>
              <a:t>كبيرة في التغير الثقافي </a:t>
            </a:r>
            <a:r>
              <a:rPr lang="ar-SA" dirty="0">
                <a:solidFill>
                  <a:srgbClr val="7030A0"/>
                </a:solidFill>
              </a:rPr>
              <a:t>واضحة في السرعة التي يتم بها والمدى الزمني الذي يحدث به في مجالات التنمية الثلاثة التي حددناها ، او في مجالات الثقافة المختلفة . </a:t>
            </a:r>
            <a:endParaRPr lang="ar-SA" dirty="0" smtClean="0">
              <a:solidFill>
                <a:srgbClr val="7030A0"/>
              </a:solidFill>
            </a:endParaRPr>
          </a:p>
          <a:p>
            <a:r>
              <a:rPr lang="ar-SA" dirty="0" smtClean="0"/>
              <a:t>2- </a:t>
            </a:r>
            <a:r>
              <a:rPr lang="ar-SA" dirty="0" smtClean="0">
                <a:solidFill>
                  <a:srgbClr val="00B050"/>
                </a:solidFill>
              </a:rPr>
              <a:t>كما </a:t>
            </a:r>
            <a:r>
              <a:rPr lang="ar-SA" dirty="0">
                <a:solidFill>
                  <a:srgbClr val="00B050"/>
                </a:solidFill>
              </a:rPr>
              <a:t>قد يتميز التغير الثقافي المختل ببعض عمليات الاندفاع الى الأمام والتقهقر ، والنمو والجمود ، والدينامية </a:t>
            </a:r>
            <a:r>
              <a:rPr lang="ar-SA" dirty="0" err="1">
                <a:solidFill>
                  <a:srgbClr val="00B050"/>
                </a:solidFill>
              </a:rPr>
              <a:t>والاستاتيكية</a:t>
            </a:r>
            <a:r>
              <a:rPr lang="ar-SA" dirty="0">
                <a:solidFill>
                  <a:srgbClr val="00B050"/>
                </a:solidFill>
              </a:rPr>
              <a:t> . ومن الممكن ان نلاحظ ذلك في المجالات الروحية ، او الفكرية ، او المادية ، او الاجتماعية . وذلك بالنسبة للجماعات والأفراد المختلفين ، او بالنسبة لنفس الجماعة ونفس الفرد . </a:t>
            </a:r>
            <a:endParaRPr lang="ar-SA" dirty="0" smtClean="0">
              <a:solidFill>
                <a:srgbClr val="00B050"/>
              </a:solidFill>
            </a:endParaRPr>
          </a:p>
          <a:p>
            <a:r>
              <a:rPr lang="ar-SA" dirty="0" smtClean="0">
                <a:solidFill>
                  <a:srgbClr val="0070C0"/>
                </a:solidFill>
              </a:rPr>
              <a:t>3-التغير </a:t>
            </a:r>
            <a:r>
              <a:rPr lang="ar-SA" dirty="0">
                <a:solidFill>
                  <a:srgbClr val="0070C0"/>
                </a:solidFill>
              </a:rPr>
              <a:t>الثقافي المختل يؤدي الى تناقضات وصراعات حادة في المجتمع ، وتلك الظاهرة هي التي اطلق عليها عالم الاجتماع الأمريكي ويليام </a:t>
            </a:r>
            <a:r>
              <a:rPr lang="ar-SA" dirty="0" err="1">
                <a:solidFill>
                  <a:srgbClr val="0070C0"/>
                </a:solidFill>
              </a:rPr>
              <a:t>أوجبرن</a:t>
            </a:r>
            <a:r>
              <a:rPr lang="ar-SA" dirty="0">
                <a:solidFill>
                  <a:srgbClr val="0070C0"/>
                </a:solidFill>
              </a:rPr>
              <a:t> اسم التخلف الثقافي او " الهوة الثقافية " . </a:t>
            </a:r>
            <a:r>
              <a:rPr lang="ar-SA" dirty="0"/>
              <a:t>وكان يقصد به حدوث عدم اتساق في التغير بين المجالات الثقافية المختلفة .</a:t>
            </a:r>
          </a:p>
          <a:p>
            <a:endParaRPr lang="ar-SA" dirty="0"/>
          </a:p>
          <a:p>
            <a:endParaRPr lang="ar-SA" dirty="0"/>
          </a:p>
        </p:txBody>
      </p:sp>
    </p:spTree>
    <p:extLst>
      <p:ext uri="{BB962C8B-B14F-4D97-AF65-F5344CB8AC3E}">
        <p14:creationId xmlns:p14="http://schemas.microsoft.com/office/powerpoint/2010/main" val="1268956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5996136"/>
          </a:xfrm>
        </p:spPr>
        <p:txBody>
          <a:bodyPr>
            <a:normAutofit fontScale="92500" lnSpcReduction="20000"/>
          </a:bodyPr>
          <a:lstStyle/>
          <a:p>
            <a:r>
              <a:rPr lang="ar-SA" dirty="0">
                <a:solidFill>
                  <a:srgbClr val="7030A0"/>
                </a:solidFill>
              </a:rPr>
              <a:t>والحقيقة ان التغير الثقافي المختل – او غير المتوازن – لا يمكن ان يهدد النظام الاجتماعي القائم إلا اذا كان أفراد تلك الثقافة قد تعرضوا لبعض العناصر الثقافية الدينامية في الوقت الذي مازالت فيه حياتهم متأثرة تأثرا قويا بالعناصر الثقافية </a:t>
            </a:r>
            <a:r>
              <a:rPr lang="ar-SA" dirty="0" err="1">
                <a:solidFill>
                  <a:srgbClr val="7030A0"/>
                </a:solidFill>
              </a:rPr>
              <a:t>الاستاتيكية</a:t>
            </a:r>
            <a:r>
              <a:rPr lang="ar-SA" dirty="0">
                <a:solidFill>
                  <a:srgbClr val="7030A0"/>
                </a:solidFill>
              </a:rPr>
              <a:t> التي لا تتلاءم وتلك المؤثرات الدينامية الجديدة </a:t>
            </a:r>
            <a:r>
              <a:rPr lang="ar-SA" dirty="0" smtClean="0">
                <a:solidFill>
                  <a:srgbClr val="7030A0"/>
                </a:solidFill>
              </a:rPr>
              <a:t>.(مثل بداية تعليم المرأة/بداية دخول التلفاز </a:t>
            </a:r>
            <a:r>
              <a:rPr lang="ar-SA" dirty="0" err="1" smtClean="0">
                <a:solidFill>
                  <a:srgbClr val="7030A0"/>
                </a:solidFill>
              </a:rPr>
              <a:t>والرادو</a:t>
            </a:r>
            <a:r>
              <a:rPr lang="ar-SA" dirty="0" smtClean="0">
                <a:solidFill>
                  <a:srgbClr val="7030A0"/>
                </a:solidFill>
              </a:rPr>
              <a:t> في نجد/ بداية موجة ابتعاث المرأة ...الخ)</a:t>
            </a:r>
            <a:endParaRPr lang="ar-SA" dirty="0">
              <a:solidFill>
                <a:srgbClr val="7030A0"/>
              </a:solidFill>
            </a:endParaRPr>
          </a:p>
          <a:p>
            <a:r>
              <a:rPr lang="ar-SA" dirty="0">
                <a:solidFill>
                  <a:srgbClr val="C00000"/>
                </a:solidFill>
              </a:rPr>
              <a:t>ومن هنا تؤدي محاولات الحفاظ على الاطار العام للنظام الثقافي والاجتماعي التقليدي في مواجهة البدائل الثقافية الجديدة الوافدة بل المتقدمة بسرعة كاسحة ( والتي تحظى بقبول اعداد متزايدة من ابناء المجتمع ، بل التي تكون موضع مطالبتهم المتحمسة ) ؛ تؤدي تلك المحاولات الى ظهور كثير من حالات التوتر والتناقضات والصراعات الحادة ، ليس فقط بين افراد المجتمع او الفئات الاجتماعية وبعضها ، وانما داخل نفس الفرد وداخل الجماعة الواحدة . ناهيك عن التناقضات التي تحدث نتيجة لذلك بين الأجيال وبين الجنسين في المجتمع ( الرجال والنساء ) ، وابناء مختلف القطاعات المهنية ..... الخ </a:t>
            </a:r>
            <a:r>
              <a:rPr lang="ar-SA" dirty="0" smtClean="0">
                <a:solidFill>
                  <a:srgbClr val="C00000"/>
                </a:solidFill>
              </a:rPr>
              <a:t>.</a:t>
            </a:r>
          </a:p>
          <a:p>
            <a:endParaRPr lang="ar-SA" dirty="0"/>
          </a:p>
          <a:p>
            <a:r>
              <a:rPr lang="ar-SA" dirty="0"/>
              <a:t>واخطر تلك التناقضات هي التي تم داخل الفرد نفسة ، حيث يثور صراع حاد في نفس الفرد بين القيم التقليدية ( التي غرست في نفسة خلال عملية التنشئة الاجتماعية ) والواقع اليومي الجديد الذي </a:t>
            </a:r>
            <a:r>
              <a:rPr lang="ar-SA" dirty="0" err="1"/>
              <a:t>يتجاذبه</a:t>
            </a:r>
            <a:r>
              <a:rPr lang="ar-SA" dirty="0"/>
              <a:t> بعنف وشدة </a:t>
            </a:r>
            <a:r>
              <a:rPr lang="ar-SA" dirty="0" smtClean="0"/>
              <a:t>.</a:t>
            </a:r>
          </a:p>
          <a:p>
            <a:r>
              <a:rPr lang="ar-SA" dirty="0" smtClean="0"/>
              <a:t> </a:t>
            </a:r>
            <a:r>
              <a:rPr lang="ar-SA" dirty="0">
                <a:solidFill>
                  <a:srgbClr val="0070C0"/>
                </a:solidFill>
              </a:rPr>
              <a:t>ويصف </a:t>
            </a:r>
            <a:r>
              <a:rPr lang="ar-SA" dirty="0" err="1">
                <a:solidFill>
                  <a:srgbClr val="0070C0"/>
                </a:solidFill>
              </a:rPr>
              <a:t>الأنثروبولوجيون</a:t>
            </a:r>
            <a:r>
              <a:rPr lang="ar-SA" dirty="0">
                <a:solidFill>
                  <a:srgbClr val="0070C0"/>
                </a:solidFill>
              </a:rPr>
              <a:t> الثقافيون المحدثون هذا الموقف بأن الفرد يتعرض في مثل هذه الحالة لاختلال مبدأ التكامل الوظيفي الداخلي ، كما يختل التوازن الذي ينبغي ان يتحقق بين العناصر الثقافية المختلفة في داخله . ومن الممكن ان يترتب على هذا الوضع ان تشهد الثقافة في المرحلة الانتقالية ظهور ثقافات فرعية متباينة او مجتمعات مزدوجة ، بحيث نجد داخل المجتمع قطاعا اكثر تقدما من الاخر ، او قطاعا اكثر ارتباطا بالتراث من الاخر ، وهكذا .</a:t>
            </a:r>
          </a:p>
          <a:p>
            <a:endParaRPr lang="ar-SA" dirty="0"/>
          </a:p>
        </p:txBody>
      </p:sp>
    </p:spTree>
    <p:extLst>
      <p:ext uri="{BB962C8B-B14F-4D97-AF65-F5344CB8AC3E}">
        <p14:creationId xmlns:p14="http://schemas.microsoft.com/office/powerpoint/2010/main" val="509237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7620000" cy="5852120"/>
          </a:xfrm>
        </p:spPr>
        <p:txBody>
          <a:bodyPr/>
          <a:lstStyle/>
          <a:p>
            <a:r>
              <a:rPr lang="ar-SA" dirty="0">
                <a:solidFill>
                  <a:srgbClr val="0070C0"/>
                </a:solidFill>
              </a:rPr>
              <a:t>ولكن عندما يتغلب التيار الدينامي في توجيه حركة المجتمع ويصبح هو شكل الحياة البديهي المقبول من اغلبية افراد المجتمع ؛ عندئذ يزداد احتمال وجود نوع متوازن متناغم من التغير الثقافي </a:t>
            </a:r>
            <a:r>
              <a:rPr lang="ar-SA" dirty="0" smtClean="0">
                <a:solidFill>
                  <a:srgbClr val="0070C0"/>
                </a:solidFill>
              </a:rPr>
              <a:t>.</a:t>
            </a:r>
          </a:p>
          <a:p>
            <a:r>
              <a:rPr lang="ar-SA" dirty="0" smtClean="0"/>
              <a:t> </a:t>
            </a:r>
            <a:r>
              <a:rPr lang="ar-SA" dirty="0">
                <a:solidFill>
                  <a:srgbClr val="00B050"/>
                </a:solidFill>
              </a:rPr>
              <a:t>لأنه في مثل هذه الحالة يصبح التغير الواضح الشامل المستمر المعيار السائدة ، ولا ينظر اليه كعامل ازعاج او اقلاق للنظام الاجتماعي القائم . حيث ينشر بين قطاعات المجتمع فهم وتقدير كاملين لأسباب ومنجزات ومشكلات الدينامية ، كما ان المجتمع يكون قد تمكن من ابتكار الوسائل الملائمة لمواجهة هذه الدينامية ، كما ان المجتمع يكون قد تمكن من ابتكار الوسائل الملائمة لمواجهة هذه التغيرات والتعامل معها بشكل صحي مناسب ، كالمنافسة واتخاذ القرارات بشكل ديموقراطي سليم والقدرة على التكيف المرن مع المتطلبات والاحتمالات الجديدة </a:t>
            </a:r>
            <a:r>
              <a:rPr lang="ar-SA" dirty="0" smtClean="0">
                <a:solidFill>
                  <a:srgbClr val="00B050"/>
                </a:solidFill>
              </a:rPr>
              <a:t>.</a:t>
            </a:r>
          </a:p>
          <a:p>
            <a:pPr marL="114300" indent="0">
              <a:buNone/>
            </a:pPr>
            <a:endParaRPr lang="ar-SA" dirty="0">
              <a:solidFill>
                <a:srgbClr val="00B050"/>
              </a:solidFill>
            </a:endParaRPr>
          </a:p>
          <a:p>
            <a:r>
              <a:rPr lang="ar-SA" dirty="0">
                <a:solidFill>
                  <a:srgbClr val="7030A0"/>
                </a:solidFill>
              </a:rPr>
              <a:t>ومن الواضح لنا الان لماذا نؤكد على سمة عدم التوازن في التغير الثقافي التي تبدو بشكل واضح في اغلب البلاد النامية اليوم ، ولماذا نلفت النظر الى الدور الكبير الذي يلعبه هذا التغير المختل في خلق المشكلات التي تعاني منها تلك المجتمعات بشكل صارخ . وعليه سوف ترد الإشارة الى هذا الموضوع في اكثر من موضع من هذا الكتاب .</a:t>
            </a:r>
          </a:p>
          <a:p>
            <a:endParaRPr lang="ar-SA" dirty="0"/>
          </a:p>
        </p:txBody>
      </p:sp>
    </p:spTree>
    <p:extLst>
      <p:ext uri="{BB962C8B-B14F-4D97-AF65-F5344CB8AC3E}">
        <p14:creationId xmlns:p14="http://schemas.microsoft.com/office/powerpoint/2010/main" val="3399911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3200" dirty="0">
                <a:solidFill>
                  <a:schemeClr val="tx1"/>
                </a:solidFill>
              </a:rPr>
              <a:t>أولاُ : المشكلات البنائية الاجتماعية في عملية التنمية :</a:t>
            </a:r>
          </a:p>
        </p:txBody>
      </p:sp>
      <p:sp>
        <p:nvSpPr>
          <p:cNvPr id="3" name="عنصر نائب للمحتوى 2"/>
          <p:cNvSpPr>
            <a:spLocks noGrp="1"/>
          </p:cNvSpPr>
          <p:nvPr>
            <p:ph idx="1"/>
          </p:nvPr>
        </p:nvSpPr>
        <p:spPr>
          <a:xfrm>
            <a:off x="457200" y="1340768"/>
            <a:ext cx="7620000" cy="5060032"/>
          </a:xfrm>
        </p:spPr>
        <p:txBody>
          <a:bodyPr>
            <a:normAutofit lnSpcReduction="10000"/>
          </a:bodyPr>
          <a:lstStyle/>
          <a:p>
            <a:r>
              <a:rPr lang="ar-SA" dirty="0" smtClean="0">
                <a:solidFill>
                  <a:srgbClr val="C00000"/>
                </a:solidFill>
              </a:rPr>
              <a:t>إن عملية تحريك موارد </a:t>
            </a:r>
            <a:r>
              <a:rPr lang="ar-SA" dirty="0">
                <a:solidFill>
                  <a:srgbClr val="C00000"/>
                </a:solidFill>
              </a:rPr>
              <a:t>المجتمع من أجل التنمية تنطوي في جوهرها على نمو سريع في ظاهرة تقسيم العمل ، معنى هذا أنه سوف يترتب على المزيد من التنمية مزيد من التخصص و التعقيد، سواء في عدد العلاقات الإنسانية الجديدة التي تنشأ أو في نوعيات تلك العلاقات ، وكذلك في عدد ونوعيات الوحدات الاجتماعية الجديدة التي يشارك فيها أفراد المجتمع . </a:t>
            </a:r>
            <a:endParaRPr lang="ar-SA" dirty="0" smtClean="0">
              <a:solidFill>
                <a:srgbClr val="C00000"/>
              </a:solidFill>
            </a:endParaRPr>
          </a:p>
          <a:p>
            <a:r>
              <a:rPr lang="ar-SA" dirty="0" smtClean="0">
                <a:solidFill>
                  <a:srgbClr val="00B050"/>
                </a:solidFill>
              </a:rPr>
              <a:t>كما </a:t>
            </a:r>
            <a:r>
              <a:rPr lang="ar-SA" dirty="0">
                <a:solidFill>
                  <a:srgbClr val="00B050"/>
                </a:solidFill>
              </a:rPr>
              <a:t>يمتد التنوع و التعقيد إلى الأدوار الاجتماعية التي يلعبها أولئك الأفراد ، وإلى المستويات التعليمية ، والأداء المهني ، و المصالح الاقتصادية ،و الظروف العائلية ، وأساليب الحياة والفلسفات العامة في الحياة ، و الاتجاهات السياسة ..الخ. </a:t>
            </a:r>
            <a:r>
              <a:rPr lang="ar-SA" dirty="0">
                <a:solidFill>
                  <a:srgbClr val="7030A0"/>
                </a:solidFill>
              </a:rPr>
              <a:t>كما يعني المزيد من التنمية الانتقال من دوائر العلاقات الاجتماعية الضيقة والمحدودة ذات الطابع الشخصي غالباً إلى دوائر أرحب لا مناص من </a:t>
            </a:r>
            <a:r>
              <a:rPr lang="ar-SA" dirty="0" err="1">
                <a:solidFill>
                  <a:srgbClr val="7030A0"/>
                </a:solidFill>
              </a:rPr>
              <a:t>اصطباغها</a:t>
            </a:r>
            <a:r>
              <a:rPr lang="ar-SA" dirty="0">
                <a:solidFill>
                  <a:srgbClr val="7030A0"/>
                </a:solidFill>
              </a:rPr>
              <a:t> بالطابع الرسمي ، فتصبح بذلك ذات طبيعة عامة تخضع لمعايير لا تتأثر بالأشخاص</a:t>
            </a:r>
            <a:r>
              <a:rPr lang="ar-SA" dirty="0"/>
              <a:t>. وبذلك ينتقل الهيكل الاجتماعي العام من الجماعات الصغيرة إلى الكيانات الجماعية المجردة الكبيرة ذات الأجهزة التنظيمية المعقدة. فالمجتمع يتحول من النظام الاجتماعي البسيط الساكن نسبياً إلى نظام اجتماعي يتميز بالتعدد و الحراك ، بل يتميز بالمرونة </a:t>
            </a:r>
            <a:r>
              <a:rPr lang="ar-SA" dirty="0" smtClean="0"/>
              <a:t>كذلك.</a:t>
            </a:r>
            <a:endParaRPr lang="ar-SA" dirty="0"/>
          </a:p>
        </p:txBody>
      </p:sp>
    </p:spTree>
    <p:extLst>
      <p:ext uri="{BB962C8B-B14F-4D97-AF65-F5344CB8AC3E}">
        <p14:creationId xmlns:p14="http://schemas.microsoft.com/office/powerpoint/2010/main" val="2976508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404813"/>
            <a:ext cx="7620000" cy="5995987"/>
          </a:xfrm>
        </p:spPr>
        <p:txBody>
          <a:bodyPr>
            <a:normAutofit/>
          </a:bodyPr>
          <a:lstStyle/>
          <a:p>
            <a:r>
              <a:rPr lang="ar-SA" dirty="0">
                <a:solidFill>
                  <a:srgbClr val="7030A0"/>
                </a:solidFill>
              </a:rPr>
              <a:t>وتؤكد هذه العملية في مجموعها الصيغة التي سبق أن وصف بها </a:t>
            </a:r>
            <a:r>
              <a:rPr lang="ar-SA" dirty="0" err="1">
                <a:solidFill>
                  <a:srgbClr val="7030A0"/>
                </a:solidFill>
              </a:rPr>
              <a:t>هربرت</a:t>
            </a:r>
            <a:r>
              <a:rPr lang="ar-SA" dirty="0">
                <a:solidFill>
                  <a:srgbClr val="7030A0"/>
                </a:solidFill>
              </a:rPr>
              <a:t> سبنسر في القرن الماضي عملية النمو الاجتماعي على المستوى الإنساني الشامل ، حيث أوضح سبنسر أن الحقيقة الرئيسية للتطور تتمثل من الحركة من المجتمعات البسيطة إلى المستويات المختلفة من المجتمعات المركبة </a:t>
            </a:r>
            <a:endParaRPr lang="ar-SA" dirty="0" smtClean="0">
              <a:solidFill>
                <a:srgbClr val="7030A0"/>
              </a:solidFill>
            </a:endParaRPr>
          </a:p>
          <a:p>
            <a:r>
              <a:rPr lang="ar-SA" dirty="0" smtClean="0">
                <a:solidFill>
                  <a:srgbClr val="C00000"/>
                </a:solidFill>
              </a:rPr>
              <a:t>وكلما </a:t>
            </a:r>
            <a:r>
              <a:rPr lang="ar-SA" dirty="0">
                <a:solidFill>
                  <a:srgbClr val="C00000"/>
                </a:solidFill>
              </a:rPr>
              <a:t>تعاظم الحجم تعاظم البناء وتطور ، وتطورت كذلك الفروق في القوة و المهن . ويصاحب ذلك تباين وتفاضل في الوظائف . وهذا هو الخط الرئيسي في إطار سبنسر التطوري كما هو مطروح في كتابيه " المبادئ الأولى " و " مبادئ علم الاجتماع </a:t>
            </a:r>
            <a:r>
              <a:rPr lang="ar-SA" dirty="0" smtClean="0">
                <a:solidFill>
                  <a:srgbClr val="C00000"/>
                </a:solidFill>
              </a:rPr>
              <a:t>.</a:t>
            </a:r>
          </a:p>
          <a:p>
            <a:r>
              <a:rPr lang="ar-SA" dirty="0"/>
              <a:t>و الوضع الاجتماعي العام الذي نصادفه في المجتمعات النامية المعاصرة لا يخرج في خطوطه العريضة عن احتمالين أساسيين هما : مجتمعات صغيرة الحجم على درجة عالية من التكامل الاجتماعي ، لا تزيد عن حجم القبيلة الكبيرة تقريباً ، لم يكن لها حتى عهد قريب علاقات ذات شأن بالعالم الخارجي المحيط بها وهو ما نعرفه باسم المجتمع الشعبي .</a:t>
            </a:r>
          </a:p>
        </p:txBody>
      </p:sp>
    </p:spTree>
    <p:extLst>
      <p:ext uri="{BB962C8B-B14F-4D97-AF65-F5344CB8AC3E}">
        <p14:creationId xmlns:p14="http://schemas.microsoft.com/office/powerpoint/2010/main" val="2824030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333375"/>
            <a:ext cx="7620000" cy="6067425"/>
          </a:xfrm>
        </p:spPr>
        <p:txBody>
          <a:bodyPr/>
          <a:lstStyle/>
          <a:p>
            <a:r>
              <a:rPr lang="ar-SA" dirty="0"/>
              <a:t>و الاحتمال الثاني كيانات تمثل قوميات أو دولا كبيرة الحجم تنتشر على رقعة مكانية كبيرة و بدأت في العصر الحديث تكون لنفسها وعيا بالكيان القومي أو الانتماء القومي الواحد </a:t>
            </a:r>
            <a:r>
              <a:rPr lang="ar-SA" dirty="0" smtClean="0"/>
              <a:t>.</a:t>
            </a:r>
          </a:p>
          <a:p>
            <a:r>
              <a:rPr lang="ar-SA" dirty="0">
                <a:solidFill>
                  <a:srgbClr val="C00000"/>
                </a:solidFill>
              </a:rPr>
              <a:t>ويقترب النموذج الثاني إلى حد كبير </a:t>
            </a:r>
            <a:r>
              <a:rPr lang="ar-SA" dirty="0" smtClean="0">
                <a:solidFill>
                  <a:srgbClr val="C00000"/>
                </a:solidFill>
              </a:rPr>
              <a:t>من مجتمعات </a:t>
            </a:r>
            <a:r>
              <a:rPr lang="ar-SA" dirty="0">
                <a:solidFill>
                  <a:srgbClr val="C00000"/>
                </a:solidFill>
              </a:rPr>
              <a:t>الإقطاع الزراعي التي قامت لفترة طويلة من الزمن في مصر ، وآسيا ، وأمريكا قبل غزو البيض لها </a:t>
            </a:r>
            <a:r>
              <a:rPr lang="ar-SA" dirty="0" smtClean="0">
                <a:solidFill>
                  <a:srgbClr val="C00000"/>
                </a:solidFill>
              </a:rPr>
              <a:t>.</a:t>
            </a:r>
          </a:p>
          <a:p>
            <a:r>
              <a:rPr lang="ar-SA" smtClean="0"/>
              <a:t>ولم </a:t>
            </a:r>
            <a:r>
              <a:rPr lang="ar-SA" dirty="0"/>
              <a:t>يكن أمام الجماهير العريضة التي عاشت في تلك المجتمعات ، سوى أن تخدم كبراءها ، الذين هم دائماً حكامها أو الوسطاء بينها وبين الحكام القابعين في العاصمة الكبرى ، دون أن يكون لأي منهم أي شخصية فردية مستقلة ، أو أي حق في تكوين حياة خاصة ، أو تعديل حظه في الحياة ، أو الحراك جغرافياً أو اجتماعياً من موقعه المفروض علية و المقرر له .</a:t>
            </a:r>
          </a:p>
        </p:txBody>
      </p:sp>
    </p:spTree>
    <p:extLst>
      <p:ext uri="{BB962C8B-B14F-4D97-AF65-F5344CB8AC3E}">
        <p14:creationId xmlns:p14="http://schemas.microsoft.com/office/powerpoint/2010/main" val="3196948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476250"/>
            <a:ext cx="7620000" cy="5924550"/>
          </a:xfrm>
        </p:spPr>
        <p:txBody>
          <a:bodyPr>
            <a:normAutofit/>
          </a:bodyPr>
          <a:lstStyle/>
          <a:p>
            <a:r>
              <a:rPr lang="ar-SA" dirty="0"/>
              <a:t>ويشير </a:t>
            </a:r>
            <a:r>
              <a:rPr lang="ar-SA" dirty="0" err="1"/>
              <a:t>سيناي</a:t>
            </a:r>
            <a:r>
              <a:rPr lang="ar-SA" dirty="0"/>
              <a:t> في هذا الصدد إلى أن الكلمة الهندية الدالة على المواطن هي </a:t>
            </a:r>
            <a:r>
              <a:rPr lang="en-US" dirty="0" err="1"/>
              <a:t>rayi</a:t>
            </a:r>
            <a:r>
              <a:rPr lang="en-US" dirty="0"/>
              <a:t> </a:t>
            </a:r>
            <a:r>
              <a:rPr lang="ar-SA" dirty="0"/>
              <a:t>التي تعني "واحداً من القطيع ". أما الصينيون القدامى فكانوا يعتبرون أنهم قد خلقوا على هذه الأرض " ليجروا عربة لسلطان الإمبراطوري " .</a:t>
            </a:r>
          </a:p>
          <a:p>
            <a:r>
              <a:rPr lang="ar-SA" dirty="0" smtClean="0">
                <a:solidFill>
                  <a:srgbClr val="C00000"/>
                </a:solidFill>
              </a:rPr>
              <a:t>ومن </a:t>
            </a:r>
            <a:r>
              <a:rPr lang="ar-SA" dirty="0">
                <a:solidFill>
                  <a:srgbClr val="C00000"/>
                </a:solidFill>
              </a:rPr>
              <a:t>الخطأ الكبير أن نتصور نوعا من التماثل أو حتى أن هناك أوجه شبه قوية بين تلك النظم الاستبدادية القديمة ونظم الحكم الشمولية المعاصرة. ذلك بأن النظم الاستبدادية القديمة لم تحظى بما تحظى به النظم المعاصرة من أدوات اتصال ورقابة شديدة الفعالية. بحيث يمكن الحكام الشموليين اليوم من خلالها معرفة كل شاردة وواردة تجري على ارض بلادهم ويمكنهم السيطرة عليها واخضاعها لإرادتهم.</a:t>
            </a:r>
          </a:p>
          <a:p>
            <a:r>
              <a:rPr lang="ar-SA" dirty="0"/>
              <a:t>ففي هذه الناحية نجد العكس تماما هو الصحيح ذلك ان مجتمعات الاستبداد الشرقي القديمة كانت تعاني من مشكلات ضعف التكامل لأنها كانت تضم جماعات إقليمية ومحلية عديدة لم يكن يرتبط غالبية افرادها بجهاز الدولة المركزي الا بروابط ضعيفة كل الضعف </a:t>
            </a:r>
            <a:r>
              <a:rPr lang="ar-SA" dirty="0" smtClean="0"/>
              <a:t>.</a:t>
            </a:r>
            <a:endParaRPr lang="ar-SA" dirty="0"/>
          </a:p>
        </p:txBody>
      </p:sp>
    </p:spTree>
    <p:extLst>
      <p:ext uri="{BB962C8B-B14F-4D97-AF65-F5344CB8AC3E}">
        <p14:creationId xmlns:p14="http://schemas.microsoft.com/office/powerpoint/2010/main" val="1617419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620713"/>
            <a:ext cx="7620000" cy="5780087"/>
          </a:xfrm>
        </p:spPr>
        <p:txBody>
          <a:bodyPr/>
          <a:lstStyle/>
          <a:p>
            <a:r>
              <a:rPr lang="ar-SA" dirty="0"/>
              <a:t>وكانت كل تلك العلاقات بين أي مسؤول و الشعب تقوم على الظلم وعلى القهر ولذلك </a:t>
            </a:r>
            <a:r>
              <a:rPr lang="ar-SA" dirty="0" smtClean="0"/>
              <a:t>لم يكن </a:t>
            </a:r>
            <a:r>
              <a:rPr lang="ar-SA" dirty="0"/>
              <a:t>لها أي فاعلية او دور في ربط تلك الوحدة الاجتماعية المحلية أو الإقليمية بالمجتمع الكبير .</a:t>
            </a:r>
          </a:p>
          <a:p>
            <a:r>
              <a:rPr lang="ar-SA" dirty="0">
                <a:solidFill>
                  <a:srgbClr val="C00000"/>
                </a:solidFill>
              </a:rPr>
              <a:t>لان هذا العامل (أي وكيل الحاكم) كان يسعى بالدرجة الأولى الى الوفاء بالسلطة المركزية من ضرائب و تبرعات جبرية وخلافة ثم الى الانفراد بأبناء هذا المجتمع </a:t>
            </a:r>
            <a:r>
              <a:rPr lang="ar-SA" dirty="0" smtClean="0">
                <a:solidFill>
                  <a:srgbClr val="C00000"/>
                </a:solidFill>
              </a:rPr>
              <a:t>واستغلالهم ليستخلص </a:t>
            </a:r>
            <a:r>
              <a:rPr lang="ar-SA" dirty="0">
                <a:solidFill>
                  <a:srgbClr val="C00000"/>
                </a:solidFill>
              </a:rPr>
              <a:t>لنفسه اخر لقمة سائغة يمكن ان يخرج بها</a:t>
            </a:r>
          </a:p>
          <a:p>
            <a:r>
              <a:rPr lang="ar-SA" dirty="0"/>
              <a:t>لهذا كان من الطبيعي ان تكون حصيلة هذا كله عدم توفر الظروف الملائمة لنمو إحساس التضامن داخل المجتمع المحلي او داخل الإقليم ومن باب أولى ولا داخل الوطن ككل</a:t>
            </a:r>
          </a:p>
          <a:p>
            <a:endParaRPr lang="ar-SA" dirty="0"/>
          </a:p>
        </p:txBody>
      </p:sp>
    </p:spTree>
    <p:extLst>
      <p:ext uri="{BB962C8B-B14F-4D97-AF65-F5344CB8AC3E}">
        <p14:creationId xmlns:p14="http://schemas.microsoft.com/office/powerpoint/2010/main" val="2630919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800" dirty="0">
                <a:solidFill>
                  <a:schemeClr val="tx1"/>
                </a:solidFill>
              </a:rPr>
              <a:t>ولعله يصبح من الضروري بعد تلك الملاحظات الأولية العامة أن نقدم فيما يلي تصورا سريعا </a:t>
            </a:r>
            <a:r>
              <a:rPr lang="ar-SA" sz="2800" u="sng" dirty="0">
                <a:solidFill>
                  <a:srgbClr val="C00000"/>
                </a:solidFill>
              </a:rPr>
              <a:t>للسمات الأساسية التي تميز </a:t>
            </a:r>
            <a:r>
              <a:rPr lang="ar-SA" sz="2800" u="sng" dirty="0" err="1">
                <a:solidFill>
                  <a:srgbClr val="C00000"/>
                </a:solidFill>
              </a:rPr>
              <a:t>الانساق</a:t>
            </a:r>
            <a:r>
              <a:rPr lang="ar-SA" sz="2800" u="sng" dirty="0">
                <a:solidFill>
                  <a:srgbClr val="C00000"/>
                </a:solidFill>
              </a:rPr>
              <a:t> الاجتماعية الاصلية (القديمة) عند الشعوب المختلفة </a:t>
            </a:r>
            <a:r>
              <a:rPr lang="ar-SA" sz="2800" u="sng" dirty="0">
                <a:solidFill>
                  <a:schemeClr val="tx1"/>
                </a:solidFill>
              </a:rPr>
              <a:t>:</a:t>
            </a:r>
          </a:p>
        </p:txBody>
      </p:sp>
      <p:sp>
        <p:nvSpPr>
          <p:cNvPr id="3" name="عنصر نائب للمحتوى 2"/>
          <p:cNvSpPr>
            <a:spLocks noGrp="1"/>
          </p:cNvSpPr>
          <p:nvPr>
            <p:ph idx="1"/>
          </p:nvPr>
        </p:nvSpPr>
        <p:spPr/>
        <p:txBody>
          <a:bodyPr/>
          <a:lstStyle/>
          <a:p>
            <a:pPr marL="114300" indent="0">
              <a:buNone/>
            </a:pPr>
            <a:r>
              <a:rPr lang="ar-SA" dirty="0">
                <a:solidFill>
                  <a:srgbClr val="7030A0"/>
                </a:solidFill>
              </a:rPr>
              <a:t>1- يتميز البناء الاجتماعي القديم في البلاد المتخلفة بأبنية </a:t>
            </a:r>
            <a:r>
              <a:rPr lang="ar-SA" dirty="0" smtClean="0">
                <a:solidFill>
                  <a:srgbClr val="7030A0"/>
                </a:solidFill>
              </a:rPr>
              <a:t>طبقية </a:t>
            </a:r>
            <a:r>
              <a:rPr lang="ar-SA" dirty="0">
                <a:solidFill>
                  <a:srgbClr val="7030A0"/>
                </a:solidFill>
              </a:rPr>
              <a:t>تقليدية ترتكز على التراث الديني غالبا و تنقسم الى مراتب متدرجة عبارة عن طوائف او فئات مهنية مغلقة على نفسها ينتمي الفرد الى احداهما</a:t>
            </a:r>
            <a:r>
              <a:rPr lang="ar-SA" dirty="0" smtClean="0">
                <a:solidFill>
                  <a:srgbClr val="7030A0"/>
                </a:solidFill>
              </a:rPr>
              <a:t>.</a:t>
            </a:r>
          </a:p>
          <a:p>
            <a:pPr marL="114300" indent="0">
              <a:buNone/>
            </a:pPr>
            <a:r>
              <a:rPr lang="ar-SA" dirty="0">
                <a:solidFill>
                  <a:srgbClr val="0070C0"/>
                </a:solidFill>
              </a:rPr>
              <a:t>2- تلعب الجماعات الأولية (التي تتصف بخصائص المجتمع المحلي) دور كبير في تحقيق التكامل الاجتماعي ومن تلك الجماعات التي نقصدها:</a:t>
            </a:r>
          </a:p>
          <a:p>
            <a:pPr marL="114300" indent="0">
              <a:buNone/>
            </a:pPr>
            <a:r>
              <a:rPr lang="ar-SA" dirty="0">
                <a:solidFill>
                  <a:srgbClr val="0070C0"/>
                </a:solidFill>
              </a:rPr>
              <a:t>القبيلة - و البدنة - و المجتمع المحلي الصغير , فتتكون لدى أعضائها علاقات تعاون اجتماعي وثيق تتسم بالولاء للجماعة و التضامن في ظلها. في حين تضعف علاقاته مع الجماعات الكبرى على مستوى الإقليم او الدولة.</a:t>
            </a:r>
          </a:p>
          <a:p>
            <a:pPr marL="114300" indent="0">
              <a:buNone/>
            </a:pPr>
            <a:r>
              <a:rPr lang="ar-SA" dirty="0">
                <a:solidFill>
                  <a:srgbClr val="00B050"/>
                </a:solidFill>
              </a:rPr>
              <a:t>3- تتميز الجماعات الأولية ببناء ذي طابع أبوي يقوم على سيطرة الرجال و كبار السن و يتفوقون </a:t>
            </a:r>
            <a:r>
              <a:rPr lang="ar-SA" dirty="0" smtClean="0">
                <a:solidFill>
                  <a:srgbClr val="00B050"/>
                </a:solidFill>
              </a:rPr>
              <a:t>اجتماعيا</a:t>
            </a:r>
            <a:r>
              <a:rPr lang="ar-SA" dirty="0">
                <a:solidFill>
                  <a:srgbClr val="00B050"/>
                </a:solidFill>
              </a:rPr>
              <a:t>.</a:t>
            </a:r>
          </a:p>
          <a:p>
            <a:pPr marL="114300" indent="0">
              <a:buNone/>
            </a:pPr>
            <a:r>
              <a:rPr lang="ar-SA" dirty="0"/>
              <a:t>4</a:t>
            </a:r>
            <a:r>
              <a:rPr lang="ar-SA" dirty="0" smtClean="0"/>
              <a:t>- </a:t>
            </a:r>
            <a:r>
              <a:rPr lang="ar-SA" dirty="0">
                <a:solidFill>
                  <a:srgbClr val="002060"/>
                </a:solidFill>
              </a:rPr>
              <a:t>تغلب على أساليب العمل في مجال التكنولوجيا والاقتصاد الأساليب </a:t>
            </a:r>
            <a:r>
              <a:rPr lang="ar-SA" dirty="0" err="1">
                <a:solidFill>
                  <a:srgbClr val="002060"/>
                </a:solidFill>
              </a:rPr>
              <a:t>الاستاتيكية</a:t>
            </a:r>
            <a:r>
              <a:rPr lang="ar-SA" dirty="0">
                <a:solidFill>
                  <a:srgbClr val="002060"/>
                </a:solidFill>
              </a:rPr>
              <a:t> الثابتة ويقتصر على استخدام الأدوات و المعدات.</a:t>
            </a:r>
          </a:p>
          <a:p>
            <a:endParaRPr lang="ar-SA" dirty="0"/>
          </a:p>
        </p:txBody>
      </p:sp>
    </p:spTree>
    <p:extLst>
      <p:ext uri="{BB962C8B-B14F-4D97-AF65-F5344CB8AC3E}">
        <p14:creationId xmlns:p14="http://schemas.microsoft.com/office/powerpoint/2010/main" val="2546152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5996136"/>
          </a:xfrm>
        </p:spPr>
        <p:txBody>
          <a:bodyPr>
            <a:normAutofit/>
          </a:bodyPr>
          <a:lstStyle/>
          <a:p>
            <a:pPr marL="114300" indent="0">
              <a:buNone/>
            </a:pPr>
            <a:r>
              <a:rPr lang="ar-SA" dirty="0"/>
              <a:t>5- </a:t>
            </a:r>
            <a:r>
              <a:rPr lang="ar-SA" dirty="0">
                <a:solidFill>
                  <a:srgbClr val="00B050"/>
                </a:solidFill>
              </a:rPr>
              <a:t>يسيطر على معالم النظام الاقتصادي طابع الاقتصاد المنزلي أو اقتصاد الاعاشة الذي </a:t>
            </a:r>
            <a:r>
              <a:rPr lang="ar-SA" dirty="0" smtClean="0">
                <a:solidFill>
                  <a:srgbClr val="00B050"/>
                </a:solidFill>
              </a:rPr>
              <a:t>يقوم </a:t>
            </a:r>
            <a:r>
              <a:rPr lang="ar-SA" dirty="0">
                <a:solidFill>
                  <a:srgbClr val="00B050"/>
                </a:solidFill>
              </a:rPr>
              <a:t>على أداء الجماعات الصغيرة</a:t>
            </a:r>
            <a:r>
              <a:rPr lang="ar-SA" dirty="0" smtClean="0">
                <a:solidFill>
                  <a:srgbClr val="00B050"/>
                </a:solidFill>
              </a:rPr>
              <a:t>. (اقتصاد ضيق قوت اليوم)</a:t>
            </a:r>
            <a:endParaRPr lang="ar-SA" dirty="0">
              <a:solidFill>
                <a:srgbClr val="00B050"/>
              </a:solidFill>
            </a:endParaRPr>
          </a:p>
          <a:p>
            <a:pPr marL="114300" indent="0">
              <a:buNone/>
            </a:pPr>
            <a:r>
              <a:rPr lang="ar-SA" dirty="0"/>
              <a:t>6- </a:t>
            </a:r>
            <a:r>
              <a:rPr lang="ar-SA" dirty="0">
                <a:solidFill>
                  <a:srgbClr val="7030A0"/>
                </a:solidFill>
              </a:rPr>
              <a:t>يتميز نمط السلطة القائم بالطابع الاستبدادي </a:t>
            </a:r>
            <a:r>
              <a:rPr lang="ar-SA" dirty="0" smtClean="0">
                <a:solidFill>
                  <a:srgbClr val="7030A0"/>
                </a:solidFill>
              </a:rPr>
              <a:t>الذي </a:t>
            </a:r>
            <a:r>
              <a:rPr lang="ar-SA" dirty="0">
                <a:solidFill>
                  <a:srgbClr val="7030A0"/>
                </a:solidFill>
              </a:rPr>
              <a:t>يقوم على نظام </a:t>
            </a:r>
            <a:r>
              <a:rPr lang="ar-SA" dirty="0" smtClean="0">
                <a:solidFill>
                  <a:srgbClr val="7030A0"/>
                </a:solidFill>
              </a:rPr>
              <a:t>الملكية </a:t>
            </a:r>
            <a:r>
              <a:rPr lang="ar-SA" dirty="0">
                <a:solidFill>
                  <a:srgbClr val="7030A0"/>
                </a:solidFill>
              </a:rPr>
              <a:t>المطلقة او النمط القطاعي الاستبدادي.</a:t>
            </a:r>
          </a:p>
          <a:p>
            <a:pPr marL="114300" indent="0">
              <a:buNone/>
            </a:pPr>
            <a:r>
              <a:rPr lang="ar-SA" dirty="0" smtClean="0"/>
              <a:t>7- </a:t>
            </a:r>
            <a:r>
              <a:rPr lang="ar-SA" dirty="0" smtClean="0">
                <a:solidFill>
                  <a:srgbClr val="0070C0"/>
                </a:solidFill>
              </a:rPr>
              <a:t>سيطرة </a:t>
            </a:r>
            <a:r>
              <a:rPr lang="ar-SA" dirty="0">
                <a:solidFill>
                  <a:srgbClr val="0070C0"/>
                </a:solidFill>
              </a:rPr>
              <a:t>الاقطاع او البناء الاجتماعي شبه الاقطاعي على المناطق الريفية بصفة عامة </a:t>
            </a:r>
            <a:r>
              <a:rPr lang="ar-SA" dirty="0" smtClean="0"/>
              <a:t>.</a:t>
            </a:r>
            <a:endParaRPr lang="ar-SA" dirty="0"/>
          </a:p>
          <a:p>
            <a:pPr marL="114300" indent="0">
              <a:buNone/>
            </a:pPr>
            <a:r>
              <a:rPr lang="ar-SA" dirty="0"/>
              <a:t>٨- </a:t>
            </a:r>
            <a:r>
              <a:rPr lang="ar-SA" dirty="0">
                <a:solidFill>
                  <a:srgbClr val="C00000"/>
                </a:solidFill>
              </a:rPr>
              <a:t>تعرف البلاد النامية طبقة وسطى قليلة العدد ، تتميز بعدم التنوع الثقافي او السلالي . </a:t>
            </a:r>
            <a:endParaRPr lang="ar-SA" dirty="0" smtClean="0">
              <a:solidFill>
                <a:srgbClr val="C00000"/>
              </a:solidFill>
            </a:endParaRPr>
          </a:p>
          <a:p>
            <a:pPr marL="114300" indent="0">
              <a:buNone/>
            </a:pPr>
            <a:r>
              <a:rPr lang="ar-SA" dirty="0" smtClean="0"/>
              <a:t>٩- </a:t>
            </a:r>
            <a:r>
              <a:rPr lang="ar-SA" dirty="0">
                <a:solidFill>
                  <a:srgbClr val="7030A0"/>
                </a:solidFill>
              </a:rPr>
              <a:t>يمثل القانون في تلك البلاد جزءاً من الدين ومن التراث الثقافي بصفة عامة . ولم يعرف القانون بعد عملية الترشيد التي شهدتها النظم القانونية في اغلب البلاد المتقدمة ، فلم تقنن قواعده وتدون . كما انه لا يمارس سلطة البت في القضايا موظفون مؤهلون لهذه الوظيفة تأهيلاً خاصاً ، وانما هي في العادة جزء من الواجبات اليومية لكبار السن او اصحاب الوجاهة </a:t>
            </a:r>
            <a:r>
              <a:rPr lang="ar-SA" dirty="0" smtClean="0">
                <a:solidFill>
                  <a:srgbClr val="7030A0"/>
                </a:solidFill>
              </a:rPr>
              <a:t>الاجتماعية.</a:t>
            </a:r>
            <a:endParaRPr lang="ar-SA" dirty="0">
              <a:solidFill>
                <a:srgbClr val="7030A0"/>
              </a:solidFill>
            </a:endParaRPr>
          </a:p>
        </p:txBody>
      </p:sp>
    </p:spTree>
    <p:extLst>
      <p:ext uri="{BB962C8B-B14F-4D97-AF65-F5344CB8AC3E}">
        <p14:creationId xmlns:p14="http://schemas.microsoft.com/office/powerpoint/2010/main" val="2087626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800" dirty="0">
                <a:solidFill>
                  <a:schemeClr val="tx1"/>
                </a:solidFill>
              </a:rPr>
              <a:t>تلك هي أهم الملامح البنائية الاجتماعية للبلاد النامية, ويمكن ان نتبين فيما يلي </a:t>
            </a:r>
            <a:r>
              <a:rPr lang="ar-SA" sz="2800" u="sng" dirty="0">
                <a:solidFill>
                  <a:srgbClr val="FF0000"/>
                </a:solidFill>
              </a:rPr>
              <a:t>الملامح الأساسية التي تتميز بها المجتمعات المتقدمة (نسبيا) عن تلك المتخلفة او الأخذة بالنمو</a:t>
            </a:r>
            <a:r>
              <a:rPr lang="ar-SA" sz="2800" dirty="0">
                <a:solidFill>
                  <a:schemeClr val="tx1"/>
                </a:solidFill>
              </a:rPr>
              <a:t>:</a:t>
            </a:r>
          </a:p>
        </p:txBody>
      </p:sp>
      <p:sp>
        <p:nvSpPr>
          <p:cNvPr id="3" name="عنصر نائب للمحتوى 2"/>
          <p:cNvSpPr>
            <a:spLocks noGrp="1"/>
          </p:cNvSpPr>
          <p:nvPr>
            <p:ph idx="1"/>
          </p:nvPr>
        </p:nvSpPr>
        <p:spPr/>
        <p:txBody>
          <a:bodyPr/>
          <a:lstStyle/>
          <a:p>
            <a:pPr marL="114300" indent="0">
              <a:buNone/>
            </a:pPr>
            <a:r>
              <a:rPr lang="ar-SA" dirty="0" smtClean="0"/>
              <a:t>1- </a:t>
            </a:r>
            <a:r>
              <a:rPr lang="ar-SA" dirty="0">
                <a:solidFill>
                  <a:srgbClr val="7030A0"/>
                </a:solidFill>
              </a:rPr>
              <a:t>يتميز البناء الاجتماعي الطبقي للمجتمعات المتقدمة بالمرونة. ويقوم التدرج الطبقي أساسا على الفروق التعليمية والمهنية, كما انه يتميز بقدر كبير جدا من الحراك الاجتماعي والتقدم البعيد المدى في التخصص وتقسيم العمل وسيطرة الاقتصاد النقدي على العملات اليومية</a:t>
            </a:r>
            <a:r>
              <a:rPr lang="ar-SA" dirty="0"/>
              <a:t>. ويعد مبدأ الانجاز الفردي معيارا هما وان لم يكن هو المعيار الوحيد لتحديد الانتماء الطبقي والاجتماعي للفرد .هذا ويقوم التخصص المهني على اساس دنيوي علماني وليس على اسس دينيه ومراعيا بشكل واضح الميول والقدرات الفردية</a:t>
            </a:r>
            <a:r>
              <a:rPr lang="ar-SA" dirty="0" smtClean="0"/>
              <a:t>.</a:t>
            </a:r>
          </a:p>
          <a:p>
            <a:pPr marL="114300" indent="0">
              <a:buNone/>
            </a:pPr>
            <a:r>
              <a:rPr lang="ar-SA" dirty="0"/>
              <a:t>2- </a:t>
            </a:r>
            <a:r>
              <a:rPr lang="ar-SA" dirty="0">
                <a:solidFill>
                  <a:srgbClr val="0070C0"/>
                </a:solidFill>
              </a:rPr>
              <a:t>من الملاحظ ان العلاقات </a:t>
            </a:r>
            <a:r>
              <a:rPr lang="ar-SA" dirty="0" err="1">
                <a:solidFill>
                  <a:srgbClr val="0070C0"/>
                </a:solidFill>
              </a:rPr>
              <a:t>القرابيه</a:t>
            </a:r>
            <a:r>
              <a:rPr lang="ar-SA" dirty="0">
                <a:solidFill>
                  <a:srgbClr val="0070C0"/>
                </a:solidFill>
              </a:rPr>
              <a:t> لا تلعب دورا بارزا في الحياة العامة والمعاملات الرسمية</a:t>
            </a:r>
            <a:r>
              <a:rPr lang="ar-SA" dirty="0"/>
              <a:t>, وكذلك الشأن بالنسبة لتضاؤل أهميه الدور الذي تلعبه الجماعات الأولية المحدودة والقائمة على أسس من التراث والمعتقدات الدينية</a:t>
            </a:r>
            <a:r>
              <a:rPr lang="ar-SA" dirty="0" smtClean="0"/>
              <a:t>.</a:t>
            </a:r>
          </a:p>
          <a:p>
            <a:pPr marL="114300" indent="0">
              <a:buNone/>
            </a:pPr>
            <a:r>
              <a:rPr lang="ar-SA" dirty="0"/>
              <a:t>3- </a:t>
            </a:r>
            <a:r>
              <a:rPr lang="ar-SA" dirty="0">
                <a:solidFill>
                  <a:srgbClr val="C00000"/>
                </a:solidFill>
              </a:rPr>
              <a:t>يسود تلك المجتمعات الميل الى المساواة في الحقوق, وعدم التمييز بين الجنسين في اداء الوظائف الاقتصادية والاجتماعية العامة</a:t>
            </a:r>
            <a:r>
              <a:rPr lang="ar-SA" dirty="0"/>
              <a:t>. هذا ويتمتع الشباب في تلك المجتمعات بقدر كبير من الاستقلال.</a:t>
            </a:r>
          </a:p>
        </p:txBody>
      </p:sp>
    </p:spTree>
    <p:extLst>
      <p:ext uri="{BB962C8B-B14F-4D97-AF65-F5344CB8AC3E}">
        <p14:creationId xmlns:p14="http://schemas.microsoft.com/office/powerpoint/2010/main" val="229861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صيدلاني">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126</TotalTime>
  <Words>1985</Words>
  <Application>Microsoft Office PowerPoint</Application>
  <PresentationFormat>عرض على الشاشة (3:4)‏</PresentationFormat>
  <Paragraphs>50</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تجاور</vt:lpstr>
      <vt:lpstr>العلاقة بين التغير الثقافي و المجتمع و التنمية</vt:lpstr>
      <vt:lpstr>أولاُ : المشكلات البنائية الاجتماعية في عملية التنمية :</vt:lpstr>
      <vt:lpstr>عرض تقديمي في PowerPoint</vt:lpstr>
      <vt:lpstr>عرض تقديمي في PowerPoint</vt:lpstr>
      <vt:lpstr>عرض تقديمي في PowerPoint</vt:lpstr>
      <vt:lpstr>عرض تقديمي في PowerPoint</vt:lpstr>
      <vt:lpstr>ولعله يصبح من الضروري بعد تلك الملاحظات الأولية العامة أن نقدم فيما يلي تصورا سريعا للسمات الأساسية التي تميز الانساق الاجتماعية الاصلية (القديمة) عند الشعوب المختلفة :</vt:lpstr>
      <vt:lpstr>عرض تقديمي في PowerPoint</vt:lpstr>
      <vt:lpstr>تلك هي أهم الملامح البنائية الاجتماعية للبلاد النامية, ويمكن ان نتبين فيما يلي الملامح الأساسية التي تتميز بها المجتمعات المتقدمة (نسبيا) عن تلك المتخلفة او الأخذة بالنمو:</vt:lpstr>
      <vt:lpstr>عرض تقديمي في PowerPoint</vt:lpstr>
      <vt:lpstr>ثانيا : التغير الثقافي المتناغم والمختل :</vt:lpstr>
      <vt:lpstr>عرض تقديمي في PowerPoint</vt:lpstr>
      <vt:lpstr>عرض تقديمي في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العلاقة بين التغير الثقافي و المجتمع و التنمية</dc:title>
  <dc:creator>dell</dc:creator>
  <cp:lastModifiedBy>تجربة</cp:lastModifiedBy>
  <cp:revision>12</cp:revision>
  <dcterms:created xsi:type="dcterms:W3CDTF">2016-03-25T20:39:45Z</dcterms:created>
  <dcterms:modified xsi:type="dcterms:W3CDTF">2016-03-28T04:59:00Z</dcterms:modified>
</cp:coreProperties>
</file>