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76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582AED-57F0-491F-82B0-4971249DFA46}" type="datetimeFigureOut">
              <a:rPr lang="ar-SA" smtClean="0"/>
              <a:pPr/>
              <a:t>04/01/1431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CD61A20-C971-464B-9C51-3511433986B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BFC2-7275-4650-ADC0-D2E22645F771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07-740C-4990-A650-329E00E64E89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6E56-720C-45DC-83A1-9C1C1E0DEFCE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5DA-159F-4EED-A370-039103B004C7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0DAAB-F854-465B-AC80-4A6F0F79680E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C29E-DCB6-497C-A5C4-7BBB9F3E4BF9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401D-7D6D-451F-B720-C7FFE886C03E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FD8B-BEF0-4B2A-A4CF-EA859D9B6729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AA11-4FCB-418B-B70F-D52696B761A1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4301-B604-4C1F-BB34-C9FB8DE39791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3D76-FC9C-4364-A058-304CDA4E73F8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C5920-61FA-4735-94DC-E30CD858FEE3}" type="datetime1">
              <a:rPr lang="ar-SA" smtClean="0"/>
              <a:pPr/>
              <a:t>04/01/1431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8618-CAC5-4A5B-8E7E-231A9DB03C5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ctr">
              <a:buNone/>
            </a:pPr>
            <a:r>
              <a:rPr lang="ar-SA" b="1" dirty="0" err="1" smtClean="0">
                <a:solidFill>
                  <a:schemeClr val="tx2">
                    <a:lumMod val="50000"/>
                  </a:schemeClr>
                </a:solidFill>
              </a:rPr>
              <a:t>اعداد</a:t>
            </a:r>
            <a:r>
              <a:rPr lang="ar-SA" b="1" dirty="0" smtClean="0">
                <a:solidFill>
                  <a:schemeClr val="tx2">
                    <a:lumMod val="50000"/>
                  </a:schemeClr>
                </a:solidFill>
              </a:rPr>
              <a:t> / نوره </a:t>
            </a:r>
            <a:r>
              <a:rPr lang="ar-SA" b="1" dirty="0" err="1" smtClean="0">
                <a:solidFill>
                  <a:schemeClr val="tx2">
                    <a:lumMod val="50000"/>
                  </a:schemeClr>
                </a:solidFill>
              </a:rPr>
              <a:t>الســــــــــــــــــــويلم</a:t>
            </a:r>
            <a:endParaRPr lang="ar-SA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endParaRPr lang="ar-SA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ar-SA" b="1" dirty="0" err="1" smtClean="0">
                <a:solidFill>
                  <a:schemeClr val="tx2">
                    <a:lumMod val="50000"/>
                  </a:schemeClr>
                </a:solidFill>
              </a:rPr>
              <a:t>اشراف</a:t>
            </a:r>
            <a:r>
              <a:rPr lang="ar-SA" b="1" dirty="0" smtClean="0">
                <a:solidFill>
                  <a:schemeClr val="tx2">
                    <a:lumMod val="50000"/>
                  </a:schemeClr>
                </a:solidFill>
              </a:rPr>
              <a:t> / </a:t>
            </a:r>
            <a:r>
              <a:rPr lang="ar-SA" b="1" dirty="0" err="1" smtClean="0">
                <a:solidFill>
                  <a:schemeClr val="tx2">
                    <a:lumMod val="50000"/>
                  </a:schemeClr>
                </a:solidFill>
              </a:rPr>
              <a:t>أ</a:t>
            </a:r>
            <a:r>
              <a:rPr lang="ar-SA" b="1" dirty="0" smtClean="0">
                <a:solidFill>
                  <a:schemeClr val="tx2">
                    <a:lumMod val="50000"/>
                  </a:schemeClr>
                </a:solidFill>
              </a:rPr>
              <a:t>.كيـــــــــــــــان </a:t>
            </a:r>
            <a:r>
              <a:rPr lang="ar-SA" b="1" dirty="0" err="1" smtClean="0">
                <a:solidFill>
                  <a:schemeClr val="tx2">
                    <a:lumMod val="50000"/>
                  </a:schemeClr>
                </a:solidFill>
              </a:rPr>
              <a:t>البلوي</a:t>
            </a:r>
            <a:endParaRPr lang="ar-SA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endParaRPr lang="ar-SA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ar-SA" b="1" dirty="0" smtClean="0">
                <a:solidFill>
                  <a:schemeClr val="tx2">
                    <a:lumMod val="50000"/>
                  </a:schemeClr>
                </a:solidFill>
              </a:rPr>
              <a:t>دعواتكم بالتوفــــــــــــــــــيق</a:t>
            </a:r>
            <a:endParaRPr lang="ar-SA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382000" cy="6172200"/>
          </a:xfrm>
        </p:spPr>
        <p:txBody>
          <a:bodyPr>
            <a:normAutofit/>
          </a:bodyPr>
          <a:lstStyle/>
          <a:p>
            <a:pPr algn="r"/>
            <a:r>
              <a:rPr lang="ar-SA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قدم مكلف </a:t>
            </a:r>
            <a:r>
              <a:rPr lang="ar-SA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اقراره</a:t>
            </a:r>
            <a:r>
              <a:rPr lang="ar-SA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الضريبي عن العام المنتهي في 31/12/2006م في 1/8/2007م وسدد المستحق عليه </a:t>
            </a:r>
            <a:r>
              <a:rPr lang="ar-SA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و</a:t>
            </a:r>
            <a:r>
              <a:rPr lang="ar-SA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عند الفحص </a:t>
            </a:r>
            <a:r>
              <a:rPr lang="ar-SA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و</a:t>
            </a:r>
            <a:r>
              <a:rPr lang="ar-SA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المراجعة تبين </a:t>
            </a:r>
            <a:r>
              <a:rPr lang="ar-SA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ان</a:t>
            </a:r>
            <a:r>
              <a:rPr lang="ar-SA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هذا </a:t>
            </a:r>
            <a:r>
              <a:rPr lang="ar-SA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الاقرار</a:t>
            </a:r>
            <a:r>
              <a:rPr lang="ar-SA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قد تم تقديمه متأخرا عن الموعد النظامي </a:t>
            </a:r>
            <a:r>
              <a:rPr lang="ar-SA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ب</a:t>
            </a:r>
            <a:r>
              <a:rPr lang="ar-SA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3 شهور .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ar-SA" sz="1600" b="1" u="sng" dirty="0">
                <a:solidFill>
                  <a:schemeClr val="accent3">
                    <a:lumMod val="75000"/>
                  </a:schemeClr>
                </a:solidFill>
              </a:rPr>
              <a:t>المطلوب:</a:t>
            </a:r>
            <a:endParaRPr lang="en-US" sz="16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حساب مقدار الغرامة المستحقة بسبب :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1- التأخر في تقديم </a:t>
            </a:r>
            <a:r>
              <a:rPr lang="ar-SA" sz="1600" b="1" dirty="0" err="1">
                <a:solidFill>
                  <a:schemeClr val="accent3">
                    <a:lumMod val="75000"/>
                  </a:schemeClr>
                </a:solidFill>
              </a:rPr>
              <a:t>الاقرار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 .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2- التأخر في السداد 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هذا </a:t>
            </a:r>
            <a:r>
              <a:rPr lang="ar-SA" sz="1600" b="1" dirty="0" err="1">
                <a:solidFill>
                  <a:schemeClr val="accent3">
                    <a:lumMod val="75000"/>
                  </a:schemeClr>
                </a:solidFill>
              </a:rPr>
              <a:t>اذا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 علمت أن </a:t>
            </a:r>
            <a:r>
              <a:rPr lang="ar-SA" sz="1600" b="1" dirty="0" err="1">
                <a:solidFill>
                  <a:schemeClr val="accent3">
                    <a:lumMod val="75000"/>
                  </a:schemeClr>
                </a:solidFill>
              </a:rPr>
              <a:t>اجمالي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SA" sz="1600" b="1" dirty="0" err="1">
                <a:solidFill>
                  <a:schemeClr val="accent3">
                    <a:lumMod val="75000"/>
                  </a:schemeClr>
                </a:solidFill>
              </a:rPr>
              <a:t>ايرادات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 المكلف </a:t>
            </a:r>
            <a:r>
              <a:rPr lang="ar-SA" sz="1600" b="1" dirty="0" err="1">
                <a:solidFill>
                  <a:schemeClr val="accent3">
                    <a:lumMod val="75000"/>
                  </a:schemeClr>
                </a:solidFill>
              </a:rPr>
              <a:t>و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SA" sz="1600" b="1" dirty="0" err="1">
                <a:solidFill>
                  <a:schemeClr val="accent3">
                    <a:lumMod val="75000"/>
                  </a:schemeClr>
                </a:solidFill>
              </a:rPr>
              <a:t>اجمالي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 مصروفاته عن العام المذكور هي 20-16 مليون ريال على التوالي .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dirty="0"/>
              <a:t> </a:t>
            </a:r>
            <a:r>
              <a:rPr lang="ar-SA" sz="1600" b="1" u="sng" dirty="0" smtClean="0">
                <a:solidFill>
                  <a:schemeClr val="tx1"/>
                </a:solidFill>
              </a:rPr>
              <a:t>الحـــــل :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1/صافي الدخل = 20 – 16 = 4مليون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2/ضريبة الدخل غير المسددة=4 * 20%=800,000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3/احتساب غرامة عدم تقرير </a:t>
            </a:r>
            <a:r>
              <a:rPr lang="ar-SA" sz="1600" b="1" dirty="0" err="1" smtClean="0">
                <a:solidFill>
                  <a:schemeClr val="tx1"/>
                </a:solidFill>
              </a:rPr>
              <a:t>الاقرار</a:t>
            </a:r>
            <a:r>
              <a:rPr lang="ar-SA" sz="1600" b="1" dirty="0" smtClean="0">
                <a:solidFill>
                  <a:schemeClr val="tx1"/>
                </a:solidFill>
              </a:rPr>
              <a:t>:</a:t>
            </a:r>
          </a:p>
          <a:p>
            <a:pPr algn="r">
              <a:buFont typeface="Arial" pitchFamily="34" charset="0"/>
              <a:buChar char="•"/>
            </a:pPr>
            <a:r>
              <a:rPr lang="ar-SA" sz="1600" b="1" dirty="0" smtClean="0">
                <a:solidFill>
                  <a:schemeClr val="tx1"/>
                </a:solidFill>
              </a:rPr>
              <a:t>1% من </a:t>
            </a:r>
            <a:r>
              <a:rPr lang="ar-SA" sz="1600" b="1" dirty="0" err="1" smtClean="0">
                <a:solidFill>
                  <a:schemeClr val="tx1"/>
                </a:solidFill>
              </a:rPr>
              <a:t>اجمالي</a:t>
            </a:r>
            <a:r>
              <a:rPr lang="ar-SA" sz="1600" b="1" dirty="0" smtClean="0">
                <a:solidFill>
                  <a:schemeClr val="tx1"/>
                </a:solidFill>
              </a:rPr>
              <a:t> </a:t>
            </a:r>
            <a:r>
              <a:rPr lang="ar-SA" sz="1600" b="1" dirty="0" err="1" smtClean="0">
                <a:solidFill>
                  <a:schemeClr val="tx1"/>
                </a:solidFill>
              </a:rPr>
              <a:t>الايرادات</a:t>
            </a:r>
            <a:r>
              <a:rPr lang="ar-SA" sz="1600" b="1" dirty="0" smtClean="0">
                <a:solidFill>
                  <a:schemeClr val="tx1"/>
                </a:solidFill>
              </a:rPr>
              <a:t> و بحد </a:t>
            </a:r>
            <a:r>
              <a:rPr lang="ar-SA" sz="1600" b="1" dirty="0" err="1" smtClean="0">
                <a:solidFill>
                  <a:schemeClr val="tx1"/>
                </a:solidFill>
              </a:rPr>
              <a:t>اقصى</a:t>
            </a:r>
            <a:r>
              <a:rPr lang="ar-SA" sz="1600" b="1" dirty="0" smtClean="0">
                <a:solidFill>
                  <a:schemeClr val="tx1"/>
                </a:solidFill>
              </a:rPr>
              <a:t> 20,000 ريال</a:t>
            </a:r>
            <a:r>
              <a:rPr lang="ar-SA" sz="1600" b="1" dirty="0">
                <a:solidFill>
                  <a:schemeClr val="tx1"/>
                </a:solidFill>
              </a:rPr>
              <a:t> </a:t>
            </a:r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ar-SA" sz="1600" b="1" dirty="0" smtClean="0">
                <a:solidFill>
                  <a:schemeClr val="tx1"/>
                </a:solidFill>
              </a:rPr>
              <a:t> 20,000,000* 1% وبحد </a:t>
            </a:r>
            <a:r>
              <a:rPr lang="ar-SA" sz="1600" b="1" dirty="0" err="1" smtClean="0">
                <a:solidFill>
                  <a:schemeClr val="tx1"/>
                </a:solidFill>
              </a:rPr>
              <a:t>اقصى</a:t>
            </a:r>
            <a:r>
              <a:rPr lang="ar-SA" sz="1600" b="1" dirty="0" smtClean="0">
                <a:solidFill>
                  <a:schemeClr val="tx1"/>
                </a:solidFill>
              </a:rPr>
              <a:t> 20,000</a:t>
            </a:r>
          </a:p>
          <a:p>
            <a:pPr algn="r"/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ar-SA" sz="1600" b="1" dirty="0" smtClean="0">
                <a:solidFill>
                  <a:schemeClr val="tx1"/>
                </a:solidFill>
              </a:rPr>
              <a:t>=200,000و بحد </a:t>
            </a:r>
            <a:r>
              <a:rPr lang="ar-SA" sz="1600" b="1" dirty="0" err="1" smtClean="0">
                <a:solidFill>
                  <a:schemeClr val="tx1"/>
                </a:solidFill>
              </a:rPr>
              <a:t>اقصى</a:t>
            </a:r>
            <a:r>
              <a:rPr lang="ar-SA" sz="1600" b="1" dirty="0" smtClean="0">
                <a:solidFill>
                  <a:schemeClr val="tx1"/>
                </a:solidFill>
              </a:rPr>
              <a:t> 20,000 أي =20,000 ريال</a:t>
            </a:r>
          </a:p>
          <a:p>
            <a:pPr algn="r">
              <a:buFont typeface="Arial" pitchFamily="34" charset="0"/>
              <a:buChar char="•"/>
            </a:pPr>
            <a:r>
              <a:rPr lang="ar-SA" sz="1600" b="1" dirty="0" smtClean="0">
                <a:solidFill>
                  <a:schemeClr val="tx1"/>
                </a:solidFill>
              </a:rPr>
              <a:t>20%من الضريبة غير المسددة (مدة التاخير 90 يوم)=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800,000 * 10%                           =160,000 ريال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ويدفع المكلف </a:t>
            </a:r>
            <a:r>
              <a:rPr lang="ar-SA" sz="1600" b="1" dirty="0" err="1" smtClean="0">
                <a:solidFill>
                  <a:schemeClr val="tx1"/>
                </a:solidFill>
              </a:rPr>
              <a:t>ايهما</a:t>
            </a:r>
            <a:r>
              <a:rPr lang="ar-SA" sz="1600" b="1" dirty="0" smtClean="0">
                <a:solidFill>
                  <a:schemeClr val="tx1"/>
                </a:solidFill>
              </a:rPr>
              <a:t> اكبر أي                  =160,000ريال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4/احتساب غرامة </a:t>
            </a:r>
            <a:r>
              <a:rPr lang="ar-SA" sz="1600" b="1" dirty="0" err="1" smtClean="0">
                <a:solidFill>
                  <a:schemeClr val="tx1"/>
                </a:solidFill>
              </a:rPr>
              <a:t>التاخير</a:t>
            </a:r>
            <a:r>
              <a:rPr lang="ar-SA" sz="1600" b="1" dirty="0" smtClean="0">
                <a:solidFill>
                  <a:schemeClr val="tx1"/>
                </a:solidFill>
              </a:rPr>
              <a:t> في السداد=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800,000 * 1% * 3شهور            =24,000ريال</a:t>
            </a:r>
          </a:p>
          <a:p>
            <a:pPr algn="r"/>
            <a:r>
              <a:rPr lang="ar-SA" sz="1600" b="1" dirty="0" smtClean="0">
                <a:solidFill>
                  <a:srgbClr val="FF0000"/>
                </a:solidFill>
              </a:rPr>
              <a:t>ملحوظة/</a:t>
            </a:r>
          </a:p>
          <a:p>
            <a:pPr algn="r"/>
            <a:r>
              <a:rPr lang="ar-SA" sz="1600" b="1" dirty="0" err="1" smtClean="0">
                <a:solidFill>
                  <a:srgbClr val="FF0000"/>
                </a:solidFill>
              </a:rPr>
              <a:t>اذا</a:t>
            </a:r>
            <a:r>
              <a:rPr lang="ar-SA" sz="1600" b="1" dirty="0" smtClean="0">
                <a:solidFill>
                  <a:srgbClr val="FF0000"/>
                </a:solidFill>
              </a:rPr>
              <a:t> قدم المكلف </a:t>
            </a:r>
            <a:r>
              <a:rPr lang="ar-SA" sz="1600" b="1" dirty="0" err="1" smtClean="0">
                <a:solidFill>
                  <a:srgbClr val="FF0000"/>
                </a:solidFill>
              </a:rPr>
              <a:t>اقراره</a:t>
            </a:r>
            <a:r>
              <a:rPr lang="ar-SA" sz="1600" b="1" dirty="0" smtClean="0">
                <a:solidFill>
                  <a:srgbClr val="FF0000"/>
                </a:solidFill>
              </a:rPr>
              <a:t> الضريبي في الموعد النظامي ولكنه لم يقم بسداد الضريبة بموجبه فانه يتعرض لغرامة عدم تقديم </a:t>
            </a:r>
            <a:r>
              <a:rPr lang="ar-SA" sz="1600" b="1" dirty="0" err="1" smtClean="0">
                <a:solidFill>
                  <a:srgbClr val="FF0000"/>
                </a:solidFill>
              </a:rPr>
              <a:t>الاقرار</a:t>
            </a:r>
            <a:endParaRPr lang="ar-SA" sz="1600" b="1" dirty="0" smtClean="0">
              <a:solidFill>
                <a:srgbClr val="FF00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610600" cy="62484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>
                <a:solidFill>
                  <a:schemeClr val="tx2">
                    <a:lumMod val="75000"/>
                  </a:schemeClr>
                </a:solidFill>
              </a:rPr>
              <a:t>العقود طويلة الأجل </a:t>
            </a:r>
            <a:endParaRPr lang="en-US" sz="1600" b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sz="1600" b="1" dirty="0">
                <a:solidFill>
                  <a:schemeClr val="tx2">
                    <a:lumMod val="75000"/>
                  </a:schemeClr>
                </a:solidFill>
              </a:rPr>
              <a:t>- مقاول أجنبي يعمل في مجال </a:t>
            </a:r>
            <a:r>
              <a:rPr lang="ar-SA" sz="1600" b="1" dirty="0" err="1">
                <a:solidFill>
                  <a:schemeClr val="tx2">
                    <a:lumMod val="75000"/>
                  </a:schemeClr>
                </a:solidFill>
              </a:rPr>
              <a:t>الانشاءات</a:t>
            </a:r>
            <a:r>
              <a:rPr lang="ar-SA" sz="1600" b="1" dirty="0">
                <a:solidFill>
                  <a:schemeClr val="tx2">
                    <a:lumMod val="75000"/>
                  </a:schemeClr>
                </a:solidFill>
              </a:rPr>
              <a:t> و يستخدم أساس الاستحقاق عند </a:t>
            </a:r>
            <a:r>
              <a:rPr lang="ar-SA" sz="1600" b="1" dirty="0" err="1">
                <a:solidFill>
                  <a:schemeClr val="tx2">
                    <a:lumMod val="75000"/>
                  </a:schemeClr>
                </a:solidFill>
              </a:rPr>
              <a:t>اعداد</a:t>
            </a:r>
            <a:r>
              <a:rPr lang="ar-SA" sz="1600" b="1" dirty="0">
                <a:solidFill>
                  <a:schemeClr val="tx2">
                    <a:lumMod val="75000"/>
                  </a:schemeClr>
                </a:solidFill>
              </a:rPr>
              <a:t> حساباته </a:t>
            </a:r>
            <a:r>
              <a:rPr lang="ar-SA" sz="1600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sz="1600" b="1" dirty="0">
                <a:solidFill>
                  <a:schemeClr val="tx2">
                    <a:lumMod val="75000"/>
                  </a:schemeClr>
                </a:solidFill>
              </a:rPr>
              <a:t> قد حصل على عقد مقاولة في المملكة قيمته 16 مليون ريال </a:t>
            </a:r>
            <a:r>
              <a:rPr lang="ar-SA" sz="1600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sz="1600" b="1" dirty="0">
                <a:solidFill>
                  <a:schemeClr val="tx2">
                    <a:lumMod val="75000"/>
                  </a:schemeClr>
                </a:solidFill>
              </a:rPr>
              <a:t> ينفذ على مدار سنتان </a:t>
            </a:r>
            <a:r>
              <a:rPr lang="ar-SA" sz="1600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sz="1600" b="1" dirty="0">
                <a:solidFill>
                  <a:schemeClr val="tx2">
                    <a:lumMod val="75000"/>
                  </a:schemeClr>
                </a:solidFill>
              </a:rPr>
              <a:t> كانت التكاليف المقدرة 10 مليون ريال , و قد بلغت التكاليف الفعلية 5 مليون , 7 مليون ريال للسنة الأولى و الثانية على التوالي .</a:t>
            </a:r>
            <a:endParaRPr lang="en-US" sz="1600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sz="1600" b="1" u="sng" dirty="0">
                <a:solidFill>
                  <a:schemeClr val="accent3">
                    <a:lumMod val="75000"/>
                  </a:schemeClr>
                </a:solidFill>
              </a:rPr>
              <a:t>المطلوب </a:t>
            </a:r>
            <a:r>
              <a:rPr lang="ar-SA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 algn="r"/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حساب مقدار ضريبة الدخل المستحقة عن كل من السنة الأولى و السنة الثانية </a:t>
            </a:r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؟</a:t>
            </a:r>
          </a:p>
          <a:p>
            <a:pPr algn="r"/>
            <a:r>
              <a:rPr lang="ar-SA" sz="1600" b="1" u="sng" dirty="0" smtClean="0">
                <a:solidFill>
                  <a:schemeClr val="tx1"/>
                </a:solidFill>
              </a:rPr>
              <a:t>الحــــــــل</a:t>
            </a:r>
            <a:endParaRPr lang="en-US" sz="1600" b="1" u="sng" dirty="0">
              <a:solidFill>
                <a:schemeClr val="tx1"/>
              </a:solidFill>
            </a:endParaRPr>
          </a:p>
          <a:p>
            <a:pPr algn="r"/>
            <a:endParaRPr lang="ar-SA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u="sng" dirty="0" err="1" smtClean="0">
                <a:solidFill>
                  <a:srgbClr val="FF0000"/>
                </a:solidFill>
              </a:rPr>
              <a:t>ملحوظه</a:t>
            </a:r>
            <a:r>
              <a:rPr lang="ar-SA" sz="1600" b="1" u="sng" dirty="0" smtClean="0">
                <a:solidFill>
                  <a:srgbClr val="FF0000"/>
                </a:solidFill>
              </a:rPr>
              <a:t> هامة/</a:t>
            </a:r>
          </a:p>
          <a:p>
            <a:pPr algn="r"/>
            <a:r>
              <a:rPr lang="ar-SA" sz="1600" b="1" dirty="0" smtClean="0">
                <a:solidFill>
                  <a:srgbClr val="FF0000"/>
                </a:solidFill>
              </a:rPr>
              <a:t>فيما يتعلق بالعقود التي يتوقع تنفيذها خلال 6 اشهر </a:t>
            </a:r>
            <a:r>
              <a:rPr lang="ar-SA" sz="1600" b="1" dirty="0" err="1" smtClean="0">
                <a:solidFill>
                  <a:srgbClr val="FF0000"/>
                </a:solidFill>
              </a:rPr>
              <a:t>او</a:t>
            </a:r>
            <a:r>
              <a:rPr lang="ar-SA" sz="1600" b="1" dirty="0" smtClean="0">
                <a:solidFill>
                  <a:srgbClr val="FF0000"/>
                </a:solidFill>
              </a:rPr>
              <a:t> اقل يجوز للمكلف استخدام أي طريقة يراها </a:t>
            </a:r>
            <a:r>
              <a:rPr lang="ar-SA" sz="1600" b="1" dirty="0" err="1" smtClean="0">
                <a:solidFill>
                  <a:srgbClr val="FF0000"/>
                </a:solidFill>
              </a:rPr>
              <a:t>لاثبات</a:t>
            </a:r>
            <a:r>
              <a:rPr lang="ar-SA" sz="1600" b="1" dirty="0" smtClean="0">
                <a:solidFill>
                  <a:srgbClr val="FF0000"/>
                </a:solidFill>
              </a:rPr>
              <a:t> </a:t>
            </a:r>
            <a:r>
              <a:rPr lang="ar-SA" sz="1600" b="1" dirty="0" err="1" smtClean="0">
                <a:solidFill>
                  <a:srgbClr val="FF0000"/>
                </a:solidFill>
              </a:rPr>
              <a:t>ايرادات</a:t>
            </a:r>
            <a:r>
              <a:rPr lang="ar-SA" sz="1600" b="1" dirty="0" smtClean="0">
                <a:solidFill>
                  <a:srgbClr val="FF0000"/>
                </a:solidFill>
              </a:rPr>
              <a:t> هذا العقد.</a:t>
            </a:r>
            <a:endParaRPr lang="ar-SA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981200" y="2514600"/>
          <a:ext cx="6096000" cy="2291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السنة </a:t>
                      </a:r>
                      <a:r>
                        <a:rPr lang="ar-SA" dirty="0" err="1" smtClean="0"/>
                        <a:t>الاولى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السنة الثانية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ايرادات</a:t>
                      </a:r>
                      <a:r>
                        <a:rPr lang="ar-SA" dirty="0" smtClean="0"/>
                        <a:t> السنة </a:t>
                      </a:r>
                      <a:r>
                        <a:rPr lang="ar-SA" dirty="0" err="1" smtClean="0"/>
                        <a:t>الاولى</a:t>
                      </a:r>
                      <a:r>
                        <a:rPr lang="ar-SA" dirty="0" smtClean="0"/>
                        <a:t>=</a:t>
                      </a:r>
                    </a:p>
                    <a:p>
                      <a:pPr rtl="1"/>
                      <a:r>
                        <a:rPr lang="ar-SA" dirty="0" smtClean="0"/>
                        <a:t>16*(5\10)=8</a:t>
                      </a:r>
                      <a:r>
                        <a:rPr lang="ar-SA" baseline="0" dirty="0" smtClean="0"/>
                        <a:t> مليون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ايرادات</a:t>
                      </a:r>
                      <a:r>
                        <a:rPr lang="ar-SA" dirty="0" smtClean="0"/>
                        <a:t> السنة الثانية=(المتمم)</a:t>
                      </a:r>
                    </a:p>
                    <a:p>
                      <a:pPr rtl="1"/>
                      <a:r>
                        <a:rPr lang="ar-SA" dirty="0" smtClean="0"/>
                        <a:t>16-8=8مليون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صافي دخل السنة </a:t>
                      </a:r>
                      <a:r>
                        <a:rPr lang="ar-SA" dirty="0" err="1" smtClean="0"/>
                        <a:t>الاولى</a:t>
                      </a:r>
                      <a:r>
                        <a:rPr lang="ar-SA" dirty="0" smtClean="0"/>
                        <a:t>=</a:t>
                      </a:r>
                    </a:p>
                    <a:p>
                      <a:pPr rtl="1"/>
                      <a:r>
                        <a:rPr lang="ar-SA" dirty="0" smtClean="0"/>
                        <a:t>8مليون</a:t>
                      </a:r>
                      <a:r>
                        <a:rPr lang="ar-SA" baseline="0" dirty="0" smtClean="0"/>
                        <a:t> – 5 مليون = 3 مليون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صافي دخل السنة الثانية=</a:t>
                      </a:r>
                    </a:p>
                    <a:p>
                      <a:pPr rtl="1"/>
                      <a:r>
                        <a:rPr lang="ar-SA" dirty="0" smtClean="0"/>
                        <a:t>8مليون – 7مليون = 1مليون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مقدار ضريبة</a:t>
                      </a:r>
                      <a:r>
                        <a:rPr lang="ar-SA" baseline="0" dirty="0" smtClean="0"/>
                        <a:t> الدخل المستحقة=</a:t>
                      </a:r>
                    </a:p>
                    <a:p>
                      <a:pPr rtl="1"/>
                      <a:r>
                        <a:rPr lang="ar-SA" baseline="0" dirty="0" smtClean="0"/>
                        <a:t>3 * 20% =600,000 ريال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مقدار ضريبة الدخل المستحقة=</a:t>
                      </a:r>
                    </a:p>
                    <a:p>
                      <a:pPr rtl="1"/>
                      <a:r>
                        <a:rPr lang="ar-SA" dirty="0" smtClean="0"/>
                        <a:t>1,000,000*20% =200,000ريال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458200" cy="62484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>
                <a:solidFill>
                  <a:srgbClr val="002060"/>
                </a:solidFill>
              </a:rPr>
              <a:t> </a:t>
            </a:r>
            <a:r>
              <a:rPr lang="ar-SA" sz="1600" b="1" u="sng" dirty="0" smtClean="0">
                <a:solidFill>
                  <a:srgbClr val="002060"/>
                </a:solidFill>
              </a:rPr>
              <a:t>شركات </a:t>
            </a:r>
            <a:r>
              <a:rPr lang="ar-SA" sz="1600" b="1" u="sng" dirty="0">
                <a:solidFill>
                  <a:srgbClr val="002060"/>
                </a:solidFill>
              </a:rPr>
              <a:t>التأمين :</a:t>
            </a:r>
            <a:endParaRPr lang="en-US" sz="1600" b="1" u="sng" dirty="0">
              <a:solidFill>
                <a:srgbClr val="002060"/>
              </a:solidFill>
            </a:endParaRPr>
          </a:p>
          <a:p>
            <a:pPr algn="r"/>
            <a:r>
              <a:rPr lang="ar-SA" sz="1600" b="1" dirty="0">
                <a:solidFill>
                  <a:srgbClr val="002060"/>
                </a:solidFill>
              </a:rPr>
              <a:t>فرع لأحدى شركات التأمين العالمية يمارس نشاط التأمين العام ( غير الادخاري )في المملكة , و فيما يلي المعلومات المتعلقة بهذا الفرع عن العام المنتهي في 31/12/2005م:</a:t>
            </a:r>
            <a:endParaRPr lang="en-US" sz="1600" b="1" dirty="0">
              <a:solidFill>
                <a:srgbClr val="002060"/>
              </a:solidFill>
            </a:endParaRPr>
          </a:p>
          <a:p>
            <a:pPr algn="r"/>
            <a:r>
              <a:rPr lang="ar-SA" sz="1600" b="1" dirty="0">
                <a:solidFill>
                  <a:srgbClr val="002060"/>
                </a:solidFill>
              </a:rPr>
              <a:t>بلغ صافي دخل الفرع المعتمد من قبل مصلحة الزكاة </a:t>
            </a:r>
            <a:r>
              <a:rPr lang="ar-SA" sz="1600" b="1" dirty="0" err="1">
                <a:solidFill>
                  <a:srgbClr val="002060"/>
                </a:solidFill>
              </a:rPr>
              <a:t>و</a:t>
            </a:r>
            <a:r>
              <a:rPr lang="ar-SA" sz="1600" b="1" dirty="0">
                <a:solidFill>
                  <a:srgbClr val="002060"/>
                </a:solidFill>
              </a:rPr>
              <a:t> الدخل 500000 ريال </a:t>
            </a:r>
            <a:endParaRPr lang="en-US" sz="1600" b="1" dirty="0">
              <a:solidFill>
                <a:srgbClr val="002060"/>
              </a:solidFill>
            </a:endParaRPr>
          </a:p>
          <a:p>
            <a:pPr algn="r"/>
            <a:r>
              <a:rPr lang="ar-SA" sz="1600" b="1" dirty="0">
                <a:solidFill>
                  <a:srgbClr val="002060"/>
                </a:solidFill>
              </a:rPr>
              <a:t>بلغ صافي دخل الشركة العالمي 10 مليون ريال </a:t>
            </a:r>
            <a:endParaRPr lang="en-US" sz="1600" b="1" dirty="0">
              <a:solidFill>
                <a:srgbClr val="002060"/>
              </a:solidFill>
            </a:endParaRPr>
          </a:p>
          <a:p>
            <a:pPr algn="r"/>
            <a:r>
              <a:rPr lang="ar-SA" sz="1600" b="1" dirty="0">
                <a:solidFill>
                  <a:srgbClr val="002060"/>
                </a:solidFill>
              </a:rPr>
              <a:t>بلغت الأقساط المحصلة في المملكة 20 مليون ريال </a:t>
            </a:r>
            <a:endParaRPr lang="en-US" sz="1600" b="1" dirty="0">
              <a:solidFill>
                <a:srgbClr val="002060"/>
              </a:solidFill>
            </a:endParaRPr>
          </a:p>
          <a:p>
            <a:pPr algn="r"/>
            <a:r>
              <a:rPr lang="ar-SA" sz="1600" b="1" dirty="0">
                <a:solidFill>
                  <a:srgbClr val="002060"/>
                </a:solidFill>
              </a:rPr>
              <a:t>بلغت الأقساط العالمية 200 مليون ريال </a:t>
            </a:r>
            <a:endParaRPr lang="en-US" sz="1600" b="1" dirty="0">
              <a:solidFill>
                <a:srgbClr val="002060"/>
              </a:solidFill>
            </a:endParaRPr>
          </a:p>
          <a:p>
            <a:pPr algn="r"/>
            <a:r>
              <a:rPr lang="ar-SA" sz="1600" b="1" u="sng" dirty="0">
                <a:solidFill>
                  <a:schemeClr val="accent3">
                    <a:lumMod val="75000"/>
                  </a:schemeClr>
                </a:solidFill>
              </a:rPr>
              <a:t>المطلوب : </a:t>
            </a:r>
            <a:endParaRPr lang="ar-SA" sz="1600" b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حساب 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ضريبة الدخل على الفرع في المملكة عن العام المنتهي في 31/12/2005 م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u="sng" dirty="0" smtClean="0">
                <a:solidFill>
                  <a:schemeClr val="tx1"/>
                </a:solidFill>
              </a:rPr>
              <a:t>الحـــــــل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1/صافي دخل الفرع المعتمد ضريبيا في المملكة 500,000 ريال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2/نصيب الفرع من </a:t>
            </a:r>
            <a:r>
              <a:rPr lang="ar-SA" sz="1600" b="1" dirty="0" err="1" smtClean="0">
                <a:solidFill>
                  <a:schemeClr val="tx1"/>
                </a:solidFill>
              </a:rPr>
              <a:t>الارباح</a:t>
            </a:r>
            <a:r>
              <a:rPr lang="ar-SA" sz="1600" b="1" dirty="0" smtClean="0">
                <a:solidFill>
                  <a:schemeClr val="tx1"/>
                </a:solidFill>
              </a:rPr>
              <a:t> العالمية=</a:t>
            </a:r>
          </a:p>
          <a:p>
            <a:pPr algn="r"/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ar-SA" sz="1600" b="1" dirty="0" smtClean="0">
                <a:solidFill>
                  <a:schemeClr val="tx1"/>
                </a:solidFill>
              </a:rPr>
              <a:t>         10مليون * (20\200)=           1,000,000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3/يحاسب الفرع ضريبيا على </a:t>
            </a:r>
            <a:r>
              <a:rPr lang="ar-SA" sz="1600" b="1" dirty="0" err="1" smtClean="0">
                <a:solidFill>
                  <a:schemeClr val="tx1"/>
                </a:solidFill>
              </a:rPr>
              <a:t>اساس</a:t>
            </a:r>
            <a:r>
              <a:rPr lang="ar-SA" sz="1600" b="1" dirty="0" smtClean="0">
                <a:solidFill>
                  <a:schemeClr val="tx1"/>
                </a:solidFill>
              </a:rPr>
              <a:t> </a:t>
            </a:r>
            <a:r>
              <a:rPr lang="ar-SA" sz="1600" b="1" dirty="0" err="1" smtClean="0">
                <a:solidFill>
                  <a:schemeClr val="tx1"/>
                </a:solidFill>
              </a:rPr>
              <a:t>ايهما</a:t>
            </a:r>
            <a:r>
              <a:rPr lang="ar-SA" sz="1600" b="1" dirty="0" smtClean="0">
                <a:solidFill>
                  <a:schemeClr val="tx1"/>
                </a:solidFill>
              </a:rPr>
              <a:t> اكبر.</a:t>
            </a:r>
          </a:p>
          <a:p>
            <a:pPr algn="r"/>
            <a:r>
              <a:rPr lang="ar-SA" sz="1600" b="1" dirty="0" err="1" smtClean="0">
                <a:solidFill>
                  <a:schemeClr val="tx1"/>
                </a:solidFill>
              </a:rPr>
              <a:t>اذن</a:t>
            </a:r>
            <a:r>
              <a:rPr lang="ar-SA" sz="1600" b="1" dirty="0" smtClean="0">
                <a:solidFill>
                  <a:schemeClr val="tx1"/>
                </a:solidFill>
              </a:rPr>
              <a:t> ضريبة الدخل المستحق على الفرع = 1,000,000 * 20% = 200,000 ريال</a:t>
            </a:r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458200" cy="61722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err="1">
                <a:solidFill>
                  <a:schemeClr val="tx2"/>
                </a:solidFill>
              </a:rPr>
              <a:t>الاعمال</a:t>
            </a:r>
            <a:r>
              <a:rPr lang="ar-SA" sz="1600" b="1" u="sng" dirty="0">
                <a:solidFill>
                  <a:schemeClr val="tx2"/>
                </a:solidFill>
              </a:rPr>
              <a:t> المصاحبة للتوريد :</a:t>
            </a:r>
            <a:endParaRPr lang="en-US" sz="1600" b="1" u="sng" dirty="0">
              <a:solidFill>
                <a:schemeClr val="tx2"/>
              </a:solidFill>
            </a:endParaRPr>
          </a:p>
          <a:p>
            <a:pPr algn="r"/>
            <a:r>
              <a:rPr lang="ar-SA" sz="1600" b="1" dirty="0">
                <a:solidFill>
                  <a:schemeClr val="tx2"/>
                </a:solidFill>
              </a:rPr>
              <a:t>شركة أجنبية تعمل في المملكة في المجال الصحي </a:t>
            </a:r>
            <a:r>
              <a:rPr lang="ar-SA" sz="1600" b="1" dirty="0" err="1">
                <a:solidFill>
                  <a:schemeClr val="tx2"/>
                </a:solidFill>
              </a:rPr>
              <a:t>و</a:t>
            </a:r>
            <a:r>
              <a:rPr lang="ar-SA" sz="1600" b="1" dirty="0">
                <a:solidFill>
                  <a:schemeClr val="tx2"/>
                </a:solidFill>
              </a:rPr>
              <a:t> قد وقعت عقدين مع وزارة الصحة , الأول بمبلغ 10 مليون لتوريد و تركيب أجهزة طبية في المستشفيات التابعة لوزارة الصحة و لم يفصل العقد بين قيمة التوريد و قيمة التركيب . و العقد </a:t>
            </a:r>
            <a:r>
              <a:rPr lang="ar-SA" sz="1600" b="1" dirty="0" err="1">
                <a:solidFill>
                  <a:schemeClr val="tx2"/>
                </a:solidFill>
              </a:rPr>
              <a:t>الثاتي</a:t>
            </a:r>
            <a:r>
              <a:rPr lang="ar-SA" sz="1600" b="1" dirty="0">
                <a:solidFill>
                  <a:schemeClr val="tx2"/>
                </a:solidFill>
              </a:rPr>
              <a:t> بمبلغ 5 مليون ريال لتدريب موظفي </a:t>
            </a:r>
            <a:r>
              <a:rPr lang="ar-SA" sz="1600" b="1" dirty="0" err="1">
                <a:solidFill>
                  <a:schemeClr val="tx2"/>
                </a:solidFill>
              </a:rPr>
              <a:t>و</a:t>
            </a:r>
            <a:r>
              <a:rPr lang="ar-SA" sz="1600" b="1" dirty="0">
                <a:solidFill>
                  <a:schemeClr val="tx2"/>
                </a:solidFill>
              </a:rPr>
              <a:t> أطباء وزارة الصحة على تلك </a:t>
            </a:r>
            <a:r>
              <a:rPr lang="ar-SA" sz="1600" b="1" dirty="0" err="1">
                <a:solidFill>
                  <a:schemeClr val="tx2"/>
                </a:solidFill>
              </a:rPr>
              <a:t>الأجهوة</a:t>
            </a:r>
            <a:r>
              <a:rPr lang="ar-SA" sz="1600" b="1" dirty="0">
                <a:solidFill>
                  <a:schemeClr val="tx2"/>
                </a:solidFill>
              </a:rPr>
              <a:t> , </a:t>
            </a:r>
            <a:r>
              <a:rPr lang="ar-SA" sz="1600" b="1" dirty="0" err="1">
                <a:solidFill>
                  <a:schemeClr val="tx2"/>
                </a:solidFill>
              </a:rPr>
              <a:t>و</a:t>
            </a:r>
            <a:r>
              <a:rPr lang="ar-SA" sz="1600" b="1" dirty="0">
                <a:solidFill>
                  <a:schemeClr val="tx2"/>
                </a:solidFill>
              </a:rPr>
              <a:t> قد تم الانتهاء من تنفيذ العقدين خلال عام 2005 </a:t>
            </a:r>
            <a:r>
              <a:rPr lang="ar-SA" sz="1600" b="1" dirty="0" err="1">
                <a:solidFill>
                  <a:schemeClr val="tx2"/>
                </a:solidFill>
              </a:rPr>
              <a:t>م</a:t>
            </a:r>
            <a:endParaRPr lang="en-US" sz="1600" b="1" dirty="0">
              <a:solidFill>
                <a:schemeClr val="tx2"/>
              </a:solidFill>
            </a:endParaRPr>
          </a:p>
          <a:p>
            <a:pPr algn="r"/>
            <a:r>
              <a:rPr lang="ar-SA" sz="1600" b="1" u="sng" dirty="0">
                <a:solidFill>
                  <a:schemeClr val="accent3">
                    <a:lumMod val="75000"/>
                  </a:schemeClr>
                </a:solidFill>
              </a:rPr>
              <a:t>المطلوب </a:t>
            </a:r>
            <a:r>
              <a:rPr lang="ar-SA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 algn="r"/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حساب ضريبة الدخل المستحق على الشركة عن عام 2005 </a:t>
            </a:r>
            <a:r>
              <a:rPr lang="ar-SA" sz="1600" b="1" dirty="0" err="1">
                <a:solidFill>
                  <a:schemeClr val="accent3">
                    <a:lumMod val="75000"/>
                  </a:schemeClr>
                </a:solidFill>
              </a:rPr>
              <a:t>م</a:t>
            </a: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؟</a:t>
            </a:r>
          </a:p>
          <a:p>
            <a:pPr algn="r"/>
            <a:r>
              <a:rPr lang="ar-SA" sz="1600" b="1" u="sng" dirty="0" smtClean="0">
                <a:solidFill>
                  <a:schemeClr val="tx1"/>
                </a:solidFill>
              </a:rPr>
              <a:t>الحـــــــل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1/العقد </a:t>
            </a:r>
            <a:r>
              <a:rPr lang="ar-SA" sz="1600" b="1" dirty="0" err="1" smtClean="0">
                <a:solidFill>
                  <a:schemeClr val="tx1"/>
                </a:solidFill>
              </a:rPr>
              <a:t>الاول</a:t>
            </a:r>
            <a:r>
              <a:rPr lang="ar-SA" sz="1600" b="1" dirty="0" smtClean="0">
                <a:solidFill>
                  <a:schemeClr val="tx1"/>
                </a:solidFill>
              </a:rPr>
              <a:t> :عقد توريد </a:t>
            </a:r>
            <a:r>
              <a:rPr lang="ar-SA" sz="1600" b="1" dirty="0" err="1" smtClean="0">
                <a:solidFill>
                  <a:schemeClr val="tx1"/>
                </a:solidFill>
              </a:rPr>
              <a:t>و</a:t>
            </a:r>
            <a:r>
              <a:rPr lang="ar-SA" sz="1600" b="1" dirty="0" smtClean="0">
                <a:solidFill>
                  <a:schemeClr val="tx1"/>
                </a:solidFill>
              </a:rPr>
              <a:t> تركيب: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بالنسبة لقيمة عقد التوريد </a:t>
            </a:r>
            <a:r>
              <a:rPr lang="ar-SA" sz="1600" b="1" dirty="0" err="1" smtClean="0">
                <a:solidFill>
                  <a:schemeClr val="tx1"/>
                </a:solidFill>
              </a:rPr>
              <a:t>لايخضع</a:t>
            </a:r>
            <a:r>
              <a:rPr lang="ar-SA" sz="1600" b="1" dirty="0" smtClean="0">
                <a:solidFill>
                  <a:schemeClr val="tx1"/>
                </a:solidFill>
              </a:rPr>
              <a:t> </a:t>
            </a:r>
            <a:r>
              <a:rPr lang="ar-SA" sz="1600" b="1" dirty="0" err="1" smtClean="0">
                <a:solidFill>
                  <a:schemeClr val="tx1"/>
                </a:solidFill>
              </a:rPr>
              <a:t>اما</a:t>
            </a:r>
            <a:r>
              <a:rPr lang="ar-SA" sz="1600" b="1" dirty="0" smtClean="0">
                <a:solidFill>
                  <a:schemeClr val="tx1"/>
                </a:solidFill>
              </a:rPr>
              <a:t> قيمة عقد التركيب فيخضع. وحيث </a:t>
            </a:r>
            <a:r>
              <a:rPr lang="ar-SA" sz="1600" b="1" dirty="0" err="1" smtClean="0">
                <a:solidFill>
                  <a:schemeClr val="tx1"/>
                </a:solidFill>
              </a:rPr>
              <a:t>ان</a:t>
            </a:r>
            <a:r>
              <a:rPr lang="ar-SA" sz="1600" b="1" dirty="0" smtClean="0">
                <a:solidFill>
                  <a:schemeClr val="tx1"/>
                </a:solidFill>
              </a:rPr>
              <a:t> العقد غير منفصل فيتم تحديد قيمة التركيب بنسبة 10% من العقد </a:t>
            </a:r>
            <a:r>
              <a:rPr lang="ar-SA" sz="1600" b="1" dirty="0" err="1" smtClean="0">
                <a:solidFill>
                  <a:schemeClr val="tx1"/>
                </a:solidFill>
              </a:rPr>
              <a:t>الاجمالي</a:t>
            </a:r>
            <a:r>
              <a:rPr lang="ar-SA" sz="1600" b="1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ar-SA" sz="1600" b="1" dirty="0" err="1" smtClean="0">
                <a:solidFill>
                  <a:schemeClr val="tx1"/>
                </a:solidFill>
              </a:rPr>
              <a:t>اذن</a:t>
            </a:r>
            <a:r>
              <a:rPr lang="ar-SA" sz="1600" b="1" dirty="0" smtClean="0">
                <a:solidFill>
                  <a:schemeClr val="tx1"/>
                </a:solidFill>
              </a:rPr>
              <a:t> قيمة التركيب = 10,000,000 * 10% =       1,000,000ريال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2/العقد الثاني:عقد تدريب: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يخضع بالكامل                                     =       5,000,000ريال</a:t>
            </a:r>
          </a:p>
          <a:p>
            <a:pPr algn="r"/>
            <a:r>
              <a:rPr lang="ar-SA" sz="1600" b="1" dirty="0" err="1" smtClean="0">
                <a:solidFill>
                  <a:schemeClr val="tx1"/>
                </a:solidFill>
              </a:rPr>
              <a:t>اذن</a:t>
            </a:r>
            <a:r>
              <a:rPr lang="ar-SA" sz="1600" b="1" dirty="0" smtClean="0">
                <a:solidFill>
                  <a:schemeClr val="tx1"/>
                </a:solidFill>
              </a:rPr>
              <a:t> قيمة المبالغ الخاضعة                        =       6,000,000ريال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3/الربح الجزافي=6,000,000 * 15%     =       900,000 ريال</a:t>
            </a:r>
          </a:p>
          <a:p>
            <a:pPr algn="r"/>
            <a:r>
              <a:rPr lang="ar-SA" sz="1600" b="1" dirty="0" err="1" smtClean="0">
                <a:solidFill>
                  <a:schemeClr val="tx1"/>
                </a:solidFill>
              </a:rPr>
              <a:t>اذن</a:t>
            </a:r>
            <a:r>
              <a:rPr lang="ar-SA" sz="1600" b="1" dirty="0" smtClean="0">
                <a:solidFill>
                  <a:schemeClr val="tx1"/>
                </a:solidFill>
              </a:rPr>
              <a:t> ضريبة الدخل المستحقة = 900,000 *20%=  180,000ريال</a:t>
            </a:r>
            <a:endParaRPr lang="en-US" sz="1600" b="1" dirty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382000" cy="6248400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ar-SA" b="1" u="sng" dirty="0">
                <a:solidFill>
                  <a:schemeClr val="tx2">
                    <a:lumMod val="75000"/>
                  </a:schemeClr>
                </a:solidFill>
              </a:rPr>
              <a:t>المهن الحرة :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طبيب أجنبي مقيم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يمارس مهنة الطب في عيادته بمدينة الرياض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كانت نتيجة نشاطه خلال السنة المنتهية في 31/12/2006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م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كالاتي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( المبالغ بالريال السعودي):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الايرادات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200000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اجمالي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دخل العيادة خلال العام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350000 أتعاب عمليات جراحية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60000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اتعاب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علاج العاملين في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احدى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الشركات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u="sng" dirty="0">
                <a:solidFill>
                  <a:schemeClr val="tx2">
                    <a:lumMod val="75000"/>
                  </a:schemeClr>
                </a:solidFill>
              </a:rPr>
              <a:t>2000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ربح بيع أثاث قديم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612000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الاجمالي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المصروفات 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100000 مصاريف تأسيس العيادة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20000 قيمة مشتريات أدوية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أمصال طبية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75000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ايجارات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30000 مصاريف عمومية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27500 رواتب العاملين في العيادة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12000 أجرة الخادمة في منزله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4000 اشتراك في مجلات طبية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u="sng" dirty="0">
                <a:solidFill>
                  <a:schemeClr val="tx2">
                    <a:lumMod val="75000"/>
                  </a:schemeClr>
                </a:solidFill>
              </a:rPr>
              <a:t>20000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تبرعات لجمعيات خيرية معترف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بها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في المملكة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288500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اجمالي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فاذا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علمت أن 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1- تتضمن أتعاب العمليات الجراحية مبلغ 50000 ريال من خارج المملكة حصل عليها أثناء عطلته الصيفية .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2- مصاريف التأسيس تسمح مصلحة الزكاة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الدخل باستهلاكها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ينسبة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10%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3- تبقى من الأدوية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الأمصال الطبية في نهاية العام ما قيمته 10000 ريال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4-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الايجارات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تشمل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ايجار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المنزل الخاص بسكن الطبيب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قدره 35000 ريال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5- لم يتم صرف راتب الممرض عن شهر ذي الحجة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قدره 2500 ريال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6- لم تشمل المصاريف العمومية مصاريف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الانارة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و الهاتف عن شهري 11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12 </a:t>
            </a:r>
            <a:r>
              <a:rPr lang="ar-SA" b="1" dirty="0" err="1">
                <a:solidFill>
                  <a:schemeClr val="tx2">
                    <a:lumMod val="75000"/>
                  </a:schemeClr>
                </a:solidFill>
              </a:rPr>
              <a:t>و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 قدرت بمبلغ 6000 ريال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ar-SA" b="1" u="sng" dirty="0">
                <a:solidFill>
                  <a:schemeClr val="accent3">
                    <a:lumMod val="75000"/>
                  </a:schemeClr>
                </a:solidFill>
              </a:rPr>
              <a:t>و المطلوب </a:t>
            </a:r>
            <a:r>
              <a:rPr lang="ar-SA" b="1" u="sng" dirty="0" smtClean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ar-SA" b="1" dirty="0" smtClean="0">
                <a:solidFill>
                  <a:schemeClr val="accent3">
                    <a:lumMod val="75000"/>
                  </a:schemeClr>
                </a:solidFill>
              </a:rPr>
              <a:t>تحديد </a:t>
            </a:r>
            <a:r>
              <a:rPr lang="ar-SA" b="1" dirty="0">
                <a:solidFill>
                  <a:schemeClr val="accent3">
                    <a:lumMod val="75000"/>
                  </a:schemeClr>
                </a:solidFill>
              </a:rPr>
              <a:t>وعاء و مقدار الضريبة المستحقة على الطبيب أذا علمت أنه قدم اقراره في 31/3/2006 م.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ar-SA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smtClean="0">
                <a:solidFill>
                  <a:schemeClr val="tx1"/>
                </a:solidFill>
              </a:rPr>
              <a:t>الحـــــــل </a:t>
            </a:r>
            <a:r>
              <a:rPr lang="ar-SA" sz="1600" b="1" dirty="0" smtClean="0">
                <a:solidFill>
                  <a:schemeClr val="tx1"/>
                </a:solidFill>
              </a:rPr>
              <a:t>يتم تعديل صافي الدخل </a:t>
            </a:r>
            <a:r>
              <a:rPr lang="ar-SA" sz="1600" b="1" dirty="0" err="1" smtClean="0">
                <a:solidFill>
                  <a:schemeClr val="tx1"/>
                </a:solidFill>
              </a:rPr>
              <a:t>كالاتي</a:t>
            </a:r>
            <a:r>
              <a:rPr lang="ar-SA" sz="1600" b="1" dirty="0" smtClean="0">
                <a:solidFill>
                  <a:schemeClr val="tx1"/>
                </a:solidFill>
              </a:rPr>
              <a:t>:</a:t>
            </a:r>
          </a:p>
          <a:p>
            <a:pPr algn="r"/>
            <a:endParaRPr lang="ar-SA" sz="1600" b="1" u="sng" dirty="0" smtClean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15</a:t>
            </a:fld>
            <a:endParaRPr lang="ar-SA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1676400" y="685800"/>
          <a:ext cx="6096000" cy="6040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1174"/>
                <a:gridCol w="1497496"/>
                <a:gridCol w="315733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323,500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صافي الدخل(من واقع حسابات</a:t>
                      </a:r>
                      <a:r>
                        <a:rPr lang="ar-SA" sz="1600" baseline="0" dirty="0" smtClean="0"/>
                        <a:t> المكلف)</a:t>
                      </a:r>
                      <a:endParaRPr lang="ar-S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تضاف </a:t>
                      </a:r>
                      <a:r>
                        <a:rPr lang="ar-SA" sz="1600" dirty="0" err="1" smtClean="0"/>
                        <a:t>اليه</a:t>
                      </a:r>
                      <a:r>
                        <a:rPr lang="ar-SA" sz="1600" dirty="0" smtClean="0"/>
                        <a:t>:</a:t>
                      </a:r>
                      <a:endParaRPr lang="ar-S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90,000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مصاريف </a:t>
                      </a:r>
                      <a:r>
                        <a:rPr lang="ar-SA" sz="1600" dirty="0" err="1" smtClean="0"/>
                        <a:t>التاسيس</a:t>
                      </a:r>
                      <a:r>
                        <a:rPr lang="ar-SA" sz="1600" dirty="0" smtClean="0"/>
                        <a:t>(بعد خصم10,000استهلاك</a:t>
                      </a:r>
                      <a:r>
                        <a:rPr lang="ar-SA" sz="1600" baseline="0" dirty="0" smtClean="0"/>
                        <a:t> مسموح </a:t>
                      </a:r>
                      <a:r>
                        <a:rPr lang="ar-SA" sz="1600" baseline="0" dirty="0" err="1" smtClean="0"/>
                        <a:t>به</a:t>
                      </a:r>
                      <a:r>
                        <a:rPr lang="ar-SA" sz="1600" baseline="0" dirty="0" smtClean="0"/>
                        <a:t>)</a:t>
                      </a:r>
                      <a:endParaRPr lang="ar-S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قيمة </a:t>
                      </a:r>
                      <a:r>
                        <a:rPr lang="ar-SA" dirty="0" err="1" smtClean="0"/>
                        <a:t>الادوية</a:t>
                      </a:r>
                      <a:r>
                        <a:rPr lang="ar-SA" dirty="0" smtClean="0"/>
                        <a:t> </a:t>
                      </a:r>
                      <a:r>
                        <a:rPr lang="ar-SA" dirty="0" err="1" smtClean="0"/>
                        <a:t>والامصال</a:t>
                      </a:r>
                      <a:r>
                        <a:rPr lang="ar-SA" dirty="0" smtClean="0"/>
                        <a:t> في نهاية المدة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35,000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ايجار</a:t>
                      </a:r>
                      <a:r>
                        <a:rPr lang="ar-SA" dirty="0" smtClean="0"/>
                        <a:t> السكن الخاص بالمكلف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12,000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اجرة</a:t>
                      </a:r>
                      <a:r>
                        <a:rPr lang="ar-SA" dirty="0" smtClean="0"/>
                        <a:t> الخادمة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147,000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470,500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يحسم منها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ارباح</a:t>
                      </a:r>
                      <a:r>
                        <a:rPr lang="ar-SA" dirty="0" smtClean="0"/>
                        <a:t> بيع </a:t>
                      </a:r>
                      <a:r>
                        <a:rPr lang="ar-SA" dirty="0" err="1" smtClean="0"/>
                        <a:t>اثاث</a:t>
                      </a:r>
                      <a:r>
                        <a:rPr lang="ar-SA" dirty="0" smtClean="0"/>
                        <a:t> قديم (لايخضع)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اتعاب</a:t>
                      </a:r>
                      <a:r>
                        <a:rPr lang="ar-SA" baseline="0" dirty="0" smtClean="0"/>
                        <a:t> عمليات جراحية خارج المملكة(</a:t>
                      </a:r>
                      <a:r>
                        <a:rPr lang="ar-SA" baseline="0" dirty="0" err="1" smtClean="0"/>
                        <a:t>غيرخاضعه</a:t>
                      </a:r>
                      <a:r>
                        <a:rPr lang="ar-SA" baseline="0" dirty="0" smtClean="0"/>
                        <a:t> للضريبة)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2,500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راتب الممرض عن شهر 12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م.عمومية</a:t>
                      </a:r>
                      <a:r>
                        <a:rPr lang="ar-SA" baseline="0" dirty="0" smtClean="0"/>
                        <a:t> مستحقة(فواتير شهر11,12)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60,500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410,000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صافي الدخل المعدل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382000" cy="6324600"/>
          </a:xfrm>
        </p:spPr>
        <p:txBody>
          <a:bodyPr>
            <a:normAutofit/>
          </a:bodyPr>
          <a:lstStyle/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* ويمكن تحديد صافي الدخل المعدل بتصوير حسابات </a:t>
            </a:r>
            <a:r>
              <a:rPr lang="ar-SA" sz="1600" b="1" dirty="0" err="1" smtClean="0">
                <a:solidFill>
                  <a:schemeClr val="tx1"/>
                </a:solidFill>
              </a:rPr>
              <a:t>الايرادات</a:t>
            </a:r>
            <a:r>
              <a:rPr lang="ar-SA" sz="1600" b="1" dirty="0" smtClean="0">
                <a:solidFill>
                  <a:schemeClr val="tx1"/>
                </a:solidFill>
              </a:rPr>
              <a:t> و المصروفات (بالايرادات الخاضعة للضريبة والمصروفات المسموحة بها)</a:t>
            </a:r>
          </a:p>
          <a:p>
            <a:pPr algn="r"/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2/مقدار ضريبة الدخل المستحقة على الطبيب عن الفترة المالية المنتهية في 31/12/2006م :</a:t>
            </a:r>
          </a:p>
          <a:p>
            <a:pPr algn="r"/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ar-SA" sz="1600" b="1" dirty="0" smtClean="0">
                <a:solidFill>
                  <a:schemeClr val="tx1"/>
                </a:solidFill>
              </a:rPr>
              <a:t>    410,000 * 20 % = 82,000 ريال</a:t>
            </a:r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16</a:t>
            </a:fld>
            <a:endParaRPr lang="ar-SA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457200" y="1397000"/>
          <a:ext cx="8229600" cy="265684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288774"/>
                <a:gridCol w="2826026"/>
                <a:gridCol w="1411356"/>
                <a:gridCol w="2703444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40,000</a:t>
                      </a:r>
                    </a:p>
                    <a:p>
                      <a:pPr rtl="1"/>
                      <a:r>
                        <a:rPr lang="ar-SA" dirty="0" smtClean="0"/>
                        <a:t>30,000</a:t>
                      </a:r>
                    </a:p>
                    <a:p>
                      <a:pPr rtl="1"/>
                      <a:r>
                        <a:rPr lang="ar-SA" dirty="0" smtClean="0"/>
                        <a:t>36,000</a:t>
                      </a:r>
                    </a:p>
                    <a:p>
                      <a:pPr rtl="1"/>
                      <a:r>
                        <a:rPr lang="ar-SA" dirty="0" smtClean="0"/>
                        <a:t>10,000</a:t>
                      </a:r>
                    </a:p>
                    <a:p>
                      <a:pPr rtl="1"/>
                      <a:r>
                        <a:rPr lang="ar-SA" dirty="0" smtClean="0"/>
                        <a:t>4,000</a:t>
                      </a:r>
                    </a:p>
                    <a:p>
                      <a:pPr rtl="1"/>
                      <a:r>
                        <a:rPr lang="ar-SA" dirty="0" smtClean="0"/>
                        <a:t>20,000</a:t>
                      </a:r>
                    </a:p>
                    <a:p>
                      <a:pPr rtl="1"/>
                      <a:r>
                        <a:rPr lang="ar-SA" dirty="0" smtClean="0"/>
                        <a:t>10,000</a:t>
                      </a:r>
                    </a:p>
                    <a:p>
                      <a:pPr rtl="1"/>
                      <a:r>
                        <a:rPr lang="ar-SA" dirty="0" smtClean="0"/>
                        <a:t>410,000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ايجار</a:t>
                      </a:r>
                      <a:r>
                        <a:rPr lang="ar-SA" dirty="0" smtClean="0"/>
                        <a:t> عيادة</a:t>
                      </a:r>
                    </a:p>
                    <a:p>
                      <a:pPr rtl="1"/>
                      <a:r>
                        <a:rPr lang="ar-SA" dirty="0" smtClean="0"/>
                        <a:t>رواتب العاملين</a:t>
                      </a:r>
                      <a:r>
                        <a:rPr lang="ar-SA" baseline="0" dirty="0" smtClean="0"/>
                        <a:t> في العيادة</a:t>
                      </a:r>
                    </a:p>
                    <a:p>
                      <a:pPr rtl="1"/>
                      <a:r>
                        <a:rPr lang="ar-SA" baseline="0" dirty="0" smtClean="0"/>
                        <a:t>مصاريف عمومية</a:t>
                      </a:r>
                    </a:p>
                    <a:p>
                      <a:pPr rtl="1"/>
                      <a:r>
                        <a:rPr lang="ar-SA" baseline="0" dirty="0" smtClean="0"/>
                        <a:t>مستحضرات طبية خاصة بالعام</a:t>
                      </a:r>
                    </a:p>
                    <a:p>
                      <a:pPr rtl="1"/>
                      <a:r>
                        <a:rPr lang="ar-SA" baseline="0" dirty="0" smtClean="0"/>
                        <a:t>اشتراك في مجلات طبية</a:t>
                      </a:r>
                    </a:p>
                    <a:p>
                      <a:pPr rtl="1"/>
                      <a:r>
                        <a:rPr lang="ar-SA" baseline="0" dirty="0" smtClean="0"/>
                        <a:t>تبرعات لجمعية خيرية معترف </a:t>
                      </a:r>
                      <a:r>
                        <a:rPr lang="ar-SA" baseline="0" dirty="0" err="1" smtClean="0"/>
                        <a:t>بها</a:t>
                      </a:r>
                      <a:endParaRPr lang="ar-SA" baseline="0" dirty="0" smtClean="0"/>
                    </a:p>
                    <a:p>
                      <a:pPr rtl="1"/>
                      <a:r>
                        <a:rPr lang="ar-SA" baseline="0" dirty="0" smtClean="0"/>
                        <a:t>استهلاك مصاريف </a:t>
                      </a:r>
                      <a:r>
                        <a:rPr lang="ar-SA" baseline="0" dirty="0" err="1" smtClean="0"/>
                        <a:t>التاسيس</a:t>
                      </a:r>
                      <a:endParaRPr lang="ar-SA" baseline="0" dirty="0" smtClean="0"/>
                    </a:p>
                    <a:p>
                      <a:pPr rtl="1"/>
                      <a:r>
                        <a:rPr lang="ar-SA" baseline="0" dirty="0" smtClean="0"/>
                        <a:t>صافي الدخل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300,000</a:t>
                      </a:r>
                    </a:p>
                    <a:p>
                      <a:pPr rtl="1"/>
                      <a:r>
                        <a:rPr lang="ar-SA" dirty="0" smtClean="0"/>
                        <a:t>200,000</a:t>
                      </a:r>
                    </a:p>
                    <a:p>
                      <a:pPr rtl="1"/>
                      <a:r>
                        <a:rPr lang="ar-SA" dirty="0" smtClean="0"/>
                        <a:t>60,000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ايرادات</a:t>
                      </a:r>
                      <a:r>
                        <a:rPr lang="ar-SA" dirty="0" smtClean="0"/>
                        <a:t> العيادة</a:t>
                      </a:r>
                    </a:p>
                    <a:p>
                      <a:pPr rtl="1"/>
                      <a:r>
                        <a:rPr lang="ar-SA" dirty="0" err="1" smtClean="0"/>
                        <a:t>اتعاب</a:t>
                      </a:r>
                      <a:r>
                        <a:rPr lang="ar-SA" dirty="0" smtClean="0"/>
                        <a:t> عمليات جراحة</a:t>
                      </a:r>
                      <a:r>
                        <a:rPr lang="ar-SA" baseline="0" dirty="0" smtClean="0"/>
                        <a:t> بالمملكة</a:t>
                      </a:r>
                    </a:p>
                    <a:p>
                      <a:pPr rtl="1"/>
                      <a:r>
                        <a:rPr lang="ar-SA" baseline="0" dirty="0" err="1" smtClean="0"/>
                        <a:t>اتعاب</a:t>
                      </a:r>
                      <a:r>
                        <a:rPr lang="ar-SA" baseline="0" dirty="0" smtClean="0"/>
                        <a:t> علاج العاملين في شركة سعودية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560,000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560,000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458200" cy="61722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err="1" smtClean="0">
                <a:solidFill>
                  <a:schemeClr val="tx2"/>
                </a:solidFill>
              </a:rPr>
              <a:t>اجابة</a:t>
            </a:r>
            <a:r>
              <a:rPr lang="ar-SA" sz="1600" b="1" u="sng" dirty="0" smtClean="0">
                <a:solidFill>
                  <a:schemeClr val="tx2"/>
                </a:solidFill>
              </a:rPr>
              <a:t> سؤال المنشاة الفردية</a:t>
            </a:r>
          </a:p>
          <a:p>
            <a:pPr algn="r"/>
            <a:r>
              <a:rPr lang="ar-SA" sz="1600" b="1" u="sng" dirty="0" smtClean="0">
                <a:solidFill>
                  <a:schemeClr val="tx1"/>
                </a:solidFill>
              </a:rPr>
              <a:t>الحــــــــل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1/تحديد وعاء </a:t>
            </a:r>
            <a:r>
              <a:rPr lang="ar-SA" sz="1600" b="1" dirty="0" err="1" smtClean="0">
                <a:solidFill>
                  <a:schemeClr val="tx1"/>
                </a:solidFill>
              </a:rPr>
              <a:t>و</a:t>
            </a:r>
            <a:r>
              <a:rPr lang="ar-SA" sz="1600" b="1" dirty="0" smtClean="0">
                <a:solidFill>
                  <a:schemeClr val="tx1"/>
                </a:solidFill>
              </a:rPr>
              <a:t> مقدار الضريبة المستحقة على المكلف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*وعاء الضريبة:</a:t>
            </a:r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17</a:t>
            </a:fld>
            <a:endParaRPr lang="ar-SA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1524000" y="1397000"/>
          <a:ext cx="6096000" cy="5359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2696"/>
                <a:gridCol w="1331844"/>
                <a:gridCol w="357146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83,000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صافي الربح(</a:t>
                      </a:r>
                      <a:r>
                        <a:rPr lang="ar-SA" dirty="0" err="1" smtClean="0"/>
                        <a:t>الربح</a:t>
                      </a:r>
                      <a:r>
                        <a:rPr lang="ar-SA" dirty="0" smtClean="0"/>
                        <a:t> المحاسبي)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يضاف </a:t>
                      </a:r>
                      <a:r>
                        <a:rPr lang="ar-SA" dirty="0" err="1" smtClean="0"/>
                        <a:t>اليه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صافي </a:t>
                      </a:r>
                      <a:r>
                        <a:rPr lang="ar-SA" dirty="0" err="1" smtClean="0"/>
                        <a:t>ايراد</a:t>
                      </a:r>
                      <a:r>
                        <a:rPr lang="ar-SA" dirty="0" smtClean="0"/>
                        <a:t> </a:t>
                      </a:r>
                      <a:r>
                        <a:rPr lang="ar-SA" dirty="0" err="1" smtClean="0"/>
                        <a:t>تاجير</a:t>
                      </a:r>
                      <a:r>
                        <a:rPr lang="ar-SA" dirty="0" smtClean="0"/>
                        <a:t> جزء من المستودع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15,000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استهلاكات</a:t>
                      </a:r>
                      <a:r>
                        <a:rPr lang="ar-SA" dirty="0" smtClean="0"/>
                        <a:t> زائدة تتمثل في(10,000اراضي+5,000مباني)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5,000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تذاكر سفر عائلة المكلف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1,200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اقساط</a:t>
                      </a:r>
                      <a:r>
                        <a:rPr lang="ar-SA" dirty="0" smtClean="0"/>
                        <a:t> </a:t>
                      </a:r>
                      <a:r>
                        <a:rPr lang="ar-SA" dirty="0" err="1" smtClean="0"/>
                        <a:t>تامينات</a:t>
                      </a:r>
                      <a:r>
                        <a:rPr lang="ar-SA" dirty="0" smtClean="0"/>
                        <a:t> اجتماعية في الخارج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22,200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105,200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يحسم منه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تبرعات لجمعية</a:t>
                      </a:r>
                      <a:r>
                        <a:rPr lang="ar-SA" baseline="0" dirty="0" smtClean="0"/>
                        <a:t> خيرية معترف </a:t>
                      </a:r>
                      <a:r>
                        <a:rPr lang="ar-SA" baseline="0" dirty="0" err="1" smtClean="0"/>
                        <a:t>بها</a:t>
                      </a:r>
                      <a:r>
                        <a:rPr lang="ar-SA" baseline="0" dirty="0" smtClean="0"/>
                        <a:t> في المملكة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المصاريف المدرسية الخاصة بابن المحاسب(مع مراعاة شرطين)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9,000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96,000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صافي الربح المعدل(الربح الضريبي)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305800" cy="6248400"/>
          </a:xfrm>
        </p:spPr>
        <p:txBody>
          <a:bodyPr>
            <a:normAutofit/>
          </a:bodyPr>
          <a:lstStyle/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2/ مقدار ضريبة الدخل المستحقة على المكلف عن العام المنتهي في 31/12/2006م</a:t>
            </a:r>
          </a:p>
          <a:p>
            <a:pPr algn="r"/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ar-SA" sz="1600" b="1" dirty="0" smtClean="0">
                <a:solidFill>
                  <a:schemeClr val="tx1"/>
                </a:solidFill>
              </a:rPr>
              <a:t>     96,200 * 20% = 19,240 ريال</a:t>
            </a:r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534400" cy="60960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smtClean="0">
                <a:solidFill>
                  <a:schemeClr val="accent1">
                    <a:lumMod val="75000"/>
                  </a:schemeClr>
                </a:solidFill>
              </a:rPr>
              <a:t>سؤال شركة </a:t>
            </a:r>
            <a:r>
              <a:rPr lang="ar-SA" sz="1600" b="1" u="sng" dirty="0" err="1" smtClean="0">
                <a:solidFill>
                  <a:schemeClr val="accent1">
                    <a:lumMod val="75000"/>
                  </a:schemeClr>
                </a:solidFill>
              </a:rPr>
              <a:t>الاشخاص</a:t>
            </a:r>
            <a:endParaRPr lang="ar-SA" sz="16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1/تعديل صافي الربح المحاسبي:</a:t>
            </a: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endParaRPr lang="ar-SA" sz="1600" b="1" dirty="0" smtClean="0">
              <a:solidFill>
                <a:schemeClr val="tx1"/>
              </a:solidFill>
            </a:endParaRP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2/احتساب الزكاة المفروضة على كل شريك: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19</a:t>
            </a:fld>
            <a:endParaRPr lang="ar-SA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457200" y="990600"/>
          <a:ext cx="8305800" cy="201675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14638"/>
                <a:gridCol w="6491162"/>
              </a:tblGrid>
              <a:tr h="533399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2,100,000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صافي الربح المحاسبي(4,550,000-2,400,000)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يضاف </a:t>
                      </a:r>
                      <a:r>
                        <a:rPr lang="ar-SA" dirty="0" err="1" smtClean="0"/>
                        <a:t>اليه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250,000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احتياطات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مخصص ديون مشكوك فيها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2,550,000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صافي الربح المعدل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533400" y="3352800"/>
          <a:ext cx="8153400" cy="3337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48878"/>
                <a:gridCol w="1719470"/>
                <a:gridCol w="1494182"/>
                <a:gridCol w="149087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بيان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اجمالي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محمد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عبدالله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راس المال (50%)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1,500,000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750,000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750,000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الارباح</a:t>
                      </a:r>
                      <a:r>
                        <a:rPr lang="ar-SA" baseline="0" dirty="0" smtClean="0"/>
                        <a:t> المعدلة (60%)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1,530,000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765,000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765,000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المخصصات </a:t>
                      </a:r>
                      <a:r>
                        <a:rPr lang="ar-SA" dirty="0" err="1" smtClean="0"/>
                        <a:t>والاحتياطات</a:t>
                      </a:r>
                      <a:r>
                        <a:rPr lang="ar-SA" dirty="0" smtClean="0"/>
                        <a:t>(60%)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636,000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318,000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318,000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الحساب الجاري الدائن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1,400,000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800,000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600,000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صافي </a:t>
                      </a:r>
                      <a:r>
                        <a:rPr lang="ar-SA" dirty="0" err="1" smtClean="0"/>
                        <a:t>الاصول</a:t>
                      </a:r>
                      <a:r>
                        <a:rPr lang="ar-SA" dirty="0" smtClean="0"/>
                        <a:t> الثابتة(50%)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(1,250,000)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(625,000)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(625,000)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الاستثمارات 50%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(210,000)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(105,000)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(105,000)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وعاء الزكاة 2,5%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3,606,000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1,903,000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1,703,000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مقدار الزكاة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90,150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47,575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42,575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smtClean="0">
                <a:solidFill>
                  <a:schemeClr val="accent1">
                    <a:lumMod val="75000"/>
                  </a:schemeClr>
                </a:solidFill>
              </a:rPr>
              <a:t>السؤال </a:t>
            </a:r>
            <a:r>
              <a:rPr lang="ar-SA" sz="1600" b="1" u="sng" dirty="0" err="1" smtClean="0">
                <a:solidFill>
                  <a:schemeClr val="accent1">
                    <a:lumMod val="75000"/>
                  </a:schemeClr>
                </a:solidFill>
              </a:rPr>
              <a:t>الاول</a:t>
            </a:r>
            <a:r>
              <a:rPr lang="ar-SA" sz="1600" b="1" u="sng" dirty="0" smtClean="0">
                <a:solidFill>
                  <a:schemeClr val="accent1">
                    <a:lumMod val="75000"/>
                  </a:schemeClr>
                </a:solidFill>
              </a:rPr>
              <a:t>/الاستهلاك</a:t>
            </a:r>
          </a:p>
          <a:p>
            <a:pPr algn="r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مجموعة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الالات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والمكائن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والاجهزة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..</a:t>
            </a:r>
          </a:p>
          <a:p>
            <a:pPr algn="r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بلغت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الالات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والمكائن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 و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الاجهزة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 والبرمجيات كما يلي:</a:t>
            </a:r>
          </a:p>
          <a:p>
            <a:pPr algn="r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*قيمة المجموعة في 31/12/2005م                                200مليون ريال</a:t>
            </a:r>
          </a:p>
          <a:p>
            <a:pPr algn="r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*قيمة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الاصول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 المضافة خلال عام 2005م                           120مليون ريال</a:t>
            </a:r>
          </a:p>
          <a:p>
            <a:pPr algn="r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*قيمة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الاصول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 المضافة خلال عام 2006م                           100مليون ريال</a:t>
            </a:r>
          </a:p>
          <a:p>
            <a:pPr algn="r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*قيمة تعويضات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الاصول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 التي تم التخلص منها عام 2005م       40مليون ريال</a:t>
            </a:r>
          </a:p>
          <a:p>
            <a:pPr algn="r">
              <a:buFont typeface="Arial" charset="0"/>
              <a:buChar char="•"/>
            </a:pP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قيمة تعويضات </a:t>
            </a:r>
            <a:r>
              <a:rPr lang="ar-SA" sz="1600" b="1" dirty="0" err="1" smtClean="0">
                <a:solidFill>
                  <a:schemeClr val="accent1">
                    <a:lumMod val="75000"/>
                  </a:schemeClr>
                </a:solidFill>
              </a:rPr>
              <a:t>الاصول</a:t>
            </a:r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 التي تم التخلص منها عام 2006م       20مليون ريال</a:t>
            </a:r>
          </a:p>
          <a:p>
            <a:pPr algn="r"/>
            <a:r>
              <a:rPr lang="ar-SA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الحــــــل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باقي قيمة المجموعة في 31/12/2006م                             200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+50% من قيمة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الاصول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المضافة خلال 2005(السابقة)            60(120*50%)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+50% من قيمة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الاصول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المضافة خلال 2006(الحالية)             50(100*50%)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-50%من قيمة التعويضات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اصول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تم التخلص منها2005            20(40*50%)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-50%من قيمة التعويضات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اصول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تم التخلص منها2006            10(20*50%)</a:t>
            </a:r>
          </a:p>
          <a:p>
            <a:pPr algn="r"/>
            <a:endParaRPr lang="ar-SA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قيمة المجموعة الخاضع للاستهلاك                                       280</a:t>
            </a:r>
          </a:p>
          <a:p>
            <a:pPr algn="r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*قسط الاستهلاك عن عام 2006=280مليون*25%=70مليون</a:t>
            </a:r>
          </a:p>
          <a:p>
            <a:pPr algn="r"/>
            <a:endParaRPr lang="ar-SA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buFont typeface="Arial" charset="0"/>
              <a:buChar char="•"/>
            </a:pPr>
            <a:r>
              <a:rPr lang="ar-SA" sz="1600" b="1" dirty="0" smtClean="0">
                <a:solidFill>
                  <a:srgbClr val="FF0000"/>
                </a:solidFill>
              </a:rPr>
              <a:t>قيمة المجموعة المعدلة في نهاية 2006=280-70=210مليون</a:t>
            </a:r>
          </a:p>
          <a:p>
            <a:pPr algn="r"/>
            <a:endParaRPr lang="ar-SA" sz="1600" b="1" dirty="0">
              <a:solidFill>
                <a:srgbClr val="FF0000"/>
              </a:solidFill>
            </a:endParaRPr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2971800" y="4572000"/>
            <a:ext cx="563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10800000">
            <a:off x="8458200" y="56388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305800" cy="6324600"/>
          </a:xfrm>
        </p:spPr>
        <p:txBody>
          <a:bodyPr>
            <a:normAutofit/>
          </a:bodyPr>
          <a:lstStyle/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3/مقدار ضريبة الدخل المستحقة على حصة </a:t>
            </a:r>
            <a:r>
              <a:rPr lang="ar-SA" sz="1600" b="1" dirty="0" err="1" smtClean="0">
                <a:solidFill>
                  <a:schemeClr val="tx1"/>
                </a:solidFill>
              </a:rPr>
              <a:t>الاجانب</a:t>
            </a:r>
            <a:r>
              <a:rPr lang="ar-SA" sz="1600" b="1" dirty="0" smtClean="0">
                <a:solidFill>
                  <a:schemeClr val="tx1"/>
                </a:solidFill>
              </a:rPr>
              <a:t> الموصين: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حصة </a:t>
            </a:r>
            <a:r>
              <a:rPr lang="ar-SA" sz="1600" b="1" dirty="0" err="1" smtClean="0">
                <a:solidFill>
                  <a:schemeClr val="tx1"/>
                </a:solidFill>
              </a:rPr>
              <a:t>الاجانب</a:t>
            </a:r>
            <a:r>
              <a:rPr lang="ar-SA" sz="1600" b="1" dirty="0" smtClean="0">
                <a:solidFill>
                  <a:schemeClr val="tx1"/>
                </a:solidFill>
              </a:rPr>
              <a:t> في الربح = 2,550,000 * 40% = 1,020,000 ريال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مقدار الضريبة = 1,020,000 * 20% = 204,000 ريال</a:t>
            </a:r>
          </a:p>
          <a:p>
            <a:pPr algn="r"/>
            <a:r>
              <a:rPr lang="ar-SA" sz="1600" b="1" dirty="0" err="1" smtClean="0">
                <a:solidFill>
                  <a:schemeClr val="tx1"/>
                </a:solidFill>
              </a:rPr>
              <a:t>احتياطات</a:t>
            </a:r>
            <a:r>
              <a:rPr lang="ar-SA" sz="1600" b="1" dirty="0" smtClean="0">
                <a:solidFill>
                  <a:schemeClr val="tx1"/>
                </a:solidFill>
              </a:rPr>
              <a:t> = 1,250,000 – 250,000 =1,000,000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مخصصات                                   =60,000</a:t>
            </a:r>
          </a:p>
          <a:p>
            <a:pPr algn="r"/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ar-SA" sz="1600" b="1" dirty="0" smtClean="0">
                <a:solidFill>
                  <a:schemeClr val="tx1"/>
                </a:solidFill>
              </a:rPr>
              <a:t>        المجموع                            =1,060,000 * 60%</a:t>
            </a:r>
          </a:p>
          <a:p>
            <a:pPr algn="r"/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ar-SA" sz="1600" b="1" dirty="0" smtClean="0">
                <a:solidFill>
                  <a:schemeClr val="tx1"/>
                </a:solidFill>
              </a:rPr>
              <a:t>                                              =636,000 </a:t>
            </a:r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60960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smtClean="0">
                <a:solidFill>
                  <a:srgbClr val="0070C0"/>
                </a:solidFill>
              </a:rPr>
              <a:t>السؤال الثاني:مجموعة </a:t>
            </a:r>
            <a:r>
              <a:rPr lang="ar-SA" sz="1600" b="1" u="sng" dirty="0" err="1" smtClean="0">
                <a:solidFill>
                  <a:srgbClr val="0070C0"/>
                </a:solidFill>
              </a:rPr>
              <a:t>الاثاث</a:t>
            </a:r>
            <a:r>
              <a:rPr lang="ar-SA" sz="1600" b="1" u="sng" dirty="0" smtClean="0">
                <a:solidFill>
                  <a:srgbClr val="0070C0"/>
                </a:solidFill>
              </a:rPr>
              <a:t> والتركيبات:</a:t>
            </a:r>
          </a:p>
          <a:p>
            <a:pPr algn="r"/>
            <a:r>
              <a:rPr lang="ar-SA" sz="1600" b="1" dirty="0" err="1" smtClean="0">
                <a:solidFill>
                  <a:srgbClr val="0070C0"/>
                </a:solidFill>
              </a:rPr>
              <a:t>بدات</a:t>
            </a:r>
            <a:r>
              <a:rPr lang="ar-SA" sz="1600" b="1" dirty="0" smtClean="0">
                <a:solidFill>
                  <a:srgbClr val="0070C0"/>
                </a:solidFill>
              </a:rPr>
              <a:t> شركة العامر نشاطها في1/1/2006م وكانت تكلفة </a:t>
            </a:r>
            <a:r>
              <a:rPr lang="ar-SA" sz="1600" b="1" dirty="0" err="1" smtClean="0">
                <a:solidFill>
                  <a:srgbClr val="0070C0"/>
                </a:solidFill>
              </a:rPr>
              <a:t>الاثاث</a:t>
            </a:r>
            <a:r>
              <a:rPr lang="ar-SA" sz="1600" b="1" dirty="0" smtClean="0">
                <a:solidFill>
                  <a:srgbClr val="0070C0"/>
                </a:solidFill>
              </a:rPr>
              <a:t> والتركيبات في هذا التاريخ 6مليون ريال،وخلال العام بلغت قيمة </a:t>
            </a:r>
            <a:r>
              <a:rPr lang="ar-SA" sz="1600" b="1" dirty="0" err="1" smtClean="0">
                <a:solidFill>
                  <a:srgbClr val="0070C0"/>
                </a:solidFill>
              </a:rPr>
              <a:t>الاضافات</a:t>
            </a:r>
            <a:r>
              <a:rPr lang="ar-SA" sz="1600" b="1" dirty="0" smtClean="0">
                <a:solidFill>
                  <a:srgbClr val="0070C0"/>
                </a:solidFill>
              </a:rPr>
              <a:t> 4مليون ريال،كما بلغت قيمة </a:t>
            </a:r>
            <a:r>
              <a:rPr lang="ar-SA" sz="1600" b="1" dirty="0" err="1" smtClean="0">
                <a:solidFill>
                  <a:srgbClr val="0070C0"/>
                </a:solidFill>
              </a:rPr>
              <a:t>الاثاث</a:t>
            </a:r>
            <a:r>
              <a:rPr lang="ar-SA" sz="1600" b="1" dirty="0" smtClean="0">
                <a:solidFill>
                  <a:srgbClr val="0070C0"/>
                </a:solidFill>
              </a:rPr>
              <a:t> الذي تم التخلص منه خلال العام 2مليون ريال</a:t>
            </a:r>
          </a:p>
          <a:p>
            <a:pPr algn="r"/>
            <a:r>
              <a:rPr lang="ar-SA" sz="1600" b="1" u="sng" dirty="0" smtClean="0">
                <a:solidFill>
                  <a:schemeClr val="accent3">
                    <a:lumMod val="75000"/>
                  </a:schemeClr>
                </a:solidFill>
              </a:rPr>
              <a:t>المطلوب:</a:t>
            </a:r>
          </a:p>
          <a:p>
            <a:pPr algn="r"/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حساب قسط الاستهلاك النظامي عن العام المنتهي في 31/12/2006م</a:t>
            </a:r>
          </a:p>
          <a:p>
            <a:pPr algn="r"/>
            <a:r>
              <a:rPr lang="ar-SA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الحـــــل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باقي قيمة المجموعة في 1/1/2006م                    صفر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+50%(6,000,000+4,000,000)                  5مليون</a:t>
            </a:r>
          </a:p>
          <a:p>
            <a:pPr algn="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50%(2,000,000)                                   1مليون</a:t>
            </a:r>
          </a:p>
          <a:p>
            <a:pPr algn="r"/>
            <a:endParaRPr lang="ar-SA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قيمة المجموعة الخاضعة للاستهلاك                      4,000,000</a:t>
            </a:r>
          </a:p>
          <a:p>
            <a:pPr algn="r"/>
            <a:endParaRPr lang="ar-SA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rgbClr val="0070C0"/>
                </a:solidFill>
              </a:rPr>
              <a:t>*قسط الاستهلاك عن عام 2006م=4,000,000*10%=400,000</a:t>
            </a:r>
          </a:p>
          <a:p>
            <a:pPr algn="r"/>
            <a:endParaRPr lang="ar-SA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rgbClr val="FF0000"/>
                </a:solidFill>
              </a:rPr>
              <a:t>قيمة المجموعة المعدلة في نهاية 2006=4,000,000-400,000=3,600,000</a:t>
            </a:r>
            <a:endParaRPr lang="ar-SA" sz="1600" b="1" dirty="0">
              <a:solidFill>
                <a:srgbClr val="FF0000"/>
              </a:solidFill>
            </a:endParaRPr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4419600" y="31242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10800000">
            <a:off x="8229600" y="4267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305800" cy="62484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smtClean="0">
                <a:solidFill>
                  <a:srgbClr val="0070C0"/>
                </a:solidFill>
              </a:rPr>
              <a:t>السؤال الخامس/عوائد القروض</a:t>
            </a:r>
          </a:p>
          <a:p>
            <a:pPr algn="r"/>
            <a:r>
              <a:rPr lang="ar-SA" sz="1600" b="1" dirty="0" smtClean="0">
                <a:solidFill>
                  <a:srgbClr val="0070C0"/>
                </a:solidFill>
              </a:rPr>
              <a:t>حقق المكلف دخلا خاضعا للضريبة من عوائد قرض ومن مصادر اخرى100,20مليون ريال على التوالي،وبلغت </a:t>
            </a:r>
            <a:r>
              <a:rPr lang="ar-SA" sz="1600" b="1" dirty="0" err="1" smtClean="0">
                <a:solidFill>
                  <a:srgbClr val="0070C0"/>
                </a:solidFill>
              </a:rPr>
              <a:t>اجمالي</a:t>
            </a:r>
            <a:r>
              <a:rPr lang="ar-SA" sz="1600" b="1" dirty="0" smtClean="0">
                <a:solidFill>
                  <a:srgbClr val="0070C0"/>
                </a:solidFill>
              </a:rPr>
              <a:t> </a:t>
            </a:r>
            <a:r>
              <a:rPr lang="ar-SA" sz="1600" b="1" dirty="0" err="1" smtClean="0">
                <a:solidFill>
                  <a:srgbClr val="0070C0"/>
                </a:solidFill>
              </a:rPr>
              <a:t>حسميات</a:t>
            </a:r>
            <a:r>
              <a:rPr lang="ar-SA" sz="1600" b="1" dirty="0" smtClean="0">
                <a:solidFill>
                  <a:srgbClr val="0070C0"/>
                </a:solidFill>
              </a:rPr>
              <a:t> المكلف 75مليون ريال(</a:t>
            </a:r>
            <a:r>
              <a:rPr lang="ar-SA" sz="1600" b="1" dirty="0" err="1" smtClean="0">
                <a:solidFill>
                  <a:srgbClr val="0070C0"/>
                </a:solidFill>
              </a:rPr>
              <a:t>تتالف</a:t>
            </a:r>
            <a:r>
              <a:rPr lang="ar-SA" sz="1600" b="1" dirty="0" smtClean="0">
                <a:solidFill>
                  <a:srgbClr val="0070C0"/>
                </a:solidFill>
              </a:rPr>
              <a:t> من 35مليون عوائد مدينة،40مليون ريال </a:t>
            </a:r>
            <a:r>
              <a:rPr lang="ar-SA" sz="1600" b="1" dirty="0" err="1" smtClean="0">
                <a:solidFill>
                  <a:srgbClr val="0070C0"/>
                </a:solidFill>
              </a:rPr>
              <a:t>حسومات</a:t>
            </a:r>
            <a:r>
              <a:rPr lang="ar-SA" sz="1600" b="1" dirty="0" smtClean="0">
                <a:solidFill>
                  <a:srgbClr val="0070C0"/>
                </a:solidFill>
              </a:rPr>
              <a:t> </a:t>
            </a:r>
            <a:r>
              <a:rPr lang="ar-SA" sz="1600" b="1" dirty="0" err="1" smtClean="0">
                <a:solidFill>
                  <a:srgbClr val="0070C0"/>
                </a:solidFill>
              </a:rPr>
              <a:t>اخرى</a:t>
            </a:r>
            <a:r>
              <a:rPr lang="ar-SA" sz="1600" b="1" dirty="0" smtClean="0">
                <a:solidFill>
                  <a:srgbClr val="0070C0"/>
                </a:solidFill>
              </a:rPr>
              <a:t>)</a:t>
            </a:r>
          </a:p>
          <a:p>
            <a:pPr algn="r"/>
            <a:r>
              <a:rPr lang="ar-SA" sz="1600" b="1" u="sng" dirty="0" smtClean="0">
                <a:solidFill>
                  <a:schemeClr val="accent3">
                    <a:lumMod val="75000"/>
                  </a:schemeClr>
                </a:solidFill>
              </a:rPr>
              <a:t>المطلوب:</a:t>
            </a:r>
          </a:p>
          <a:p>
            <a:pPr algn="r"/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تحديد </a:t>
            </a:r>
            <a:r>
              <a:rPr lang="ar-SA" sz="1600" b="1" dirty="0" err="1" smtClean="0">
                <a:solidFill>
                  <a:schemeClr val="accent3">
                    <a:lumMod val="75000"/>
                  </a:schemeClr>
                </a:solidFill>
              </a:rPr>
              <a:t>مايجب</a:t>
            </a:r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 حسمه للمكلف من عوائد القروض؟!!</a:t>
            </a:r>
          </a:p>
          <a:p>
            <a:pPr algn="r"/>
            <a:r>
              <a:rPr lang="ar-SA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الحـــــل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دخل القرض                                                     20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+50%(أ-ب)</a:t>
            </a:r>
          </a:p>
          <a:p>
            <a:pPr algn="r"/>
            <a:r>
              <a:rPr lang="ar-SA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أ=دخل المكلف بدون دخل القرض          100</a:t>
            </a:r>
          </a:p>
          <a:p>
            <a:pPr algn="r"/>
            <a:r>
              <a:rPr lang="ar-SA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ب=المبالغ المحسومة بدون </a:t>
            </a:r>
            <a:r>
              <a:rPr lang="ar-SA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م</a:t>
            </a:r>
            <a:r>
              <a:rPr lang="ar-SA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.القرض      40(75-35)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60*50% =  30</a:t>
            </a:r>
          </a:p>
          <a:p>
            <a:pPr algn="r"/>
            <a:endParaRPr lang="ar-SA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الحد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الاقصـــــــــى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=                   50</a:t>
            </a:r>
          </a:p>
          <a:p>
            <a:pPr algn="r"/>
            <a:endParaRPr lang="ar-SA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rgbClr val="FF0000"/>
                </a:solidFill>
              </a:rPr>
              <a:t>*المبلغ 35,000 يحسم بالكامل حيث لم يبلغ الحد </a:t>
            </a:r>
            <a:r>
              <a:rPr lang="ar-SA" sz="1600" b="1" dirty="0" err="1" smtClean="0">
                <a:solidFill>
                  <a:srgbClr val="FF0000"/>
                </a:solidFill>
              </a:rPr>
              <a:t>الاقصى</a:t>
            </a:r>
            <a:r>
              <a:rPr lang="ar-SA" sz="1600" b="1" dirty="0" smtClean="0">
                <a:solidFill>
                  <a:srgbClr val="FF0000"/>
                </a:solidFill>
              </a:rPr>
              <a:t> المسموح </a:t>
            </a:r>
            <a:r>
              <a:rPr lang="ar-SA" sz="1600" b="1" dirty="0" err="1" smtClean="0">
                <a:solidFill>
                  <a:srgbClr val="FF0000"/>
                </a:solidFill>
              </a:rPr>
              <a:t>به</a:t>
            </a:r>
            <a:endParaRPr lang="ar-SA" sz="1600" b="1" dirty="0" smtClean="0">
              <a:solidFill>
                <a:srgbClr val="FF0000"/>
              </a:solidFill>
            </a:endParaRPr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4953000" y="3200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10800000">
            <a:off x="4114800" y="3581400"/>
            <a:ext cx="441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10800000">
            <a:off x="8001000" y="4343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534400" cy="60960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smtClean="0">
                <a:solidFill>
                  <a:srgbClr val="0070C0"/>
                </a:solidFill>
              </a:rPr>
              <a:t>السؤال السابع:</a:t>
            </a:r>
          </a:p>
          <a:p>
            <a:pPr algn="r"/>
            <a:r>
              <a:rPr lang="ar-SA" sz="1600" b="1" dirty="0" smtClean="0">
                <a:solidFill>
                  <a:srgbClr val="0070C0"/>
                </a:solidFill>
              </a:rPr>
              <a:t>قامت شركة الفوزان </a:t>
            </a:r>
            <a:r>
              <a:rPr lang="ar-SA" sz="1600" b="1" dirty="0" err="1" smtClean="0">
                <a:solidFill>
                  <a:srgbClr val="0070C0"/>
                </a:solidFill>
              </a:rPr>
              <a:t>باقراض</a:t>
            </a:r>
            <a:r>
              <a:rPr lang="ar-SA" sz="1600" b="1" dirty="0" smtClean="0">
                <a:solidFill>
                  <a:srgbClr val="0070C0"/>
                </a:solidFill>
              </a:rPr>
              <a:t> شركة العامر قرضا بمبلغ 10مليون ريال وبمعدل فائدة سنوي 8% كما قامت شركة العامر </a:t>
            </a:r>
            <a:r>
              <a:rPr lang="ar-SA" sz="1600" b="1" dirty="0" err="1" smtClean="0">
                <a:solidFill>
                  <a:srgbClr val="0070C0"/>
                </a:solidFill>
              </a:rPr>
              <a:t>باقراض</a:t>
            </a:r>
            <a:r>
              <a:rPr lang="ar-SA" sz="1600" b="1" dirty="0" smtClean="0">
                <a:solidFill>
                  <a:srgbClr val="0070C0"/>
                </a:solidFill>
              </a:rPr>
              <a:t> شركة </a:t>
            </a:r>
            <a:r>
              <a:rPr lang="ar-SA" sz="1600" b="1" dirty="0" err="1" smtClean="0">
                <a:solidFill>
                  <a:srgbClr val="0070C0"/>
                </a:solidFill>
              </a:rPr>
              <a:t>الزامل</a:t>
            </a:r>
            <a:r>
              <a:rPr lang="ar-SA" sz="1600" b="1" dirty="0" smtClean="0">
                <a:solidFill>
                  <a:srgbClr val="0070C0"/>
                </a:solidFill>
              </a:rPr>
              <a:t> مبلغ 4مليون ريال بمعدل فائدة سنوي 10%،وبمراجعة حسابات شركة العامر عن عام2006م اتضح </a:t>
            </a:r>
            <a:r>
              <a:rPr lang="ar-SA" sz="1600" b="1" dirty="0" err="1" smtClean="0">
                <a:solidFill>
                  <a:srgbClr val="0070C0"/>
                </a:solidFill>
              </a:rPr>
              <a:t>مايلي</a:t>
            </a:r>
            <a:r>
              <a:rPr lang="ar-SA" sz="1600" b="1" dirty="0" smtClean="0">
                <a:solidFill>
                  <a:srgbClr val="0070C0"/>
                </a:solidFill>
              </a:rPr>
              <a:t>:</a:t>
            </a:r>
          </a:p>
          <a:p>
            <a:pPr algn="r">
              <a:buFont typeface="Arial" pitchFamily="34" charset="0"/>
              <a:buChar char="•"/>
            </a:pPr>
            <a:r>
              <a:rPr lang="ar-SA" sz="1600" b="1" dirty="0" err="1" smtClean="0">
                <a:solidFill>
                  <a:srgbClr val="0070C0"/>
                </a:solidFill>
              </a:rPr>
              <a:t>اجمالي</a:t>
            </a:r>
            <a:r>
              <a:rPr lang="ar-SA" sz="1600" b="1" dirty="0" smtClean="0">
                <a:solidFill>
                  <a:srgbClr val="0070C0"/>
                </a:solidFill>
              </a:rPr>
              <a:t> </a:t>
            </a:r>
            <a:r>
              <a:rPr lang="ar-SA" sz="1600" b="1" dirty="0" err="1" smtClean="0">
                <a:solidFill>
                  <a:srgbClr val="0070C0"/>
                </a:solidFill>
              </a:rPr>
              <a:t>الايرادات</a:t>
            </a:r>
            <a:r>
              <a:rPr lang="ar-SA" sz="1600" b="1" dirty="0" smtClean="0">
                <a:solidFill>
                  <a:srgbClr val="0070C0"/>
                </a:solidFill>
              </a:rPr>
              <a:t> 3مليون ريال</a:t>
            </a:r>
          </a:p>
          <a:p>
            <a:pPr algn="r">
              <a:buFont typeface="Arial" pitchFamily="34" charset="0"/>
              <a:buChar char="•"/>
            </a:pPr>
            <a:r>
              <a:rPr lang="ar-SA" sz="1600" b="1" dirty="0" err="1" smtClean="0">
                <a:solidFill>
                  <a:srgbClr val="0070C0"/>
                </a:solidFill>
              </a:rPr>
              <a:t>اجمالي</a:t>
            </a:r>
            <a:r>
              <a:rPr lang="ar-SA" sz="1600" b="1" dirty="0" smtClean="0">
                <a:solidFill>
                  <a:srgbClr val="0070C0"/>
                </a:solidFill>
              </a:rPr>
              <a:t> المصروفات 2مليون ريال</a:t>
            </a:r>
          </a:p>
          <a:p>
            <a:pPr algn="r">
              <a:buFont typeface="Arial" pitchFamily="34" charset="0"/>
              <a:buChar char="•"/>
            </a:pPr>
            <a:r>
              <a:rPr lang="ar-SA" sz="1600" b="1" dirty="0" smtClean="0">
                <a:solidFill>
                  <a:srgbClr val="0070C0"/>
                </a:solidFill>
              </a:rPr>
              <a:t>عوائد قروض مدفوعة(مدينة)خلال العام800,000ريال</a:t>
            </a:r>
          </a:p>
          <a:p>
            <a:pPr algn="r">
              <a:buFont typeface="Arial" pitchFamily="34" charset="0"/>
              <a:buChar char="•"/>
            </a:pPr>
            <a:r>
              <a:rPr lang="ar-SA" sz="1600" b="1" dirty="0" smtClean="0">
                <a:solidFill>
                  <a:srgbClr val="0070C0"/>
                </a:solidFill>
              </a:rPr>
              <a:t>عوائد قروض محصلة(دائنة)خلال العام400,000ريال</a:t>
            </a:r>
          </a:p>
          <a:p>
            <a:pPr algn="r"/>
            <a:r>
              <a:rPr lang="ar-SA" sz="1600" b="1" u="sng" dirty="0" smtClean="0">
                <a:solidFill>
                  <a:schemeClr val="accent3">
                    <a:lumMod val="75000"/>
                  </a:schemeClr>
                </a:solidFill>
              </a:rPr>
              <a:t>المطلوب/</a:t>
            </a:r>
          </a:p>
          <a:p>
            <a:pPr algn="r"/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حساب عائد القروض الواجب الحسم لشركة العامر عند محاسبتها ضريبيا عن عام2006م؟</a:t>
            </a:r>
          </a:p>
          <a:p>
            <a:pPr algn="r"/>
            <a:r>
              <a:rPr lang="ar-SA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الحـــــــل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دخل القرض(4,000,000*10%)                                                400,000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+50%(أ-ب)</a:t>
            </a:r>
          </a:p>
          <a:p>
            <a:pPr algn="r"/>
            <a:r>
              <a:rPr lang="ar-SA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أ=3,000,000-400,000=2,600,000</a:t>
            </a:r>
          </a:p>
          <a:p>
            <a:pPr algn="r"/>
            <a:r>
              <a:rPr lang="ar-SA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ب=2,000,000-800,000=1,200,000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1,400,000*50%=                            700,000</a:t>
            </a:r>
          </a:p>
          <a:p>
            <a:pPr algn="r"/>
            <a:endParaRPr lang="ar-SA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الحد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الاقصـــــــــــى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=                                         1,100,000</a:t>
            </a:r>
          </a:p>
          <a:p>
            <a:pPr algn="r"/>
            <a:r>
              <a:rPr lang="ar-SA" sz="1600" b="1" dirty="0" smtClean="0">
                <a:solidFill>
                  <a:srgbClr val="FF0000"/>
                </a:solidFill>
              </a:rPr>
              <a:t>*الشركة قد قامت بحسم مبلغ 800,000ريال (عوائد القروض المدينة) والحد الاقصى المسموح به 1,100,000فلا توجد اية فروقات يعدل بها الاقرار</a:t>
            </a:r>
          </a:p>
          <a:p>
            <a:pPr algn="r"/>
            <a:endParaRPr lang="ar-SA" sz="16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5715000" y="44196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10800000">
            <a:off x="2819400" y="4800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382000" cy="61722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smtClean="0">
                <a:solidFill>
                  <a:srgbClr val="0070C0"/>
                </a:solidFill>
              </a:rPr>
              <a:t>السؤال الثامن:</a:t>
            </a:r>
          </a:p>
          <a:p>
            <a:pPr algn="r"/>
            <a:r>
              <a:rPr lang="ar-SA" sz="1600" b="1" dirty="0" smtClean="0">
                <a:solidFill>
                  <a:srgbClr val="0070C0"/>
                </a:solidFill>
              </a:rPr>
              <a:t>بافتراض نفس البيانات السابقة باستثناء </a:t>
            </a:r>
            <a:r>
              <a:rPr lang="ar-SA" sz="1600" b="1" dirty="0" err="1" smtClean="0">
                <a:solidFill>
                  <a:srgbClr val="0070C0"/>
                </a:solidFill>
              </a:rPr>
              <a:t>ان</a:t>
            </a:r>
            <a:r>
              <a:rPr lang="ar-SA" sz="1600" b="1" dirty="0" smtClean="0">
                <a:solidFill>
                  <a:srgbClr val="0070C0"/>
                </a:solidFill>
              </a:rPr>
              <a:t> شركة </a:t>
            </a:r>
            <a:r>
              <a:rPr lang="ar-SA" sz="1600" b="1" dirty="0" err="1" smtClean="0">
                <a:solidFill>
                  <a:srgbClr val="0070C0"/>
                </a:solidFill>
              </a:rPr>
              <a:t>العامرلم</a:t>
            </a:r>
            <a:r>
              <a:rPr lang="ar-SA" sz="1600" b="1" dirty="0" smtClean="0">
                <a:solidFill>
                  <a:srgbClr val="0070C0"/>
                </a:solidFill>
              </a:rPr>
              <a:t> تقرض شركة </a:t>
            </a:r>
            <a:r>
              <a:rPr lang="ar-SA" sz="1600" b="1" dirty="0" err="1" smtClean="0">
                <a:solidFill>
                  <a:srgbClr val="0070C0"/>
                </a:solidFill>
              </a:rPr>
              <a:t>الزامل</a:t>
            </a:r>
            <a:r>
              <a:rPr lang="ar-SA" sz="1600" b="1" dirty="0" smtClean="0">
                <a:solidFill>
                  <a:srgbClr val="0070C0"/>
                </a:solidFill>
              </a:rPr>
              <a:t> </a:t>
            </a:r>
            <a:r>
              <a:rPr lang="ar-SA" sz="1600" b="1" dirty="0" err="1" smtClean="0">
                <a:solidFill>
                  <a:srgbClr val="0070C0"/>
                </a:solidFill>
              </a:rPr>
              <a:t>اية</a:t>
            </a:r>
            <a:r>
              <a:rPr lang="ar-SA" sz="1600" b="1" dirty="0" smtClean="0">
                <a:solidFill>
                  <a:srgbClr val="0070C0"/>
                </a:solidFill>
              </a:rPr>
              <a:t> مبالغ ولم تحصل على </a:t>
            </a:r>
            <a:r>
              <a:rPr lang="ar-SA" sz="1600" b="1" dirty="0" err="1" smtClean="0">
                <a:solidFill>
                  <a:srgbClr val="0070C0"/>
                </a:solidFill>
              </a:rPr>
              <a:t>اية</a:t>
            </a:r>
            <a:r>
              <a:rPr lang="ar-SA" sz="1600" b="1" dirty="0" smtClean="0">
                <a:solidFill>
                  <a:srgbClr val="0070C0"/>
                </a:solidFill>
              </a:rPr>
              <a:t> عوائد من قروض.</a:t>
            </a:r>
          </a:p>
          <a:p>
            <a:pPr algn="r"/>
            <a:r>
              <a:rPr lang="ar-SA" sz="1600" b="1" u="sng" dirty="0" smtClean="0">
                <a:solidFill>
                  <a:schemeClr val="accent3">
                    <a:lumMod val="75000"/>
                  </a:schemeClr>
                </a:solidFill>
              </a:rPr>
              <a:t>المطلوب/</a:t>
            </a:r>
          </a:p>
          <a:p>
            <a:pPr algn="r"/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حساب عائد القروض الواجب حسمها للشركة، وهل توجد </a:t>
            </a:r>
            <a:r>
              <a:rPr lang="ar-SA" sz="1600" b="1" dirty="0" err="1" smtClean="0">
                <a:solidFill>
                  <a:schemeClr val="accent3">
                    <a:lumMod val="75000"/>
                  </a:schemeClr>
                </a:solidFill>
              </a:rPr>
              <a:t>فروقات</a:t>
            </a:r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 ينبغي </a:t>
            </a:r>
            <a:r>
              <a:rPr lang="ar-SA" sz="1600" b="1" dirty="0" err="1" smtClean="0">
                <a:solidFill>
                  <a:schemeClr val="accent3">
                    <a:lumMod val="75000"/>
                  </a:schemeClr>
                </a:solidFill>
              </a:rPr>
              <a:t>اضافتها</a:t>
            </a:r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 للوعاء الضريبي؟!!</a:t>
            </a:r>
          </a:p>
          <a:p>
            <a:pPr algn="r"/>
            <a:r>
              <a:rPr lang="ar-SA" sz="1600" b="1" u="sng" dirty="0" smtClean="0">
                <a:solidFill>
                  <a:schemeClr val="tx1"/>
                </a:solidFill>
              </a:rPr>
              <a:t>الحـــل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دخل القرض                                                  صفر</a:t>
            </a: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+50%(أ-ب)</a:t>
            </a:r>
          </a:p>
          <a:p>
            <a:pPr algn="r"/>
            <a:r>
              <a:rPr lang="ar-SA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أ=3,000,000-صفــــــر=  3,000,000</a:t>
            </a:r>
          </a:p>
          <a:p>
            <a:pPr algn="r"/>
            <a:r>
              <a:rPr lang="ar-SA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ب=2,000,000-800,000=1,200,000</a:t>
            </a:r>
          </a:p>
          <a:p>
            <a:pPr algn="r"/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ar-SA" sz="1600" b="1" dirty="0" smtClean="0">
                <a:solidFill>
                  <a:schemeClr val="tx1"/>
                </a:solidFill>
              </a:rPr>
              <a:t>                               800,000*50%=       900,000</a:t>
            </a:r>
          </a:p>
          <a:p>
            <a:pPr algn="r"/>
            <a:endParaRPr lang="ar-SA" sz="1600" b="1" dirty="0">
              <a:solidFill>
                <a:schemeClr val="tx1"/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tx1"/>
                </a:solidFill>
              </a:rPr>
              <a:t>الحد </a:t>
            </a:r>
            <a:r>
              <a:rPr lang="ar-SA" sz="1600" b="1" dirty="0" err="1" smtClean="0">
                <a:solidFill>
                  <a:schemeClr val="tx1"/>
                </a:solidFill>
              </a:rPr>
              <a:t>الاقصــــــــــــــــــــــــــــــى</a:t>
            </a:r>
            <a:r>
              <a:rPr lang="ar-SA" sz="1600" b="1" dirty="0" smtClean="0">
                <a:solidFill>
                  <a:schemeClr val="tx1"/>
                </a:solidFill>
              </a:rPr>
              <a:t>               =           900,000</a:t>
            </a:r>
          </a:p>
          <a:p>
            <a:pPr algn="r"/>
            <a:r>
              <a:rPr lang="ar-SA" sz="1600" b="1" dirty="0" smtClean="0">
                <a:solidFill>
                  <a:srgbClr val="FF0000"/>
                </a:solidFill>
              </a:rPr>
              <a:t>*المبلغ المحسوم من قبل المكلف هو 800,000 ريال والحد </a:t>
            </a:r>
            <a:r>
              <a:rPr lang="ar-SA" sz="1600" b="1" dirty="0" err="1" smtClean="0">
                <a:solidFill>
                  <a:srgbClr val="FF0000"/>
                </a:solidFill>
              </a:rPr>
              <a:t>الاقصى</a:t>
            </a:r>
            <a:r>
              <a:rPr lang="ar-SA" sz="1600" b="1" dirty="0" smtClean="0">
                <a:solidFill>
                  <a:srgbClr val="FF0000"/>
                </a:solidFill>
              </a:rPr>
              <a:t> المسموح بحسمه 900,000ريال فلا توجد أي </a:t>
            </a:r>
            <a:r>
              <a:rPr lang="ar-SA" sz="1600" b="1" dirty="0" err="1" smtClean="0">
                <a:solidFill>
                  <a:srgbClr val="FF0000"/>
                </a:solidFill>
              </a:rPr>
              <a:t>فروقات</a:t>
            </a:r>
            <a:r>
              <a:rPr lang="ar-SA" sz="1600" b="1" dirty="0" smtClean="0">
                <a:solidFill>
                  <a:srgbClr val="FF0000"/>
                </a:solidFill>
              </a:rPr>
              <a:t> </a:t>
            </a:r>
            <a:r>
              <a:rPr lang="ar-SA" sz="1600" b="1" dirty="0" err="1" smtClean="0">
                <a:solidFill>
                  <a:srgbClr val="FF0000"/>
                </a:solidFill>
              </a:rPr>
              <a:t>ينبغى</a:t>
            </a:r>
            <a:r>
              <a:rPr lang="ar-SA" sz="1600" b="1" dirty="0" smtClean="0">
                <a:solidFill>
                  <a:srgbClr val="FF0000"/>
                </a:solidFill>
              </a:rPr>
              <a:t> </a:t>
            </a:r>
            <a:r>
              <a:rPr lang="ar-SA" sz="1600" b="1" dirty="0" err="1" smtClean="0">
                <a:solidFill>
                  <a:srgbClr val="FF0000"/>
                </a:solidFill>
              </a:rPr>
              <a:t>اضافتها</a:t>
            </a:r>
            <a:r>
              <a:rPr lang="ar-SA" sz="1600" b="1" dirty="0" smtClean="0">
                <a:solidFill>
                  <a:srgbClr val="FF0000"/>
                </a:solidFill>
              </a:rPr>
              <a:t> للوعاء الضريبي</a:t>
            </a:r>
          </a:p>
        </p:txBody>
      </p:sp>
      <p:cxnSp>
        <p:nvCxnSpPr>
          <p:cNvPr id="5" name="رابط مستقيم 4"/>
          <p:cNvCxnSpPr/>
          <p:nvPr/>
        </p:nvCxnSpPr>
        <p:spPr>
          <a:xfrm>
            <a:off x="5562600" y="32004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10800000">
            <a:off x="3962400" y="3657600"/>
            <a:ext cx="449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458200" cy="6400800"/>
          </a:xfrm>
        </p:spPr>
        <p:txBody>
          <a:bodyPr/>
          <a:lstStyle/>
          <a:p>
            <a:pPr algn="r"/>
            <a:r>
              <a:rPr lang="ar-SA" sz="1600" b="1" u="sng" dirty="0" smtClean="0"/>
              <a:t>السؤال الحادي عشر:</a:t>
            </a:r>
          </a:p>
          <a:p>
            <a:pPr algn="r"/>
            <a:r>
              <a:rPr lang="ar-SA" sz="1600" b="1" dirty="0" smtClean="0"/>
              <a:t>فيما يلي نتيجة </a:t>
            </a:r>
            <a:r>
              <a:rPr lang="ar-SA" sz="1600" b="1" dirty="0" err="1" smtClean="0"/>
              <a:t>اعمال</a:t>
            </a:r>
            <a:r>
              <a:rPr lang="ar-SA" sz="1600" b="1" dirty="0" smtClean="0"/>
              <a:t> </a:t>
            </a:r>
            <a:r>
              <a:rPr lang="ar-SA" sz="1600" b="1" dirty="0" err="1" smtClean="0"/>
              <a:t>احدى</a:t>
            </a:r>
            <a:r>
              <a:rPr lang="ar-SA" sz="1600" b="1" dirty="0" smtClean="0"/>
              <a:t> الشركات</a:t>
            </a:r>
          </a:p>
          <a:p>
            <a:pPr algn="r"/>
            <a:endParaRPr lang="ar-SA" sz="1600" b="1" dirty="0"/>
          </a:p>
          <a:p>
            <a:pPr algn="r"/>
            <a:endParaRPr lang="ar-SA" sz="1600" b="1" dirty="0" smtClean="0"/>
          </a:p>
          <a:p>
            <a:pPr algn="r"/>
            <a:endParaRPr lang="ar-SA" sz="1600" b="1" dirty="0"/>
          </a:p>
          <a:p>
            <a:pPr algn="r"/>
            <a:endParaRPr lang="ar-SA" sz="1600" b="1" dirty="0" smtClean="0"/>
          </a:p>
          <a:p>
            <a:pPr algn="r"/>
            <a:endParaRPr lang="ar-SA" sz="1600" b="1" dirty="0"/>
          </a:p>
          <a:p>
            <a:pPr algn="r"/>
            <a:endParaRPr lang="ar-SA" sz="1600" b="1" dirty="0" smtClean="0"/>
          </a:p>
          <a:p>
            <a:pPr algn="r"/>
            <a:r>
              <a:rPr lang="ar-SA" sz="1600" b="1" u="sng" dirty="0" smtClean="0">
                <a:solidFill>
                  <a:schemeClr val="accent3">
                    <a:lumMod val="75000"/>
                  </a:schemeClr>
                </a:solidFill>
              </a:rPr>
              <a:t>المطلوب/</a:t>
            </a:r>
          </a:p>
          <a:p>
            <a:pPr algn="r"/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تحديد الربح الخاضع للضريبة عام 2006م وتحديد الخسائر المرحلة لعام 2007م؟!!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1/الربح الخاضع للضريبة عام 2006م =الربح المعدل – 25% من الربح طبقا لاقرار المكلف</a:t>
            </a:r>
          </a:p>
          <a:p>
            <a:pPr algn="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=6,000,000 – (4,000,000*25%)</a:t>
            </a:r>
          </a:p>
          <a:p>
            <a:pPr algn="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=6,000,000 – 1,000,000=5,000,000 ريال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2/رصيد الخسائر الضريبية المرحلة لعام 2007م</a:t>
            </a:r>
          </a:p>
          <a:p>
            <a:pPr algn="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=3,500,000 – 1,000,000 = 2,500,000 ريال</a:t>
            </a:r>
            <a:endParaRPr lang="ar-SA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524000" y="1397000"/>
          <a:ext cx="6096000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العام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الربح وفقا </a:t>
                      </a:r>
                      <a:r>
                        <a:rPr lang="ar-SA" dirty="0" err="1" smtClean="0"/>
                        <a:t>لاقرار</a:t>
                      </a:r>
                      <a:r>
                        <a:rPr lang="ar-SA" dirty="0" smtClean="0"/>
                        <a:t> المكلف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الربح بعد التعديل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2005م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5,000,000 خسائر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3,500,000خسائر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2006م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4,000,000ارباح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6,000,000ارباح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324600"/>
          </a:xfrm>
        </p:spPr>
        <p:txBody>
          <a:bodyPr/>
          <a:lstStyle/>
          <a:p>
            <a:pPr algn="r"/>
            <a:r>
              <a:rPr lang="ar-SA" sz="1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ضريبة </a:t>
            </a:r>
            <a:r>
              <a:rPr lang="ar-SA" sz="16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الاستقطاع </a:t>
            </a:r>
            <a:endParaRPr lang="en-US" sz="16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ar-SA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بتاريخ 15/6/2005م دفعت شركة الاتصالات السعودية مبلغ 5000000 ريال لشركة اتصالات </a:t>
            </a:r>
            <a:r>
              <a:rPr lang="ar-SA" sz="1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امريكية</a:t>
            </a:r>
            <a:r>
              <a:rPr lang="ar-SA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غير مقيمة </a:t>
            </a:r>
            <a:r>
              <a:rPr lang="ar-SA" sz="1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و</a:t>
            </a:r>
            <a:r>
              <a:rPr lang="ar-SA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قامت شركة الاتصالات في 1/7/2005 </a:t>
            </a:r>
            <a:r>
              <a:rPr lang="ar-SA" sz="1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م</a:t>
            </a:r>
            <a:r>
              <a:rPr lang="ar-SA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باحتساب ضريبة الاستقطاع المستحقة ووردتها للمصلحة .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ar-SA" sz="1600" b="1" u="sng" dirty="0">
                <a:solidFill>
                  <a:schemeClr val="accent3">
                    <a:lumMod val="75000"/>
                  </a:schemeClr>
                </a:solidFill>
              </a:rPr>
              <a:t>المطلوب :</a:t>
            </a:r>
            <a:endParaRPr lang="en-US" sz="1600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dirty="0">
                <a:solidFill>
                  <a:schemeClr val="accent3">
                    <a:lumMod val="75000"/>
                  </a:schemeClr>
                </a:solidFill>
              </a:rPr>
              <a:t>حساب مقدار ضريبة الاستقطاع المستحقة التي سددتها شركة الاتصالات السعودية للمصلحة </a:t>
            </a:r>
            <a:r>
              <a:rPr lang="ar-SA" sz="1600" dirty="0" err="1">
                <a:solidFill>
                  <a:schemeClr val="accent3">
                    <a:lumMod val="75000"/>
                  </a:schemeClr>
                </a:solidFill>
              </a:rPr>
              <a:t>و</a:t>
            </a:r>
            <a:r>
              <a:rPr lang="ar-SA" sz="1600" dirty="0">
                <a:solidFill>
                  <a:schemeClr val="accent3">
                    <a:lumMod val="75000"/>
                  </a:schemeClr>
                </a:solidFill>
              </a:rPr>
              <a:t> أية غرامات مستحقة </a:t>
            </a:r>
            <a:r>
              <a:rPr lang="ar-SA" sz="1600" dirty="0" err="1">
                <a:solidFill>
                  <a:schemeClr val="accent3">
                    <a:lumMod val="75000"/>
                  </a:schemeClr>
                </a:solidFill>
              </a:rPr>
              <a:t>ان</a:t>
            </a:r>
            <a:r>
              <a:rPr lang="ar-SA" sz="1600" dirty="0">
                <a:solidFill>
                  <a:schemeClr val="accent3">
                    <a:lumMod val="75000"/>
                  </a:schemeClr>
                </a:solidFill>
              </a:rPr>
              <a:t> وجدت .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الحــــــــل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بما انه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لاتنطبق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شروط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الاقامة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على شركة الاتصالات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الامريكية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،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اذن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لاتخضع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لضريبة الاستقطاع بغض النظر عن جنسيتها ، ولكن تقع مسؤولية احتساب واستقطاع الضريبة على شركات الاتصالات السعودية و بسعر 5%في هذه الحالة حيث ان الامر يتعلق بخدمات اتصالات هاتفية دولية.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مقدار الضريبة=5,000,000* 5%=250,000 ريال</a:t>
            </a:r>
          </a:p>
          <a:p>
            <a:pPr algn="r"/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اما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بخصوص الغرامات: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على المكلف تسديد غرامه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تاخير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بواقع 1% من الضريبة الغير مسددة عن كل 30 يوم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تاخير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وهذا يشمل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التاخير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في تسديد الضريبة المطلوب استقطاعها والدفعات المعجلة ، وتحسب من تاريخ استحقاق الضريبة الى تاريخ السداد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وطبقا لما سبق: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لا يتوجب غرامة في هذه الحالة حيث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اعطى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النظام مهلة 30 يوم من تاريخ استحقاق الضريبة الذي هو 10/7/2005م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أي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ان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ضريبة الاستقطاع يجب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ان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تورد خلال 10 </a:t>
            </a:r>
            <a:r>
              <a:rPr lang="ar-SA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ايام</a:t>
            </a:r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من الشهر التالي.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ar-SA" sz="1600" dirty="0"/>
              <a:t> </a:t>
            </a:r>
            <a:r>
              <a:rPr lang="ar-SA" sz="1600" dirty="0" smtClean="0"/>
              <a:t> 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05800" cy="6172200"/>
          </a:xfrm>
        </p:spPr>
        <p:txBody>
          <a:bodyPr>
            <a:normAutofit/>
          </a:bodyPr>
          <a:lstStyle/>
          <a:p>
            <a:pPr algn="r"/>
            <a:r>
              <a:rPr lang="ar-SA" sz="1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الغرامات </a:t>
            </a:r>
            <a:endParaRPr lang="en-US" sz="1600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مكلف ( شركة أشخاص) حصل على السجل التجاري بتاريخ 1/1/2006 م و بتاريخ 30/2/2007م قدم اقراره الضريبي عن العام المالي الأول المنتهي في 31/12/2006م متضمنا صافي دخل قدره 500000 ريال و قامت المصلحة بتعديله ببعض المصروفات غير جائزة الحسم وقدرها 300000 ريال ليصبح 800000 ريال علما بأن الشركة قد تأخرت في التسجيل عن الموعد النظامي .</a:t>
            </a:r>
            <a:endParaRPr lang="en-US" sz="1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ar-SA" sz="1600" b="1" u="sng" dirty="0" smtClean="0">
                <a:solidFill>
                  <a:schemeClr val="accent3">
                    <a:lumMod val="75000"/>
                  </a:schemeClr>
                </a:solidFill>
              </a:rPr>
              <a:t>المطلوب :</a:t>
            </a:r>
            <a:endParaRPr lang="en-US" sz="1600" b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تحديد مقدار ضريبة الدخل المستحقة على الشركة </a:t>
            </a:r>
            <a:r>
              <a:rPr lang="ar-SA" sz="1600" b="1" dirty="0" err="1" smtClean="0">
                <a:solidFill>
                  <a:schemeClr val="accent3">
                    <a:lumMod val="75000"/>
                  </a:schemeClr>
                </a:solidFill>
              </a:rPr>
              <a:t>و</a:t>
            </a:r>
            <a:r>
              <a:rPr lang="ar-SA" sz="1600" b="1" dirty="0" smtClean="0">
                <a:solidFill>
                  <a:schemeClr val="accent3">
                    <a:lumMod val="75000"/>
                  </a:schemeClr>
                </a:solidFill>
              </a:rPr>
              <a:t> الغرامات (ان وجدت)</a:t>
            </a:r>
            <a:endParaRPr lang="en-US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ar-SA" sz="1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الحـــــل :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1/ضريبة الدخل المستحقة=800,000* 20% =160,000 ريال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2/غرامة عدم تسجيل قدرها                        =5,000</a:t>
            </a:r>
          </a:p>
          <a:p>
            <a:pPr algn="r"/>
            <a:r>
              <a:rPr lang="ar-S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لان نشاط الشركة لم يسجل في الموعد النظامي (التسجيل قبل نهاية السنة الاولى لمزاولة النشاط)</a:t>
            </a: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endParaRPr lang="ar-SA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8618-CAC5-4A5B-8E7E-231A9DB03C56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4783CB5D16B44986BD90CFF2C8E13" ma:contentTypeVersion="0" ma:contentTypeDescription="Create a new document." ma:contentTypeScope="" ma:versionID="6b0a0144b3652a4320c296f9407332f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80F31C3-74C6-4224-A5C1-F29A1A3A3469}"/>
</file>

<file path=customXml/itemProps2.xml><?xml version="1.0" encoding="utf-8"?>
<ds:datastoreItem xmlns:ds="http://schemas.openxmlformats.org/officeDocument/2006/customXml" ds:itemID="{BF74473C-FCBF-43E1-B343-32FD94E719A9}"/>
</file>

<file path=customXml/itemProps3.xml><?xml version="1.0" encoding="utf-8"?>
<ds:datastoreItem xmlns:ds="http://schemas.openxmlformats.org/officeDocument/2006/customXml" ds:itemID="{24F2C155-192B-4CBF-99A7-D2A55FC62846}"/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2044</Words>
  <Application>Microsoft Office PowerPoint</Application>
  <PresentationFormat>عرض على الشاشة (3:4)‏</PresentationFormat>
  <Paragraphs>405</Paragraphs>
  <Slides>20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36</cp:revision>
  <dcterms:created xsi:type="dcterms:W3CDTF">2009-12-20T12:02:12Z</dcterms:created>
  <dcterms:modified xsi:type="dcterms:W3CDTF">2009-12-20T19:11:58Z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0x01010063C4783CB5D16B44986BD90CFF2C8E13</vt:lpwstr>
  </property>
</Properties>
</file>