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5" r:id="rId29"/>
    <p:sldId id="286" r:id="rId30"/>
    <p:sldId id="287" r:id="rId31"/>
    <p:sldId id="288" r:id="rId32"/>
    <p:sldId id="289" r:id="rId33"/>
    <p:sldId id="290" r:id="rId34"/>
    <p:sldId id="291" r:id="rId35"/>
    <p:sldId id="292" r:id="rId36"/>
    <p:sldId id="293" r:id="rId3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4380"/>
    <p:restoredTop sz="71326" autoAdjust="0"/>
  </p:normalViewPr>
  <p:slideViewPr>
    <p:cSldViewPr>
      <p:cViewPr>
        <p:scale>
          <a:sx n="75" d="100"/>
          <a:sy n="75" d="100"/>
        </p:scale>
        <p:origin x="-1224"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A08361C3-6980-4196-A6A7-8DDA1948688D}" type="datetimeFigureOut">
              <a:rPr lang="ar-SA" smtClean="0"/>
              <a:t>12/04/35</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59140636-E5B2-48DC-B689-F8D5FC8AE3EF}"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08361C3-6980-4196-A6A7-8DDA1948688D}" type="datetimeFigureOut">
              <a:rPr lang="ar-SA" smtClean="0"/>
              <a:t>12/04/35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9140636-E5B2-48DC-B689-F8D5FC8AE3E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08361C3-6980-4196-A6A7-8DDA1948688D}" type="datetimeFigureOut">
              <a:rPr lang="ar-SA" smtClean="0"/>
              <a:t>12/04/35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9140636-E5B2-48DC-B689-F8D5FC8AE3EF}"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08361C3-6980-4196-A6A7-8DDA1948688D}" type="datetimeFigureOut">
              <a:rPr lang="ar-SA" smtClean="0"/>
              <a:t>12/04/35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9140636-E5B2-48DC-B689-F8D5FC8AE3EF}"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A08361C3-6980-4196-A6A7-8DDA1948688D}" type="datetimeFigureOut">
              <a:rPr lang="ar-SA" smtClean="0"/>
              <a:t>12/04/35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9140636-E5B2-48DC-B689-F8D5FC8AE3EF}"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A08361C3-6980-4196-A6A7-8DDA1948688D}" type="datetimeFigureOut">
              <a:rPr lang="ar-SA" smtClean="0"/>
              <a:t>12/04/35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59140636-E5B2-48DC-B689-F8D5FC8AE3EF}"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A08361C3-6980-4196-A6A7-8DDA1948688D}" type="datetimeFigureOut">
              <a:rPr lang="ar-SA" smtClean="0"/>
              <a:t>12/04/35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59140636-E5B2-48DC-B689-F8D5FC8AE3EF}"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A08361C3-6980-4196-A6A7-8DDA1948688D}" type="datetimeFigureOut">
              <a:rPr lang="ar-SA" smtClean="0"/>
              <a:t>12/04/35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59140636-E5B2-48DC-B689-F8D5FC8AE3E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A08361C3-6980-4196-A6A7-8DDA1948688D}" type="datetimeFigureOut">
              <a:rPr lang="ar-SA" smtClean="0"/>
              <a:t>12/04/35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59140636-E5B2-48DC-B689-F8D5FC8AE3EF}"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A08361C3-6980-4196-A6A7-8DDA1948688D}" type="datetimeFigureOut">
              <a:rPr lang="ar-SA" smtClean="0"/>
              <a:t>12/04/35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59140636-E5B2-48DC-B689-F8D5FC8AE3EF}"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A08361C3-6980-4196-A6A7-8DDA1948688D}" type="datetimeFigureOut">
              <a:rPr lang="ar-SA" smtClean="0"/>
              <a:t>12/04/35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59140636-E5B2-48DC-B689-F8D5FC8AE3EF}"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08361C3-6980-4196-A6A7-8DDA1948688D}" type="datetimeFigureOut">
              <a:rPr lang="ar-SA" smtClean="0"/>
              <a:t>12/04/35</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140636-E5B2-48DC-B689-F8D5FC8AE3EF}"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smtClean="0">
                <a:solidFill>
                  <a:srgbClr val="FF0000"/>
                </a:solidFill>
                <a:latin typeface="Arial" pitchFamily="34" charset="0"/>
                <a:cs typeface="Arial" pitchFamily="34" charset="0"/>
              </a:rPr>
              <a:t>النمو الإنساني</a:t>
            </a:r>
            <a:endParaRPr lang="ar-SA" b="1" dirty="0">
              <a:solidFill>
                <a:srgbClr val="FF0000"/>
              </a:solidFill>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r>
              <a:rPr lang="ar-SA" b="1" dirty="0" smtClean="0">
                <a:solidFill>
                  <a:srgbClr val="FF0000"/>
                </a:solidFill>
                <a:latin typeface="Arial" pitchFamily="34" charset="0"/>
                <a:cs typeface="Arial" pitchFamily="34" charset="0"/>
              </a:rPr>
              <a:t>النمو بمفهوم نفسي:</a:t>
            </a:r>
          </a:p>
          <a:p>
            <a:r>
              <a:rPr lang="ar-SA" b="1" dirty="0" smtClean="0">
                <a:latin typeface="Arial" pitchFamily="34" charset="0"/>
                <a:cs typeface="Arial" pitchFamily="34" charset="0"/>
              </a:rPr>
              <a:t>مجموعة التغيرات التي تحدث للفرد نتيجة تقدمه في العمر.</a:t>
            </a:r>
          </a:p>
          <a:p>
            <a:pPr>
              <a:buNone/>
            </a:pPr>
            <a:endParaRPr lang="ar-SA" b="1" dirty="0" smtClean="0">
              <a:latin typeface="Arial" pitchFamily="34" charset="0"/>
              <a:cs typeface="Arial" pitchFamily="34" charset="0"/>
            </a:endParaRPr>
          </a:p>
          <a:p>
            <a:r>
              <a:rPr lang="ar-SA" b="1" dirty="0" smtClean="0">
                <a:latin typeface="Arial" pitchFamily="34" charset="0"/>
                <a:cs typeface="Arial" pitchFamily="34" charset="0"/>
              </a:rPr>
              <a:t>أو كافة التغيرات المتتابعة المتداخلة والمنظمة في النواحي (الجسمية, والعقلية, والاجتماعية, والانفعالية, والسلوكية) التي تطرأ على الفرد بهدف اكتمال النضج وتحقيق التوافق مع الذات والمجتمع.</a:t>
            </a:r>
            <a:endParaRPr lang="ar-SA" b="1"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مطالب النمو خلال مراحل الحياة</a:t>
            </a:r>
            <a:endParaRPr lang="ar-SA" dirty="0"/>
          </a:p>
        </p:txBody>
      </p:sp>
      <p:sp>
        <p:nvSpPr>
          <p:cNvPr id="3" name="عنصر نائب للمحتوى 2"/>
          <p:cNvSpPr>
            <a:spLocks noGrp="1"/>
          </p:cNvSpPr>
          <p:nvPr>
            <p:ph idx="1"/>
          </p:nvPr>
        </p:nvSpPr>
        <p:spPr/>
        <p:txBody>
          <a:bodyPr/>
          <a:lstStyle/>
          <a:p>
            <a:r>
              <a:rPr lang="ar-SA" b="1" dirty="0" smtClean="0">
                <a:solidFill>
                  <a:srgbClr val="FF0000"/>
                </a:solidFill>
              </a:rPr>
              <a:t>سادساً: مطالب نمو الشيخوخة (من 65 سنة وحتى الوفاة):</a:t>
            </a:r>
          </a:p>
          <a:p>
            <a:r>
              <a:rPr lang="ar-SA" dirty="0" smtClean="0"/>
              <a:t>1-التكيف مع الضعف الجنسي والمتاعب الصحية.</a:t>
            </a:r>
          </a:p>
          <a:p>
            <a:r>
              <a:rPr lang="ar-SA" dirty="0" smtClean="0"/>
              <a:t>2-التكيف بعد موت شريك الحياة.</a:t>
            </a:r>
          </a:p>
          <a:p>
            <a:r>
              <a:rPr lang="ar-SA" dirty="0" smtClean="0"/>
              <a:t>3-التكيف مع نقص الدخل الشهري والإحالة للتقاعد.</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العوامل المؤثرة في النمو</a:t>
            </a:r>
            <a:endParaRPr lang="ar-SA" b="1" dirty="0"/>
          </a:p>
        </p:txBody>
      </p:sp>
      <p:sp>
        <p:nvSpPr>
          <p:cNvPr id="3" name="عنصر نائب للمحتوى 2"/>
          <p:cNvSpPr>
            <a:spLocks noGrp="1"/>
          </p:cNvSpPr>
          <p:nvPr>
            <p:ph idx="1"/>
          </p:nvPr>
        </p:nvSpPr>
        <p:spPr/>
        <p:txBody>
          <a:bodyPr>
            <a:normAutofit/>
          </a:bodyPr>
          <a:lstStyle/>
          <a:p>
            <a:r>
              <a:rPr lang="ar-SA" sz="3600" b="1" dirty="0" smtClean="0"/>
              <a:t>تتعدد العوامل التي تؤثر في النمو؛ ولسهولة دراستها ومتابعتها صنفها العلماء إلى:</a:t>
            </a:r>
          </a:p>
          <a:p>
            <a:r>
              <a:rPr lang="ar-SA" sz="3600" b="1" dirty="0" smtClean="0"/>
              <a:t>1- عوامل وراثية.</a:t>
            </a:r>
          </a:p>
          <a:p>
            <a:r>
              <a:rPr lang="ar-SA" sz="3600" b="1" dirty="0" smtClean="0"/>
              <a:t>2- عوامل بيئية.</a:t>
            </a:r>
          </a:p>
          <a:p>
            <a:r>
              <a:rPr lang="ar-SA" sz="3600" b="1" dirty="0" smtClean="0"/>
              <a:t>ولأهمية الغدد الصماء وتأثيرها في النمو أدرجها العلماء ضمن العوامل التي تؤثر على النمو.</a:t>
            </a:r>
            <a:endParaRPr lang="ar-SA" sz="3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تعريف الوراثة</a:t>
            </a:r>
            <a:endParaRPr lang="ar-SA" dirty="0"/>
          </a:p>
        </p:txBody>
      </p:sp>
      <p:sp>
        <p:nvSpPr>
          <p:cNvPr id="3" name="عنصر نائب للمحتوى 2"/>
          <p:cNvSpPr>
            <a:spLocks noGrp="1"/>
          </p:cNvSpPr>
          <p:nvPr>
            <p:ph idx="1"/>
          </p:nvPr>
        </p:nvSpPr>
        <p:spPr/>
        <p:txBody>
          <a:bodyPr>
            <a:normAutofit/>
          </a:bodyPr>
          <a:lstStyle/>
          <a:p>
            <a:r>
              <a:rPr lang="ar-SA" sz="4400" b="1" dirty="0" smtClean="0"/>
              <a:t>العملية التي يتم من خلالها نقل الخصائص أو السمات من السلف إلى الخلف عن طريق الجينات.</a:t>
            </a:r>
            <a:endParaRPr lang="ar-SA" sz="4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أساس تكون الجنين</a:t>
            </a:r>
            <a:endParaRPr lang="ar-SA" b="1" dirty="0"/>
          </a:p>
        </p:txBody>
      </p:sp>
      <p:sp>
        <p:nvSpPr>
          <p:cNvPr id="3" name="عنصر نائب للمحتوى 2"/>
          <p:cNvSpPr>
            <a:spLocks noGrp="1"/>
          </p:cNvSpPr>
          <p:nvPr>
            <p:ph idx="1"/>
          </p:nvPr>
        </p:nvSpPr>
        <p:spPr/>
        <p:txBody>
          <a:bodyPr>
            <a:normAutofit/>
          </a:bodyPr>
          <a:lstStyle/>
          <a:p>
            <a:r>
              <a:rPr lang="ar-SA" sz="3600" b="1" dirty="0" smtClean="0"/>
              <a:t>حتى نفهم موضوع الوراثة لا بد من فهم الأساس الذي يتكون منه الجنين واللحظات الأولى في تكوينه...</a:t>
            </a:r>
          </a:p>
          <a:p>
            <a:endParaRPr lang="ar-SA" sz="3600" b="1" dirty="0" smtClean="0"/>
          </a:p>
          <a:p>
            <a:r>
              <a:rPr lang="ar-SA" sz="3600" b="1" dirty="0" smtClean="0"/>
              <a:t>يتكون الجنين بعد التقاء خليتين أحدهما من الأم              ( البويضة ), والثانية من الأب ( الحيوان المنوي ).</a:t>
            </a:r>
            <a:endParaRPr lang="ar-SA" sz="36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العوامل البيئية</a:t>
            </a:r>
            <a:endParaRPr lang="ar-SA" b="1" dirty="0"/>
          </a:p>
        </p:txBody>
      </p:sp>
      <p:sp>
        <p:nvSpPr>
          <p:cNvPr id="3" name="عنصر نائب للمحتوى 2"/>
          <p:cNvSpPr>
            <a:spLocks noGrp="1"/>
          </p:cNvSpPr>
          <p:nvPr>
            <p:ph idx="1"/>
          </p:nvPr>
        </p:nvSpPr>
        <p:spPr/>
        <p:txBody>
          <a:bodyPr>
            <a:normAutofit/>
          </a:bodyPr>
          <a:lstStyle/>
          <a:p>
            <a:r>
              <a:rPr lang="ar-SA" sz="4000" b="1" dirty="0" smtClean="0"/>
              <a:t>جميع العوامل الخارجية عن المورثات, والتي يبدأ بعضها في التأثير من لحظة الإخصاب.</a:t>
            </a:r>
            <a:endParaRPr lang="ar-SA" sz="40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أولاً: عوامل بيئية أثناء فترة الحمل</a:t>
            </a:r>
            <a:endParaRPr lang="ar-SA" b="1" dirty="0"/>
          </a:p>
        </p:txBody>
      </p:sp>
      <p:sp>
        <p:nvSpPr>
          <p:cNvPr id="3" name="عنصر نائب للمحتوى 2"/>
          <p:cNvSpPr>
            <a:spLocks noGrp="1"/>
          </p:cNvSpPr>
          <p:nvPr>
            <p:ph idx="1"/>
          </p:nvPr>
        </p:nvSpPr>
        <p:spPr/>
        <p:txBody>
          <a:bodyPr>
            <a:normAutofit fontScale="92500" lnSpcReduction="20000"/>
          </a:bodyPr>
          <a:lstStyle/>
          <a:p>
            <a:r>
              <a:rPr lang="ar-SA" b="1" dirty="0" smtClean="0"/>
              <a:t>1- سن الأم ( كبر وصغر سن الأم ).</a:t>
            </a:r>
          </a:p>
          <a:p>
            <a:r>
              <a:rPr lang="ar-SA" b="1" dirty="0" smtClean="0"/>
              <a:t>2- الأمراض التي تتعرض لها الأم أثناء الحمل.</a:t>
            </a:r>
          </a:p>
          <a:p>
            <a:r>
              <a:rPr lang="ar-SA" b="1" dirty="0" smtClean="0"/>
              <a:t>3- العقاقير التي تتناولها الأم أثناء الحمل.</a:t>
            </a:r>
          </a:p>
          <a:p>
            <a:r>
              <a:rPr lang="ar-SA" b="1" dirty="0" smtClean="0"/>
              <a:t>4- اختلال عامل </a:t>
            </a:r>
            <a:r>
              <a:rPr lang="en-US" b="1" dirty="0" err="1" smtClean="0"/>
              <a:t>Rh</a:t>
            </a:r>
            <a:r>
              <a:rPr lang="ar-SA" b="1" dirty="0" smtClean="0"/>
              <a:t> بين فصيلة دم الأم ودم الجنين.</a:t>
            </a:r>
          </a:p>
          <a:p>
            <a:r>
              <a:rPr lang="ar-SA" b="1" dirty="0" smtClean="0"/>
              <a:t>5- الحالة النفسية للأم.</a:t>
            </a:r>
          </a:p>
          <a:p>
            <a:r>
              <a:rPr lang="ar-SA" b="1" dirty="0" smtClean="0"/>
              <a:t>6- التغذية.</a:t>
            </a:r>
          </a:p>
          <a:p>
            <a:r>
              <a:rPr lang="ar-SA" b="1" dirty="0" smtClean="0"/>
              <a:t>7- التعرض للأشعة.</a:t>
            </a:r>
          </a:p>
          <a:p>
            <a:r>
              <a:rPr lang="ar-SA" b="1" dirty="0" smtClean="0"/>
              <a:t>8- تعدد الولادات.</a:t>
            </a:r>
          </a:p>
          <a:p>
            <a:r>
              <a:rPr lang="ar-SA" b="1" dirty="0" smtClean="0"/>
              <a:t>9- البيئة الملوثة.</a:t>
            </a:r>
          </a:p>
          <a:p>
            <a:r>
              <a:rPr lang="ar-SA" b="1" dirty="0" smtClean="0"/>
              <a:t>10- تعرض الأم للحوادث.</a:t>
            </a:r>
            <a:endParaRPr lang="ar-SA"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العوامل البيئية بعد الولادة</a:t>
            </a:r>
            <a:endParaRPr lang="ar-SA" b="1" dirty="0"/>
          </a:p>
        </p:txBody>
      </p:sp>
      <p:sp>
        <p:nvSpPr>
          <p:cNvPr id="3" name="عنصر نائب للمحتوى 2"/>
          <p:cNvSpPr>
            <a:spLocks noGrp="1"/>
          </p:cNvSpPr>
          <p:nvPr>
            <p:ph idx="1"/>
          </p:nvPr>
        </p:nvSpPr>
        <p:spPr/>
        <p:txBody>
          <a:bodyPr>
            <a:normAutofit/>
          </a:bodyPr>
          <a:lstStyle/>
          <a:p>
            <a:r>
              <a:rPr lang="ar-SA" sz="3600" b="1" dirty="0" smtClean="0"/>
              <a:t>هناك عدد من العوامل التي يتعرض لها الفرد بعد الولادة, وهي أكثر تعدداً من العوامل التي تحدث أثناء الحمل.</a:t>
            </a:r>
            <a:endParaRPr lang="ar-SA" sz="36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العوامل البيئية بعد الولادة</a:t>
            </a:r>
            <a:endParaRPr lang="ar-SA" dirty="0"/>
          </a:p>
        </p:txBody>
      </p:sp>
      <p:sp>
        <p:nvSpPr>
          <p:cNvPr id="3" name="عنصر نائب للمحتوى 2"/>
          <p:cNvSpPr>
            <a:spLocks noGrp="1"/>
          </p:cNvSpPr>
          <p:nvPr>
            <p:ph idx="1"/>
          </p:nvPr>
        </p:nvSpPr>
        <p:spPr/>
        <p:txBody>
          <a:bodyPr/>
          <a:lstStyle/>
          <a:p>
            <a:r>
              <a:rPr lang="ar-SA" dirty="0" smtClean="0"/>
              <a:t>1- التغذية.</a:t>
            </a:r>
          </a:p>
          <a:p>
            <a:r>
              <a:rPr lang="ar-SA" dirty="0" smtClean="0"/>
              <a:t>2- الأمراض والحوادث التي تحدث للطفل.</a:t>
            </a:r>
          </a:p>
          <a:p>
            <a:pPr>
              <a:buNone/>
            </a:pPr>
            <a:endParaRPr lang="ar-SA" dirty="0"/>
          </a:p>
        </p:txBody>
      </p:sp>
      <p:pic>
        <p:nvPicPr>
          <p:cNvPr id="4" name="عنصر نائب للمحتوى 4" descr="[tj.bmp"/>
          <p:cNvPicPr>
            <a:picLocks noChangeAspect="1"/>
          </p:cNvPicPr>
          <p:nvPr/>
        </p:nvPicPr>
        <p:blipFill>
          <a:blip r:embed="rId2"/>
          <a:stretch>
            <a:fillRect/>
          </a:stretch>
        </p:blipFill>
        <p:spPr>
          <a:xfrm>
            <a:off x="1571604" y="2571744"/>
            <a:ext cx="3313735" cy="3303772"/>
          </a:xfrm>
          <a:prstGeom prst="rect">
            <a:avLst/>
          </a:prstGeom>
        </p:spPr>
      </p:pic>
      <p:pic>
        <p:nvPicPr>
          <p:cNvPr id="5" name="صورة 4" descr="hg[tj.bmp"/>
          <p:cNvPicPr>
            <a:picLocks noChangeAspect="1"/>
          </p:cNvPicPr>
          <p:nvPr/>
        </p:nvPicPr>
        <p:blipFill>
          <a:blip r:embed="rId3"/>
          <a:stretch>
            <a:fillRect/>
          </a:stretch>
        </p:blipFill>
        <p:spPr>
          <a:xfrm>
            <a:off x="5286380" y="2571744"/>
            <a:ext cx="3395323" cy="3286148"/>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العوامل البيئية بعد الولادة</a:t>
            </a:r>
            <a:endParaRPr lang="ar-SA" dirty="0"/>
          </a:p>
        </p:txBody>
      </p:sp>
      <p:sp>
        <p:nvSpPr>
          <p:cNvPr id="3" name="عنصر نائب للمحتوى 2"/>
          <p:cNvSpPr>
            <a:spLocks noGrp="1"/>
          </p:cNvSpPr>
          <p:nvPr>
            <p:ph idx="1"/>
          </p:nvPr>
        </p:nvSpPr>
        <p:spPr/>
        <p:txBody>
          <a:bodyPr/>
          <a:lstStyle/>
          <a:p>
            <a:r>
              <a:rPr lang="ar-SA" dirty="0" smtClean="0"/>
              <a:t>3- التنشئة الأسرية.</a:t>
            </a:r>
          </a:p>
          <a:p>
            <a:r>
              <a:rPr lang="ar-SA" dirty="0" smtClean="0"/>
              <a:t>4- عمر الوالدين.</a:t>
            </a:r>
          </a:p>
          <a:p>
            <a:r>
              <a:rPr lang="ar-SA" dirty="0" smtClean="0"/>
              <a:t>5- الوضع الاقتصادي والتعليمي للأسرة.</a:t>
            </a:r>
          </a:p>
          <a:p>
            <a:r>
              <a:rPr lang="ar-SA" dirty="0" smtClean="0"/>
              <a:t>6- ترتيب الميلاد.</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الغدد الصماء</a:t>
            </a:r>
            <a:endParaRPr lang="ar-SA" sz="4800" b="1" dirty="0"/>
          </a:p>
        </p:txBody>
      </p:sp>
      <p:sp>
        <p:nvSpPr>
          <p:cNvPr id="3" name="عنصر نائب للمحتوى 2"/>
          <p:cNvSpPr>
            <a:spLocks noGrp="1"/>
          </p:cNvSpPr>
          <p:nvPr>
            <p:ph idx="1"/>
          </p:nvPr>
        </p:nvSpPr>
        <p:spPr/>
        <p:txBody>
          <a:bodyPr/>
          <a:lstStyle/>
          <a:p>
            <a:r>
              <a:rPr lang="ar-SA" b="1" dirty="0" smtClean="0"/>
              <a:t>للغدد الصماء جانب فسيولوجي تؤدي الوراثة دوراً هاماً فيه, وتلعب فيه العوامل البيئية دوراً لا </a:t>
            </a:r>
            <a:r>
              <a:rPr lang="ar-SA" b="1" dirty="0" err="1" smtClean="0"/>
              <a:t>يستهان</a:t>
            </a:r>
            <a:r>
              <a:rPr lang="ar-SA" b="1" dirty="0" smtClean="0"/>
              <a:t> فيه أيضاً.</a:t>
            </a:r>
          </a:p>
          <a:p>
            <a:r>
              <a:rPr lang="ar-SA" b="1" dirty="0" smtClean="0"/>
              <a:t>والهدف الأساسي من الحديث عن الغدد الصماء في هذا الفصل هو معرفة تأثيرها على نمو الطفل وسلوكياته.</a:t>
            </a:r>
            <a:endParaRPr lang="ar-SA"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latin typeface="Arial" pitchFamily="34" charset="0"/>
                <a:cs typeface="Arial" pitchFamily="34" charset="0"/>
              </a:rPr>
              <a:t>خصائص عملية النمو</a:t>
            </a:r>
            <a:endParaRPr lang="ar-SA" b="1" dirty="0">
              <a:solidFill>
                <a:srgbClr val="FF0000"/>
              </a:solidFill>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r>
              <a:rPr lang="ar-SA" b="1" dirty="0" smtClean="0">
                <a:latin typeface="Arial" pitchFamily="34" charset="0"/>
                <a:cs typeface="Arial" pitchFamily="34" charset="0"/>
              </a:rPr>
              <a:t>1- الشمولية.</a:t>
            </a:r>
          </a:p>
          <a:p>
            <a:r>
              <a:rPr lang="ar-SA" b="1" dirty="0" smtClean="0">
                <a:latin typeface="Arial" pitchFamily="34" charset="0"/>
                <a:cs typeface="Arial" pitchFamily="34" charset="0"/>
              </a:rPr>
              <a:t>2- الترابط والتأثير المتبادل بين جوانب النمو.</a:t>
            </a:r>
          </a:p>
          <a:p>
            <a:r>
              <a:rPr lang="ar-SA" b="1" dirty="0" smtClean="0">
                <a:latin typeface="Arial" pitchFamily="34" charset="0"/>
                <a:cs typeface="Arial" pitchFamily="34" charset="0"/>
              </a:rPr>
              <a:t>3- استمرارية النمو.</a:t>
            </a:r>
          </a:p>
          <a:p>
            <a:r>
              <a:rPr lang="ar-SA" b="1" dirty="0" smtClean="0">
                <a:latin typeface="Arial" pitchFamily="34" charset="0"/>
                <a:cs typeface="Arial" pitchFamily="34" charset="0"/>
              </a:rPr>
              <a:t>4- النمو ليس عشوائياً ( يخضع لقوانين ).</a:t>
            </a:r>
          </a:p>
          <a:p>
            <a:r>
              <a:rPr lang="ar-SA" b="1" dirty="0" smtClean="0">
                <a:latin typeface="Arial" pitchFamily="34" charset="0"/>
                <a:cs typeface="Arial" pitchFamily="34" charset="0"/>
              </a:rPr>
              <a:t>5- النمو ليس منتظماً.</a:t>
            </a:r>
          </a:p>
          <a:p>
            <a:endParaRPr lang="ar-SA" b="1"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الغدد الصماء</a:t>
            </a:r>
            <a:endParaRPr lang="ar-SA" sz="4800" dirty="0"/>
          </a:p>
        </p:txBody>
      </p:sp>
      <p:pic>
        <p:nvPicPr>
          <p:cNvPr id="6" name="عنصر نائب للمحتوى 5" descr="s59.jpg"/>
          <p:cNvPicPr>
            <a:picLocks noGrp="1" noChangeAspect="1"/>
          </p:cNvPicPr>
          <p:nvPr>
            <p:ph idx="1"/>
          </p:nvPr>
        </p:nvPicPr>
        <p:blipFill>
          <a:blip r:embed="rId2"/>
          <a:stretch>
            <a:fillRect/>
          </a:stretch>
        </p:blipFill>
        <p:spPr>
          <a:xfrm>
            <a:off x="1571604" y="1447800"/>
            <a:ext cx="7000923" cy="4800600"/>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smtClean="0"/>
              <a:t>الغدد الصماء</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sz="3600" b="1" dirty="0" smtClean="0">
                <a:solidFill>
                  <a:srgbClr val="FF0000"/>
                </a:solidFill>
              </a:rPr>
              <a:t>1- الغدة النخامية:</a:t>
            </a:r>
          </a:p>
          <a:p>
            <a:r>
              <a:rPr lang="ar-SA" b="1" dirty="0" smtClean="0"/>
              <a:t>يطلق عليها سيدة الغدد, لأنها تتحكم ببقية الغدد الصماء بالجسم.</a:t>
            </a:r>
          </a:p>
          <a:p>
            <a:r>
              <a:rPr lang="ar-SA" b="1" dirty="0" smtClean="0"/>
              <a:t>يفرز الفص الأمامي منها هرمون النمو, حيث يتحكم بالنمو الطولي للفرد وتأثيرها يترتب عليه توقيت خلل إفرازه.</a:t>
            </a:r>
          </a:p>
          <a:p>
            <a:r>
              <a:rPr lang="ar-SA" b="1" dirty="0" smtClean="0"/>
              <a:t>زيادته في الطفولة والمراهقة= تسارع غير طبيعي في طول الفرد ( عملقة ).</a:t>
            </a:r>
          </a:p>
          <a:p>
            <a:r>
              <a:rPr lang="ar-SA" b="1" dirty="0" smtClean="0"/>
              <a:t>نقصه في الطفولة والمراهقة= تأخر النمو الطولي وقد يسبب </a:t>
            </a:r>
            <a:r>
              <a:rPr lang="ar-SA" b="1" dirty="0" err="1" smtClean="0"/>
              <a:t>القماءة</a:t>
            </a:r>
            <a:r>
              <a:rPr lang="ar-SA" b="1" dirty="0" smtClean="0"/>
              <a:t> أو </a:t>
            </a:r>
            <a:r>
              <a:rPr lang="ar-SA" b="1" dirty="0" err="1" smtClean="0"/>
              <a:t>القزامة</a:t>
            </a:r>
            <a:r>
              <a:rPr lang="ar-SA" b="1" dirty="0" smtClean="0"/>
              <a:t>.</a:t>
            </a:r>
            <a:endParaRPr lang="ar-SA"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الغدد الصماء</a:t>
            </a:r>
            <a:endParaRPr lang="ar-SA" sz="4400" dirty="0"/>
          </a:p>
        </p:txBody>
      </p:sp>
      <p:sp>
        <p:nvSpPr>
          <p:cNvPr id="3" name="عنصر نائب للمحتوى 2"/>
          <p:cNvSpPr>
            <a:spLocks noGrp="1"/>
          </p:cNvSpPr>
          <p:nvPr>
            <p:ph idx="1"/>
          </p:nvPr>
        </p:nvSpPr>
        <p:spPr/>
        <p:txBody>
          <a:bodyPr/>
          <a:lstStyle/>
          <a:p>
            <a:r>
              <a:rPr lang="ar-SA" sz="3600" b="1" dirty="0" smtClean="0">
                <a:solidFill>
                  <a:srgbClr val="FF0000"/>
                </a:solidFill>
              </a:rPr>
              <a:t>2- الغدة الصنوبرية:</a:t>
            </a:r>
          </a:p>
          <a:p>
            <a:r>
              <a:rPr lang="ar-SA" b="1" dirty="0" smtClean="0"/>
              <a:t>تشبه حبة الصنوبر, لها علاقة بالساعة البيولوجية للجسم.</a:t>
            </a:r>
          </a:p>
          <a:p>
            <a:r>
              <a:rPr lang="ar-SA" b="1" dirty="0" smtClean="0"/>
              <a:t>تفرز هرمون </a:t>
            </a:r>
            <a:r>
              <a:rPr lang="ar-SA" b="1" dirty="0" err="1" smtClean="0"/>
              <a:t>الميلاتونين</a:t>
            </a:r>
            <a:r>
              <a:rPr lang="ar-SA" b="1" dirty="0" smtClean="0"/>
              <a:t>.</a:t>
            </a:r>
          </a:p>
          <a:p>
            <a:r>
              <a:rPr lang="ar-SA" b="1" dirty="0" smtClean="0"/>
              <a:t>التحكم في نمو الغدد الجنسية أثناء الطفولة.</a:t>
            </a:r>
            <a:endParaRPr lang="ar-SA"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الغدد الصماء</a:t>
            </a:r>
            <a:endParaRPr lang="ar-SA" sz="4400" dirty="0"/>
          </a:p>
        </p:txBody>
      </p:sp>
      <p:sp>
        <p:nvSpPr>
          <p:cNvPr id="3" name="عنصر نائب للمحتوى 2"/>
          <p:cNvSpPr>
            <a:spLocks noGrp="1"/>
          </p:cNvSpPr>
          <p:nvPr>
            <p:ph idx="1"/>
          </p:nvPr>
        </p:nvSpPr>
        <p:spPr/>
        <p:txBody>
          <a:bodyPr/>
          <a:lstStyle/>
          <a:p>
            <a:r>
              <a:rPr lang="ar-SA" sz="3600" b="1" dirty="0" smtClean="0">
                <a:solidFill>
                  <a:srgbClr val="FF0000"/>
                </a:solidFill>
              </a:rPr>
              <a:t>3- الغدة الدرقية:</a:t>
            </a:r>
          </a:p>
          <a:p>
            <a:r>
              <a:rPr lang="ar-SA" b="1" dirty="0" smtClean="0"/>
              <a:t>تفرز هرمون </a:t>
            </a:r>
            <a:r>
              <a:rPr lang="ar-SA" b="1" dirty="0" err="1" smtClean="0"/>
              <a:t>الثيروكسين</a:t>
            </a:r>
            <a:r>
              <a:rPr lang="ar-SA" b="1" dirty="0" smtClean="0"/>
              <a:t> الذي ينظم عملية التمثيل الغذائي وتحويل الغذاء إلى طاقة.</a:t>
            </a:r>
          </a:p>
          <a:p>
            <a:r>
              <a:rPr lang="ar-SA" b="1" dirty="0" smtClean="0"/>
              <a:t>تأثير خلل هذا الهرمون يرتبط بالتوقيت الذي حصل فيه هذا الخلل.</a:t>
            </a:r>
          </a:p>
          <a:p>
            <a:r>
              <a:rPr lang="ar-SA" b="1" dirty="0" smtClean="0">
                <a:solidFill>
                  <a:srgbClr val="FF0000"/>
                </a:solidFill>
              </a:rPr>
              <a:t>نقص خلال الحمل والسنة الأولى= </a:t>
            </a:r>
            <a:r>
              <a:rPr lang="ar-SA" b="1" dirty="0" smtClean="0"/>
              <a:t>ضعف نمو الدماغ.</a:t>
            </a:r>
          </a:p>
          <a:p>
            <a:r>
              <a:rPr lang="ar-SA" b="1" dirty="0" smtClean="0">
                <a:solidFill>
                  <a:srgbClr val="FF0000"/>
                </a:solidFill>
              </a:rPr>
              <a:t>نقص بعد العام الأول= </a:t>
            </a:r>
            <a:r>
              <a:rPr lang="ar-SA" b="1" dirty="0" smtClean="0"/>
              <a:t>تأخر في النمو, ترهل الجسم, الكسل والبلادة, ترهل جفون العين.</a:t>
            </a:r>
          </a:p>
          <a:p>
            <a:endParaRPr lang="ar-SA" b="1" dirty="0" smtClean="0"/>
          </a:p>
          <a:p>
            <a:endParaRPr lang="ar-SA"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الغدد الصماء</a:t>
            </a:r>
            <a:endParaRPr lang="ar-SA" sz="4800" dirty="0"/>
          </a:p>
        </p:txBody>
      </p:sp>
      <p:sp>
        <p:nvSpPr>
          <p:cNvPr id="3" name="عنصر نائب للمحتوى 2"/>
          <p:cNvSpPr>
            <a:spLocks noGrp="1"/>
          </p:cNvSpPr>
          <p:nvPr>
            <p:ph idx="1"/>
          </p:nvPr>
        </p:nvSpPr>
        <p:spPr/>
        <p:txBody>
          <a:bodyPr/>
          <a:lstStyle/>
          <a:p>
            <a:r>
              <a:rPr lang="ar-SA" sz="3600" b="1" dirty="0" smtClean="0">
                <a:solidFill>
                  <a:srgbClr val="FF0000"/>
                </a:solidFill>
              </a:rPr>
              <a:t>4- الغدد جارات الدرقية:</a:t>
            </a:r>
          </a:p>
          <a:p>
            <a:r>
              <a:rPr lang="ar-SA" b="1" dirty="0" smtClean="0"/>
              <a:t>تفرز هرمون </a:t>
            </a:r>
            <a:r>
              <a:rPr lang="ar-SA" b="1" dirty="0" err="1" smtClean="0"/>
              <a:t>الباراثرمون</a:t>
            </a:r>
            <a:r>
              <a:rPr lang="ar-SA" b="1" dirty="0" smtClean="0"/>
              <a:t> الذي يتحكم في مستوى الكالسيوم والفسفور في الجسم.</a:t>
            </a:r>
          </a:p>
          <a:p>
            <a:r>
              <a:rPr lang="ar-SA" b="1" dirty="0" smtClean="0">
                <a:solidFill>
                  <a:srgbClr val="FF0000"/>
                </a:solidFill>
              </a:rPr>
              <a:t>نقصه = </a:t>
            </a:r>
            <a:r>
              <a:rPr lang="ar-SA" b="1" dirty="0" smtClean="0"/>
              <a:t>اختلال في الجانب الانفعالي كالتهيج العصبي والقلق والضيق والتوتر.</a:t>
            </a:r>
          </a:p>
          <a:p>
            <a:r>
              <a:rPr lang="ar-SA" b="1" dirty="0" smtClean="0">
                <a:solidFill>
                  <a:srgbClr val="FF0000"/>
                </a:solidFill>
              </a:rPr>
              <a:t>زيادته= </a:t>
            </a:r>
            <a:r>
              <a:rPr lang="ar-SA" b="1" dirty="0" smtClean="0"/>
              <a:t>لين وتشوه في عظام الطفل.</a:t>
            </a:r>
            <a:endParaRPr lang="ar-SA"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الغدد الصماء</a:t>
            </a:r>
            <a:endParaRPr lang="ar-SA" sz="4800" dirty="0"/>
          </a:p>
        </p:txBody>
      </p:sp>
      <p:sp>
        <p:nvSpPr>
          <p:cNvPr id="3" name="عنصر نائب للمحتوى 2"/>
          <p:cNvSpPr>
            <a:spLocks noGrp="1"/>
          </p:cNvSpPr>
          <p:nvPr>
            <p:ph idx="1"/>
          </p:nvPr>
        </p:nvSpPr>
        <p:spPr/>
        <p:txBody>
          <a:bodyPr/>
          <a:lstStyle/>
          <a:p>
            <a:r>
              <a:rPr lang="ar-SA" sz="3600" b="1" dirty="0" smtClean="0">
                <a:solidFill>
                  <a:srgbClr val="FF0000"/>
                </a:solidFill>
              </a:rPr>
              <a:t>5- الغدة </a:t>
            </a:r>
            <a:r>
              <a:rPr lang="ar-SA" sz="3600" b="1" dirty="0" err="1" smtClean="0">
                <a:solidFill>
                  <a:srgbClr val="FF0000"/>
                </a:solidFill>
              </a:rPr>
              <a:t>الثيموسية</a:t>
            </a:r>
            <a:r>
              <a:rPr lang="ar-SA" sz="3600" b="1" dirty="0" smtClean="0">
                <a:solidFill>
                  <a:srgbClr val="FF0000"/>
                </a:solidFill>
              </a:rPr>
              <a:t> ( </a:t>
            </a:r>
            <a:r>
              <a:rPr lang="ar-SA" sz="3600" b="1" dirty="0" err="1" smtClean="0">
                <a:solidFill>
                  <a:srgbClr val="FF0000"/>
                </a:solidFill>
              </a:rPr>
              <a:t>الزعترية</a:t>
            </a:r>
            <a:r>
              <a:rPr lang="ar-SA" sz="3600" b="1" dirty="0" smtClean="0">
                <a:solidFill>
                  <a:srgbClr val="FF0000"/>
                </a:solidFill>
              </a:rPr>
              <a:t> ):</a:t>
            </a:r>
          </a:p>
          <a:p>
            <a:r>
              <a:rPr lang="ar-SA" b="1" dirty="0" smtClean="0"/>
              <a:t>كف نشاط الغدد الجنسية أثناء الطفولة.</a:t>
            </a:r>
          </a:p>
          <a:p>
            <a:r>
              <a:rPr lang="ar-SA" b="1" dirty="0" smtClean="0"/>
              <a:t>يضمر حجمها بعد البلوغ.</a:t>
            </a:r>
          </a:p>
          <a:p>
            <a:r>
              <a:rPr lang="ar-SA" b="1" dirty="0" smtClean="0"/>
              <a:t>لها علاقة بمناعة الجسم ضد الأمراض.</a:t>
            </a:r>
            <a:endParaRPr lang="ar-SA"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الغدد الصماء</a:t>
            </a:r>
            <a:endParaRPr lang="ar-SA" sz="4400" dirty="0"/>
          </a:p>
        </p:txBody>
      </p:sp>
      <p:sp>
        <p:nvSpPr>
          <p:cNvPr id="3" name="عنصر نائب للمحتوى 2"/>
          <p:cNvSpPr>
            <a:spLocks noGrp="1"/>
          </p:cNvSpPr>
          <p:nvPr>
            <p:ph idx="1"/>
          </p:nvPr>
        </p:nvSpPr>
        <p:spPr/>
        <p:txBody>
          <a:bodyPr/>
          <a:lstStyle/>
          <a:p>
            <a:r>
              <a:rPr lang="ar-SA" sz="3600" b="1" dirty="0" smtClean="0">
                <a:solidFill>
                  <a:srgbClr val="FF0000"/>
                </a:solidFill>
              </a:rPr>
              <a:t>6- الغدتان </a:t>
            </a:r>
            <a:r>
              <a:rPr lang="ar-SA" sz="3600" b="1" dirty="0" err="1" smtClean="0">
                <a:solidFill>
                  <a:srgbClr val="FF0000"/>
                </a:solidFill>
              </a:rPr>
              <a:t>الكظريتان</a:t>
            </a:r>
            <a:r>
              <a:rPr lang="ar-SA" sz="3600" b="1" dirty="0" smtClean="0">
                <a:solidFill>
                  <a:srgbClr val="FF0000"/>
                </a:solidFill>
              </a:rPr>
              <a:t> :</a:t>
            </a:r>
          </a:p>
          <a:p>
            <a:r>
              <a:rPr lang="ar-SA" b="1" dirty="0" smtClean="0"/>
              <a:t>تفرز هرمون </a:t>
            </a:r>
            <a:r>
              <a:rPr lang="ar-SA" b="1" dirty="0" err="1" smtClean="0"/>
              <a:t>الإدرينالين</a:t>
            </a:r>
            <a:r>
              <a:rPr lang="ar-SA" b="1" dirty="0" smtClean="0"/>
              <a:t> ( هرمون الانفعال ) يهيأ الفرد لمواقف الغضب والخوف.</a:t>
            </a:r>
          </a:p>
          <a:p>
            <a:endParaRPr lang="ar-SA" b="1" dirty="0"/>
          </a:p>
        </p:txBody>
      </p:sp>
      <p:pic>
        <p:nvPicPr>
          <p:cNvPr id="4" name="صورة 3" descr=";l.jpg"/>
          <p:cNvPicPr>
            <a:picLocks noChangeAspect="1"/>
          </p:cNvPicPr>
          <p:nvPr/>
        </p:nvPicPr>
        <p:blipFill>
          <a:blip r:embed="rId2"/>
          <a:stretch>
            <a:fillRect/>
          </a:stretch>
        </p:blipFill>
        <p:spPr>
          <a:xfrm>
            <a:off x="1285852" y="3429000"/>
            <a:ext cx="3740491" cy="2357452"/>
          </a:xfrm>
          <a:prstGeom prst="rect">
            <a:avLst/>
          </a:prstGeom>
        </p:spPr>
      </p:pic>
      <p:pic>
        <p:nvPicPr>
          <p:cNvPr id="5" name="صورة 4" descr="images.jpg"/>
          <p:cNvPicPr>
            <a:picLocks noChangeAspect="1"/>
          </p:cNvPicPr>
          <p:nvPr/>
        </p:nvPicPr>
        <p:blipFill>
          <a:blip r:embed="rId3"/>
          <a:stretch>
            <a:fillRect/>
          </a:stretch>
        </p:blipFill>
        <p:spPr>
          <a:xfrm>
            <a:off x="5286380" y="3429000"/>
            <a:ext cx="3643338" cy="2352611"/>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الغدد الصماء</a:t>
            </a:r>
            <a:endParaRPr lang="ar-SA" sz="4800" dirty="0"/>
          </a:p>
        </p:txBody>
      </p:sp>
      <p:sp>
        <p:nvSpPr>
          <p:cNvPr id="3" name="عنصر نائب للمحتوى 2"/>
          <p:cNvSpPr>
            <a:spLocks noGrp="1"/>
          </p:cNvSpPr>
          <p:nvPr>
            <p:ph idx="1"/>
          </p:nvPr>
        </p:nvSpPr>
        <p:spPr/>
        <p:txBody>
          <a:bodyPr>
            <a:normAutofit lnSpcReduction="10000"/>
          </a:bodyPr>
          <a:lstStyle/>
          <a:p>
            <a:r>
              <a:rPr lang="ar-SA" sz="3600" b="1" dirty="0" smtClean="0">
                <a:solidFill>
                  <a:srgbClr val="FF0000"/>
                </a:solidFill>
              </a:rPr>
              <a:t>7- الغدد الجنسية ( التناسلية ):</a:t>
            </a:r>
          </a:p>
          <a:p>
            <a:r>
              <a:rPr lang="ar-SA" b="1" dirty="0" smtClean="0"/>
              <a:t>هما الخصيتان عند الرجل والمبيضان عند المرأة.</a:t>
            </a:r>
          </a:p>
          <a:p>
            <a:r>
              <a:rPr lang="ar-SA" b="1" dirty="0" err="1" smtClean="0"/>
              <a:t>الهرمونات</a:t>
            </a:r>
            <a:r>
              <a:rPr lang="ar-SA" b="1" dirty="0" smtClean="0"/>
              <a:t> التي تفرزها هذه الغدد مسئولة عن ما يميز الذكور عن الإناث من الخصائص النفسية والجسمية.</a:t>
            </a:r>
          </a:p>
          <a:p>
            <a:r>
              <a:rPr lang="ar-SA" b="1" dirty="0" smtClean="0"/>
              <a:t>هرمون </a:t>
            </a:r>
            <a:r>
              <a:rPr lang="ar-SA" b="1" dirty="0" err="1" smtClean="0"/>
              <a:t>الاستروجين</a:t>
            </a:r>
            <a:r>
              <a:rPr lang="ar-SA" b="1" dirty="0" smtClean="0"/>
              <a:t> </a:t>
            </a:r>
            <a:r>
              <a:rPr lang="ar-SA" b="1" dirty="0" err="1" smtClean="0"/>
              <a:t>والبروجسترون</a:t>
            </a:r>
            <a:r>
              <a:rPr lang="ar-SA" b="1" dirty="0" smtClean="0"/>
              <a:t> عند الإناث.</a:t>
            </a:r>
          </a:p>
          <a:p>
            <a:r>
              <a:rPr lang="ar-SA" b="1" dirty="0" smtClean="0"/>
              <a:t>وهرمون </a:t>
            </a:r>
            <a:r>
              <a:rPr lang="ar-SA" b="1" dirty="0" err="1" smtClean="0"/>
              <a:t>التستسترون</a:t>
            </a:r>
            <a:r>
              <a:rPr lang="ar-SA" b="1" dirty="0" smtClean="0"/>
              <a:t> عند الذكور( نمو الصفات الذكرية, نمو الحنجرة, وخشونة الصوت, عرض المنكبين, ظهور شعر الذقن).</a:t>
            </a:r>
          </a:p>
          <a:p>
            <a:endParaRPr lang="ar-SA"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SA" sz="6000" b="1" dirty="0" smtClean="0"/>
              <a:t>النمو العقلي المعرفي</a:t>
            </a:r>
            <a:endParaRPr lang="ar-SA" sz="6000" b="1" dirty="0"/>
          </a:p>
        </p:txBody>
      </p:sp>
      <p:sp>
        <p:nvSpPr>
          <p:cNvPr id="3" name="عنوان فرعي 2"/>
          <p:cNvSpPr>
            <a:spLocks noGrp="1"/>
          </p:cNvSpPr>
          <p:nvPr>
            <p:ph type="subTitle" idx="1"/>
          </p:nvPr>
        </p:nvSpPr>
        <p:spPr/>
        <p:txBody>
          <a:bodyPr>
            <a:normAutofit lnSpcReduction="10000"/>
          </a:bodyPr>
          <a:lstStyle/>
          <a:p>
            <a:pPr algn="ctr"/>
            <a:endParaRPr lang="ar-SA" sz="5400" b="1" dirty="0" smtClean="0"/>
          </a:p>
          <a:p>
            <a:pPr algn="ctr"/>
            <a:r>
              <a:rPr lang="ar-SA" sz="5400" b="1" dirty="0" smtClean="0">
                <a:solidFill>
                  <a:schemeClr val="tx2"/>
                </a:solidFill>
              </a:rPr>
              <a:t>    نظرية </a:t>
            </a:r>
            <a:r>
              <a:rPr lang="ar-SA" sz="5400" b="1" dirty="0" err="1" smtClean="0">
                <a:solidFill>
                  <a:schemeClr val="tx2"/>
                </a:solidFill>
              </a:rPr>
              <a:t>بياجيه</a:t>
            </a:r>
            <a:endParaRPr lang="ar-SA" sz="5400" b="1" dirty="0" smtClean="0">
              <a:solidFill>
                <a:schemeClr val="tx2"/>
              </a:solidFill>
            </a:endParaRPr>
          </a:p>
          <a:p>
            <a:pPr algn="ctr"/>
            <a:endParaRPr lang="ar-SA" sz="5400" b="1" dirty="0">
              <a:solidFill>
                <a:schemeClr val="tx2"/>
              </a:solidFill>
            </a:endParaRPr>
          </a:p>
        </p:txBody>
      </p:sp>
      <p:pic>
        <p:nvPicPr>
          <p:cNvPr id="4" name="صورة 3" descr="psyt_0001_0002_0_img0044.jpg"/>
          <p:cNvPicPr>
            <a:picLocks noChangeAspect="1"/>
          </p:cNvPicPr>
          <p:nvPr/>
        </p:nvPicPr>
        <p:blipFill>
          <a:blip r:embed="rId2"/>
          <a:stretch>
            <a:fillRect/>
          </a:stretch>
        </p:blipFill>
        <p:spPr>
          <a:xfrm>
            <a:off x="3357554" y="3714752"/>
            <a:ext cx="3000396" cy="2214578"/>
          </a:xfrm>
          <a:prstGeom prst="rect">
            <a:avLst/>
          </a:prstGeom>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b="1" dirty="0" smtClean="0"/>
              <a:t>مراحل النمو المعرفي عند </a:t>
            </a:r>
            <a:r>
              <a:rPr lang="ar-SA" b="1" dirty="0" err="1" smtClean="0"/>
              <a:t>بياجيه</a:t>
            </a:r>
            <a:r>
              <a:rPr lang="ar-SA" b="1" dirty="0" smtClean="0"/>
              <a:t/>
            </a:r>
            <a:br>
              <a:rPr lang="ar-SA" b="1" dirty="0" smtClean="0"/>
            </a:br>
            <a:r>
              <a:rPr lang="en-US" sz="3600" b="1" dirty="0" smtClean="0"/>
              <a:t>Stages Cognitive Development</a:t>
            </a:r>
            <a:endParaRPr lang="ar-SA" dirty="0"/>
          </a:p>
        </p:txBody>
      </p:sp>
      <p:pic>
        <p:nvPicPr>
          <p:cNvPr id="4" name="عنصر نائب للمحتوى 3" descr="ى.jpg"/>
          <p:cNvPicPr>
            <a:picLocks noGrp="1" noChangeAspect="1"/>
          </p:cNvPicPr>
          <p:nvPr>
            <p:ph idx="1"/>
          </p:nvPr>
        </p:nvPicPr>
        <p:blipFill>
          <a:blip r:embed="rId2"/>
          <a:stretch>
            <a:fillRect/>
          </a:stretch>
        </p:blipFill>
        <p:spPr>
          <a:xfrm>
            <a:off x="1785918" y="1714488"/>
            <a:ext cx="6429420" cy="4357718"/>
          </a:xfr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latin typeface="Arial" pitchFamily="34" charset="0"/>
                <a:cs typeface="Arial" pitchFamily="34" charset="0"/>
              </a:rPr>
              <a:t>خصائص عملية النمو</a:t>
            </a:r>
            <a:endParaRPr lang="ar-SA" dirty="0"/>
          </a:p>
        </p:txBody>
      </p:sp>
      <p:sp>
        <p:nvSpPr>
          <p:cNvPr id="3" name="عنصر نائب للمحتوى 2"/>
          <p:cNvSpPr>
            <a:spLocks noGrp="1"/>
          </p:cNvSpPr>
          <p:nvPr>
            <p:ph idx="1"/>
          </p:nvPr>
        </p:nvSpPr>
        <p:spPr/>
        <p:txBody>
          <a:bodyPr/>
          <a:lstStyle/>
          <a:p>
            <a:r>
              <a:rPr lang="ar-SA" b="1" dirty="0" smtClean="0">
                <a:latin typeface="Arial" pitchFamily="34" charset="0"/>
                <a:cs typeface="Arial" pitchFamily="34" charset="0"/>
              </a:rPr>
              <a:t>6- تعدد العوامل التي تؤثر في النمو.</a:t>
            </a:r>
          </a:p>
          <a:p>
            <a:r>
              <a:rPr lang="ar-SA" b="1" dirty="0" smtClean="0">
                <a:latin typeface="Arial" pitchFamily="34" charset="0"/>
                <a:cs typeface="Arial" pitchFamily="34" charset="0"/>
              </a:rPr>
              <a:t>7- الفترات الحاسمة في النمو.</a:t>
            </a:r>
          </a:p>
          <a:p>
            <a:r>
              <a:rPr lang="ar-SA" b="1" dirty="0" smtClean="0">
                <a:latin typeface="Arial" pitchFamily="34" charset="0"/>
                <a:cs typeface="Arial" pitchFamily="34" charset="0"/>
              </a:rPr>
              <a:t>8- الخصوصية في النمو.</a:t>
            </a:r>
          </a:p>
          <a:p>
            <a:r>
              <a:rPr lang="ar-SA" b="1" dirty="0" smtClean="0">
                <a:latin typeface="Arial" pitchFamily="34" charset="0"/>
                <a:cs typeface="Arial" pitchFamily="34" charset="0"/>
              </a:rPr>
              <a:t>9- الخبرات التي يمر </a:t>
            </a:r>
            <a:r>
              <a:rPr lang="ar-SA" b="1" dirty="0" err="1" smtClean="0">
                <a:latin typeface="Arial" pitchFamily="34" charset="0"/>
                <a:cs typeface="Arial" pitchFamily="34" charset="0"/>
              </a:rPr>
              <a:t>بها</a:t>
            </a:r>
            <a:r>
              <a:rPr lang="ar-SA" b="1" dirty="0" smtClean="0">
                <a:latin typeface="Arial" pitchFamily="34" charset="0"/>
                <a:cs typeface="Arial" pitchFamily="34" charset="0"/>
              </a:rPr>
              <a:t> الفرد في مرحلة ما تؤثر عليه في المراحل اللاحقة.</a:t>
            </a:r>
          </a:p>
          <a:p>
            <a:endParaRPr lang="ar-SA" b="1" dirty="0">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200" b="1" dirty="0" smtClean="0">
                <a:solidFill>
                  <a:schemeClr val="accent3">
                    <a:lumMod val="75000"/>
                  </a:schemeClr>
                </a:solidFill>
              </a:rPr>
              <a:t>أولاً: المرحلة حس حركية:</a:t>
            </a:r>
            <a:br>
              <a:rPr lang="ar-SA" sz="3200" b="1" dirty="0" smtClean="0">
                <a:solidFill>
                  <a:schemeClr val="accent3">
                    <a:lumMod val="75000"/>
                  </a:schemeClr>
                </a:solidFill>
              </a:rPr>
            </a:br>
            <a:r>
              <a:rPr lang="ar-SA" sz="3200" b="1" dirty="0" smtClean="0">
                <a:solidFill>
                  <a:schemeClr val="accent3">
                    <a:lumMod val="75000"/>
                  </a:schemeClr>
                </a:solidFill>
              </a:rPr>
              <a:t> </a:t>
            </a:r>
            <a:r>
              <a:rPr lang="en-US" sz="3200" b="1" dirty="0" smtClean="0">
                <a:solidFill>
                  <a:schemeClr val="accent3">
                    <a:lumMod val="75000"/>
                  </a:schemeClr>
                </a:solidFill>
              </a:rPr>
              <a:t>Sensor Motor Stage </a:t>
            </a:r>
            <a:endParaRPr lang="ar-SA" sz="3200" b="1" dirty="0" smtClean="0">
              <a:solidFill>
                <a:schemeClr val="accent3">
                  <a:lumMod val="75000"/>
                </a:schemeClr>
              </a:solidFill>
            </a:endParaRPr>
          </a:p>
        </p:txBody>
      </p:sp>
      <p:sp>
        <p:nvSpPr>
          <p:cNvPr id="3" name="عنصر نائب للمحتوى 2"/>
          <p:cNvSpPr>
            <a:spLocks noGrp="1"/>
          </p:cNvSpPr>
          <p:nvPr>
            <p:ph idx="1"/>
          </p:nvPr>
        </p:nvSpPr>
        <p:spPr>
          <a:xfrm>
            <a:off x="2714612" y="1447800"/>
            <a:ext cx="6219076" cy="4800600"/>
          </a:xfrm>
        </p:spPr>
        <p:txBody>
          <a:bodyPr>
            <a:normAutofit/>
          </a:bodyPr>
          <a:lstStyle/>
          <a:p>
            <a:r>
              <a:rPr lang="ar-SA" sz="2800" b="1" dirty="0" smtClean="0">
                <a:solidFill>
                  <a:schemeClr val="accent1">
                    <a:lumMod val="50000"/>
                  </a:schemeClr>
                </a:solidFill>
              </a:rPr>
              <a:t> ”تمتد هذه المرحلة منذ الولادة وحتى نهاية السنة الثانية من العمر“</a:t>
            </a:r>
            <a:r>
              <a:rPr lang="ar-SA" sz="2000" b="1" dirty="0" smtClean="0">
                <a:solidFill>
                  <a:schemeClr val="accent1">
                    <a:lumMod val="50000"/>
                  </a:schemeClr>
                </a:solidFill>
              </a:rPr>
              <a:t>عقل (1989).</a:t>
            </a:r>
          </a:p>
          <a:p>
            <a:r>
              <a:rPr lang="ar-SA" sz="2800" b="1" dirty="0" smtClean="0">
                <a:solidFill>
                  <a:schemeClr val="accent1">
                    <a:lumMod val="50000"/>
                  </a:schemeClr>
                </a:solidFill>
              </a:rPr>
              <a:t> ويعتمد الطفل في هذه المرحلة على استخدام الحواس المتعددة والأفعال الحركية لاكتشاف العالم المحيط </a:t>
            </a:r>
            <a:r>
              <a:rPr lang="ar-SA" sz="2800" b="1" dirty="0" err="1" smtClean="0">
                <a:solidFill>
                  <a:schemeClr val="accent1">
                    <a:lumMod val="50000"/>
                  </a:schemeClr>
                </a:solidFill>
              </a:rPr>
              <a:t>به</a:t>
            </a:r>
            <a:r>
              <a:rPr lang="ar-SA" sz="2800" b="1" dirty="0" smtClean="0">
                <a:solidFill>
                  <a:schemeClr val="accent1">
                    <a:lumMod val="50000"/>
                  </a:schemeClr>
                </a:solidFill>
              </a:rPr>
              <a:t> والتعرف على الأشياء الموجودة فيه وفهمها . وتسمى هذه المرحلة بالمرحلة الحس حركية، لأن استراتيجيات التفكير والتعلم التي يستخدمها الطفل تعتمد على الاتصال الحسي المباشر بالأشياء، والأفعال والمعالجات التي يقوم </a:t>
            </a:r>
            <a:r>
              <a:rPr lang="ar-SA" sz="2800" b="1" dirty="0" err="1" smtClean="0">
                <a:solidFill>
                  <a:schemeClr val="accent1">
                    <a:lumMod val="50000"/>
                  </a:schemeClr>
                </a:solidFill>
              </a:rPr>
              <a:t>بها</a:t>
            </a:r>
            <a:r>
              <a:rPr lang="ar-SA" sz="2800" b="1" dirty="0" smtClean="0">
                <a:solidFill>
                  <a:schemeClr val="accent1">
                    <a:lumMod val="50000"/>
                  </a:schemeClr>
                </a:solidFill>
              </a:rPr>
              <a:t> حيال الأشياء . </a:t>
            </a:r>
            <a:r>
              <a:rPr lang="ar-SA" sz="2000" b="1" dirty="0" err="1" smtClean="0">
                <a:solidFill>
                  <a:schemeClr val="accent1">
                    <a:lumMod val="50000"/>
                  </a:schemeClr>
                </a:solidFill>
              </a:rPr>
              <a:t>الريماوي</a:t>
            </a:r>
            <a:r>
              <a:rPr lang="ar-SA" sz="2000" b="1" dirty="0" smtClean="0">
                <a:solidFill>
                  <a:schemeClr val="accent1">
                    <a:lumMod val="50000"/>
                  </a:schemeClr>
                </a:solidFill>
              </a:rPr>
              <a:t> (2003).</a:t>
            </a:r>
            <a:endParaRPr lang="ar-SA" sz="2800" b="1" dirty="0">
              <a:solidFill>
                <a:schemeClr val="accent1">
                  <a:lumMod val="50000"/>
                </a:schemeClr>
              </a:solidFill>
            </a:endParaRPr>
          </a:p>
        </p:txBody>
      </p:sp>
      <p:pic>
        <p:nvPicPr>
          <p:cNvPr id="4" name="صورة 3" descr="CP1CAQN1K4SCAGED8DMCAOUMM0DCAXWEFRACAVBLM68CA9OYNMQCAPNYWEACAY5RFT1CA99HFU0CA62F831CAQK0OFBCAQXWWWZCA6THSCLCA9K2U90CAV4QLDHCAP84HXECA84HYNYCA23XGQUCA2UGJIQ.jpg"/>
          <p:cNvPicPr>
            <a:picLocks noChangeAspect="1"/>
          </p:cNvPicPr>
          <p:nvPr/>
        </p:nvPicPr>
        <p:blipFill>
          <a:blip r:embed="rId2"/>
          <a:stretch>
            <a:fillRect/>
          </a:stretch>
        </p:blipFill>
        <p:spPr>
          <a:xfrm rot="20875058">
            <a:off x="1054449" y="2008322"/>
            <a:ext cx="1587347" cy="1369865"/>
          </a:xfrm>
          <a:prstGeom prst="rect">
            <a:avLst/>
          </a:prstGeom>
          <a:ln w="3175">
            <a:solidFill>
              <a:schemeClr val="tx1"/>
            </a:solidFill>
          </a:ln>
        </p:spPr>
      </p:pic>
      <p:pic>
        <p:nvPicPr>
          <p:cNvPr id="6" name="صورة 5" descr="WPVCAEURMZQCAYY56LLCALGYJYYCASJ3DOECASK3U0MCAAL3SVICAZV8YFBCA3J36H3CAG6GJDRCA2Y7P67CA5N23S1CAC4Z37HCA2783ULCA4GI7YRCAAWKS2TCAIEK9DMCAFKN74UCAV0Y3IGCAKYI3PY.jpg"/>
          <p:cNvPicPr>
            <a:picLocks noChangeAspect="1"/>
          </p:cNvPicPr>
          <p:nvPr/>
        </p:nvPicPr>
        <p:blipFill>
          <a:blip r:embed="rId3"/>
          <a:stretch>
            <a:fillRect/>
          </a:stretch>
        </p:blipFill>
        <p:spPr>
          <a:xfrm rot="20878686">
            <a:off x="1140665" y="3918774"/>
            <a:ext cx="1528848" cy="1510713"/>
          </a:xfrm>
          <a:prstGeom prst="rect">
            <a:avLst/>
          </a:prstGeom>
          <a:ln w="9525">
            <a:solidFill>
              <a:schemeClr val="tx1"/>
            </a:solidFill>
          </a:ln>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200" b="1" dirty="0" smtClean="0">
                <a:solidFill>
                  <a:schemeClr val="accent3">
                    <a:lumMod val="75000"/>
                  </a:schemeClr>
                </a:solidFill>
              </a:rPr>
              <a:t>أولاً: المرحلة حس حركية: </a:t>
            </a:r>
            <a:br>
              <a:rPr lang="ar-SA" sz="3200" b="1" dirty="0" smtClean="0">
                <a:solidFill>
                  <a:schemeClr val="accent3">
                    <a:lumMod val="75000"/>
                  </a:schemeClr>
                </a:solidFill>
              </a:rPr>
            </a:br>
            <a:r>
              <a:rPr lang="en-US" sz="3200" b="1" dirty="0" smtClean="0">
                <a:solidFill>
                  <a:schemeClr val="accent3">
                    <a:lumMod val="75000"/>
                  </a:schemeClr>
                </a:solidFill>
              </a:rPr>
              <a:t>Sensor Motor Stage </a:t>
            </a:r>
            <a:endParaRPr lang="ar-SA" sz="3200" b="1" dirty="0" smtClean="0">
              <a:solidFill>
                <a:schemeClr val="accent3">
                  <a:lumMod val="75000"/>
                </a:schemeClr>
              </a:solidFill>
            </a:endParaRPr>
          </a:p>
        </p:txBody>
      </p:sp>
      <p:sp>
        <p:nvSpPr>
          <p:cNvPr id="3" name="عنصر نائب للمحتوى 2"/>
          <p:cNvSpPr>
            <a:spLocks noGrp="1"/>
          </p:cNvSpPr>
          <p:nvPr>
            <p:ph idx="1"/>
          </p:nvPr>
        </p:nvSpPr>
        <p:spPr>
          <a:xfrm>
            <a:off x="2928926" y="1447800"/>
            <a:ext cx="6004762" cy="4800600"/>
          </a:xfrm>
        </p:spPr>
        <p:txBody>
          <a:bodyPr/>
          <a:lstStyle/>
          <a:p>
            <a:r>
              <a:rPr lang="ar-SA" b="1" dirty="0" smtClean="0">
                <a:solidFill>
                  <a:schemeClr val="accent1">
                    <a:lumMod val="50000"/>
                  </a:schemeClr>
                </a:solidFill>
              </a:rPr>
              <a:t>”والطفل في نهاية هذه المرحلة يميز المثيرات, ويكتسب في نهايتها تقريباً فكرة ثبات أو(بقاء) الأشياء, إذ لم يعد وجود الأشياء مرتبطاً بإدراكه الحسي لها“. </a:t>
            </a:r>
            <a:r>
              <a:rPr lang="ar-SA" sz="2000" b="1" dirty="0" smtClean="0">
                <a:solidFill>
                  <a:schemeClr val="accent1">
                    <a:lumMod val="50000"/>
                  </a:schemeClr>
                </a:solidFill>
              </a:rPr>
              <a:t>عقل (1989,ص 96).</a:t>
            </a:r>
            <a:endParaRPr lang="ar-SA" b="1" dirty="0" smtClean="0">
              <a:solidFill>
                <a:schemeClr val="accent1">
                  <a:lumMod val="50000"/>
                </a:schemeClr>
              </a:solidFill>
            </a:endParaRPr>
          </a:p>
        </p:txBody>
      </p:sp>
      <p:pic>
        <p:nvPicPr>
          <p:cNvPr id="4" name="صورة 3" descr="images.jpg"/>
          <p:cNvPicPr>
            <a:picLocks noChangeAspect="1"/>
          </p:cNvPicPr>
          <p:nvPr/>
        </p:nvPicPr>
        <p:blipFill>
          <a:blip r:embed="rId2"/>
          <a:stretch>
            <a:fillRect/>
          </a:stretch>
        </p:blipFill>
        <p:spPr>
          <a:xfrm>
            <a:off x="1142976" y="1571612"/>
            <a:ext cx="1785950" cy="3214710"/>
          </a:xfrm>
          <a:prstGeom prst="rect">
            <a:avLst/>
          </a:prstGeom>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200" b="1" dirty="0" smtClean="0">
                <a:solidFill>
                  <a:schemeClr val="accent3">
                    <a:lumMod val="75000"/>
                  </a:schemeClr>
                </a:solidFill>
              </a:rPr>
              <a:t>ثانياً: مرحلة ما قبل العمليات </a:t>
            </a:r>
            <a:br>
              <a:rPr lang="ar-SA" sz="3200" b="1" dirty="0" smtClean="0">
                <a:solidFill>
                  <a:schemeClr val="accent3">
                    <a:lumMod val="75000"/>
                  </a:schemeClr>
                </a:solidFill>
              </a:rPr>
            </a:br>
            <a:r>
              <a:rPr lang="ar-SA" sz="3200" b="1" dirty="0" smtClean="0">
                <a:solidFill>
                  <a:schemeClr val="accent3">
                    <a:lumMod val="75000"/>
                  </a:schemeClr>
                </a:solidFill>
              </a:rPr>
              <a:t> </a:t>
            </a:r>
            <a:r>
              <a:rPr lang="en-US" sz="3200" b="1" dirty="0" smtClean="0">
                <a:solidFill>
                  <a:schemeClr val="accent3">
                    <a:lumMod val="75000"/>
                  </a:schemeClr>
                </a:solidFill>
              </a:rPr>
              <a:t>Preoperational Stage </a:t>
            </a:r>
            <a:endParaRPr lang="ar-SA" sz="3200" dirty="0">
              <a:solidFill>
                <a:schemeClr val="accent3">
                  <a:lumMod val="75000"/>
                </a:schemeClr>
              </a:solidFill>
            </a:endParaRPr>
          </a:p>
        </p:txBody>
      </p:sp>
      <p:sp>
        <p:nvSpPr>
          <p:cNvPr id="3" name="عنصر نائب للمحتوى 2"/>
          <p:cNvSpPr>
            <a:spLocks noGrp="1"/>
          </p:cNvSpPr>
          <p:nvPr>
            <p:ph idx="1"/>
          </p:nvPr>
        </p:nvSpPr>
        <p:spPr>
          <a:xfrm>
            <a:off x="2214546" y="1447800"/>
            <a:ext cx="6719142" cy="4800600"/>
          </a:xfrm>
        </p:spPr>
        <p:txBody>
          <a:bodyPr>
            <a:normAutofit/>
          </a:bodyPr>
          <a:lstStyle/>
          <a:p>
            <a:r>
              <a:rPr lang="ar-SA" b="1" dirty="0" smtClean="0">
                <a:solidFill>
                  <a:schemeClr val="accent1">
                    <a:lumMod val="50000"/>
                  </a:schemeClr>
                </a:solidFill>
              </a:rPr>
              <a:t>”تمتد هذه المرحلة من سن الثالثة حتى السابعة من العمر</a:t>
            </a:r>
            <a:r>
              <a:rPr lang="ar-SA" sz="2200" b="1" dirty="0" smtClean="0">
                <a:solidFill>
                  <a:schemeClr val="accent1">
                    <a:lumMod val="50000"/>
                  </a:schemeClr>
                </a:solidFill>
              </a:rPr>
              <a:t>“ </a:t>
            </a:r>
            <a:r>
              <a:rPr lang="ar-SA" sz="2200" b="1" dirty="0" err="1" smtClean="0">
                <a:solidFill>
                  <a:schemeClr val="accent1">
                    <a:lumMod val="50000"/>
                  </a:schemeClr>
                </a:solidFill>
              </a:rPr>
              <a:t>الهنداوي</a:t>
            </a:r>
            <a:r>
              <a:rPr lang="ar-SA" sz="2200" b="1" dirty="0" smtClean="0">
                <a:solidFill>
                  <a:schemeClr val="accent1">
                    <a:lumMod val="50000"/>
                  </a:schemeClr>
                </a:solidFill>
              </a:rPr>
              <a:t>(2005, </a:t>
            </a:r>
            <a:r>
              <a:rPr lang="ar-SA" sz="2200" b="1" dirty="0" err="1" smtClean="0">
                <a:solidFill>
                  <a:schemeClr val="accent1">
                    <a:lumMod val="50000"/>
                  </a:schemeClr>
                </a:solidFill>
              </a:rPr>
              <a:t>ص</a:t>
            </a:r>
            <a:r>
              <a:rPr lang="ar-SA" sz="2200" b="1" dirty="0" smtClean="0">
                <a:solidFill>
                  <a:schemeClr val="accent1">
                    <a:lumMod val="50000"/>
                  </a:schemeClr>
                </a:solidFill>
              </a:rPr>
              <a:t> 73).</a:t>
            </a:r>
            <a:endParaRPr lang="ar-SA" b="1" dirty="0" smtClean="0">
              <a:solidFill>
                <a:schemeClr val="accent1">
                  <a:lumMod val="50000"/>
                </a:schemeClr>
              </a:solidFill>
            </a:endParaRPr>
          </a:p>
          <a:p>
            <a:r>
              <a:rPr lang="ar-SA" b="1" dirty="0" smtClean="0">
                <a:solidFill>
                  <a:schemeClr val="accent1">
                    <a:lumMod val="50000"/>
                  </a:schemeClr>
                </a:solidFill>
              </a:rPr>
              <a:t>وتعرف أيضاً باسم مرحلة التفكير التصويري. وتسمى بمرحلة ما قبل العمليات لأن الطفل لا يكون قادراً على استخدام أو إجراء العمليات المعرفية بشكل واضح ومنظم بالرغم من تطور بعض المظاهر المعرفية لديه</a:t>
            </a:r>
            <a:r>
              <a:rPr lang="ar-SA" b="1" dirty="0" smtClean="0">
                <a:solidFill>
                  <a:schemeClr val="accent1">
                    <a:lumMod val="50000"/>
                  </a:schemeClr>
                </a:solidFill>
              </a:rPr>
              <a:t>.</a:t>
            </a:r>
            <a:endParaRPr lang="ar-SA" b="1" dirty="0" smtClean="0">
              <a:solidFill>
                <a:schemeClr val="accent1">
                  <a:lumMod val="50000"/>
                </a:schemeClr>
              </a:solidFill>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sz="4000" b="1" dirty="0" smtClean="0">
                <a:solidFill>
                  <a:schemeClr val="accent3">
                    <a:lumMod val="75000"/>
                  </a:schemeClr>
                </a:solidFill>
              </a:rPr>
              <a:t>ثانياً: مرحلة ما قبل العمليات </a:t>
            </a:r>
            <a:br>
              <a:rPr lang="ar-SA" sz="4000" b="1" dirty="0" smtClean="0">
                <a:solidFill>
                  <a:schemeClr val="accent3">
                    <a:lumMod val="75000"/>
                  </a:schemeClr>
                </a:solidFill>
              </a:rPr>
            </a:br>
            <a:r>
              <a:rPr lang="ar-SA" sz="4000" b="1" dirty="0" smtClean="0">
                <a:solidFill>
                  <a:schemeClr val="accent3">
                    <a:lumMod val="75000"/>
                  </a:schemeClr>
                </a:solidFill>
              </a:rPr>
              <a:t> </a:t>
            </a:r>
            <a:r>
              <a:rPr lang="en-US" sz="4000" b="1" dirty="0" smtClean="0">
                <a:solidFill>
                  <a:schemeClr val="accent3">
                    <a:lumMod val="75000"/>
                  </a:schemeClr>
                </a:solidFill>
              </a:rPr>
              <a:t>Preoperational Stage </a:t>
            </a:r>
            <a:endParaRPr lang="ar-SA" dirty="0"/>
          </a:p>
        </p:txBody>
      </p:sp>
      <p:pic>
        <p:nvPicPr>
          <p:cNvPr id="4" name="عنصر نائب للمحتوى 3" descr="بدون عنوان-2.jpg"/>
          <p:cNvPicPr>
            <a:picLocks noGrp="1" noChangeAspect="1"/>
          </p:cNvPicPr>
          <p:nvPr>
            <p:ph idx="1"/>
          </p:nvPr>
        </p:nvPicPr>
        <p:blipFill>
          <a:blip r:embed="rId2"/>
          <a:stretch>
            <a:fillRect/>
          </a:stretch>
        </p:blipFill>
        <p:spPr>
          <a:xfrm>
            <a:off x="5000628" y="2000240"/>
            <a:ext cx="3143272" cy="3714776"/>
          </a:xfrm>
        </p:spPr>
      </p:pic>
      <p:pic>
        <p:nvPicPr>
          <p:cNvPr id="5" name="صورة 4" descr="ببب.jpg"/>
          <p:cNvPicPr>
            <a:picLocks noChangeAspect="1"/>
          </p:cNvPicPr>
          <p:nvPr/>
        </p:nvPicPr>
        <p:blipFill>
          <a:blip r:embed="rId3"/>
          <a:stretch>
            <a:fillRect/>
          </a:stretch>
        </p:blipFill>
        <p:spPr>
          <a:xfrm>
            <a:off x="1428728" y="1928802"/>
            <a:ext cx="3429024" cy="3929090"/>
          </a:xfrm>
          <a:prstGeom prst="rect">
            <a:avLst/>
          </a:prstGeom>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200" b="1" dirty="0" smtClean="0">
                <a:solidFill>
                  <a:schemeClr val="accent3">
                    <a:lumMod val="75000"/>
                  </a:schemeClr>
                </a:solidFill>
              </a:rPr>
              <a:t>ثالثاً: مرحلة العمليات المادية</a:t>
            </a:r>
            <a:br>
              <a:rPr lang="ar-SA" sz="3200" b="1" dirty="0" smtClean="0">
                <a:solidFill>
                  <a:schemeClr val="accent3">
                    <a:lumMod val="75000"/>
                  </a:schemeClr>
                </a:solidFill>
              </a:rPr>
            </a:br>
            <a:r>
              <a:rPr lang="ar-SA" sz="3200" b="1" dirty="0" smtClean="0">
                <a:solidFill>
                  <a:schemeClr val="accent3">
                    <a:lumMod val="75000"/>
                  </a:schemeClr>
                </a:solidFill>
              </a:rPr>
              <a:t> </a:t>
            </a:r>
            <a:r>
              <a:rPr lang="en-US" sz="3200" b="1" dirty="0" smtClean="0">
                <a:solidFill>
                  <a:schemeClr val="accent3">
                    <a:lumMod val="75000"/>
                  </a:schemeClr>
                </a:solidFill>
              </a:rPr>
              <a:t>Concrete Operational Stage </a:t>
            </a:r>
            <a:endParaRPr lang="ar-SA" sz="3200" dirty="0">
              <a:solidFill>
                <a:schemeClr val="accent3">
                  <a:lumMod val="75000"/>
                </a:schemeClr>
              </a:solidFill>
            </a:endParaRPr>
          </a:p>
        </p:txBody>
      </p:sp>
      <p:sp>
        <p:nvSpPr>
          <p:cNvPr id="3" name="عنصر نائب للمحتوى 2"/>
          <p:cNvSpPr>
            <a:spLocks noGrp="1"/>
          </p:cNvSpPr>
          <p:nvPr>
            <p:ph idx="1"/>
          </p:nvPr>
        </p:nvSpPr>
        <p:spPr>
          <a:xfrm>
            <a:off x="3071802" y="1447800"/>
            <a:ext cx="5861886" cy="4800600"/>
          </a:xfrm>
        </p:spPr>
        <p:txBody>
          <a:bodyPr>
            <a:normAutofit lnSpcReduction="10000"/>
          </a:bodyPr>
          <a:lstStyle/>
          <a:p>
            <a:r>
              <a:rPr lang="ar-SA" b="1" dirty="0" smtClean="0">
                <a:solidFill>
                  <a:schemeClr val="accent1">
                    <a:lumMod val="50000"/>
                  </a:schemeClr>
                </a:solidFill>
              </a:rPr>
              <a:t>تمتد هذه المرحلة من بداية السنة الثامنة إلى نهاية السنة الحادية عشرة من العمر، وفيها يستطيع الطفل القيام بالعديد من العمليات المعرفية الحقيقية المرتبطة بالأشياء المادية التي يصادفها أو تلك التي خبرها في السابق. وعليه يستطيع الطفل إجراء عمليات منطقية والبحث عن الأسباب وعمل الاستدلالات وإصدار الأحكام والتنبؤ بالحوادث المستقبلية، ولكن على المستوى المادي المحسوس.</a:t>
            </a:r>
            <a:r>
              <a:rPr lang="ar-SA" b="1" dirty="0" smtClean="0"/>
              <a:t> </a:t>
            </a:r>
            <a:r>
              <a:rPr lang="ar-SA" sz="2000" b="1" dirty="0" err="1" smtClean="0">
                <a:solidFill>
                  <a:schemeClr val="accent1">
                    <a:lumMod val="50000"/>
                  </a:schemeClr>
                </a:solidFill>
              </a:rPr>
              <a:t>الهنداوي</a:t>
            </a:r>
            <a:r>
              <a:rPr lang="ar-SA" sz="2000" b="1" dirty="0" smtClean="0">
                <a:solidFill>
                  <a:schemeClr val="accent1">
                    <a:lumMod val="50000"/>
                  </a:schemeClr>
                </a:solidFill>
              </a:rPr>
              <a:t> (2005).</a:t>
            </a:r>
            <a:endParaRPr lang="ar-SA" b="1" dirty="0">
              <a:solidFill>
                <a:schemeClr val="accent1">
                  <a:lumMod val="50000"/>
                </a:schemeClr>
              </a:solidFill>
            </a:endParaRPr>
          </a:p>
        </p:txBody>
      </p:sp>
      <p:pic>
        <p:nvPicPr>
          <p:cNvPr id="4" name="صورة 3" descr="R5KCAJ05AR6CAHVH0WPCAE737GZCAM4C1VQCAPOS982CAWIMYUYCADYEHGICAZ20LVBCAJ2A0TICAYRNODBCAAXX00ECA0QKFB1CAJDWFGRCAU9SF3WCAYRWBSHCAUC702CCADLD6GUCAULO0R9CAK3X23L.jpg"/>
          <p:cNvPicPr>
            <a:picLocks noChangeAspect="1"/>
          </p:cNvPicPr>
          <p:nvPr/>
        </p:nvPicPr>
        <p:blipFill>
          <a:blip r:embed="rId2"/>
          <a:stretch>
            <a:fillRect/>
          </a:stretch>
        </p:blipFill>
        <p:spPr>
          <a:xfrm>
            <a:off x="1214414" y="1714488"/>
            <a:ext cx="1857388" cy="4000528"/>
          </a:xfrm>
          <a:prstGeom prst="rect">
            <a:avLst/>
          </a:prstGeom>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sz="4400" b="1" dirty="0" smtClean="0">
                <a:solidFill>
                  <a:schemeClr val="accent3">
                    <a:lumMod val="75000"/>
                  </a:schemeClr>
                </a:solidFill>
              </a:rPr>
              <a:t>ثالثاً: مرحلة العمليات المادية</a:t>
            </a:r>
            <a:br>
              <a:rPr lang="ar-SA" sz="4400" b="1" dirty="0" smtClean="0">
                <a:solidFill>
                  <a:schemeClr val="accent3">
                    <a:lumMod val="75000"/>
                  </a:schemeClr>
                </a:solidFill>
              </a:rPr>
            </a:br>
            <a:r>
              <a:rPr lang="ar-SA" sz="4400" b="1" dirty="0" smtClean="0">
                <a:solidFill>
                  <a:schemeClr val="accent3">
                    <a:lumMod val="75000"/>
                  </a:schemeClr>
                </a:solidFill>
              </a:rPr>
              <a:t> </a:t>
            </a:r>
            <a:r>
              <a:rPr lang="en-US" sz="4400" b="1" dirty="0" smtClean="0">
                <a:solidFill>
                  <a:schemeClr val="accent3">
                    <a:lumMod val="75000"/>
                  </a:schemeClr>
                </a:solidFill>
              </a:rPr>
              <a:t>Concrete Operational Stage </a:t>
            </a:r>
            <a:endParaRPr lang="ar-SA" dirty="0"/>
          </a:p>
        </p:txBody>
      </p:sp>
      <p:sp>
        <p:nvSpPr>
          <p:cNvPr id="3" name="عنصر نائب للمحتوى 2"/>
          <p:cNvSpPr>
            <a:spLocks noGrp="1"/>
          </p:cNvSpPr>
          <p:nvPr>
            <p:ph idx="1"/>
          </p:nvPr>
        </p:nvSpPr>
        <p:spPr/>
        <p:txBody>
          <a:bodyPr>
            <a:normAutofit/>
          </a:bodyPr>
          <a:lstStyle/>
          <a:p>
            <a:r>
              <a:rPr lang="ar-SA" sz="2800" b="1" dirty="0" smtClean="0">
                <a:solidFill>
                  <a:schemeClr val="accent1">
                    <a:lumMod val="50000"/>
                  </a:schemeClr>
                </a:solidFill>
              </a:rPr>
              <a:t>ينجح الطفل في استخدام طرق مجردة إذا كانت المشكلة بسيطة جداً, ولكن طفل العمليات المادية أو الحسية ينجح أكثر إذا اعتمد على الأشياء ذاتها, ما يتعلمه هو أن الأشياء تبقى ثابتة حتى ولو تغير شكلها الظاهر, وهذه الظاهرة تسمى بقانون الحفظ أو الاحتفاظ . </a:t>
            </a:r>
            <a:r>
              <a:rPr lang="ar-SA" sz="2000" b="1" dirty="0" smtClean="0">
                <a:solidFill>
                  <a:schemeClr val="accent1">
                    <a:lumMod val="50000"/>
                  </a:schemeClr>
                </a:solidFill>
              </a:rPr>
              <a:t>عقل (1989).</a:t>
            </a:r>
            <a:endParaRPr lang="ar-SA" sz="2800" b="1" dirty="0" smtClean="0">
              <a:solidFill>
                <a:schemeClr val="accent1">
                  <a:lumMod val="50000"/>
                </a:schemeClr>
              </a:solidFill>
            </a:endParaRPr>
          </a:p>
          <a:p>
            <a:endParaRPr lang="ar-SA" sz="2800" b="1" dirty="0">
              <a:solidFill>
                <a:schemeClr val="accent1">
                  <a:lumMod val="50000"/>
                </a:schemeClr>
              </a:solidFill>
            </a:endParaRPr>
          </a:p>
        </p:txBody>
      </p:sp>
      <p:pic>
        <p:nvPicPr>
          <p:cNvPr id="4" name="صورة 3" descr="5AICAM1GCB2CAMX7VGCCA9W1JISCA1J8HATCAMELQPPCA7QFCX2CAIKN5XSCA1GS9M7CAC2IFNBCAVS33YSCAFML1KWCACJ2FKZCAAJY188CAFQFQ15CAPX7CW2CANXQXN0CA095HTXCAX6JE05CAKFSTV9.jpg"/>
          <p:cNvPicPr>
            <a:picLocks noChangeAspect="1"/>
          </p:cNvPicPr>
          <p:nvPr/>
        </p:nvPicPr>
        <p:blipFill>
          <a:blip r:embed="rId2"/>
          <a:stretch>
            <a:fillRect/>
          </a:stretch>
        </p:blipFill>
        <p:spPr>
          <a:xfrm>
            <a:off x="1643042" y="3929066"/>
            <a:ext cx="6858048" cy="2500330"/>
          </a:xfrm>
          <a:prstGeom prst="rect">
            <a:avLst/>
          </a:prstGeom>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600" b="1" dirty="0" smtClean="0">
                <a:solidFill>
                  <a:schemeClr val="accent5">
                    <a:lumMod val="75000"/>
                  </a:schemeClr>
                </a:solidFill>
              </a:rPr>
              <a:t>رابعاً: مرحلة العمليات المجردة</a:t>
            </a:r>
            <a:br>
              <a:rPr lang="ar-SA" sz="3600" b="1" dirty="0" smtClean="0">
                <a:solidFill>
                  <a:schemeClr val="accent5">
                    <a:lumMod val="75000"/>
                  </a:schemeClr>
                </a:solidFill>
              </a:rPr>
            </a:br>
            <a:r>
              <a:rPr lang="en-US" sz="3600" b="1" dirty="0" smtClean="0">
                <a:solidFill>
                  <a:schemeClr val="accent5">
                    <a:lumMod val="75000"/>
                  </a:schemeClr>
                </a:solidFill>
              </a:rPr>
              <a:t>Formal Operational Stage</a:t>
            </a:r>
            <a:endParaRPr lang="ar-SA" sz="3600" dirty="0">
              <a:solidFill>
                <a:schemeClr val="accent5">
                  <a:lumMod val="75000"/>
                </a:schemeClr>
              </a:solidFill>
            </a:endParaRPr>
          </a:p>
        </p:txBody>
      </p:sp>
      <p:sp>
        <p:nvSpPr>
          <p:cNvPr id="3" name="عنصر نائب للمحتوى 2"/>
          <p:cNvSpPr>
            <a:spLocks noGrp="1"/>
          </p:cNvSpPr>
          <p:nvPr>
            <p:ph idx="1"/>
          </p:nvPr>
        </p:nvSpPr>
        <p:spPr>
          <a:xfrm>
            <a:off x="2928926" y="1447800"/>
            <a:ext cx="6004762" cy="4800600"/>
          </a:xfrm>
        </p:spPr>
        <p:txBody>
          <a:bodyPr>
            <a:normAutofit lnSpcReduction="10000"/>
          </a:bodyPr>
          <a:lstStyle/>
          <a:p>
            <a:r>
              <a:rPr lang="ar-SA" sz="2800" b="1" dirty="0" smtClean="0">
                <a:solidFill>
                  <a:schemeClr val="accent1">
                    <a:lumMod val="50000"/>
                  </a:schemeClr>
                </a:solidFill>
              </a:rPr>
              <a:t>تبدأ هذه المرحلة من سن الثانية عشرة وتمتد إلى السنوات اللاحقة وتسمى بمرحلة العمليات الشكلية أو مرحلة التفكير المنطقي. فالتغير الذي يحدث على العمليات ليس كمياً فحسب، بل هو نوعي أيضاً، إذ تتحول عملية التفكير بعد أن كانت ترتبط بالعالم الخارجي لتصبح عملية داخلية خاصة بالفرد. </a:t>
            </a:r>
            <a:r>
              <a:rPr lang="ar-SA" sz="2000" b="1" dirty="0" smtClean="0">
                <a:solidFill>
                  <a:schemeClr val="accent1">
                    <a:lumMod val="50000"/>
                  </a:schemeClr>
                </a:solidFill>
              </a:rPr>
              <a:t>عقل (1989).</a:t>
            </a:r>
            <a:endParaRPr lang="ar-SA" sz="2800" b="1" dirty="0" smtClean="0">
              <a:solidFill>
                <a:schemeClr val="accent1">
                  <a:lumMod val="50000"/>
                </a:schemeClr>
              </a:solidFill>
            </a:endParaRPr>
          </a:p>
          <a:p>
            <a:r>
              <a:rPr lang="ar-SA" sz="2800" b="1" dirty="0" smtClean="0">
                <a:solidFill>
                  <a:schemeClr val="accent1">
                    <a:lumMod val="50000"/>
                  </a:schemeClr>
                </a:solidFill>
              </a:rPr>
              <a:t>وتعتبر هذه المرحلة من أهم المراحل الراقية في نظرية النمو المعرفي عند (</a:t>
            </a:r>
            <a:r>
              <a:rPr lang="ar-SA" sz="2800" b="1" dirty="0" err="1" smtClean="0">
                <a:solidFill>
                  <a:schemeClr val="accent1">
                    <a:lumMod val="50000"/>
                  </a:schemeClr>
                </a:solidFill>
              </a:rPr>
              <a:t>بياجيه</a:t>
            </a:r>
            <a:r>
              <a:rPr lang="ar-SA" sz="2800" b="1" dirty="0" smtClean="0">
                <a:solidFill>
                  <a:schemeClr val="accent1">
                    <a:lumMod val="50000"/>
                  </a:schemeClr>
                </a:solidFill>
              </a:rPr>
              <a:t>) وهذه المرحلة تنمو عند معظم المراهقين الذين يستكملون تعليمهم المدرسي.</a:t>
            </a:r>
            <a:endParaRPr lang="ar-SA" sz="2800" b="1" dirty="0">
              <a:solidFill>
                <a:schemeClr val="accent1">
                  <a:lumMod val="50000"/>
                </a:schemeClr>
              </a:solidFill>
            </a:endParaRPr>
          </a:p>
        </p:txBody>
      </p:sp>
      <p:pic>
        <p:nvPicPr>
          <p:cNvPr id="4" name="صورة 3" descr="IRBCAOKW53NCAUO1RL3CA42HLU1CAO4R005CA1PXG7RCATZL28ACAATK1NBCA1P0TDJCAPC5SCPCA91CJTACABEVSC7CAHOBV66CAOJ07HNCA4OTM75CAUGEKGYCA1R0KYYCANWUEV9CAD6OGAPCAXGGEUF.jpg"/>
          <p:cNvPicPr>
            <a:picLocks noChangeAspect="1"/>
          </p:cNvPicPr>
          <p:nvPr/>
        </p:nvPicPr>
        <p:blipFill>
          <a:blip r:embed="rId2"/>
          <a:stretch>
            <a:fillRect/>
          </a:stretch>
        </p:blipFill>
        <p:spPr>
          <a:xfrm>
            <a:off x="1142976" y="3714752"/>
            <a:ext cx="1857388" cy="2181223"/>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r"/>
            <a:r>
              <a:rPr lang="ar-SA" sz="4000" b="1" u="sng" dirty="0" smtClean="0">
                <a:solidFill>
                  <a:srgbClr val="0070C0"/>
                </a:solidFill>
              </a:rPr>
              <a:t/>
            </a:r>
            <a:br>
              <a:rPr lang="ar-SA" sz="4000" b="1" u="sng" dirty="0" smtClean="0">
                <a:solidFill>
                  <a:srgbClr val="0070C0"/>
                </a:solidFill>
              </a:rPr>
            </a:br>
            <a:r>
              <a:rPr lang="ar-SA" sz="4000" b="1" u="sng" dirty="0" smtClean="0">
                <a:solidFill>
                  <a:srgbClr val="0070C0"/>
                </a:solidFill>
              </a:rPr>
              <a:t>مظاهر النمو:</a:t>
            </a:r>
            <a:r>
              <a:rPr lang="ar-SA" sz="4000" b="1" u="sng" dirty="0" smtClean="0"/>
              <a:t/>
            </a:r>
            <a:br>
              <a:rPr lang="ar-SA" sz="4000" b="1" u="sng" dirty="0" smtClean="0"/>
            </a:br>
            <a:r>
              <a:rPr lang="ar-SA" sz="3600" b="1" dirty="0" smtClean="0"/>
              <a:t>*  </a:t>
            </a:r>
            <a:r>
              <a:rPr lang="ar-SA" sz="3600" b="1" u="sng" dirty="0" smtClean="0"/>
              <a:t>النمو الجسمي: </a:t>
            </a:r>
            <a:r>
              <a:rPr lang="ar-SA" sz="3600" b="1" dirty="0" smtClean="0"/>
              <a:t>ويتمثل في التطورات التي تطرأ على ملامح الجسم الظاهرة, وفي الطول والوزن ونمو الأجهزة الداخلية, والتغيرات في النسب المختلفة لنمو الأعضاء والهيكل العظمي والجهاز العصبي, </a:t>
            </a:r>
            <a:r>
              <a:rPr lang="ar-SA" sz="3600" b="1" u="sng" dirty="0" smtClean="0"/>
              <a:t>يظهر النمو الجسمي في أشكال متعددة</a:t>
            </a:r>
            <a:r>
              <a:rPr lang="ar-SA" sz="3600" b="1" dirty="0" smtClean="0"/>
              <a:t>:</a:t>
            </a:r>
            <a:br>
              <a:rPr lang="ar-SA" sz="3600" b="1" dirty="0" smtClean="0"/>
            </a:br>
            <a:r>
              <a:rPr lang="ar-SA" sz="3600" b="1" dirty="0" smtClean="0">
                <a:solidFill>
                  <a:srgbClr val="0070C0"/>
                </a:solidFill>
              </a:rPr>
              <a:t>- تغيرات </a:t>
            </a:r>
            <a:r>
              <a:rPr lang="ar-SA" sz="3600" b="1" u="sng" dirty="0" smtClean="0">
                <a:solidFill>
                  <a:srgbClr val="0070C0"/>
                </a:solidFill>
              </a:rPr>
              <a:t>كمية</a:t>
            </a:r>
            <a:r>
              <a:rPr lang="ar-SA" sz="3600" b="1" dirty="0" smtClean="0">
                <a:solidFill>
                  <a:srgbClr val="0070C0"/>
                </a:solidFill>
              </a:rPr>
              <a:t> </a:t>
            </a:r>
            <a:r>
              <a:rPr lang="ar-SA" sz="3600" b="1" dirty="0" smtClean="0"/>
              <a:t>(طول, وزن, حجم).</a:t>
            </a:r>
            <a:br>
              <a:rPr lang="ar-SA" sz="3600" b="1" dirty="0" smtClean="0"/>
            </a:br>
            <a:r>
              <a:rPr lang="ar-SA" sz="3600" b="1" dirty="0" smtClean="0">
                <a:solidFill>
                  <a:srgbClr val="0070C0"/>
                </a:solidFill>
              </a:rPr>
              <a:t>-</a:t>
            </a:r>
            <a:r>
              <a:rPr lang="ar-SA" sz="3600" b="1" dirty="0" smtClean="0"/>
              <a:t> </a:t>
            </a:r>
            <a:r>
              <a:rPr lang="ar-SA" sz="3600" b="1" dirty="0" smtClean="0">
                <a:solidFill>
                  <a:srgbClr val="0070C0"/>
                </a:solidFill>
              </a:rPr>
              <a:t>تغيرات </a:t>
            </a:r>
            <a:r>
              <a:rPr lang="ar-SA" sz="3600" b="1" u="sng" dirty="0" smtClean="0">
                <a:solidFill>
                  <a:srgbClr val="0070C0"/>
                </a:solidFill>
              </a:rPr>
              <a:t>عددية</a:t>
            </a:r>
            <a:r>
              <a:rPr lang="ar-SA" sz="3600" b="1" dirty="0" smtClean="0">
                <a:solidFill>
                  <a:srgbClr val="0070C0"/>
                </a:solidFill>
              </a:rPr>
              <a:t> </a:t>
            </a:r>
            <a:r>
              <a:rPr lang="ar-SA" sz="3600" b="1" dirty="0" smtClean="0"/>
              <a:t>(ظهور أعداد جديدة من الأسنان).</a:t>
            </a:r>
            <a:br>
              <a:rPr lang="ar-SA" sz="3600" b="1" dirty="0" smtClean="0"/>
            </a:br>
            <a:r>
              <a:rPr lang="ar-SA" sz="3600" b="1" dirty="0" smtClean="0">
                <a:solidFill>
                  <a:srgbClr val="0070C0"/>
                </a:solidFill>
              </a:rPr>
              <a:t>- تغيرات في </a:t>
            </a:r>
            <a:r>
              <a:rPr lang="ar-SA" sz="3600" b="1" u="sng" dirty="0" smtClean="0">
                <a:solidFill>
                  <a:srgbClr val="0070C0"/>
                </a:solidFill>
              </a:rPr>
              <a:t>نسب نمو الأعضاء: </a:t>
            </a:r>
            <a:r>
              <a:rPr lang="ar-SA" sz="3600" b="1" dirty="0" smtClean="0"/>
              <a:t>ويظهر ذلك في سرعة نمو الأعضاء في مرحلة وبطئها في مرحلة أخرى ( نسبة الرأس إلى الجسم 1/4 في حين لا تتجاوز 1/8الجسم في الشباب).</a:t>
            </a:r>
            <a:br>
              <a:rPr lang="ar-SA" sz="3600" b="1" dirty="0" smtClean="0"/>
            </a:br>
            <a:r>
              <a:rPr lang="ar-SA" sz="3600" b="1" dirty="0" smtClean="0">
                <a:solidFill>
                  <a:srgbClr val="0070C0"/>
                </a:solidFill>
              </a:rPr>
              <a:t>- تغيرات في شكل </a:t>
            </a:r>
            <a:r>
              <a:rPr lang="ar-SA" sz="3600" b="1" u="sng" dirty="0" smtClean="0">
                <a:solidFill>
                  <a:srgbClr val="0070C0"/>
                </a:solidFill>
              </a:rPr>
              <a:t>اختفاء خصائص وظهور خصائص جديدة </a:t>
            </a:r>
            <a:r>
              <a:rPr lang="ar-SA" sz="3600" b="1" dirty="0" smtClean="0"/>
              <a:t>(ضمور الغدة الصنوبرية والتيموسية وظهور الغدة التناسلية في المراهق, واختفاء الأسنان اللبنية  وظهور الأسنان الدائمة, واختفاء الزحف وظهور المشي) </a:t>
            </a:r>
            <a:br>
              <a:rPr lang="ar-SA" sz="3600" b="1" dirty="0" smtClean="0"/>
            </a:br>
            <a:endParaRPr lang="ar-SA" sz="3600" b="1"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A4222EA9-F633-40B4-BDA9-AF5179FDB272}" type="slidenum">
              <a:rPr lang="ar-SA" smtClean="0"/>
              <a:pPr/>
              <a:t>4</a:t>
            </a:fld>
            <a:endParaRPr lang="ar-SA"/>
          </a:p>
        </p:txBody>
      </p:sp>
    </p:spTree>
    <p:extLst>
      <p:ext uri="{BB962C8B-B14F-4D97-AF65-F5344CB8AC3E}">
        <p14:creationId xmlns="" xmlns:p14="http://schemas.microsoft.com/office/powerpoint/2010/main" val="1158575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r"/>
            <a:r>
              <a:rPr lang="ar-SA" sz="3600" b="1" dirty="0" smtClean="0">
                <a:solidFill>
                  <a:srgbClr val="0070C0"/>
                </a:solidFill>
              </a:rPr>
              <a:t>*</a:t>
            </a:r>
            <a:r>
              <a:rPr lang="ar-SA" sz="3600" b="1" u="sng" dirty="0" smtClean="0">
                <a:solidFill>
                  <a:srgbClr val="0070C0"/>
                </a:solidFill>
              </a:rPr>
              <a:t> النمو الحركي</a:t>
            </a:r>
            <a:r>
              <a:rPr lang="ar-SA" sz="3600" b="1" dirty="0" smtClean="0">
                <a:solidFill>
                  <a:srgbClr val="0070C0"/>
                </a:solidFill>
              </a:rPr>
              <a:t>: </a:t>
            </a:r>
            <a:r>
              <a:rPr lang="ar-SA" sz="3600" dirty="0" smtClean="0"/>
              <a:t>ويشمل التغيرات التي تطرأ على حركات الطفل وزحفه ووقوفه ومشيه وقفزه وجريه والمهارات الحركية المختلفة, ومهارات اللعب.</a:t>
            </a:r>
            <a:br>
              <a:rPr lang="ar-SA" sz="3600" dirty="0" smtClean="0"/>
            </a:br>
            <a:r>
              <a:rPr lang="ar-SA" sz="3600" b="1" dirty="0" smtClean="0">
                <a:solidFill>
                  <a:srgbClr val="0070C0"/>
                </a:solidFill>
              </a:rPr>
              <a:t>*</a:t>
            </a:r>
            <a:r>
              <a:rPr lang="ar-SA" sz="3600" b="1" u="sng" dirty="0" smtClean="0">
                <a:solidFill>
                  <a:srgbClr val="0070C0"/>
                </a:solidFill>
              </a:rPr>
              <a:t> النمو العقلي</a:t>
            </a:r>
            <a:r>
              <a:rPr lang="ar-SA" sz="3600" b="1" dirty="0" smtClean="0">
                <a:solidFill>
                  <a:srgbClr val="0070C0"/>
                </a:solidFill>
              </a:rPr>
              <a:t>: </a:t>
            </a:r>
            <a:r>
              <a:rPr lang="ar-SA" sz="3600" dirty="0" smtClean="0"/>
              <a:t>وتشمل التغيرات التي تطرأ على العمليات العقلية كالإدراك والتخيل والتفكير والتعليل, والقدرات العقلية كالذكاء والقدرات الخاصة والجوانب المعرفية التحصيلية.</a:t>
            </a:r>
            <a:br>
              <a:rPr lang="ar-SA" sz="3600" dirty="0" smtClean="0"/>
            </a:br>
            <a:r>
              <a:rPr lang="ar-SA" sz="3600" b="1" dirty="0" smtClean="0">
                <a:solidFill>
                  <a:srgbClr val="0070C0"/>
                </a:solidFill>
              </a:rPr>
              <a:t>* </a:t>
            </a:r>
            <a:r>
              <a:rPr lang="ar-SA" sz="3600" b="1" u="sng" dirty="0" smtClean="0">
                <a:solidFill>
                  <a:srgbClr val="0070C0"/>
                </a:solidFill>
              </a:rPr>
              <a:t>النمو الانفعالي</a:t>
            </a:r>
            <a:r>
              <a:rPr lang="ar-SA" sz="3600" b="1" dirty="0" smtClean="0">
                <a:solidFill>
                  <a:srgbClr val="0070C0"/>
                </a:solidFill>
              </a:rPr>
              <a:t>: </a:t>
            </a:r>
            <a:r>
              <a:rPr lang="ar-SA" sz="3600" dirty="0" smtClean="0"/>
              <a:t>ويتمثل في التغيرات التي تطرأ على نمو الانفعالات ومثيراتها وأساليب الاستجابة لها وردود الأفعال نحو الاخرين والمثيرات الأخرى والعواطف.</a:t>
            </a:r>
            <a:br>
              <a:rPr lang="ar-SA" sz="3600" dirty="0" smtClean="0"/>
            </a:br>
            <a:r>
              <a:rPr lang="ar-SA" sz="3600" dirty="0" smtClean="0">
                <a:solidFill>
                  <a:srgbClr val="0070C0"/>
                </a:solidFill>
              </a:rPr>
              <a:t>*</a:t>
            </a:r>
            <a:r>
              <a:rPr lang="ar-SA" sz="3600" dirty="0" smtClean="0"/>
              <a:t> </a:t>
            </a:r>
            <a:r>
              <a:rPr lang="ar-SA" sz="3600" b="1" u="sng" dirty="0" smtClean="0">
                <a:solidFill>
                  <a:srgbClr val="0070C0"/>
                </a:solidFill>
              </a:rPr>
              <a:t>النمو الاجتماعي</a:t>
            </a:r>
            <a:r>
              <a:rPr lang="ar-SA" sz="3600" b="1" dirty="0" smtClean="0">
                <a:solidFill>
                  <a:srgbClr val="0070C0"/>
                </a:solidFill>
              </a:rPr>
              <a:t>:</a:t>
            </a:r>
            <a:r>
              <a:rPr lang="ar-SA" sz="3600" dirty="0" smtClean="0"/>
              <a:t> ويتمثل في التغيرات التي تطرأ على العلاقات الاجتماعية مع أفراد الأسرة والأقران والاخرين ونمو الاتجاهات والقيم وأنماط التفاعل والتنشئة الاجتماعية.</a:t>
            </a:r>
            <a:endParaRPr lang="ar-SA" sz="3600"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A4222EA9-F633-40B4-BDA9-AF5179FDB272}" type="slidenum">
              <a:rPr lang="ar-SA" smtClean="0"/>
              <a:pPr/>
              <a:t>5</a:t>
            </a:fld>
            <a:endParaRPr lang="ar-SA"/>
          </a:p>
        </p:txBody>
      </p:sp>
    </p:spTree>
    <p:extLst>
      <p:ext uri="{BB962C8B-B14F-4D97-AF65-F5344CB8AC3E}">
        <p14:creationId xmlns="" xmlns:p14="http://schemas.microsoft.com/office/powerpoint/2010/main" val="1463445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lstStyle/>
          <a:p>
            <a:pPr algn="r"/>
            <a:r>
              <a:rPr lang="ar-SA" sz="4000" b="1" u="sng" dirty="0" smtClean="0">
                <a:solidFill>
                  <a:schemeClr val="accent6">
                    <a:lumMod val="75000"/>
                  </a:schemeClr>
                </a:solidFill>
              </a:rPr>
              <a:t>*مطالب النمو*</a:t>
            </a:r>
            <a:br>
              <a:rPr lang="ar-SA" sz="4000" b="1" u="sng" dirty="0" smtClean="0">
                <a:solidFill>
                  <a:schemeClr val="accent6">
                    <a:lumMod val="75000"/>
                  </a:schemeClr>
                </a:solidFill>
              </a:rPr>
            </a:br>
            <a:r>
              <a:rPr lang="ar-SA" dirty="0" smtClean="0"/>
              <a:t/>
            </a:r>
            <a:br>
              <a:rPr lang="ar-SA" dirty="0" smtClean="0"/>
            </a:br>
            <a:r>
              <a:rPr lang="ar-SA" sz="4000" dirty="0" smtClean="0"/>
              <a:t>يرتبط هذا المصطلح بالعالم النفسي هافجهرست, ويقصد به أن هناك مهاماً وواجبات ومطالب معينة يجب على الفرد تعلمها وانجازها في مراحل النمو المختلفة, إذا ما أراد أن ينمو نمواً سليماً, فإن استطاع تحقيقها شعر بالسعادة وسهل عليه تحقيق مطالب النمو الأخرى في المراحل التالية, بينما يؤدي الفشل في تحقيقها إلى إعاقة النمو واضطرابه في المراحل اللاحقة مما يقود إلى نمو غير سوي.</a:t>
            </a:r>
            <a:br>
              <a:rPr lang="ar-SA" sz="4000" dirty="0" smtClean="0"/>
            </a:br>
            <a:endParaRPr lang="ar-SA" sz="4000"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A4222EA9-F633-40B4-BDA9-AF5179FDB272}" type="slidenum">
              <a:rPr lang="ar-SA" smtClean="0"/>
              <a:pPr/>
              <a:t>6</a:t>
            </a:fld>
            <a:endParaRPr lang="ar-SA"/>
          </a:p>
        </p:txBody>
      </p:sp>
    </p:spTree>
    <p:extLst>
      <p:ext uri="{BB962C8B-B14F-4D97-AF65-F5344CB8AC3E}">
        <p14:creationId xmlns="" xmlns:p14="http://schemas.microsoft.com/office/powerpoint/2010/main" val="4120535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مطالب النمو خلال مراحل الحياة</a:t>
            </a:r>
            <a:endParaRPr lang="ar-SA" b="1" dirty="0"/>
          </a:p>
        </p:txBody>
      </p:sp>
      <p:sp>
        <p:nvSpPr>
          <p:cNvPr id="3" name="عنصر نائب للمحتوى 2"/>
          <p:cNvSpPr>
            <a:spLocks noGrp="1"/>
          </p:cNvSpPr>
          <p:nvPr>
            <p:ph idx="1"/>
          </p:nvPr>
        </p:nvSpPr>
        <p:spPr/>
        <p:txBody>
          <a:bodyPr/>
          <a:lstStyle/>
          <a:p>
            <a:r>
              <a:rPr lang="ar-SA" b="1" dirty="0" smtClean="0">
                <a:solidFill>
                  <a:srgbClr val="FF0000"/>
                </a:solidFill>
              </a:rPr>
              <a:t>أولاً: مطالب نمو مرحلتي المهد والطفولة المبكرة(من الولادة-5سنوات).</a:t>
            </a:r>
          </a:p>
          <a:p>
            <a:r>
              <a:rPr lang="ar-SA" dirty="0" smtClean="0"/>
              <a:t>1-تعلم الكلام والمشي.</a:t>
            </a:r>
          </a:p>
          <a:p>
            <a:r>
              <a:rPr lang="ar-SA" dirty="0" smtClean="0"/>
              <a:t>2-تعلم التحكم في عمليتي التبول والإخراج.</a:t>
            </a:r>
          </a:p>
          <a:p>
            <a:r>
              <a:rPr lang="ar-SA" dirty="0" smtClean="0"/>
              <a:t>3-تعلم الفروق بين الجنسين.</a:t>
            </a:r>
          </a:p>
          <a:p>
            <a:r>
              <a:rPr lang="ar-SA" dirty="0" smtClean="0"/>
              <a:t>4-تعلم التمييز بين الصواب والخطأ.</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مطالب النمو خلال مراحل الحياة</a:t>
            </a:r>
            <a:endParaRPr lang="ar-SA" dirty="0"/>
          </a:p>
        </p:txBody>
      </p:sp>
      <p:sp>
        <p:nvSpPr>
          <p:cNvPr id="3" name="عنصر نائب للمحتوى 2"/>
          <p:cNvSpPr>
            <a:spLocks noGrp="1"/>
          </p:cNvSpPr>
          <p:nvPr>
            <p:ph idx="1"/>
          </p:nvPr>
        </p:nvSpPr>
        <p:spPr/>
        <p:txBody>
          <a:bodyPr>
            <a:normAutofit lnSpcReduction="10000"/>
          </a:bodyPr>
          <a:lstStyle/>
          <a:p>
            <a:r>
              <a:rPr lang="ar-SA" b="1" dirty="0" smtClean="0">
                <a:solidFill>
                  <a:srgbClr val="FF0000"/>
                </a:solidFill>
              </a:rPr>
              <a:t>ثانياً: مطالب نمو الطفولة المتوسطة والمتأخرة(من 6-11سنة):</a:t>
            </a:r>
          </a:p>
          <a:p>
            <a:r>
              <a:rPr lang="ar-SA" dirty="0" smtClean="0"/>
              <a:t>1- تعلم كيف يصاحب أقرانه.</a:t>
            </a:r>
          </a:p>
          <a:p>
            <a:r>
              <a:rPr lang="ar-SA" dirty="0" smtClean="0"/>
              <a:t>2-تعلم المهارات الرئيسية للقراءة والكتابة والحساب.</a:t>
            </a:r>
          </a:p>
          <a:p>
            <a:r>
              <a:rPr lang="ar-SA" b="1" dirty="0" smtClean="0">
                <a:solidFill>
                  <a:srgbClr val="FF0000"/>
                </a:solidFill>
              </a:rPr>
              <a:t>ثالثاً: مطالب البلوغ والمراهقة(من 12-21 سنة):</a:t>
            </a:r>
          </a:p>
          <a:p>
            <a:r>
              <a:rPr lang="ar-SA" dirty="0" smtClean="0"/>
              <a:t>1-الوصول إلى مستوى من الاستقلال المادي.</a:t>
            </a:r>
          </a:p>
          <a:p>
            <a:r>
              <a:rPr lang="ar-SA" dirty="0" smtClean="0"/>
              <a:t>2-تحقيق الاستقلال العاطفي عن الوالدين والكبار.</a:t>
            </a:r>
          </a:p>
          <a:p>
            <a:r>
              <a:rPr lang="ar-SA" dirty="0" smtClean="0"/>
              <a:t>3-التهيؤ للزواج والحياة العائلية.</a:t>
            </a:r>
          </a:p>
          <a:p>
            <a:r>
              <a:rPr lang="ar-SA" dirty="0" smtClean="0"/>
              <a:t>4-اختيار المهنة والاستعداد لها.</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مطالب النمو خلال مراحل الحياة</a:t>
            </a:r>
            <a:endParaRPr lang="ar-SA" dirty="0"/>
          </a:p>
        </p:txBody>
      </p:sp>
      <p:sp>
        <p:nvSpPr>
          <p:cNvPr id="3" name="عنصر نائب للمحتوى 2"/>
          <p:cNvSpPr>
            <a:spLocks noGrp="1"/>
          </p:cNvSpPr>
          <p:nvPr>
            <p:ph idx="1"/>
          </p:nvPr>
        </p:nvSpPr>
        <p:spPr/>
        <p:txBody>
          <a:bodyPr>
            <a:normAutofit fontScale="92500"/>
          </a:bodyPr>
          <a:lstStyle/>
          <a:p>
            <a:r>
              <a:rPr lang="ar-SA" b="1" dirty="0" smtClean="0">
                <a:solidFill>
                  <a:srgbClr val="FF0000"/>
                </a:solidFill>
              </a:rPr>
              <a:t>رابعاً: مطالب نمو الرشد المبكر(الشباب) من 22-35سنة:</a:t>
            </a:r>
          </a:p>
          <a:p>
            <a:r>
              <a:rPr lang="ar-SA" dirty="0" smtClean="0"/>
              <a:t>1-بدء العمل في المهنة التي اختارها.</a:t>
            </a:r>
          </a:p>
          <a:p>
            <a:r>
              <a:rPr lang="ar-SA" dirty="0" smtClean="0"/>
              <a:t>2-اختيار الزوج والزوجة.</a:t>
            </a:r>
          </a:p>
          <a:p>
            <a:r>
              <a:rPr lang="ar-SA" dirty="0" smtClean="0"/>
              <a:t>3-تكوين الأسرة وتربية الأبناء.</a:t>
            </a:r>
          </a:p>
          <a:p>
            <a:r>
              <a:rPr lang="ar-SA" b="1" dirty="0" smtClean="0">
                <a:solidFill>
                  <a:srgbClr val="FF0000"/>
                </a:solidFill>
              </a:rPr>
              <a:t>خامساً: مطالب مرحلة وسط العمر( من 36-65 سنة):</a:t>
            </a:r>
          </a:p>
          <a:p>
            <a:r>
              <a:rPr lang="ar-SA" dirty="0" smtClean="0"/>
              <a:t>1-تكوين مستوى اقتصادي والمحافظة عليه.</a:t>
            </a:r>
          </a:p>
          <a:p>
            <a:r>
              <a:rPr lang="ar-SA" dirty="0" smtClean="0"/>
              <a:t>2-تقبل التغيرات الجسمية التي تحدث خلال هذه المرحلة.</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TotalTime>
  <Words>1325</Words>
  <Application>Microsoft Office PowerPoint</Application>
  <PresentationFormat>عرض على الشاشة (3:4)‏</PresentationFormat>
  <Paragraphs>144</Paragraphs>
  <Slides>36</Slides>
  <Notes>0</Notes>
  <HiddenSlides>0</HiddenSlides>
  <MMClips>0</MMClips>
  <ScaleCrop>false</ScaleCrop>
  <HeadingPairs>
    <vt:vector size="4" baseType="variant">
      <vt:variant>
        <vt:lpstr>سمة</vt:lpstr>
      </vt:variant>
      <vt:variant>
        <vt:i4>1</vt:i4>
      </vt:variant>
      <vt:variant>
        <vt:lpstr>عناوين الشرائح</vt:lpstr>
      </vt:variant>
      <vt:variant>
        <vt:i4>36</vt:i4>
      </vt:variant>
    </vt:vector>
  </HeadingPairs>
  <TitlesOfParts>
    <vt:vector size="37" baseType="lpstr">
      <vt:lpstr>انقلاب</vt:lpstr>
      <vt:lpstr>النمو الإنساني</vt:lpstr>
      <vt:lpstr>خصائص عملية النمو</vt:lpstr>
      <vt:lpstr>خصائص عملية النمو</vt:lpstr>
      <vt:lpstr> مظاهر النمو: *  النمو الجسمي: ويتمثل في التطورات التي تطرأ على ملامح الجسم الظاهرة, وفي الطول والوزن ونمو الأجهزة الداخلية, والتغيرات في النسب المختلفة لنمو الأعضاء والهيكل العظمي والجهاز العصبي, يظهر النمو الجسمي في أشكال متعددة: - تغيرات كمية (طول, وزن, حجم). - تغيرات عددية (ظهور أعداد جديدة من الأسنان). - تغيرات في نسب نمو الأعضاء: ويظهر ذلك في سرعة نمو الأعضاء في مرحلة وبطئها في مرحلة أخرى ( نسبة الرأس إلى الجسم 1/4 في حين لا تتجاوز 1/8الجسم في الشباب). - تغيرات في شكل اختفاء خصائص وظهور خصائص جديدة (ضمور الغدة الصنوبرية والتيموسية وظهور الغدة التناسلية في المراهق, واختفاء الأسنان اللبنية  وظهور الأسنان الدائمة, واختفاء الزحف وظهور المشي)  </vt:lpstr>
      <vt:lpstr>* النمو الحركي: ويشمل التغيرات التي تطرأ على حركات الطفل وزحفه ووقوفه ومشيه وقفزه وجريه والمهارات الحركية المختلفة, ومهارات اللعب. * النمو العقلي: وتشمل التغيرات التي تطرأ على العمليات العقلية كالإدراك والتخيل والتفكير والتعليل, والقدرات العقلية كالذكاء والقدرات الخاصة والجوانب المعرفية التحصيلية. * النمو الانفعالي: ويتمثل في التغيرات التي تطرأ على نمو الانفعالات ومثيراتها وأساليب الاستجابة لها وردود الأفعال نحو الاخرين والمثيرات الأخرى والعواطف. * النمو الاجتماعي: ويتمثل في التغيرات التي تطرأ على العلاقات الاجتماعية مع أفراد الأسرة والأقران والاخرين ونمو الاتجاهات والقيم وأنماط التفاعل والتنشئة الاجتماعية.</vt:lpstr>
      <vt:lpstr>*مطالب النمو*  يرتبط هذا المصطلح بالعالم النفسي هافجهرست, ويقصد به أن هناك مهاماً وواجبات ومطالب معينة يجب على الفرد تعلمها وانجازها في مراحل النمو المختلفة, إذا ما أراد أن ينمو نمواً سليماً, فإن استطاع تحقيقها شعر بالسعادة وسهل عليه تحقيق مطالب النمو الأخرى في المراحل التالية, بينما يؤدي الفشل في تحقيقها إلى إعاقة النمو واضطرابه في المراحل اللاحقة مما يقود إلى نمو غير سوي. </vt:lpstr>
      <vt:lpstr>مطالب النمو خلال مراحل الحياة</vt:lpstr>
      <vt:lpstr>مطالب النمو خلال مراحل الحياة</vt:lpstr>
      <vt:lpstr>مطالب النمو خلال مراحل الحياة</vt:lpstr>
      <vt:lpstr>مطالب النمو خلال مراحل الحياة</vt:lpstr>
      <vt:lpstr>العوامل المؤثرة في النمو</vt:lpstr>
      <vt:lpstr>تعريف الوراثة</vt:lpstr>
      <vt:lpstr>أساس تكون الجنين</vt:lpstr>
      <vt:lpstr>العوامل البيئية</vt:lpstr>
      <vt:lpstr>أولاً: عوامل بيئية أثناء فترة الحمل</vt:lpstr>
      <vt:lpstr>العوامل البيئية بعد الولادة</vt:lpstr>
      <vt:lpstr>العوامل البيئية بعد الولادة</vt:lpstr>
      <vt:lpstr>العوامل البيئية بعد الولادة</vt:lpstr>
      <vt:lpstr>الغدد الصماء</vt:lpstr>
      <vt:lpstr>الغدد الصماء</vt:lpstr>
      <vt:lpstr>الغدد الصماء</vt:lpstr>
      <vt:lpstr>الغدد الصماء</vt:lpstr>
      <vt:lpstr>الغدد الصماء</vt:lpstr>
      <vt:lpstr>الغدد الصماء</vt:lpstr>
      <vt:lpstr>الغدد الصماء</vt:lpstr>
      <vt:lpstr>الغدد الصماء</vt:lpstr>
      <vt:lpstr>الغدد الصماء</vt:lpstr>
      <vt:lpstr>النمو العقلي المعرفي</vt:lpstr>
      <vt:lpstr>مراحل النمو المعرفي عند بياجيه Stages Cognitive Development</vt:lpstr>
      <vt:lpstr>أولاً: المرحلة حس حركية:  Sensor Motor Stage </vt:lpstr>
      <vt:lpstr>أولاً: المرحلة حس حركية:  Sensor Motor Stage </vt:lpstr>
      <vt:lpstr>ثانياً: مرحلة ما قبل العمليات   Preoperational Stage </vt:lpstr>
      <vt:lpstr>ثانياً: مرحلة ما قبل العمليات   Preoperational Stage </vt:lpstr>
      <vt:lpstr>ثالثاً: مرحلة العمليات المادية  Concrete Operational Stage </vt:lpstr>
      <vt:lpstr>ثالثاً: مرحلة العمليات المادية  Concrete Operational Stage </vt:lpstr>
      <vt:lpstr>رابعاً: مرحلة العمليات المجردة Formal Operational Stage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علم نفس النمو</dc:title>
  <dc:creator>hp</dc:creator>
  <cp:lastModifiedBy>hp</cp:lastModifiedBy>
  <cp:revision>13</cp:revision>
  <dcterms:created xsi:type="dcterms:W3CDTF">2014-02-12T13:36:35Z</dcterms:created>
  <dcterms:modified xsi:type="dcterms:W3CDTF">2014-02-12T14:11:57Z</dcterms:modified>
</cp:coreProperties>
</file>