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80" r:id="rId25"/>
  </p:sldIdLst>
  <p:sldSz cx="12192000" cy="6858000"/>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snapToGrid="0">
      <p:cViewPr varScale="1">
        <p:scale>
          <a:sx n="87" d="100"/>
          <a:sy n="87" d="100"/>
        </p:scale>
        <p:origin x="-210"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00B340DD-357B-455F-8FBC-8F54248E441F}" type="datetimeFigureOut">
              <a:rPr lang="ar-SA" smtClean="0"/>
              <a:t>15/10/1440</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D1AFCF7E-22BD-481D-845E-E3A3C819CC94}" type="slidenum">
              <a:rPr lang="ar-SA" smtClean="0"/>
              <a:t>‹#›</a:t>
            </a:fld>
            <a:endParaRPr lang="ar-SA"/>
          </a:p>
        </p:txBody>
      </p:sp>
    </p:spTree>
    <p:extLst>
      <p:ext uri="{BB962C8B-B14F-4D97-AF65-F5344CB8AC3E}">
        <p14:creationId xmlns:p14="http://schemas.microsoft.com/office/powerpoint/2010/main" val="1634688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صورة بانورامي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5" name="Date Placeholder 4"/>
          <p:cNvSpPr>
            <a:spLocks noGrp="1"/>
          </p:cNvSpPr>
          <p:nvPr>
            <p:ph type="dt" sz="half" idx="10"/>
          </p:nvPr>
        </p:nvSpPr>
        <p:spPr/>
        <p:txBody>
          <a:bodyPr/>
          <a:lstStyle/>
          <a:p>
            <a:fld id="{00B340DD-357B-455F-8FBC-8F54248E441F}" type="datetimeFigureOut">
              <a:rPr lang="ar-SA" smtClean="0"/>
              <a:t>15/10/1440</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D1AFCF7E-22BD-481D-845E-E3A3C819CC94}" type="slidenum">
              <a:rPr lang="ar-SA" smtClean="0"/>
              <a:t>‹#›</a:t>
            </a:fld>
            <a:endParaRPr lang="ar-SA"/>
          </a:p>
        </p:txBody>
      </p:sp>
    </p:spTree>
    <p:extLst>
      <p:ext uri="{BB962C8B-B14F-4D97-AF65-F5344CB8AC3E}">
        <p14:creationId xmlns:p14="http://schemas.microsoft.com/office/powerpoint/2010/main" val="2169684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ar-SA" smtClean="0"/>
              <a:t>انقر لتحرير نمط العنوان الرئيسي</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4" name="Date Placeholder 3"/>
          <p:cNvSpPr>
            <a:spLocks noGrp="1"/>
          </p:cNvSpPr>
          <p:nvPr>
            <p:ph type="dt" sz="half" idx="10"/>
          </p:nvPr>
        </p:nvSpPr>
        <p:spPr/>
        <p:txBody>
          <a:bodyPr/>
          <a:lstStyle/>
          <a:p>
            <a:fld id="{00B340DD-357B-455F-8FBC-8F54248E441F}" type="datetimeFigureOut">
              <a:rPr lang="ar-SA" smtClean="0"/>
              <a:t>15/10/1440</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D1AFCF7E-22BD-481D-845E-E3A3C819CC94}" type="slidenum">
              <a:rPr lang="ar-SA" smtClean="0"/>
              <a:t>‹#›</a:t>
            </a:fld>
            <a:endParaRPr lang="ar-SA"/>
          </a:p>
        </p:txBody>
      </p:sp>
    </p:spTree>
    <p:extLst>
      <p:ext uri="{BB962C8B-B14F-4D97-AF65-F5344CB8AC3E}">
        <p14:creationId xmlns:p14="http://schemas.microsoft.com/office/powerpoint/2010/main" val="5220355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ar-SA" smtClean="0"/>
              <a:t>انقر لتحرير نمط العنوان الرئيسي</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ar-SA" smtClean="0"/>
              <a:t>تحرير أنماط النص الرئيسي</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4" name="Date Placeholder 3"/>
          <p:cNvSpPr>
            <a:spLocks noGrp="1"/>
          </p:cNvSpPr>
          <p:nvPr>
            <p:ph type="dt" sz="half" idx="10"/>
          </p:nvPr>
        </p:nvSpPr>
        <p:spPr/>
        <p:txBody>
          <a:bodyPr/>
          <a:lstStyle/>
          <a:p>
            <a:fld id="{00B340DD-357B-455F-8FBC-8F54248E441F}" type="datetimeFigureOut">
              <a:rPr lang="ar-SA" smtClean="0"/>
              <a:t>15/10/1440</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D1AFCF7E-22BD-481D-845E-E3A3C819CC94}" type="slidenum">
              <a:rPr lang="ar-SA" smtClean="0"/>
              <a:t>‹#›</a:t>
            </a:fld>
            <a:endParaRPr lang="ar-SA"/>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7586267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تحرير أنماط النص الرئيسي</a:t>
            </a:r>
          </a:p>
        </p:txBody>
      </p:sp>
      <p:sp>
        <p:nvSpPr>
          <p:cNvPr id="4" name="Date Placeholder 3"/>
          <p:cNvSpPr>
            <a:spLocks noGrp="1"/>
          </p:cNvSpPr>
          <p:nvPr>
            <p:ph type="dt" sz="half" idx="10"/>
          </p:nvPr>
        </p:nvSpPr>
        <p:spPr/>
        <p:txBody>
          <a:bodyPr/>
          <a:lstStyle/>
          <a:p>
            <a:fld id="{00B340DD-357B-455F-8FBC-8F54248E441F}" type="datetimeFigureOut">
              <a:rPr lang="ar-SA" smtClean="0"/>
              <a:t>15/10/1440</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D1AFCF7E-22BD-481D-845E-E3A3C819CC94}" type="slidenum">
              <a:rPr lang="ar-SA" smtClean="0"/>
              <a:t>‹#›</a:t>
            </a:fld>
            <a:endParaRPr lang="ar-SA"/>
          </a:p>
        </p:txBody>
      </p:sp>
    </p:spTree>
    <p:extLst>
      <p:ext uri="{BB962C8B-B14F-4D97-AF65-F5344CB8AC3E}">
        <p14:creationId xmlns:p14="http://schemas.microsoft.com/office/powerpoint/2010/main" val="23473459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أعمد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0B340DD-357B-455F-8FBC-8F54248E441F}" type="datetimeFigureOut">
              <a:rPr lang="ar-SA" smtClean="0"/>
              <a:t>15/10/1440</a:t>
            </a:fld>
            <a:endParaRPr lang="ar-SA"/>
          </a:p>
        </p:txBody>
      </p:sp>
      <p:sp>
        <p:nvSpPr>
          <p:cNvPr id="4"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D1AFCF7E-22BD-481D-845E-E3A3C819CC94}" type="slidenum">
              <a:rPr lang="ar-SA" smtClean="0"/>
              <a:t>‹#›</a:t>
            </a:fld>
            <a:endParaRPr lang="ar-SA"/>
          </a:p>
        </p:txBody>
      </p:sp>
    </p:spTree>
    <p:extLst>
      <p:ext uri="{BB962C8B-B14F-4D97-AF65-F5344CB8AC3E}">
        <p14:creationId xmlns:p14="http://schemas.microsoft.com/office/powerpoint/2010/main" val="16832442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أعمدة صو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0B340DD-357B-455F-8FBC-8F54248E441F}" type="datetimeFigureOut">
              <a:rPr lang="ar-SA" smtClean="0"/>
              <a:t>15/10/1440</a:t>
            </a:fld>
            <a:endParaRPr lang="ar-SA"/>
          </a:p>
        </p:txBody>
      </p:sp>
      <p:sp>
        <p:nvSpPr>
          <p:cNvPr id="4"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D1AFCF7E-22BD-481D-845E-E3A3C819CC94}" type="slidenum">
              <a:rPr lang="ar-SA" smtClean="0"/>
              <a:t>‹#›</a:t>
            </a:fld>
            <a:endParaRPr lang="ar-SA"/>
          </a:p>
        </p:txBody>
      </p:sp>
    </p:spTree>
    <p:extLst>
      <p:ext uri="{BB962C8B-B14F-4D97-AF65-F5344CB8AC3E}">
        <p14:creationId xmlns:p14="http://schemas.microsoft.com/office/powerpoint/2010/main" val="24677189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nchor="t" anchorCtr="0"/>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00B340DD-357B-455F-8FBC-8F54248E441F}" type="datetimeFigureOut">
              <a:rPr lang="ar-SA" smtClean="0"/>
              <a:t>15/10/1440</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D1AFCF7E-22BD-481D-845E-E3A3C819CC94}" type="slidenum">
              <a:rPr lang="ar-SA" smtClean="0"/>
              <a:t>‹#›</a:t>
            </a:fld>
            <a:endParaRPr lang="ar-SA"/>
          </a:p>
        </p:txBody>
      </p:sp>
    </p:spTree>
    <p:extLst>
      <p:ext uri="{BB962C8B-B14F-4D97-AF65-F5344CB8AC3E}">
        <p14:creationId xmlns:p14="http://schemas.microsoft.com/office/powerpoint/2010/main" val="22990238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00B340DD-357B-455F-8FBC-8F54248E441F}" type="datetimeFigureOut">
              <a:rPr lang="ar-SA" smtClean="0"/>
              <a:t>15/10/1440</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D1AFCF7E-22BD-481D-845E-E3A3C819CC94}" type="slidenum">
              <a:rPr lang="ar-SA" smtClean="0"/>
              <a:t>‹#›</a:t>
            </a:fld>
            <a:endParaRPr lang="ar-SA"/>
          </a:p>
        </p:txBody>
      </p:sp>
    </p:spTree>
    <p:extLst>
      <p:ext uri="{BB962C8B-B14F-4D97-AF65-F5344CB8AC3E}">
        <p14:creationId xmlns:p14="http://schemas.microsoft.com/office/powerpoint/2010/main" val="1386834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3"/>
          <p:cNvSpPr>
            <a:spLocks noGrp="1"/>
          </p:cNvSpPr>
          <p:nvPr>
            <p:ph type="dt" sz="half" idx="10"/>
          </p:nvPr>
        </p:nvSpPr>
        <p:spPr/>
        <p:txBody>
          <a:bodyPr/>
          <a:lstStyle/>
          <a:p>
            <a:fld id="{00B340DD-357B-455F-8FBC-8F54248E441F}" type="datetimeFigureOut">
              <a:rPr lang="ar-SA" smtClean="0"/>
              <a:t>15/10/1440</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D1AFCF7E-22BD-481D-845E-E3A3C819CC94}" type="slidenum">
              <a:rPr lang="ar-SA" smtClean="0"/>
              <a:t>‹#›</a:t>
            </a:fld>
            <a:endParaRPr lang="ar-SA"/>
          </a:p>
        </p:txBody>
      </p:sp>
    </p:spTree>
    <p:extLst>
      <p:ext uri="{BB962C8B-B14F-4D97-AF65-F5344CB8AC3E}">
        <p14:creationId xmlns:p14="http://schemas.microsoft.com/office/powerpoint/2010/main" val="1432281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تحرير أنماط النص الرئيسي</a:t>
            </a:r>
          </a:p>
        </p:txBody>
      </p:sp>
      <p:sp>
        <p:nvSpPr>
          <p:cNvPr id="4" name="Date Placeholder 3"/>
          <p:cNvSpPr>
            <a:spLocks noGrp="1"/>
          </p:cNvSpPr>
          <p:nvPr>
            <p:ph type="dt" sz="half" idx="10"/>
          </p:nvPr>
        </p:nvSpPr>
        <p:spPr/>
        <p:txBody>
          <a:bodyPr/>
          <a:lstStyle/>
          <a:p>
            <a:fld id="{00B340DD-357B-455F-8FBC-8F54248E441F}" type="datetimeFigureOut">
              <a:rPr lang="ar-SA" smtClean="0"/>
              <a:t>15/10/1440</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D1AFCF7E-22BD-481D-845E-E3A3C819CC94}" type="slidenum">
              <a:rPr lang="ar-SA" smtClean="0"/>
              <a:t>‹#›</a:t>
            </a:fld>
            <a:endParaRPr lang="ar-SA"/>
          </a:p>
        </p:txBody>
      </p:sp>
    </p:spTree>
    <p:extLst>
      <p:ext uri="{BB962C8B-B14F-4D97-AF65-F5344CB8AC3E}">
        <p14:creationId xmlns:p14="http://schemas.microsoft.com/office/powerpoint/2010/main" val="2568011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00B340DD-357B-455F-8FBC-8F54248E441F}" type="datetimeFigureOut">
              <a:rPr lang="ar-SA" smtClean="0"/>
              <a:t>15/10/1440</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D1AFCF7E-22BD-481D-845E-E3A3C819CC94}" type="slidenum">
              <a:rPr lang="ar-SA" smtClean="0"/>
              <a:t>‹#›</a:t>
            </a:fld>
            <a:endParaRPr lang="ar-SA"/>
          </a:p>
        </p:txBody>
      </p:sp>
    </p:spTree>
    <p:extLst>
      <p:ext uri="{BB962C8B-B14F-4D97-AF65-F5344CB8AC3E}">
        <p14:creationId xmlns:p14="http://schemas.microsoft.com/office/powerpoint/2010/main" val="4150339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00B340DD-357B-455F-8FBC-8F54248E441F}" type="datetimeFigureOut">
              <a:rPr lang="ar-SA" smtClean="0"/>
              <a:t>15/10/1440</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D1AFCF7E-22BD-481D-845E-E3A3C819CC94}" type="slidenum">
              <a:rPr lang="ar-SA" smtClean="0"/>
              <a:t>‹#›</a:t>
            </a:fld>
            <a:endParaRPr lang="ar-SA"/>
          </a:p>
        </p:txBody>
      </p:sp>
    </p:spTree>
    <p:extLst>
      <p:ext uri="{BB962C8B-B14F-4D97-AF65-F5344CB8AC3E}">
        <p14:creationId xmlns:p14="http://schemas.microsoft.com/office/powerpoint/2010/main" val="17792536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7" name="Date Placeholder 2"/>
          <p:cNvSpPr>
            <a:spLocks noGrp="1"/>
          </p:cNvSpPr>
          <p:nvPr>
            <p:ph type="dt" sz="half" idx="10"/>
          </p:nvPr>
        </p:nvSpPr>
        <p:spPr/>
        <p:txBody>
          <a:bodyPr/>
          <a:lstStyle/>
          <a:p>
            <a:fld id="{00B340DD-357B-455F-8FBC-8F54248E441F}" type="datetimeFigureOut">
              <a:rPr lang="ar-SA" smtClean="0"/>
              <a:t>15/10/1440</a:t>
            </a:fld>
            <a:endParaRPr lang="ar-SA"/>
          </a:p>
        </p:txBody>
      </p:sp>
      <p:sp>
        <p:nvSpPr>
          <p:cNvPr id="5" name="Footer Placeholder 3"/>
          <p:cNvSpPr>
            <a:spLocks noGrp="1"/>
          </p:cNvSpPr>
          <p:nvPr>
            <p:ph type="ftr" sz="quarter" idx="11"/>
          </p:nvPr>
        </p:nvSpPr>
        <p:spPr/>
        <p:txBody>
          <a:bodyPr/>
          <a:lstStyle/>
          <a:p>
            <a:endParaRPr lang="ar-SA"/>
          </a:p>
        </p:txBody>
      </p:sp>
      <p:sp>
        <p:nvSpPr>
          <p:cNvPr id="6" name="Slide Number Placeholder 4"/>
          <p:cNvSpPr>
            <a:spLocks noGrp="1"/>
          </p:cNvSpPr>
          <p:nvPr>
            <p:ph type="sldNum" sz="quarter" idx="12"/>
          </p:nvPr>
        </p:nvSpPr>
        <p:spPr/>
        <p:txBody>
          <a:bodyPr/>
          <a:lstStyle/>
          <a:p>
            <a:fld id="{D1AFCF7E-22BD-481D-845E-E3A3C819CC94}" type="slidenum">
              <a:rPr lang="ar-SA" smtClean="0"/>
              <a:t>‹#›</a:t>
            </a:fld>
            <a:endParaRPr lang="ar-SA"/>
          </a:p>
        </p:txBody>
      </p:sp>
    </p:spTree>
    <p:extLst>
      <p:ext uri="{BB962C8B-B14F-4D97-AF65-F5344CB8AC3E}">
        <p14:creationId xmlns:p14="http://schemas.microsoft.com/office/powerpoint/2010/main" val="25058631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00B340DD-357B-455F-8FBC-8F54248E441F}" type="datetimeFigureOut">
              <a:rPr lang="ar-SA" smtClean="0"/>
              <a:t>15/10/1440</a:t>
            </a:fld>
            <a:endParaRPr lang="ar-SA"/>
          </a:p>
        </p:txBody>
      </p:sp>
      <p:sp>
        <p:nvSpPr>
          <p:cNvPr id="5" name="Footer Placeholder 2"/>
          <p:cNvSpPr>
            <a:spLocks noGrp="1"/>
          </p:cNvSpPr>
          <p:nvPr>
            <p:ph type="ftr" sz="quarter" idx="11"/>
          </p:nvPr>
        </p:nvSpPr>
        <p:spPr/>
        <p:txBody>
          <a:bodyPr/>
          <a:lstStyle/>
          <a:p>
            <a:endParaRPr lang="ar-SA"/>
          </a:p>
        </p:txBody>
      </p:sp>
      <p:sp>
        <p:nvSpPr>
          <p:cNvPr id="6" name="Slide Number Placeholder 3"/>
          <p:cNvSpPr>
            <a:spLocks noGrp="1"/>
          </p:cNvSpPr>
          <p:nvPr>
            <p:ph type="sldNum" sz="quarter" idx="12"/>
          </p:nvPr>
        </p:nvSpPr>
        <p:spPr/>
        <p:txBody>
          <a:bodyPr/>
          <a:lstStyle/>
          <a:p>
            <a:fld id="{D1AFCF7E-22BD-481D-845E-E3A3C819CC94}" type="slidenum">
              <a:rPr lang="ar-SA" smtClean="0"/>
              <a:t>‹#›</a:t>
            </a:fld>
            <a:endParaRPr lang="ar-SA"/>
          </a:p>
        </p:txBody>
      </p:sp>
    </p:spTree>
    <p:extLst>
      <p:ext uri="{BB962C8B-B14F-4D97-AF65-F5344CB8AC3E}">
        <p14:creationId xmlns:p14="http://schemas.microsoft.com/office/powerpoint/2010/main" val="25994603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7" name="Date Placeholder 4"/>
          <p:cNvSpPr>
            <a:spLocks noGrp="1"/>
          </p:cNvSpPr>
          <p:nvPr>
            <p:ph type="dt" sz="half" idx="10"/>
          </p:nvPr>
        </p:nvSpPr>
        <p:spPr/>
        <p:txBody>
          <a:bodyPr/>
          <a:lstStyle/>
          <a:p>
            <a:fld id="{00B340DD-357B-455F-8FBC-8F54248E441F}" type="datetimeFigureOut">
              <a:rPr lang="ar-SA" smtClean="0"/>
              <a:t>15/10/1440</a:t>
            </a:fld>
            <a:endParaRPr lang="ar-SA"/>
          </a:p>
        </p:txBody>
      </p:sp>
      <p:sp>
        <p:nvSpPr>
          <p:cNvPr id="5" name="Footer Placeholder 5"/>
          <p:cNvSpPr>
            <a:spLocks noGrp="1"/>
          </p:cNvSpPr>
          <p:nvPr>
            <p:ph type="ftr" sz="quarter" idx="11"/>
          </p:nvPr>
        </p:nvSpPr>
        <p:spPr/>
        <p:txBody>
          <a:bodyPr/>
          <a:lstStyle/>
          <a:p>
            <a:endParaRPr lang="ar-SA"/>
          </a:p>
        </p:txBody>
      </p:sp>
      <p:sp>
        <p:nvSpPr>
          <p:cNvPr id="6" name="Slide Number Placeholder 6"/>
          <p:cNvSpPr>
            <a:spLocks noGrp="1"/>
          </p:cNvSpPr>
          <p:nvPr>
            <p:ph type="sldNum" sz="quarter" idx="12"/>
          </p:nvPr>
        </p:nvSpPr>
        <p:spPr/>
        <p:txBody>
          <a:bodyPr/>
          <a:lstStyle/>
          <a:p>
            <a:fld id="{D1AFCF7E-22BD-481D-845E-E3A3C819CC94}" type="slidenum">
              <a:rPr lang="ar-SA" smtClean="0"/>
              <a:t>‹#›</a:t>
            </a:fld>
            <a:endParaRPr lang="ar-SA"/>
          </a:p>
        </p:txBody>
      </p:sp>
    </p:spTree>
    <p:extLst>
      <p:ext uri="{BB962C8B-B14F-4D97-AF65-F5344CB8AC3E}">
        <p14:creationId xmlns:p14="http://schemas.microsoft.com/office/powerpoint/2010/main" val="24006983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5" name="Date Placeholder 4"/>
          <p:cNvSpPr>
            <a:spLocks noGrp="1"/>
          </p:cNvSpPr>
          <p:nvPr>
            <p:ph type="dt" sz="half" idx="10"/>
          </p:nvPr>
        </p:nvSpPr>
        <p:spPr/>
        <p:txBody>
          <a:bodyPr/>
          <a:lstStyle/>
          <a:p>
            <a:fld id="{00B340DD-357B-455F-8FBC-8F54248E441F}" type="datetimeFigureOut">
              <a:rPr lang="ar-SA" smtClean="0"/>
              <a:t>15/10/1440</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D1AFCF7E-22BD-481D-845E-E3A3C819CC94}" type="slidenum">
              <a:rPr lang="ar-SA" smtClean="0"/>
              <a:t>‹#›</a:t>
            </a:fld>
            <a:endParaRPr lang="ar-SA"/>
          </a:p>
        </p:txBody>
      </p:sp>
    </p:spTree>
    <p:extLst>
      <p:ext uri="{BB962C8B-B14F-4D97-AF65-F5344CB8AC3E}">
        <p14:creationId xmlns:p14="http://schemas.microsoft.com/office/powerpoint/2010/main" val="369175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00B340DD-357B-455F-8FBC-8F54248E441F}" type="datetimeFigureOut">
              <a:rPr lang="ar-SA" smtClean="0"/>
              <a:t>15/10/1440</a:t>
            </a:fld>
            <a:endParaRPr lang="ar-SA"/>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ar-SA"/>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1AFCF7E-22BD-481D-845E-E3A3C819CC94}" type="slidenum">
              <a:rPr lang="ar-SA" smtClean="0"/>
              <a:t>‹#›</a:t>
            </a:fld>
            <a:endParaRPr lang="ar-SA"/>
          </a:p>
        </p:txBody>
      </p:sp>
    </p:spTree>
    <p:extLst>
      <p:ext uri="{BB962C8B-B14F-4D97-AF65-F5344CB8AC3E}">
        <p14:creationId xmlns:p14="http://schemas.microsoft.com/office/powerpoint/2010/main" val="18637031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1" eaLnBrk="1" latinLnBrk="0" hangingPunct="1">
        <a:spcBef>
          <a:spcPct val="0"/>
        </a:spcBef>
        <a:buNone/>
        <a:defRPr sz="4200" b="0" i="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256555" y="736600"/>
            <a:ext cx="8825658" cy="3329581"/>
          </a:xfrm>
        </p:spPr>
        <p:txBody>
          <a:bodyPr/>
          <a:lstStyle/>
          <a:p>
            <a:pPr algn="ctr"/>
            <a:r>
              <a:rPr lang="ar-SA" sz="6600" dirty="0" smtClean="0"/>
              <a:t>تلخيص</a:t>
            </a:r>
            <a:br>
              <a:rPr lang="ar-SA" sz="6600" dirty="0" smtClean="0"/>
            </a:br>
            <a:r>
              <a:rPr lang="ar-SA" sz="6600" dirty="0" smtClean="0"/>
              <a:t>إدارة الفعاليات السياحية</a:t>
            </a:r>
            <a:br>
              <a:rPr lang="ar-SA" sz="6600" dirty="0" smtClean="0"/>
            </a:br>
            <a:r>
              <a:rPr lang="ar-SA" sz="6600" dirty="0" smtClean="0"/>
              <a:t>(309 سيح)</a:t>
            </a:r>
            <a:endParaRPr lang="ar-SA" sz="6600" dirty="0"/>
          </a:p>
        </p:txBody>
      </p:sp>
      <p:sp>
        <p:nvSpPr>
          <p:cNvPr id="3" name="عنوان فرعي 2"/>
          <p:cNvSpPr>
            <a:spLocks noGrp="1"/>
          </p:cNvSpPr>
          <p:nvPr>
            <p:ph type="subTitle" idx="1"/>
          </p:nvPr>
        </p:nvSpPr>
        <p:spPr>
          <a:xfrm>
            <a:off x="1256555" y="4574180"/>
            <a:ext cx="8825658" cy="861420"/>
          </a:xfrm>
        </p:spPr>
        <p:txBody>
          <a:bodyPr>
            <a:noAutofit/>
          </a:bodyPr>
          <a:lstStyle/>
          <a:p>
            <a:pPr algn="ctr"/>
            <a:endParaRPr lang="ar-SA" sz="3500" b="1" dirty="0" smtClean="0"/>
          </a:p>
        </p:txBody>
      </p:sp>
      <p:pic>
        <p:nvPicPr>
          <p:cNvPr id="4" name="صورة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228" y="228601"/>
            <a:ext cx="3494314" cy="1793748"/>
          </a:xfrm>
          <a:prstGeom prst="rect">
            <a:avLst/>
          </a:prstGeom>
        </p:spPr>
      </p:pic>
    </p:spTree>
    <p:extLst>
      <p:ext uri="{BB962C8B-B14F-4D97-AF65-F5344CB8AC3E}">
        <p14:creationId xmlns:p14="http://schemas.microsoft.com/office/powerpoint/2010/main" val="2612647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747711" y="235004"/>
            <a:ext cx="9404723" cy="751968"/>
          </a:xfrm>
        </p:spPr>
        <p:txBody>
          <a:bodyPr/>
          <a:lstStyle/>
          <a:p>
            <a:pPr algn="r"/>
            <a:r>
              <a:rPr lang="ar-SA" sz="3600" b="1" dirty="0" smtClean="0">
                <a:solidFill>
                  <a:schemeClr val="bg1"/>
                </a:solidFill>
              </a:rPr>
              <a:t>السياسة الثقافية: استراتيجية تنظيم المهرجان في "</a:t>
            </a:r>
            <a:r>
              <a:rPr lang="ar-SA" sz="3600" b="1" dirty="0" err="1" smtClean="0">
                <a:solidFill>
                  <a:schemeClr val="bg1"/>
                </a:solidFill>
              </a:rPr>
              <a:t>إدنبره</a:t>
            </a:r>
            <a:r>
              <a:rPr lang="ar-SA" sz="3600" b="1" dirty="0" smtClean="0">
                <a:solidFill>
                  <a:schemeClr val="bg1"/>
                </a:solidFill>
              </a:rPr>
              <a:t>":</a:t>
            </a:r>
            <a:endParaRPr lang="ar-SA" sz="3600" b="1" dirty="0">
              <a:solidFill>
                <a:schemeClr val="bg1"/>
              </a:solidFill>
            </a:endParaRPr>
          </a:p>
        </p:txBody>
      </p:sp>
      <p:sp>
        <p:nvSpPr>
          <p:cNvPr id="3" name="عنصر نائب للمحتوى 2"/>
          <p:cNvSpPr>
            <a:spLocks noGrp="1"/>
          </p:cNvSpPr>
          <p:nvPr>
            <p:ph idx="1"/>
          </p:nvPr>
        </p:nvSpPr>
        <p:spPr>
          <a:xfrm>
            <a:off x="3353027" y="1124003"/>
            <a:ext cx="8946541" cy="4195481"/>
          </a:xfrm>
        </p:spPr>
        <p:txBody>
          <a:bodyPr>
            <a:normAutofit/>
          </a:bodyPr>
          <a:lstStyle/>
          <a:p>
            <a:r>
              <a:rPr lang="ar-SA" sz="2500" b="1" dirty="0" smtClean="0"/>
              <a:t>تم بدء استراتيجية تنظيم المهرجانات في "</a:t>
            </a:r>
            <a:r>
              <a:rPr lang="ar-SA" sz="2500" b="1" dirty="0" err="1" smtClean="0"/>
              <a:t>إدنبرة</a:t>
            </a:r>
            <a:r>
              <a:rPr lang="ar-SA" sz="2500" b="1" dirty="0" smtClean="0"/>
              <a:t>" عام 2001، والتي تبعت السياسة الثقافية الخاصة بالمدينة التي تم وضعها عام 1999م، والتي أصبح مجلس مدينة "</a:t>
            </a:r>
            <a:r>
              <a:rPr lang="ar-SA" sz="2500" b="1" dirty="0" err="1" smtClean="0"/>
              <a:t>إدنبرة</a:t>
            </a:r>
            <a:r>
              <a:rPr lang="ar-SA" sz="2500" b="1" dirty="0" smtClean="0"/>
              <a:t>" مسئولاً عن الاشراف عليها وتمويلها، بدعم مالي من المجلس الأسكتلندي للفنون وهيئات وشركات أخرى بارزة. وقد تطورت تلك الاستراتيجية، جنباً إلى جنب مع استراتيجية تنظيم الأحداث في المدينة، والتي تم أطلاقها في ديسمبر عام 2002م. وتعتبر كلتا الاستراتيجيتين دليلاً على سعي " </a:t>
            </a:r>
            <a:r>
              <a:rPr lang="ar-SA" sz="2500" b="1" dirty="0" err="1" smtClean="0"/>
              <a:t>إدنبرة</a:t>
            </a:r>
            <a:r>
              <a:rPr lang="ar-SA" sz="2500" b="1" dirty="0" smtClean="0"/>
              <a:t>" من أجل تدعيم مكانتها كمدينة مهرجانات وإدراك مسئوليها لأهمية المهرجانات والأحداث في تمكين مدينة "</a:t>
            </a:r>
            <a:r>
              <a:rPr lang="ar-SA" sz="2500" b="1" dirty="0" err="1" smtClean="0"/>
              <a:t>إدنبرة</a:t>
            </a:r>
            <a:r>
              <a:rPr lang="ar-SA" sz="2500" b="1" dirty="0" smtClean="0"/>
              <a:t>" من تحقيق التطور الثقافي والاقتصادي.</a:t>
            </a:r>
            <a:endParaRPr lang="ar-SA" sz="2500" b="1" dirty="0"/>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236" y="3933371"/>
            <a:ext cx="4762500" cy="268015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3039900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additive="base">
                                        <p:cTn id="1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SA" sz="2800" b="1" dirty="0" smtClean="0">
                <a:solidFill>
                  <a:schemeClr val="bg1"/>
                </a:solidFill>
              </a:rPr>
              <a:t>جاءت استراتيجية تنظيم المهرجانات كنتيجة لمقابلات شخصية مع أبرز المساهمين في صناعة المهرجانات والسياحة ومناقشات مع المجموعات البارزة (مثل مجموعة عمل المهرجانات المشتركة) والأبحاث المكتبية واسعة النطاق، التي تتضمن تقييم مهرجانات "</a:t>
            </a:r>
            <a:r>
              <a:rPr lang="ar-SA" sz="2800" b="1" dirty="0" err="1" smtClean="0">
                <a:solidFill>
                  <a:schemeClr val="bg1"/>
                </a:solidFill>
              </a:rPr>
              <a:t>إدنبرة</a:t>
            </a:r>
            <a:r>
              <a:rPr lang="ar-SA" sz="2800" b="1" dirty="0" smtClean="0">
                <a:solidFill>
                  <a:schemeClr val="bg1"/>
                </a:solidFill>
              </a:rPr>
              <a:t>" من خلال مقارنتها بالمهرجانات التي تُقام في المدن الأخرى.</a:t>
            </a:r>
            <a:br>
              <a:rPr lang="ar-SA" sz="2800" b="1" dirty="0" smtClean="0">
                <a:solidFill>
                  <a:schemeClr val="bg1"/>
                </a:solidFill>
              </a:rPr>
            </a:br>
            <a:endParaRPr lang="ar-SA" sz="2800" b="1" dirty="0">
              <a:solidFill>
                <a:schemeClr val="bg1"/>
              </a:solidFill>
            </a:endParaRPr>
          </a:p>
        </p:txBody>
      </p:sp>
      <p:sp>
        <p:nvSpPr>
          <p:cNvPr id="3" name="عنصر نائب للمحتوى 2"/>
          <p:cNvSpPr>
            <a:spLocks noGrp="1"/>
          </p:cNvSpPr>
          <p:nvPr>
            <p:ph idx="1"/>
          </p:nvPr>
        </p:nvSpPr>
        <p:spPr>
          <a:xfrm>
            <a:off x="1103312" y="2772229"/>
            <a:ext cx="8946541" cy="3476170"/>
          </a:xfrm>
        </p:spPr>
        <p:txBody>
          <a:bodyPr/>
          <a:lstStyle/>
          <a:p>
            <a:r>
              <a:rPr lang="ar-SA" dirty="0" smtClean="0"/>
              <a:t>أدركت تلك الاستراتيجية مدى الحاجة إلى وجود رؤية مشتركة بين مجلس مدينة "إدنبرة"؛ من جهة وبين القائمين على تنظيم المهرجانات والأطراف المعنية الأخرى، من جهة أخرى. </a:t>
            </a:r>
            <a:r>
              <a:rPr lang="ar-SA" dirty="0" smtClean="0"/>
              <a:t>للوصول </a:t>
            </a:r>
            <a:r>
              <a:rPr lang="ar-SA" dirty="0" smtClean="0"/>
              <a:t>إلى خطة عمل مشتركة. تتلخص الأهداف الأساسية التي تسعى الاستراتيجية إلى تحقيقها فيما يلي:</a:t>
            </a:r>
            <a:endParaRPr lang="ar-SA" dirty="0"/>
          </a:p>
        </p:txBody>
      </p:sp>
    </p:spTree>
    <p:extLst>
      <p:ext uri="{BB962C8B-B14F-4D97-AF65-F5344CB8AC3E}">
        <p14:creationId xmlns:p14="http://schemas.microsoft.com/office/powerpoint/2010/main" val="407806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45130" y="205975"/>
            <a:ext cx="9404723" cy="1201911"/>
          </a:xfrm>
        </p:spPr>
        <p:txBody>
          <a:bodyPr/>
          <a:lstStyle/>
          <a:p>
            <a:pPr algn="r"/>
            <a:r>
              <a:rPr lang="ar-SA" sz="2800" b="1" dirty="0">
                <a:solidFill>
                  <a:schemeClr val="bg1"/>
                </a:solidFill>
              </a:rPr>
              <a:t>أدركت تلك الاستراتيجية مدى الحاجة إلى وجود رؤية مشتركة بين مجلس مدينة "إدنبرة"؛ من جهة وبين القائمين على تنظيم المهرجانات والأطراف المعنية الأخرى، من جهة أخرى. </a:t>
            </a:r>
            <a:r>
              <a:rPr lang="ar-SA" sz="2800" b="1" dirty="0" smtClean="0">
                <a:solidFill>
                  <a:schemeClr val="bg1"/>
                </a:solidFill>
              </a:rPr>
              <a:t>للوصول </a:t>
            </a:r>
            <a:r>
              <a:rPr lang="ar-SA" sz="2800" b="1" dirty="0">
                <a:solidFill>
                  <a:schemeClr val="bg1"/>
                </a:solidFill>
              </a:rPr>
              <a:t>إلى خطة عمل مشتركة. تتلخص الأهداف الأساسية التي تسعى الاستراتيجية إلى تحقيقها فيما يلي:</a:t>
            </a:r>
            <a:br>
              <a:rPr lang="ar-SA" sz="2800" b="1" dirty="0">
                <a:solidFill>
                  <a:schemeClr val="bg1"/>
                </a:solidFill>
              </a:rPr>
            </a:br>
            <a:endParaRPr lang="ar-SA" sz="2800" b="1" dirty="0">
              <a:solidFill>
                <a:schemeClr val="bg1"/>
              </a:solidFill>
            </a:endParaRPr>
          </a:p>
        </p:txBody>
      </p:sp>
      <p:sp>
        <p:nvSpPr>
          <p:cNvPr id="3" name="عنصر نائب للمحتوى 2"/>
          <p:cNvSpPr>
            <a:spLocks noGrp="1"/>
          </p:cNvSpPr>
          <p:nvPr>
            <p:ph idx="1"/>
          </p:nvPr>
        </p:nvSpPr>
        <p:spPr>
          <a:xfrm>
            <a:off x="1103312" y="2293257"/>
            <a:ext cx="8946541" cy="3955142"/>
          </a:xfrm>
        </p:spPr>
        <p:txBody>
          <a:bodyPr>
            <a:noAutofit/>
          </a:bodyPr>
          <a:lstStyle/>
          <a:p>
            <a:r>
              <a:rPr lang="ar-SA" b="1" dirty="0" smtClean="0"/>
              <a:t>وضع برنامج ممتد على مدار العام للمهرجانات والأحداث الثقافية</a:t>
            </a:r>
          </a:p>
          <a:p>
            <a:r>
              <a:rPr lang="ar-SA" b="1" dirty="0" smtClean="0"/>
              <a:t>تنظيم مجموعة من المهرجانات المستقلة، التي تعمل على تحقيق التوازن بشكل مُرض بين متطلبات الطموح </a:t>
            </a:r>
            <a:r>
              <a:rPr lang="ar-SA" b="1" dirty="0" smtClean="0"/>
              <a:t>الإبداعي </a:t>
            </a:r>
            <a:r>
              <a:rPr lang="ar-SA" b="1" dirty="0" smtClean="0"/>
              <a:t>والأهداف </a:t>
            </a:r>
            <a:r>
              <a:rPr lang="ar-SA" b="1" dirty="0" smtClean="0"/>
              <a:t>الإجتماعية </a:t>
            </a:r>
            <a:r>
              <a:rPr lang="ar-SA" b="1" dirty="0" smtClean="0"/>
              <a:t>والترويج التجاري.</a:t>
            </a:r>
          </a:p>
          <a:p>
            <a:r>
              <a:rPr lang="ar-SA" b="1" dirty="0" smtClean="0"/>
              <a:t>المحافظة على برنامج مهرجانات صيفي يظل قائماً باعتباره أبرز المهرجانات الدولية في العالم، مدعوماً ببرنامج آخر للمهرجانات والأحداث </a:t>
            </a:r>
            <a:r>
              <a:rPr lang="ar-SA" b="1" dirty="0"/>
              <a:t>م</a:t>
            </a:r>
            <a:r>
              <a:rPr lang="ar-SA" b="1" dirty="0" smtClean="0"/>
              <a:t>ا تم تنظيمه </a:t>
            </a:r>
            <a:r>
              <a:rPr lang="ar-SA" b="1" dirty="0" smtClean="0"/>
              <a:t>في الأوقات الأخرى من العام ويحقق مستوى عالياً.</a:t>
            </a:r>
          </a:p>
          <a:p>
            <a:r>
              <a:rPr lang="ar-SA" b="1" dirty="0" smtClean="0"/>
              <a:t>إشراك نطاق عريض من مواطني "إدنبرة" وتشجيع المبادرات المتعلقة بالمهرجانات والتي تخاطف أهداف المشاركة </a:t>
            </a:r>
            <a:r>
              <a:rPr lang="ar-SA" b="1" dirty="0" smtClean="0"/>
              <a:t>الإجتماعية </a:t>
            </a:r>
            <a:r>
              <a:rPr lang="ar-SA" b="1" dirty="0" smtClean="0"/>
              <a:t>في حياة المدينة</a:t>
            </a:r>
          </a:p>
          <a:p>
            <a:r>
              <a:rPr lang="ar-SA" b="1" dirty="0" smtClean="0"/>
              <a:t>نشر ثقافة معرفية مرتبطة بالمهرجانات.</a:t>
            </a:r>
          </a:p>
          <a:p>
            <a:r>
              <a:rPr lang="ar-SA" b="1" dirty="0" smtClean="0"/>
              <a:t>الربط بين المهرجانات وإتاحة أشكال التعاون والمبادرات المشتركة.</a:t>
            </a:r>
          </a:p>
          <a:p>
            <a:r>
              <a:rPr lang="ar-SA" b="1" dirty="0" smtClean="0"/>
              <a:t>قيام علاقة صحية بين مجلس مدينة "</a:t>
            </a:r>
            <a:r>
              <a:rPr lang="ar-SA" b="1" dirty="0" err="1" smtClean="0"/>
              <a:t>إدنبرة</a:t>
            </a:r>
            <a:r>
              <a:rPr lang="ar-SA" b="1" dirty="0" smtClean="0"/>
              <a:t>" والمهرجانات.</a:t>
            </a:r>
            <a:endParaRPr lang="ar-SA" b="1" dirty="0"/>
          </a:p>
          <a:p>
            <a:r>
              <a:rPr lang="ar-SA" b="1" dirty="0" smtClean="0"/>
              <a:t>. الإدراك الواضح لأهمية المهرجانات والذي ينعكس في توفير التمويل المطلوب.</a:t>
            </a:r>
            <a:endParaRPr lang="ar-SA" b="1" dirty="0"/>
          </a:p>
        </p:txBody>
      </p:sp>
    </p:spTree>
    <p:extLst>
      <p:ext uri="{BB962C8B-B14F-4D97-AF65-F5344CB8AC3E}">
        <p14:creationId xmlns:p14="http://schemas.microsoft.com/office/powerpoint/2010/main" val="15713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additive="base">
                                        <p:cTn id="4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anim calcmode="lin" valueType="num">
                                      <p:cBhvr additive="base">
                                        <p:cTn id="48"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3">
                                            <p:txEl>
                                              <p:pRg st="7" end="7"/>
                                            </p:txEl>
                                          </p:spTgt>
                                        </p:tgtEl>
                                        <p:attrNameLst>
                                          <p:attrName>style.visibility</p:attrName>
                                        </p:attrNameLst>
                                      </p:cBhvr>
                                      <p:to>
                                        <p:strVal val="visible"/>
                                      </p:to>
                                    </p:set>
                                    <p:anim calcmode="lin" valueType="num">
                                      <p:cBhvr additive="base">
                                        <p:cTn id="54"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SA" sz="3000" b="1" dirty="0" smtClean="0">
                <a:solidFill>
                  <a:schemeClr val="bg1"/>
                </a:solidFill>
              </a:rPr>
              <a:t>نبذة تاريخية مختصرة عن الثقافة والفنون والقطاع العام :</a:t>
            </a:r>
            <a:endParaRPr lang="ar-SA" sz="3000" b="1" dirty="0">
              <a:solidFill>
                <a:schemeClr val="bg1"/>
              </a:solidFill>
            </a:endParaRPr>
          </a:p>
        </p:txBody>
      </p:sp>
      <p:sp>
        <p:nvSpPr>
          <p:cNvPr id="3" name="عنصر نائب للمحتوى 2"/>
          <p:cNvSpPr>
            <a:spLocks noGrp="1"/>
          </p:cNvSpPr>
          <p:nvPr>
            <p:ph idx="1"/>
          </p:nvPr>
        </p:nvSpPr>
        <p:spPr>
          <a:xfrm>
            <a:off x="1408112" y="1515889"/>
            <a:ext cx="8946541" cy="4195481"/>
          </a:xfrm>
        </p:spPr>
        <p:txBody>
          <a:bodyPr>
            <a:normAutofit/>
          </a:bodyPr>
          <a:lstStyle/>
          <a:p>
            <a:r>
              <a:rPr lang="ar-SA" sz="2800" b="1" dirty="0" smtClean="0"/>
              <a:t>أصبح توظيف الثقافة والأحداث الثقافية محركاً اقتصادياً وثقافياً أكثر أهمية للبلدان والمدن. علاوة على ذلك، فإن الظاهرة الاقتصادية المتمثلة في استراتيجيات تنظيم المهرجانات والأحداث الثقافية، أو المدفوعة باتجاهات ثقافية، تعد ظاهرة عالمية. كذلك، فإن الأمثلة الدولية المبينة تعد دليلاً على ذلك. ويصح القول أيضاً إن الدور الاقتصادي لتلك الظاهرة قد تغير بمرور الوقت؛ وذلك نظراً لأنه قد تم إدراك دورها </a:t>
            </a:r>
            <a:r>
              <a:rPr lang="ar-SA" sz="2800" b="1" dirty="0" smtClean="0"/>
              <a:t>الأسهامي</a:t>
            </a:r>
            <a:r>
              <a:rPr lang="ar-SA" sz="2800" b="1" dirty="0" smtClean="0"/>
              <a:t> </a:t>
            </a:r>
            <a:r>
              <a:rPr lang="ar-SA" sz="2800" b="1" dirty="0" smtClean="0"/>
              <a:t>المهم، إلى جانب أن التغيرات في الهياكل الاقتصادية قد استلزمت ذلك.</a:t>
            </a:r>
            <a:endParaRPr lang="ar-SA" sz="2800" b="1" dirty="0"/>
          </a:p>
        </p:txBody>
      </p:sp>
    </p:spTree>
    <p:extLst>
      <p:ext uri="{BB962C8B-B14F-4D97-AF65-F5344CB8AC3E}">
        <p14:creationId xmlns:p14="http://schemas.microsoft.com/office/powerpoint/2010/main" val="3232600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45130" y="133404"/>
            <a:ext cx="9404723" cy="693911"/>
          </a:xfrm>
        </p:spPr>
        <p:txBody>
          <a:bodyPr/>
          <a:lstStyle/>
          <a:p>
            <a:pPr algn="r"/>
            <a:r>
              <a:rPr lang="ar-SA" b="1" dirty="0" smtClean="0">
                <a:solidFill>
                  <a:schemeClr val="bg1"/>
                </a:solidFill>
              </a:rPr>
              <a:t>نظرة عامة على إدارة الأحداث :</a:t>
            </a:r>
            <a:endParaRPr lang="ar-SA" b="1" dirty="0">
              <a:solidFill>
                <a:schemeClr val="bg1"/>
              </a:solidFill>
            </a:endParaRPr>
          </a:p>
        </p:txBody>
      </p:sp>
      <p:sp>
        <p:nvSpPr>
          <p:cNvPr id="3" name="عنصر نائب للمحتوى 2"/>
          <p:cNvSpPr>
            <a:spLocks noGrp="1"/>
          </p:cNvSpPr>
          <p:nvPr>
            <p:ph idx="1"/>
          </p:nvPr>
        </p:nvSpPr>
        <p:spPr>
          <a:xfrm>
            <a:off x="1103312" y="1138518"/>
            <a:ext cx="8946541" cy="4195481"/>
          </a:xfrm>
        </p:spPr>
        <p:txBody>
          <a:bodyPr>
            <a:normAutofit fontScale="85000" lnSpcReduction="10000"/>
          </a:bodyPr>
          <a:lstStyle/>
          <a:p>
            <a:r>
              <a:rPr lang="ar-SA" sz="3500" b="1" dirty="0" smtClean="0">
                <a:solidFill>
                  <a:schemeClr val="bg1"/>
                </a:solidFill>
              </a:rPr>
              <a:t>مرحلة القرار : </a:t>
            </a:r>
            <a:r>
              <a:rPr lang="ar-SA" sz="2800" b="1" dirty="0" smtClean="0"/>
              <a:t>تعتبر مرحلة القرار الخطوة المبدئية لعملية تنظيم الأحداث، كما أنها تحدد في النهاية ما إذا كان سيتم الانتقال بعد ذلك إلى مراحل تنظيم الحدث التالية أم لا. قد تكون تلك المرحلة سهلة نسبياً بالنسبة لحدث صغير متكرر بشكل منتظم  أو في الحالات التي يتم فيها توظيف الخبرة السابقة كأداة تقييم لتبرير اتخاذ القرار، والذي قد يتم الوصول إليه في </a:t>
            </a:r>
            <a:r>
              <a:rPr lang="ar-SA" sz="2800" b="1" dirty="0"/>
              <a:t>إ</a:t>
            </a:r>
            <a:r>
              <a:rPr lang="ar-SA" sz="2800" b="1" dirty="0" smtClean="0"/>
              <a:t>جتماع </a:t>
            </a:r>
            <a:r>
              <a:rPr lang="ar-SA" sz="2800" b="1" dirty="0" smtClean="0"/>
              <a:t>لأعضاء مجلس الإدارة الرئيسيين.</a:t>
            </a:r>
          </a:p>
          <a:p>
            <a:endParaRPr lang="ar-SA" dirty="0"/>
          </a:p>
          <a:p>
            <a:endParaRPr lang="ar-SA" dirty="0"/>
          </a:p>
          <a:p>
            <a:r>
              <a:rPr lang="ar-SA" sz="3500" b="1" dirty="0" smtClean="0">
                <a:solidFill>
                  <a:schemeClr val="bg1"/>
                </a:solidFill>
              </a:rPr>
              <a:t>طرح الفكرة الرئيسية : </a:t>
            </a:r>
            <a:r>
              <a:rPr lang="ar-SA" sz="3000" b="1" dirty="0" smtClean="0"/>
              <a:t>ليس </a:t>
            </a:r>
            <a:r>
              <a:rPr lang="ar-SA" sz="3000" b="1" dirty="0" smtClean="0"/>
              <a:t>بالضرورة </a:t>
            </a:r>
            <a:r>
              <a:rPr lang="ar-SA" sz="3000" b="1" dirty="0" smtClean="0"/>
              <a:t>أن يكون الشخص الذي يطرح الفكرة الأصلية لتنظيم حدث خبيراً في تنظيم الأحداث، وقد يكون من القطاع العام (حكومة أو سلطة محلية أو جهاز حكومي) أو من القطاع الخاص (مؤسسة أو شركة أو أفراد) أو من القطاع التطوعي.</a:t>
            </a:r>
          </a:p>
        </p:txBody>
      </p:sp>
    </p:spTree>
    <p:extLst>
      <p:ext uri="{BB962C8B-B14F-4D97-AF65-F5344CB8AC3E}">
        <p14:creationId xmlns:p14="http://schemas.microsoft.com/office/powerpoint/2010/main" val="1680347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 calcmode="lin" valueType="num">
                                      <p:cBhvr additive="base">
                                        <p:cTn id="1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211186" y="3314809"/>
            <a:ext cx="9404723" cy="693911"/>
          </a:xfrm>
        </p:spPr>
        <p:txBody>
          <a:bodyPr/>
          <a:lstStyle/>
          <a:p>
            <a:pPr algn="r"/>
            <a:r>
              <a:rPr lang="ar-SA" sz="3000" b="1" dirty="0" smtClean="0">
                <a:solidFill>
                  <a:schemeClr val="bg1"/>
                </a:solidFill>
              </a:rPr>
              <a:t>تحديد أهداف الحدث والخطوات المطلوبة لتحقيق كل منها :</a:t>
            </a:r>
            <a:endParaRPr lang="ar-SA" sz="3000" b="1" dirty="0">
              <a:solidFill>
                <a:schemeClr val="bg1"/>
              </a:solidFill>
            </a:endParaRPr>
          </a:p>
        </p:txBody>
      </p:sp>
      <p:sp>
        <p:nvSpPr>
          <p:cNvPr id="3" name="عنصر نائب للمحتوى 2"/>
          <p:cNvSpPr>
            <a:spLocks noGrp="1"/>
          </p:cNvSpPr>
          <p:nvPr>
            <p:ph idx="1"/>
          </p:nvPr>
        </p:nvSpPr>
        <p:spPr>
          <a:xfrm>
            <a:off x="2307999" y="4162878"/>
            <a:ext cx="8946541" cy="4195481"/>
          </a:xfrm>
        </p:spPr>
        <p:txBody>
          <a:bodyPr>
            <a:normAutofit/>
          </a:bodyPr>
          <a:lstStyle/>
          <a:p>
            <a:r>
              <a:rPr lang="ar-SA" sz="2800" b="1" dirty="0" smtClean="0"/>
              <a:t>تعتبر أهداف الحدث والخطوات المطلوبة لتحقيق كل منها على درجة بالغة من الأهمية، </a:t>
            </a:r>
            <a:r>
              <a:rPr lang="ar-SA" sz="2800" b="1" dirty="0" smtClean="0"/>
              <a:t>وينبغي </a:t>
            </a:r>
            <a:r>
              <a:rPr lang="ar-SA" sz="2800" b="1" dirty="0" smtClean="0"/>
              <a:t>تحديدها منذ البداية نظراً لأنها تؤثر على العديد من جوانب الحدث، وبما فيها التسويق والرعاية. </a:t>
            </a:r>
            <a:endParaRPr lang="ar-SA" sz="2800" b="1" dirty="0"/>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6381" y="464906"/>
            <a:ext cx="5607167" cy="280358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806823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1000"/>
                                        <p:tgtEl>
                                          <p:spTgt spid="3">
                                            <p:txEl>
                                              <p:pRg st="0" end="0"/>
                                            </p:txEl>
                                          </p:spTgt>
                                        </p:tgtEl>
                                      </p:cBhvr>
                                    </p:animEffect>
                                    <p:anim calcmode="lin" valueType="num">
                                      <p:cBhvr>
                                        <p:cTn id="1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46111" y="452718"/>
            <a:ext cx="9404723" cy="650368"/>
          </a:xfrm>
        </p:spPr>
        <p:txBody>
          <a:bodyPr/>
          <a:lstStyle/>
          <a:p>
            <a:pPr algn="r"/>
            <a:r>
              <a:rPr lang="ar-SA" sz="3000" b="1" dirty="0" smtClean="0">
                <a:solidFill>
                  <a:schemeClr val="bg1"/>
                </a:solidFill>
              </a:rPr>
              <a:t>تشكيل مجلس إدارة :</a:t>
            </a:r>
            <a:endParaRPr lang="ar-SA" sz="3000" b="1" dirty="0">
              <a:solidFill>
                <a:schemeClr val="bg1"/>
              </a:solidFill>
            </a:endParaRPr>
          </a:p>
        </p:txBody>
      </p:sp>
      <p:sp>
        <p:nvSpPr>
          <p:cNvPr id="3" name="عنصر نائب للمحتوى 2"/>
          <p:cNvSpPr>
            <a:spLocks noGrp="1"/>
          </p:cNvSpPr>
          <p:nvPr>
            <p:ph idx="1"/>
          </p:nvPr>
        </p:nvSpPr>
        <p:spPr>
          <a:xfrm>
            <a:off x="1233940" y="1240118"/>
            <a:ext cx="8946541" cy="4195481"/>
          </a:xfrm>
        </p:spPr>
        <p:txBody>
          <a:bodyPr>
            <a:noAutofit/>
          </a:bodyPr>
          <a:lstStyle/>
          <a:p>
            <a:r>
              <a:rPr lang="ar-SA" sz="2800" b="1" dirty="0" smtClean="0"/>
              <a:t>عادة ما ينهض مجلس الإدارة بمهام التخطيط للحدث وتنفيذه وتقييم نتائجه. بالنسبة للأحداث التي تتسم بدرجة من التعقيد، فقد يُعهد فيها ببعض المهام الخاصة إلى مجموعات فرعية. ويحتاج مجلس الإدارة إلى أن يكون محتويا على نطاق واسع ومتنوع من المهارات والخبرات، التي قد يتمتع بها فرد واحد أو مجموعة أفراد، بما يغطي جميع جوانب إدارة الحدث والتسويق والإدارة المالية والنواحي القانونية، وذلك على الرغم من أن المسميات الوظيفية عادة ما تستخدم على نحو غير دقيق. فقد تتم الاستعانة ببعض الاستشاريين المتخصصين للقيام ببعض الأعمال التي تخرج عن أي نطاق إ</a:t>
            </a:r>
            <a:r>
              <a:rPr lang="ar-SA" sz="2800" b="1" dirty="0" smtClean="0"/>
              <a:t>ختصاصهم </a:t>
            </a:r>
            <a:r>
              <a:rPr lang="ar-SA" sz="2800" b="1" dirty="0" smtClean="0"/>
              <a:t>إذا لزم الأمر. ومن الأرجح أن يكون مجلس الإدارة الذي يعمل </a:t>
            </a:r>
            <a:r>
              <a:rPr lang="ar-SA" sz="2800" b="1" dirty="0" smtClean="0"/>
              <a:t>كفريق </a:t>
            </a:r>
            <a:r>
              <a:rPr lang="ar-SA" sz="2800" b="1" dirty="0" smtClean="0"/>
              <a:t>أكثر فاعلية من غيره. </a:t>
            </a:r>
            <a:endParaRPr lang="ar-SA" sz="2800" b="1" dirty="0"/>
          </a:p>
        </p:txBody>
      </p:sp>
    </p:spTree>
    <p:extLst>
      <p:ext uri="{BB962C8B-B14F-4D97-AF65-F5344CB8AC3E}">
        <p14:creationId xmlns:p14="http://schemas.microsoft.com/office/powerpoint/2010/main" val="1629986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SA" dirty="0" smtClean="0">
                <a:solidFill>
                  <a:schemeClr val="bg1"/>
                </a:solidFill>
              </a:rPr>
              <a:t>إعداد دراسة جدوى تمهيدية :</a:t>
            </a:r>
            <a:endParaRPr lang="ar-SA" dirty="0">
              <a:solidFill>
                <a:schemeClr val="bg1"/>
              </a:solidFill>
            </a:endParaRPr>
          </a:p>
        </p:txBody>
      </p:sp>
      <p:sp>
        <p:nvSpPr>
          <p:cNvPr id="3" name="عنصر نائب للمحتوى 2"/>
          <p:cNvSpPr>
            <a:spLocks noGrp="1"/>
          </p:cNvSpPr>
          <p:nvPr>
            <p:ph idx="1"/>
          </p:nvPr>
        </p:nvSpPr>
        <p:spPr/>
        <p:txBody>
          <a:bodyPr>
            <a:normAutofit/>
          </a:bodyPr>
          <a:lstStyle/>
          <a:p>
            <a:r>
              <a:rPr lang="ar-SA" sz="2800" b="1" dirty="0" smtClean="0"/>
              <a:t>تعمل دراسة الجدوى التمهيدية على التحقق من كون الحدث ذا جدوى ولا يحتاج </a:t>
            </a:r>
            <a:r>
              <a:rPr lang="ar-SA" sz="2800" b="1" dirty="0" smtClean="0"/>
              <a:t>للعديد </a:t>
            </a:r>
            <a:r>
              <a:rPr lang="ar-SA" sz="2800" b="1" dirty="0" smtClean="0"/>
              <a:t>من التوضيحات المفصلة – أي يكون تقديم عرض عام لاحتمال نجاح أو فشل الحدث كافياً. بالنسبة لحدث صغير، قد تكون دراسة الجدوى غير رسمية نسبياً، وقد تشمل فقد إجراء محادثة مع زميل. أما بالنسبة للأحداث الأكبر التي تنطوي على درجة أكبر من المخاطر المحتملة في حالة فشلها، فقد يكون من المطلوب فيها إجراء أبحاث أكثر تفصيلاً بحيث يمكن أتخاض القرار بشأنها. </a:t>
            </a:r>
            <a:r>
              <a:rPr lang="ar-SA" sz="2800" b="1" dirty="0" smtClean="0"/>
              <a:t> </a:t>
            </a:r>
            <a:r>
              <a:rPr lang="ar-SA" sz="2800" b="1" dirty="0" smtClean="0"/>
              <a:t>ن</a:t>
            </a:r>
            <a:r>
              <a:rPr lang="ar-SA" sz="2800" b="1" dirty="0" smtClean="0"/>
              <a:t>تيجة </a:t>
            </a:r>
            <a:r>
              <a:rPr lang="ar-SA" sz="2800" b="1" dirty="0" smtClean="0"/>
              <a:t>دراسة الجدوى التمهيدية إلى التركيز على الأبحاث الخاصة بحالة السوق وإعداد دراسة مالية مبدئية.</a:t>
            </a:r>
            <a:endParaRPr lang="ar-SA" sz="2800" b="1" dirty="0"/>
          </a:p>
        </p:txBody>
      </p:sp>
    </p:spTree>
    <p:extLst>
      <p:ext uri="{BB962C8B-B14F-4D97-AF65-F5344CB8AC3E}">
        <p14:creationId xmlns:p14="http://schemas.microsoft.com/office/powerpoint/2010/main" val="3701848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46111" y="452718"/>
            <a:ext cx="9404723" cy="592311"/>
          </a:xfrm>
        </p:spPr>
        <p:txBody>
          <a:bodyPr/>
          <a:lstStyle/>
          <a:p>
            <a:pPr algn="r"/>
            <a:r>
              <a:rPr lang="ar-SA" sz="4000" b="1" dirty="0" smtClean="0">
                <a:solidFill>
                  <a:schemeClr val="bg1"/>
                </a:solidFill>
              </a:rPr>
              <a:t>أتخاذ القرار :</a:t>
            </a:r>
            <a:endParaRPr lang="ar-SA" sz="4000" b="1" dirty="0">
              <a:solidFill>
                <a:schemeClr val="bg1"/>
              </a:solidFill>
            </a:endParaRPr>
          </a:p>
        </p:txBody>
      </p:sp>
      <p:sp>
        <p:nvSpPr>
          <p:cNvPr id="3" name="عنصر نائب للمحتوى 2"/>
          <p:cNvSpPr>
            <a:spLocks noGrp="1"/>
          </p:cNvSpPr>
          <p:nvPr>
            <p:ph idx="1"/>
          </p:nvPr>
        </p:nvSpPr>
        <p:spPr>
          <a:xfrm>
            <a:off x="1104293" y="1428804"/>
            <a:ext cx="8946541" cy="4195481"/>
          </a:xfrm>
        </p:spPr>
        <p:txBody>
          <a:bodyPr>
            <a:noAutofit/>
          </a:bodyPr>
          <a:lstStyle/>
          <a:p>
            <a:r>
              <a:rPr lang="ar-SA" sz="3000" b="1" dirty="0" smtClean="0"/>
              <a:t>تعتبر مرحلة اتخاذ القرار أخر مرحلة فرعية في مرحلة القرار وهي الخطوة التي يحتاج عندها مجلس الإدارة لأن يكون قد أتم جمع المعلومات الكافية لتحديد ما إذا كانت مراحل تنظيم الحدث ستستمر وصولاً إلى مرحلة التخطيط المفصل أم لا. قد تكون هناك حاجة إلى إدخال بعض التعديلات على الفكرة الأصلية، على سبيل المثال نطاق الحدث والمكان وسعر التذكرة. إذا لم تكن مراحل تنظيم الحدث ستستمر، فيجب إعداد تقرير مفصل لتوضيح المشكلات التي حالت دون إتمام بقية المراحل، بحيث تكون المعلومات متاحة في حالة ما إذا تم تطوير فكرة مماثلة لاحقاً</a:t>
            </a:r>
            <a:endParaRPr lang="ar-SA" sz="3000" b="1" dirty="0"/>
          </a:p>
        </p:txBody>
      </p:sp>
    </p:spTree>
    <p:extLst>
      <p:ext uri="{BB962C8B-B14F-4D97-AF65-F5344CB8AC3E}">
        <p14:creationId xmlns:p14="http://schemas.microsoft.com/office/powerpoint/2010/main" val="2576938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46111" y="452718"/>
            <a:ext cx="9404723" cy="810025"/>
          </a:xfrm>
        </p:spPr>
        <p:txBody>
          <a:bodyPr/>
          <a:lstStyle/>
          <a:p>
            <a:pPr algn="r"/>
            <a:r>
              <a:rPr lang="ar-SA" b="1" dirty="0" smtClean="0">
                <a:solidFill>
                  <a:schemeClr val="bg1"/>
                </a:solidFill>
              </a:rPr>
              <a:t>مرحلة التنفيذ :</a:t>
            </a:r>
            <a:endParaRPr lang="ar-SA" b="1" dirty="0">
              <a:solidFill>
                <a:schemeClr val="bg1"/>
              </a:solidFill>
            </a:endParaRPr>
          </a:p>
        </p:txBody>
      </p:sp>
      <p:sp>
        <p:nvSpPr>
          <p:cNvPr id="3" name="عنصر نائب للمحتوى 2"/>
          <p:cNvSpPr>
            <a:spLocks noGrp="1"/>
          </p:cNvSpPr>
          <p:nvPr>
            <p:ph idx="1"/>
          </p:nvPr>
        </p:nvSpPr>
        <p:spPr>
          <a:xfrm>
            <a:off x="1104293" y="1544918"/>
            <a:ext cx="8946541" cy="4195481"/>
          </a:xfrm>
        </p:spPr>
        <p:txBody>
          <a:bodyPr>
            <a:normAutofit/>
          </a:bodyPr>
          <a:lstStyle/>
          <a:p>
            <a:r>
              <a:rPr lang="ar-SA" sz="3000" b="1" dirty="0" smtClean="0"/>
              <a:t>على الرغم من أن مرحلة التنفيذ تعد المرحلة النهائية المرجو الوصول إليها من مراحل تطور الحدث، فلم تتم مناقشتها بصوره واضحة ومنظمة في العديد من المصادر.  حيث يركز التنفيذ على ثلاثة أمور هي: مراقبة تقدم الحدث، والتعامل مع الحوادث الطارئة، وأنشطة </a:t>
            </a:r>
            <a:r>
              <a:rPr lang="ar-SA" sz="3000" b="1" dirty="0" smtClean="0"/>
              <a:t>ما بعد </a:t>
            </a:r>
            <a:r>
              <a:rPr lang="ar-SA" sz="3000" b="1" dirty="0"/>
              <a:t>ا</a:t>
            </a:r>
            <a:r>
              <a:rPr lang="ar-SA" sz="3000" b="1" dirty="0" smtClean="0"/>
              <a:t>نتهاء </a:t>
            </a:r>
            <a:r>
              <a:rPr lang="ar-SA" sz="3000" b="1" dirty="0" smtClean="0"/>
              <a:t>الحدث</a:t>
            </a:r>
            <a:endParaRPr lang="ar-SA" sz="3000" b="1" dirty="0"/>
          </a:p>
        </p:txBody>
      </p:sp>
    </p:spTree>
    <p:extLst>
      <p:ext uri="{BB962C8B-B14F-4D97-AF65-F5344CB8AC3E}">
        <p14:creationId xmlns:p14="http://schemas.microsoft.com/office/powerpoint/2010/main" val="2099897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SA" dirty="0" smtClean="0">
                <a:solidFill>
                  <a:schemeClr val="bg1"/>
                </a:solidFill>
              </a:rPr>
              <a:t>التعريف في إدارة المهرجانات والأحداث :</a:t>
            </a:r>
            <a:endParaRPr lang="ar-SA" dirty="0">
              <a:solidFill>
                <a:schemeClr val="bg1"/>
              </a:solidFill>
            </a:endParaRPr>
          </a:p>
        </p:txBody>
      </p:sp>
      <p:sp>
        <p:nvSpPr>
          <p:cNvPr id="3" name="عنصر نائب للمحتوى 2"/>
          <p:cNvSpPr>
            <a:spLocks noGrp="1"/>
          </p:cNvSpPr>
          <p:nvPr>
            <p:ph idx="1"/>
          </p:nvPr>
        </p:nvSpPr>
        <p:spPr/>
        <p:txBody>
          <a:bodyPr>
            <a:normAutofit/>
          </a:bodyPr>
          <a:lstStyle/>
          <a:p>
            <a:r>
              <a:rPr lang="ar-SA" sz="3200" dirty="0" smtClean="0"/>
              <a:t>لقد نشأت صناعة المهرجانات والأحداث على مستوى العالم وبدأت في التطور منذ بداية فترة التسعينيات من القرن العشرين، ويقتضي النمو والتطور الملحوظ الذي تشهده هذه الصناعة، والذي يصاحبه زيادة وعي المستهلك وكذلك تعدد الخيارات المتاحة </a:t>
            </a:r>
            <a:r>
              <a:rPr lang="ar-SA" sz="3200" dirty="0" smtClean="0"/>
              <a:t>أمام</a:t>
            </a:r>
            <a:r>
              <a:rPr lang="ar-SA" sz="3200" dirty="0"/>
              <a:t>ه</a:t>
            </a:r>
            <a:r>
              <a:rPr lang="ar-SA" sz="3200" dirty="0" smtClean="0"/>
              <a:t>، </a:t>
            </a:r>
            <a:r>
              <a:rPr lang="ar-SA" sz="3200" dirty="0" smtClean="0"/>
              <a:t>والاتجاه نحو إدارة هذا القطاع بفاعلية وكفاءه لضمان </a:t>
            </a:r>
            <a:r>
              <a:rPr lang="ar-SA" sz="3200" dirty="0"/>
              <a:t>ا</a:t>
            </a:r>
            <a:r>
              <a:rPr lang="ar-SA" sz="3200" dirty="0" smtClean="0"/>
              <a:t>ستمرار </a:t>
            </a:r>
            <a:r>
              <a:rPr lang="ar-SA" sz="3200" dirty="0" smtClean="0"/>
              <a:t>تطوره </a:t>
            </a:r>
            <a:r>
              <a:rPr lang="ar-SA" sz="3200" dirty="0" smtClean="0"/>
              <a:t>وارتقاءة </a:t>
            </a:r>
            <a:r>
              <a:rPr lang="ar-SA" sz="3200" dirty="0" smtClean="0"/>
              <a:t>في المستقبل.</a:t>
            </a:r>
            <a:endParaRPr lang="ar-SA" sz="3200" dirty="0"/>
          </a:p>
        </p:txBody>
      </p:sp>
    </p:spTree>
    <p:extLst>
      <p:ext uri="{BB962C8B-B14F-4D97-AF65-F5344CB8AC3E}">
        <p14:creationId xmlns:p14="http://schemas.microsoft.com/office/powerpoint/2010/main" val="428706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SA" sz="4000" b="1" dirty="0" smtClean="0">
                <a:solidFill>
                  <a:schemeClr val="bg1"/>
                </a:solidFill>
              </a:rPr>
              <a:t>مراقبة تقدم الحدث :</a:t>
            </a:r>
            <a:endParaRPr lang="ar-SA" sz="4000" b="1" dirty="0">
              <a:solidFill>
                <a:schemeClr val="bg1"/>
              </a:solidFill>
            </a:endParaRPr>
          </a:p>
        </p:txBody>
      </p:sp>
      <p:sp>
        <p:nvSpPr>
          <p:cNvPr id="3" name="عنصر نائب للمحتوى 2"/>
          <p:cNvSpPr>
            <a:spLocks noGrp="1"/>
          </p:cNvSpPr>
          <p:nvPr>
            <p:ph idx="1"/>
          </p:nvPr>
        </p:nvSpPr>
        <p:spPr/>
        <p:txBody>
          <a:bodyPr>
            <a:normAutofit/>
          </a:bodyPr>
          <a:lstStyle/>
          <a:p>
            <a:r>
              <a:rPr lang="ar-SA" sz="3000" b="1" dirty="0" smtClean="0"/>
              <a:t>يقترح الباحث "</a:t>
            </a:r>
            <a:r>
              <a:rPr lang="ar-SA" sz="3000" b="1" dirty="0" err="1" smtClean="0"/>
              <a:t>يوويل</a:t>
            </a:r>
            <a:r>
              <a:rPr lang="ar-SA" sz="3000" b="1" dirty="0" smtClean="0"/>
              <a:t>" عقد جلسة تلخيصيه لإعطاء التعليمات المتعلقة بالتفاصيل النهائية للحدث والتغلب على أية مشكلات بسيطة عارضه تظهر في اللحظات الأخيرة والتأكيد على أي تغييرات في الجداول الزمنية الموضوعة. ومن ثم، تبدأ أولى خطوات تطور الحدث بخطة إدارة معتمدة تحدد الأنشطة الأساسية. ويمكن مراقبة أنشطة الحدث لضمان أنه يسير وفق الخطة الموضوعة، ويمكن عند الضرورة اتخاذ إجراءات تعديلية.</a:t>
            </a:r>
            <a:endParaRPr lang="ar-SA" sz="3000" b="1" dirty="0"/>
          </a:p>
        </p:txBody>
      </p:sp>
    </p:spTree>
    <p:extLst>
      <p:ext uri="{BB962C8B-B14F-4D97-AF65-F5344CB8AC3E}">
        <p14:creationId xmlns:p14="http://schemas.microsoft.com/office/powerpoint/2010/main" val="2247172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heel(1)">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SA" sz="4000" b="1" dirty="0" smtClean="0">
                <a:solidFill>
                  <a:schemeClr val="bg1"/>
                </a:solidFill>
              </a:rPr>
              <a:t>التعامل مع الحوادث الطارئة :</a:t>
            </a:r>
            <a:endParaRPr lang="ar-SA" sz="4000" b="1" dirty="0">
              <a:solidFill>
                <a:schemeClr val="bg1"/>
              </a:solidFill>
            </a:endParaRPr>
          </a:p>
        </p:txBody>
      </p:sp>
      <p:sp>
        <p:nvSpPr>
          <p:cNvPr id="3" name="عنصر نائب للمحتوى 2"/>
          <p:cNvSpPr>
            <a:spLocks noGrp="1"/>
          </p:cNvSpPr>
          <p:nvPr>
            <p:ph idx="1"/>
          </p:nvPr>
        </p:nvSpPr>
        <p:spPr/>
        <p:txBody>
          <a:bodyPr>
            <a:normAutofit/>
          </a:bodyPr>
          <a:lstStyle/>
          <a:p>
            <a:r>
              <a:rPr lang="ar-SA" sz="3000" b="1" dirty="0" smtClean="0"/>
              <a:t>عادة ماتكون المشكلات غير المتوقعة، المؤدية إلى إلغاء الحدث أو </a:t>
            </a:r>
            <a:r>
              <a:rPr lang="ar-SA" sz="3000" b="1" dirty="0" smtClean="0"/>
              <a:t>تأجيله </a:t>
            </a:r>
            <a:r>
              <a:rPr lang="ar-SA" sz="3000" b="1" dirty="0" smtClean="0"/>
              <a:t>أو إحداث فوضى </a:t>
            </a:r>
            <a:r>
              <a:rPr lang="ar-SA" sz="3000" b="1" dirty="0" smtClean="0"/>
              <a:t>وارتباك </a:t>
            </a:r>
            <a:r>
              <a:rPr lang="ar-SA" sz="3000" b="1" dirty="0" smtClean="0"/>
              <a:t>(مثل حدوث حريق أو فيضان أو أنقطاع التيار الكهربائي </a:t>
            </a:r>
            <a:r>
              <a:rPr lang="ar-SA" sz="3000" b="1" dirty="0" smtClean="0"/>
              <a:t>..الخ)، </a:t>
            </a:r>
            <a:r>
              <a:rPr lang="ar-SA" sz="3000" b="1" dirty="0" smtClean="0"/>
              <a:t>خارج نطاق السيطرة من قبل جهات التنظيم. وفي هذا الشأن، ينهض التأمين بتحمل مسئولية جزء من المخاطر الملقاة على عاتق جهات التنظيم ويوفر ميزتين هما: الإرشادات المتخصصة حول إدارة المخاطر والتعويض المالي المضمون.</a:t>
            </a:r>
            <a:endParaRPr lang="ar-SA" sz="3000" b="1" dirty="0"/>
          </a:p>
        </p:txBody>
      </p:sp>
    </p:spTree>
    <p:extLst>
      <p:ext uri="{BB962C8B-B14F-4D97-AF65-F5344CB8AC3E}">
        <p14:creationId xmlns:p14="http://schemas.microsoft.com/office/powerpoint/2010/main" val="270053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80">
                                          <p:stCondLst>
                                            <p:cond delay="0"/>
                                          </p:stCondLst>
                                        </p:cTn>
                                        <p:tgtEl>
                                          <p:spTgt spid="3">
                                            <p:txEl>
                                              <p:pRg st="0" end="0"/>
                                            </p:txEl>
                                          </p:spTgt>
                                        </p:tgtEl>
                                      </p:cBhvr>
                                    </p:animEffect>
                                    <p:anim calcmode="lin" valueType="num">
                                      <p:cBhvr>
                                        <p:cTn id="13"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xEl>
                                              <p:pRg st="0" end="0"/>
                                            </p:txEl>
                                          </p:spTgt>
                                        </p:tgtEl>
                                      </p:cBhvr>
                                      <p:to x="100000" y="60000"/>
                                    </p:animScale>
                                    <p:animScale>
                                      <p:cBhvr>
                                        <p:cTn id="19" dur="166" decel="50000">
                                          <p:stCondLst>
                                            <p:cond delay="676"/>
                                          </p:stCondLst>
                                        </p:cTn>
                                        <p:tgtEl>
                                          <p:spTgt spid="3">
                                            <p:txEl>
                                              <p:pRg st="0" end="0"/>
                                            </p:txEl>
                                          </p:spTgt>
                                        </p:tgtEl>
                                      </p:cBhvr>
                                      <p:to x="100000" y="100000"/>
                                    </p:animScale>
                                    <p:animScale>
                                      <p:cBhvr>
                                        <p:cTn id="20" dur="26">
                                          <p:stCondLst>
                                            <p:cond delay="1312"/>
                                          </p:stCondLst>
                                        </p:cTn>
                                        <p:tgtEl>
                                          <p:spTgt spid="3">
                                            <p:txEl>
                                              <p:pRg st="0" end="0"/>
                                            </p:txEl>
                                          </p:spTgt>
                                        </p:tgtEl>
                                      </p:cBhvr>
                                      <p:to x="100000" y="80000"/>
                                    </p:animScale>
                                    <p:animScale>
                                      <p:cBhvr>
                                        <p:cTn id="21" dur="166" decel="50000">
                                          <p:stCondLst>
                                            <p:cond delay="1338"/>
                                          </p:stCondLst>
                                        </p:cTn>
                                        <p:tgtEl>
                                          <p:spTgt spid="3">
                                            <p:txEl>
                                              <p:pRg st="0" end="0"/>
                                            </p:txEl>
                                          </p:spTgt>
                                        </p:tgtEl>
                                      </p:cBhvr>
                                      <p:to x="100000" y="100000"/>
                                    </p:animScale>
                                    <p:animScale>
                                      <p:cBhvr>
                                        <p:cTn id="22" dur="26">
                                          <p:stCondLst>
                                            <p:cond delay="1642"/>
                                          </p:stCondLst>
                                        </p:cTn>
                                        <p:tgtEl>
                                          <p:spTgt spid="3">
                                            <p:txEl>
                                              <p:pRg st="0" end="0"/>
                                            </p:txEl>
                                          </p:spTgt>
                                        </p:tgtEl>
                                      </p:cBhvr>
                                      <p:to x="100000" y="90000"/>
                                    </p:animScale>
                                    <p:animScale>
                                      <p:cBhvr>
                                        <p:cTn id="23" dur="166" decel="50000">
                                          <p:stCondLst>
                                            <p:cond delay="1668"/>
                                          </p:stCondLst>
                                        </p:cTn>
                                        <p:tgtEl>
                                          <p:spTgt spid="3">
                                            <p:txEl>
                                              <p:pRg st="0" end="0"/>
                                            </p:txEl>
                                          </p:spTgt>
                                        </p:tgtEl>
                                      </p:cBhvr>
                                      <p:to x="100000" y="100000"/>
                                    </p:animScale>
                                    <p:animScale>
                                      <p:cBhvr>
                                        <p:cTn id="24" dur="26">
                                          <p:stCondLst>
                                            <p:cond delay="1808"/>
                                          </p:stCondLst>
                                        </p:cTn>
                                        <p:tgtEl>
                                          <p:spTgt spid="3">
                                            <p:txEl>
                                              <p:pRg st="0" end="0"/>
                                            </p:txEl>
                                          </p:spTgt>
                                        </p:tgtEl>
                                      </p:cBhvr>
                                      <p:to x="100000" y="95000"/>
                                    </p:animScale>
                                    <p:animScale>
                                      <p:cBhvr>
                                        <p:cTn id="25"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46111" y="452718"/>
            <a:ext cx="9404723" cy="737453"/>
          </a:xfrm>
        </p:spPr>
        <p:txBody>
          <a:bodyPr/>
          <a:lstStyle/>
          <a:p>
            <a:pPr algn="r"/>
            <a:r>
              <a:rPr lang="ar-SA" sz="4000" b="1" dirty="0" smtClean="0">
                <a:solidFill>
                  <a:schemeClr val="bg1"/>
                </a:solidFill>
              </a:rPr>
              <a:t>أنشطة </a:t>
            </a:r>
            <a:r>
              <a:rPr lang="ar-SA" sz="4000" b="1" dirty="0" err="1" smtClean="0">
                <a:solidFill>
                  <a:schemeClr val="bg1"/>
                </a:solidFill>
              </a:rPr>
              <a:t>مابعد</a:t>
            </a:r>
            <a:r>
              <a:rPr lang="ar-SA" sz="4000" b="1" dirty="0" smtClean="0">
                <a:solidFill>
                  <a:schemeClr val="bg1"/>
                </a:solidFill>
              </a:rPr>
              <a:t> </a:t>
            </a:r>
            <a:r>
              <a:rPr lang="ar-SA" sz="4000" b="1" dirty="0" err="1" smtClean="0">
                <a:solidFill>
                  <a:schemeClr val="bg1"/>
                </a:solidFill>
              </a:rPr>
              <a:t>أنتهاء</a:t>
            </a:r>
            <a:r>
              <a:rPr lang="ar-SA" sz="4000" b="1" dirty="0" smtClean="0">
                <a:solidFill>
                  <a:schemeClr val="bg1"/>
                </a:solidFill>
              </a:rPr>
              <a:t> الحدث :</a:t>
            </a:r>
            <a:endParaRPr lang="ar-SA" sz="4000" b="1" dirty="0">
              <a:solidFill>
                <a:schemeClr val="bg1"/>
              </a:solidFill>
            </a:endParaRPr>
          </a:p>
        </p:txBody>
      </p:sp>
      <p:sp>
        <p:nvSpPr>
          <p:cNvPr id="3" name="عنصر نائب للمحتوى 2"/>
          <p:cNvSpPr>
            <a:spLocks noGrp="1"/>
          </p:cNvSpPr>
          <p:nvPr>
            <p:ph idx="1"/>
          </p:nvPr>
        </p:nvSpPr>
        <p:spPr>
          <a:xfrm>
            <a:off x="1104293" y="1422401"/>
            <a:ext cx="8946541" cy="5058228"/>
          </a:xfrm>
        </p:spPr>
        <p:txBody>
          <a:bodyPr>
            <a:normAutofit/>
          </a:bodyPr>
          <a:lstStyle/>
          <a:p>
            <a:r>
              <a:rPr lang="ar-SA" sz="3000" b="1" dirty="0" smtClean="0"/>
              <a:t>تضمن أنشطة ما بعد </a:t>
            </a:r>
            <a:r>
              <a:rPr lang="ar-SA" sz="3000" b="1" dirty="0"/>
              <a:t>ا</a:t>
            </a:r>
            <a:r>
              <a:rPr lang="ar-SA" sz="3000" b="1" dirty="0" smtClean="0"/>
              <a:t>نتهاء </a:t>
            </a:r>
            <a:r>
              <a:rPr lang="ar-SA" sz="3000" b="1" dirty="0" smtClean="0"/>
              <a:t>الحدث ‘عادة كل شيء إلى </a:t>
            </a:r>
            <a:r>
              <a:rPr lang="ar-SA" sz="3000" b="1" dirty="0" smtClean="0"/>
              <a:t>وضعه </a:t>
            </a:r>
            <a:r>
              <a:rPr lang="ar-SA" sz="3000" b="1" dirty="0" smtClean="0"/>
              <a:t>الأصلي بعد </a:t>
            </a:r>
            <a:r>
              <a:rPr lang="ar-SA" sz="3000" b="1" dirty="0"/>
              <a:t>ا</a:t>
            </a:r>
            <a:r>
              <a:rPr lang="ar-SA" sz="3000" b="1" dirty="0" smtClean="0"/>
              <a:t>نتهاء </a:t>
            </a:r>
            <a:r>
              <a:rPr lang="ar-SA" sz="3000" b="1" dirty="0" smtClean="0"/>
              <a:t>الحدث وتشمل مهمتين: فك التجهيزات والمعدات ونقلها إلى جانب التنظيف. ويجب أن يتم تحديد جدول زمني يلتزم من خلاله الموردون بفك التجهيزات المؤجرة ونقلها (مثل نظم الصوت </a:t>
            </a:r>
            <a:r>
              <a:rPr lang="ar-SA" sz="3000" b="1" dirty="0" err="1" smtClean="0"/>
              <a:t>والإضاءه</a:t>
            </a:r>
            <a:r>
              <a:rPr lang="ar-SA" sz="3000" b="1" dirty="0" smtClean="0"/>
              <a:t> والمسارح المتنقلة) في عقد التأجير. كذلك، فإن بيع التجهيزات والمعدات بعد </a:t>
            </a:r>
            <a:r>
              <a:rPr lang="ar-SA" sz="3000" b="1" dirty="0" err="1" smtClean="0"/>
              <a:t>أنتهاء</a:t>
            </a:r>
            <a:r>
              <a:rPr lang="ar-SA" sz="3000" b="1" dirty="0" smtClean="0"/>
              <a:t> الحدث يمكن أن يدر دخلاً إضافياً. أما فيما يتعلق بالتنظيف، فيجب ألا يقتصر على تنظيف موقع الحدث فقط، بل يمتد أيضاً ليشمل التخلص من المواد الترويجية والعلامات الإرشادية الخاصة، وفي أفضل الأحوال توظيفها في عمليات إعادة التصنيع.</a:t>
            </a:r>
            <a:endParaRPr lang="ar-SA" sz="3000" b="1" dirty="0"/>
          </a:p>
        </p:txBody>
      </p:sp>
    </p:spTree>
    <p:extLst>
      <p:ext uri="{BB962C8B-B14F-4D97-AF65-F5344CB8AC3E}">
        <p14:creationId xmlns:p14="http://schemas.microsoft.com/office/powerpoint/2010/main" val="1788754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anim calcmode="lin" valueType="num">
                                      <p:cBhvr>
                                        <p:cTn id="13"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4"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SA" sz="4000" b="1" dirty="0" smtClean="0">
                <a:solidFill>
                  <a:schemeClr val="bg1"/>
                </a:solidFill>
              </a:rPr>
              <a:t>مرحلة </a:t>
            </a:r>
            <a:r>
              <a:rPr lang="ar-SA" sz="4000" b="1" dirty="0" smtClean="0">
                <a:solidFill>
                  <a:schemeClr val="bg1"/>
                </a:solidFill>
              </a:rPr>
              <a:t>التقييم </a:t>
            </a:r>
            <a:r>
              <a:rPr lang="ar-SA" sz="4000" b="1" dirty="0" smtClean="0">
                <a:solidFill>
                  <a:schemeClr val="bg1"/>
                </a:solidFill>
              </a:rPr>
              <a:t>:</a:t>
            </a:r>
            <a:endParaRPr lang="ar-SA" sz="4000" b="1" dirty="0">
              <a:solidFill>
                <a:schemeClr val="bg1"/>
              </a:solidFill>
            </a:endParaRPr>
          </a:p>
        </p:txBody>
      </p:sp>
      <p:sp>
        <p:nvSpPr>
          <p:cNvPr id="3" name="عنصر نائب للمحتوى 2"/>
          <p:cNvSpPr>
            <a:spLocks noGrp="1"/>
          </p:cNvSpPr>
          <p:nvPr>
            <p:ph idx="1"/>
          </p:nvPr>
        </p:nvSpPr>
        <p:spPr/>
        <p:txBody>
          <a:bodyPr>
            <a:normAutofit/>
          </a:bodyPr>
          <a:lstStyle/>
          <a:p>
            <a:r>
              <a:rPr lang="ar-SA" sz="3000" b="1" dirty="0" smtClean="0"/>
              <a:t>تهدف مرحلة التقييم إلى تقييم الخبرة المستفادة من الحدث ومعرفة أوجه التميز والقصور به حتى يتسنى لنا إدراك كيف كان من الممكن تنظيمه على نحو أفضل. ويمكن تقسيم مرحلة التقييم إلى تقييم النتيجة وتقييم العمليات. هناك سبعة أوجه مختلفة تشكل أهمية في التقييم تتمثل في تقييم عملية تنظيم الحدث والمتطوعين وفرق العمل الأخرى ورعاة الحدث والعملاء والمجتمع المضيف وأخيراً الاعتبارات البيئية</a:t>
            </a:r>
            <a:endParaRPr lang="ar-SA" sz="3000" b="1" dirty="0"/>
          </a:p>
        </p:txBody>
      </p:sp>
    </p:spTree>
    <p:extLst>
      <p:ext uri="{BB962C8B-B14F-4D97-AF65-F5344CB8AC3E}">
        <p14:creationId xmlns:p14="http://schemas.microsoft.com/office/powerpoint/2010/main" val="243335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endParaRPr lang="ar-SA" dirty="0"/>
          </a:p>
        </p:txBody>
      </p:sp>
      <p:sp>
        <p:nvSpPr>
          <p:cNvPr id="4" name="مستطيل 3"/>
          <p:cNvSpPr/>
          <p:nvPr/>
        </p:nvSpPr>
        <p:spPr>
          <a:xfrm>
            <a:off x="2231834" y="1748118"/>
            <a:ext cx="7220246" cy="2585323"/>
          </a:xfrm>
          <a:prstGeom prst="rect">
            <a:avLst/>
          </a:prstGeom>
          <a:noFill/>
        </p:spPr>
        <p:txBody>
          <a:bodyPr wrap="none" lIns="91440" tIns="45720" rIns="91440" bIns="45720">
            <a:spAutoFit/>
          </a:bodyPr>
          <a:lstStyle/>
          <a:p>
            <a:pPr algn="ctr"/>
            <a:r>
              <a:rPr lang="ar-SA" sz="5400" b="1" cap="none" spc="0" dirty="0" smtClean="0">
                <a:ln w="13462">
                  <a:solidFill>
                    <a:schemeClr val="bg1"/>
                  </a:solidFill>
                  <a:prstDash val="solid"/>
                </a:ln>
                <a:solidFill>
                  <a:schemeClr val="accent3">
                    <a:lumMod val="50000"/>
                  </a:schemeClr>
                </a:solidFill>
                <a:effectLst>
                  <a:outerShdw dist="38100" dir="2700000" algn="bl" rotWithShape="0">
                    <a:schemeClr val="accent5"/>
                  </a:outerShdw>
                </a:effectLst>
              </a:rPr>
              <a:t>ختاماً ... </a:t>
            </a:r>
          </a:p>
          <a:p>
            <a:pPr algn="ctr"/>
            <a:r>
              <a:rPr lang="ar-SA" sz="5400" b="1" cap="none" spc="0" dirty="0" smtClean="0">
                <a:ln w="13462">
                  <a:solidFill>
                    <a:schemeClr val="bg1"/>
                  </a:solidFill>
                  <a:prstDash val="solid"/>
                </a:ln>
                <a:solidFill>
                  <a:schemeClr val="accent3">
                    <a:lumMod val="50000"/>
                  </a:schemeClr>
                </a:solidFill>
                <a:effectLst>
                  <a:outerShdw dist="38100" dir="2700000" algn="bl" rotWithShape="0">
                    <a:schemeClr val="accent5"/>
                  </a:outerShdw>
                </a:effectLst>
              </a:rPr>
              <a:t>جزيل الشكر لكم </a:t>
            </a:r>
            <a:r>
              <a:rPr lang="ar-SA" sz="5400" b="1" cap="none" spc="0" dirty="0" err="1" smtClean="0">
                <a:ln w="13462">
                  <a:solidFill>
                    <a:schemeClr val="bg1"/>
                  </a:solidFill>
                  <a:prstDash val="solid"/>
                </a:ln>
                <a:solidFill>
                  <a:schemeClr val="accent3">
                    <a:lumMod val="50000"/>
                  </a:schemeClr>
                </a:solidFill>
                <a:effectLst>
                  <a:outerShdw dist="38100" dir="2700000" algn="bl" rotWithShape="0">
                    <a:schemeClr val="accent5"/>
                  </a:outerShdw>
                </a:effectLst>
              </a:rPr>
              <a:t>ولأستماعكم</a:t>
            </a:r>
            <a:endParaRPr lang="ar-SA" sz="5400" b="1" cap="none" spc="0" dirty="0" smtClean="0">
              <a:ln w="13462">
                <a:solidFill>
                  <a:schemeClr val="bg1"/>
                </a:solidFill>
                <a:prstDash val="solid"/>
              </a:ln>
              <a:solidFill>
                <a:schemeClr val="accent3">
                  <a:lumMod val="50000"/>
                </a:schemeClr>
              </a:solidFill>
              <a:effectLst>
                <a:outerShdw dist="38100" dir="2700000" algn="bl" rotWithShape="0">
                  <a:schemeClr val="accent5"/>
                </a:outerShdw>
              </a:effectLst>
            </a:endParaRPr>
          </a:p>
          <a:p>
            <a:pPr algn="ctr"/>
            <a:r>
              <a:rPr lang="ar-SA" sz="5400" b="1" dirty="0" smtClean="0">
                <a:ln w="13462">
                  <a:solidFill>
                    <a:schemeClr val="bg1"/>
                  </a:solidFill>
                  <a:prstDash val="solid"/>
                </a:ln>
                <a:solidFill>
                  <a:schemeClr val="accent3">
                    <a:lumMod val="50000"/>
                  </a:schemeClr>
                </a:solidFill>
                <a:effectLst>
                  <a:outerShdw dist="38100" dir="2700000" algn="bl" rotWithShape="0">
                    <a:schemeClr val="accent5"/>
                  </a:outerShdw>
                </a:effectLst>
              </a:rPr>
              <a:t>الطالب : بندر بن حاكم المطيري</a:t>
            </a:r>
            <a:endParaRPr lang="ar-SA" sz="5400" b="1" cap="none" spc="0" dirty="0" smtClean="0">
              <a:ln w="13462">
                <a:solidFill>
                  <a:schemeClr val="bg1"/>
                </a:solidFill>
                <a:prstDash val="solid"/>
              </a:ln>
              <a:solidFill>
                <a:schemeClr val="accent3">
                  <a:lumMod val="50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1190384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60625" y="205975"/>
            <a:ext cx="9404723" cy="1400530"/>
          </a:xfrm>
        </p:spPr>
        <p:txBody>
          <a:bodyPr/>
          <a:lstStyle/>
          <a:p>
            <a:pPr algn="r"/>
            <a:r>
              <a:rPr lang="ar-SA" b="1" dirty="0" smtClean="0">
                <a:solidFill>
                  <a:schemeClr val="bg1"/>
                </a:solidFill>
              </a:rPr>
              <a:t>الفصل الأول : مقدمة إلى الفنون والثقافة والترفيه ...</a:t>
            </a:r>
            <a:endParaRPr lang="ar-SA" b="1" dirty="0">
              <a:solidFill>
                <a:schemeClr val="bg1"/>
              </a:solidFill>
            </a:endParaRPr>
          </a:p>
        </p:txBody>
      </p:sp>
      <p:sp>
        <p:nvSpPr>
          <p:cNvPr id="3" name="عنصر نائب للمحتوى 2"/>
          <p:cNvSpPr>
            <a:spLocks noGrp="1"/>
          </p:cNvSpPr>
          <p:nvPr>
            <p:ph idx="1"/>
          </p:nvPr>
        </p:nvSpPr>
        <p:spPr>
          <a:xfrm>
            <a:off x="1249436" y="906240"/>
            <a:ext cx="8946541" cy="2939996"/>
          </a:xfrm>
        </p:spPr>
        <p:txBody>
          <a:bodyPr>
            <a:noAutofit/>
          </a:bodyPr>
          <a:lstStyle/>
          <a:p>
            <a:r>
              <a:rPr lang="ar-SA" sz="2800" dirty="0" smtClean="0"/>
              <a:t>يرتبط مفهوم "الفنون" في معظم الأحوال </a:t>
            </a:r>
            <a:r>
              <a:rPr lang="ar-SA" sz="2800" dirty="0" err="1" smtClean="0"/>
              <a:t>أرتباطاً</a:t>
            </a:r>
            <a:r>
              <a:rPr lang="ar-SA" sz="2800" dirty="0" smtClean="0"/>
              <a:t> وثيقاً بالمهرجانات والاحداث. كذلك، يتم النظر إلى الفنون باعتبارها جزءاً لا يتجزأ من آية مناسبه أو </a:t>
            </a:r>
            <a:r>
              <a:rPr lang="ar-SA" sz="2800" dirty="0"/>
              <a:t>ا</a:t>
            </a:r>
            <a:r>
              <a:rPr lang="ar-SA" sz="2800" dirty="0" smtClean="0"/>
              <a:t>حتفالية </a:t>
            </a:r>
            <a:r>
              <a:rPr lang="ar-SA" sz="2800" dirty="0" smtClean="0"/>
              <a:t>خاصه بتاريخ </a:t>
            </a:r>
            <a:r>
              <a:rPr lang="ar-SA" sz="2800" dirty="0"/>
              <a:t>أ</a:t>
            </a:r>
            <a:r>
              <a:rPr lang="ar-SA" sz="2800" dirty="0" smtClean="0"/>
              <a:t>ية </a:t>
            </a:r>
            <a:r>
              <a:rPr lang="ar-SA" sz="2800" dirty="0" smtClean="0"/>
              <a:t>دولة وثقافتها.</a:t>
            </a:r>
            <a:endParaRPr lang="ar-SA" sz="2800" dirty="0"/>
          </a:p>
          <a:p>
            <a:r>
              <a:rPr lang="ar-SA" sz="2800" dirty="0" smtClean="0"/>
              <a:t>وفي الماضي، عُرفت "الفنون" على أنها تشمل أعمالاً وأنشطة مثل </a:t>
            </a:r>
            <a:r>
              <a:rPr lang="ar-SA" sz="2800" dirty="0" smtClean="0"/>
              <a:t>الموسيقية </a:t>
            </a:r>
            <a:r>
              <a:rPr lang="ar-SA" sz="2800" dirty="0" smtClean="0"/>
              <a:t>الكلاسيكية </a:t>
            </a:r>
            <a:r>
              <a:rPr lang="ar-SA" sz="2800" dirty="0" smtClean="0"/>
              <a:t>والأوبرا </a:t>
            </a:r>
            <a:r>
              <a:rPr lang="ar-SA" sz="2800" dirty="0" smtClean="0"/>
              <a:t>والمسرح وفن البالية والرسم والتصوير (والفنون الجميلة) والنحت.</a:t>
            </a:r>
          </a:p>
          <a:p>
            <a:r>
              <a:rPr lang="ar-SA" sz="2800" dirty="0" smtClean="0"/>
              <a:t>وعلى الرغم من ذلك، فإن الفنون في الآونة الأخيرة أصبحت تشمل مجموعة متنوعة واسعة النطاق من الأنشطة الأخرى مثل الرقص الحديث والسينما والموسيقى الشعبية، إلى جانب العديد من الفنون المرئية الأخرى. أن البرنامج الخاص بأي مهرجان دولي للفنون يعكس بالفعل مدى تنوع الفنون المعاصرة وقاعدة الجمهور الموجهة إليها تلك الفنون. على سبيل المثال، تضمن البرنامج الخاص بمهرجان "برث الدولي للفنون في أستراليا عام 2003 فنوناً تقليدية مثل المسرح والأوبرا والرقص والموسيقى الكلاسيكية.</a:t>
            </a:r>
            <a:endParaRPr lang="ar-SA" sz="2800" dirty="0"/>
          </a:p>
        </p:txBody>
      </p:sp>
    </p:spTree>
    <p:extLst>
      <p:ext uri="{BB962C8B-B14F-4D97-AF65-F5344CB8AC3E}">
        <p14:creationId xmlns:p14="http://schemas.microsoft.com/office/powerpoint/2010/main" val="1641719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SA" b="1" dirty="0" smtClean="0">
                <a:solidFill>
                  <a:schemeClr val="bg1"/>
                </a:solidFill>
              </a:rPr>
              <a:t>مفهوم </a:t>
            </a:r>
            <a:r>
              <a:rPr lang="ar-SA" b="1" dirty="0" smtClean="0">
                <a:solidFill>
                  <a:schemeClr val="bg1"/>
                </a:solidFill>
              </a:rPr>
              <a:t>الترفيه </a:t>
            </a:r>
            <a:r>
              <a:rPr lang="ar-SA" b="1" dirty="0" smtClean="0">
                <a:solidFill>
                  <a:schemeClr val="bg1"/>
                </a:solidFill>
              </a:rPr>
              <a:t>:</a:t>
            </a:r>
            <a:endParaRPr lang="ar-SA" b="1" dirty="0">
              <a:solidFill>
                <a:schemeClr val="bg1"/>
              </a:solidFill>
            </a:endParaRPr>
          </a:p>
        </p:txBody>
      </p:sp>
      <p:sp>
        <p:nvSpPr>
          <p:cNvPr id="3" name="عنصر نائب للمحتوى 2"/>
          <p:cNvSpPr>
            <a:spLocks noGrp="1"/>
          </p:cNvSpPr>
          <p:nvPr>
            <p:ph idx="1"/>
          </p:nvPr>
        </p:nvSpPr>
        <p:spPr/>
        <p:txBody>
          <a:bodyPr>
            <a:normAutofit/>
          </a:bodyPr>
          <a:lstStyle/>
          <a:p>
            <a:r>
              <a:rPr lang="ar-SA" sz="2800" dirty="0" smtClean="0"/>
              <a:t>يعرف الباحث "</a:t>
            </a:r>
            <a:r>
              <a:rPr lang="ar-SA" sz="2800" dirty="0" err="1" smtClean="0"/>
              <a:t>جرينجر</a:t>
            </a:r>
            <a:r>
              <a:rPr lang="ar-SA" sz="2800" dirty="0" smtClean="0"/>
              <a:t> جونز" الترفيه بأنه "استثمار وقت الفراغ في نشاط يعتبره الفرد مفيداً أو ممتعاً". فعلياً، من الصعب، بشكل مثير للدهشة، تعريف مفهوم الترفيه؛ فلا يوجد معنى محدد له، حيث يفسر الأفراد والمجموعات مفهوم الترفيه بأشكال مختلفة. فبالنسبة لأحد الأشخاص يمكن قضاء وقت </a:t>
            </a:r>
            <a:r>
              <a:rPr lang="ar-SA" sz="2800" dirty="0" smtClean="0"/>
              <a:t>الترفيه </a:t>
            </a:r>
            <a:r>
              <a:rPr lang="ar-SA" sz="2800" dirty="0" smtClean="0"/>
              <a:t>في مشاهدة الحلقات التلفزيونية والاجتماعية، بينما قد يفضل شخص أخر الجري لمسافات طويلة كنشاط مفيد يقضي من خلاله وقت فراغة. </a:t>
            </a:r>
            <a:endParaRPr lang="ar-SA" sz="2800" dirty="0"/>
          </a:p>
        </p:txBody>
      </p:sp>
    </p:spTree>
    <p:extLst>
      <p:ext uri="{BB962C8B-B14F-4D97-AF65-F5344CB8AC3E}">
        <p14:creationId xmlns:p14="http://schemas.microsoft.com/office/powerpoint/2010/main" val="1204147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SA" b="1" dirty="0" smtClean="0">
                <a:solidFill>
                  <a:schemeClr val="bg1"/>
                </a:solidFill>
              </a:rPr>
              <a:t>يقسم الباحث "</a:t>
            </a:r>
            <a:r>
              <a:rPr lang="ar-SA" b="1" dirty="0" err="1" smtClean="0">
                <a:solidFill>
                  <a:schemeClr val="bg1"/>
                </a:solidFill>
              </a:rPr>
              <a:t>توركيلدسن</a:t>
            </a:r>
            <a:r>
              <a:rPr lang="ar-SA" b="1" dirty="0" smtClean="0">
                <a:solidFill>
                  <a:schemeClr val="bg1"/>
                </a:solidFill>
              </a:rPr>
              <a:t>" هذا التعريف، موضحاً أن الترفيه يشتمل على أربعة أجزاء... هي:</a:t>
            </a:r>
            <a:endParaRPr lang="ar-SA" b="1" dirty="0">
              <a:solidFill>
                <a:schemeClr val="bg1"/>
              </a:solidFill>
            </a:endParaRPr>
          </a:p>
        </p:txBody>
      </p:sp>
      <p:sp>
        <p:nvSpPr>
          <p:cNvPr id="3" name="عنصر نائب للمحتوى 2"/>
          <p:cNvSpPr>
            <a:spLocks noGrp="1"/>
          </p:cNvSpPr>
          <p:nvPr>
            <p:ph idx="1"/>
          </p:nvPr>
        </p:nvSpPr>
        <p:spPr/>
        <p:txBody>
          <a:bodyPr>
            <a:normAutofit/>
          </a:bodyPr>
          <a:lstStyle/>
          <a:p>
            <a:r>
              <a:rPr lang="ar-SA" sz="2800" dirty="0" smtClean="0"/>
              <a:t>وقت</a:t>
            </a:r>
          </a:p>
          <a:p>
            <a:r>
              <a:rPr lang="ar-SA" sz="2800" dirty="0" smtClean="0"/>
              <a:t>نفقات</a:t>
            </a:r>
          </a:p>
          <a:p>
            <a:r>
              <a:rPr lang="ar-SA" sz="2800" dirty="0" smtClean="0"/>
              <a:t>حالة </a:t>
            </a:r>
          </a:p>
          <a:p>
            <a:r>
              <a:rPr lang="ar-SA" sz="2800" dirty="0" smtClean="0"/>
              <a:t>نشاط لا يمثل عملاً ولا يعد إلزامياً </a:t>
            </a:r>
            <a:endParaRPr lang="ar-SA" sz="2800" dirty="0"/>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0572" y="1853248"/>
            <a:ext cx="4787900" cy="319193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281747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46111" y="435430"/>
            <a:ext cx="9404723" cy="1417818"/>
          </a:xfrm>
        </p:spPr>
        <p:txBody>
          <a:bodyPr/>
          <a:lstStyle/>
          <a:p>
            <a:pPr algn="r"/>
            <a:endParaRPr lang="ar-SA" dirty="0">
              <a:solidFill>
                <a:schemeClr val="bg1"/>
              </a:solidFill>
            </a:endParaRPr>
          </a:p>
        </p:txBody>
      </p:sp>
      <p:sp>
        <p:nvSpPr>
          <p:cNvPr id="3" name="عنصر نائب للمحتوى 2"/>
          <p:cNvSpPr>
            <a:spLocks noGrp="1"/>
          </p:cNvSpPr>
          <p:nvPr>
            <p:ph idx="1"/>
          </p:nvPr>
        </p:nvSpPr>
        <p:spPr>
          <a:xfrm>
            <a:off x="1103312" y="5210629"/>
            <a:ext cx="8946541" cy="1037770"/>
          </a:xfrm>
        </p:spPr>
        <p:txBody>
          <a:bodyPr/>
          <a:lstStyle/>
          <a:p>
            <a:endParaRPr lang="ar-SA" dirty="0"/>
          </a:p>
        </p:txBody>
      </p:sp>
      <p:sp>
        <p:nvSpPr>
          <p:cNvPr id="5" name="مستطيل 4"/>
          <p:cNvSpPr/>
          <p:nvPr/>
        </p:nvSpPr>
        <p:spPr>
          <a:xfrm>
            <a:off x="1103312" y="963312"/>
            <a:ext cx="9318171" cy="4247317"/>
          </a:xfrm>
          <a:prstGeom prst="rect">
            <a:avLst/>
          </a:prstGeom>
          <a:noFill/>
        </p:spPr>
        <p:txBody>
          <a:bodyPr wrap="square" lIns="91440" tIns="45720" rIns="91440" bIns="45720">
            <a:spAutoFit/>
          </a:bodyPr>
          <a:lstStyle/>
          <a:p>
            <a:pPr algn="ctr"/>
            <a:r>
              <a:rPr lang="ar-SA" sz="4500" dirty="0" smtClean="0">
                <a:ln w="0"/>
                <a:solidFill>
                  <a:schemeClr val="accent3">
                    <a:lumMod val="75000"/>
                  </a:schemeClr>
                </a:solidFill>
                <a:effectLst>
                  <a:reflection blurRad="6350" stA="53000" endA="300" endPos="35500" dir="5400000" sy="-90000" algn="bl" rotWithShape="0"/>
                </a:effectLst>
              </a:rPr>
              <a:t>وفقاً لأحد الاستبيانات التي تم إجراؤها والخاصة بنفقات الأسرة، تعتبر صناعة وسائل الترفيه واحدة من أضخم الصناعات في المملكة المتحدة، والتي تقدم بما يزيد عن 1،7 مليار جنيه إسترليني أسبوعياً، كما أنها تعتبر مسئوله عن نسبه تتراوح من 25-38% من إنفاق المستهلك.</a:t>
            </a:r>
            <a:endParaRPr lang="ar-SA" sz="4500" dirty="0">
              <a:ln w="0"/>
              <a:solidFill>
                <a:schemeClr val="accent3">
                  <a:lumMod val="75000"/>
                </a:schemeClr>
              </a:solidFill>
              <a:effectLst>
                <a:reflection blurRad="6350" stA="53000" endA="300" endPos="35500" dir="5400000" sy="-90000" algn="bl" rotWithShape="0"/>
              </a:effectLst>
            </a:endParaRPr>
          </a:p>
        </p:txBody>
      </p:sp>
    </p:spTree>
    <p:extLst>
      <p:ext uri="{BB962C8B-B14F-4D97-AF65-F5344CB8AC3E}">
        <p14:creationId xmlns:p14="http://schemas.microsoft.com/office/powerpoint/2010/main" val="84362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SA" b="1" dirty="0" smtClean="0">
                <a:solidFill>
                  <a:schemeClr val="bg1"/>
                </a:solidFill>
              </a:rPr>
              <a:t>الثقافة والأحداث:</a:t>
            </a:r>
            <a:endParaRPr lang="ar-SA" b="1" dirty="0">
              <a:solidFill>
                <a:schemeClr val="bg1"/>
              </a:solidFill>
            </a:endParaRPr>
          </a:p>
        </p:txBody>
      </p:sp>
      <p:sp>
        <p:nvSpPr>
          <p:cNvPr id="3" name="عنصر نائب للمحتوى 2"/>
          <p:cNvSpPr>
            <a:spLocks noGrp="1"/>
          </p:cNvSpPr>
          <p:nvPr>
            <p:ph idx="1"/>
          </p:nvPr>
        </p:nvSpPr>
        <p:spPr/>
        <p:txBody>
          <a:bodyPr>
            <a:normAutofit lnSpcReduction="10000"/>
          </a:bodyPr>
          <a:lstStyle/>
          <a:p>
            <a:r>
              <a:rPr lang="ar-SA" dirty="0" smtClean="0"/>
              <a:t>أشار أحد التعريفات إلى الثقافة باعتبارها الآلية التي تُعرف من خلالها الأفراد والمجتمعات والأمم نفسها. </a:t>
            </a:r>
          </a:p>
          <a:p>
            <a:r>
              <a:rPr lang="ar-SA" dirty="0" smtClean="0"/>
              <a:t>لقد تطورت معاني الثقافة، ولكن لا يزال من الواضح عدم وجود تعريفات مقبولة عالمياً لها. </a:t>
            </a:r>
            <a:endParaRPr lang="ar-SA" dirty="0"/>
          </a:p>
          <a:p>
            <a:endParaRPr lang="ar-SA" dirty="0" smtClean="0"/>
          </a:p>
          <a:p>
            <a:r>
              <a:rPr lang="ar-SA" dirty="0" smtClean="0"/>
              <a:t>يشير الباحث "توملينسون" إلى وجود مئات التعريفات لمفهوم الثقافة، الأمر الذي يشير إلى وجود مستوى من الغموض والالتباس يشوب هذا المفهوم أو إلى تشعب هذا المجال بما يمكن معه أستيعاب جميع تلك التعريفات. </a:t>
            </a:r>
            <a:r>
              <a:rPr lang="ar-SA" dirty="0" smtClean="0"/>
              <a:t>يمتثل </a:t>
            </a:r>
            <a:r>
              <a:rPr lang="ar-SA" dirty="0" smtClean="0"/>
              <a:t>الحل الذي أقترحه "تملينسون" في التركيز على الطريقة التي يتم خلالها توظيف مفهوم الثقافة. </a:t>
            </a:r>
            <a:endParaRPr lang="ar-SA" dirty="0"/>
          </a:p>
          <a:p>
            <a:endParaRPr lang="ar-SA" dirty="0" smtClean="0"/>
          </a:p>
          <a:p>
            <a:r>
              <a:rPr lang="ar-SA" dirty="0" smtClean="0"/>
              <a:t>كعملية، فإن </a:t>
            </a:r>
            <a:r>
              <a:rPr lang="ar-SA" dirty="0" smtClean="0"/>
              <a:t>الثقافة </a:t>
            </a:r>
            <a:r>
              <a:rPr lang="ar-SA" dirty="0" smtClean="0"/>
              <a:t>مشتقة من علم الأنثروبولجيا (علم الأجناس البشرية) وعلم </a:t>
            </a:r>
            <a:r>
              <a:rPr lang="ar-SA" dirty="0" smtClean="0"/>
              <a:t>الإجتماع</a:t>
            </a:r>
            <a:r>
              <a:rPr lang="ar-SA" dirty="0" smtClean="0"/>
              <a:t>، كما قد يشير المصطلح إلى عملية التطور الفكري والروحي والجمالي.</a:t>
            </a:r>
          </a:p>
          <a:p>
            <a:r>
              <a:rPr lang="ar-SA" dirty="0" smtClean="0"/>
              <a:t>على سبيل المثال، قد تتنوع الثقافة </a:t>
            </a:r>
            <a:r>
              <a:rPr lang="ar-SA" dirty="0" smtClean="0"/>
              <a:t>ما بين </a:t>
            </a:r>
            <a:r>
              <a:rPr lang="ar-SA" dirty="0" smtClean="0"/>
              <a:t>الثقافة الرفيعة، مثل الفنون، وبين الثقافة الشعبية والمعاصرة، التي يمكن أن تتضمن أنشطة متنوعة مثل كرة القدم والموسيقى </a:t>
            </a:r>
            <a:r>
              <a:rPr lang="ar-SA" dirty="0" smtClean="0"/>
              <a:t>والتلفزيون</a:t>
            </a:r>
            <a:endParaRPr lang="ar-SA" dirty="0"/>
          </a:p>
        </p:txBody>
      </p:sp>
    </p:spTree>
    <p:extLst>
      <p:ext uri="{BB962C8B-B14F-4D97-AF65-F5344CB8AC3E}">
        <p14:creationId xmlns:p14="http://schemas.microsoft.com/office/powerpoint/2010/main" val="2006004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SA" dirty="0" smtClean="0">
                <a:solidFill>
                  <a:schemeClr val="bg1"/>
                </a:solidFill>
              </a:rPr>
              <a:t>الاقتصاد </a:t>
            </a:r>
            <a:r>
              <a:rPr lang="ar-SA" dirty="0" err="1" smtClean="0">
                <a:solidFill>
                  <a:schemeClr val="bg1"/>
                </a:solidFill>
              </a:rPr>
              <a:t>الثفافي</a:t>
            </a:r>
            <a:r>
              <a:rPr lang="ar-SA" dirty="0" smtClean="0">
                <a:solidFill>
                  <a:schemeClr val="bg1"/>
                </a:solidFill>
              </a:rPr>
              <a:t> :</a:t>
            </a:r>
            <a:endParaRPr lang="ar-SA" dirty="0">
              <a:solidFill>
                <a:schemeClr val="bg1"/>
              </a:solidFill>
            </a:endParaRPr>
          </a:p>
        </p:txBody>
      </p:sp>
      <p:sp>
        <p:nvSpPr>
          <p:cNvPr id="3" name="عنصر نائب للمحتوى 2"/>
          <p:cNvSpPr>
            <a:spLocks noGrp="1"/>
          </p:cNvSpPr>
          <p:nvPr>
            <p:ph idx="1"/>
          </p:nvPr>
        </p:nvSpPr>
        <p:spPr/>
        <p:txBody>
          <a:bodyPr>
            <a:normAutofit/>
          </a:bodyPr>
          <a:lstStyle/>
          <a:p>
            <a:r>
              <a:rPr lang="ar-SA" sz="2800" b="1" dirty="0" smtClean="0"/>
              <a:t>أيد عالم </a:t>
            </a:r>
            <a:r>
              <a:rPr lang="ar-SA" sz="2800" b="1" dirty="0" smtClean="0"/>
              <a:t>الإجتماع </a:t>
            </a:r>
            <a:r>
              <a:rPr lang="ar-SA" sz="2800" b="1" dirty="0" smtClean="0"/>
              <a:t>الفرنسي " بيير بورديو" مفهوم رأس المال الثقافي في السبعينيات من القرن العشرين. ولأمد طويل، لم تكن الأهمية الاقتصادية للفنون والقطاع الثقافي توضع في </a:t>
            </a:r>
            <a:r>
              <a:rPr lang="ar-SA" sz="2800" b="1" dirty="0" smtClean="0"/>
              <a:t>الإعتبار</a:t>
            </a:r>
            <a:r>
              <a:rPr lang="ar-SA" sz="2800" b="1" dirty="0" smtClean="0"/>
              <a:t>. ففي الأساس كان ينُظر إلى المؤسسات الثقافية باعتبارها ذات أهمية </a:t>
            </a:r>
            <a:r>
              <a:rPr lang="ar-SA" sz="2800" b="1" dirty="0"/>
              <a:t>إ</a:t>
            </a:r>
            <a:r>
              <a:rPr lang="ar-SA" sz="2800" b="1" dirty="0" smtClean="0"/>
              <a:t>قتصادية محدودة، </a:t>
            </a:r>
            <a:r>
              <a:rPr lang="ar-SA" sz="2800" b="1" dirty="0" smtClean="0"/>
              <a:t>مع كونها مصدراً 	ضمنياً للتعليم والثقافة أو إدارة الأعمال</a:t>
            </a:r>
            <a:endParaRPr lang="ar-SA" sz="2800" b="1" dirty="0"/>
          </a:p>
        </p:txBody>
      </p:sp>
    </p:spTree>
    <p:extLst>
      <p:ext uri="{BB962C8B-B14F-4D97-AF65-F5344CB8AC3E}">
        <p14:creationId xmlns:p14="http://schemas.microsoft.com/office/powerpoint/2010/main" val="1250883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45130" y="196106"/>
            <a:ext cx="9404723" cy="1400530"/>
          </a:xfrm>
        </p:spPr>
        <p:txBody>
          <a:bodyPr/>
          <a:lstStyle/>
          <a:p>
            <a:pPr algn="r"/>
            <a:r>
              <a:rPr lang="ar-SA" b="1" dirty="0" smtClean="0">
                <a:solidFill>
                  <a:schemeClr val="bg1"/>
                </a:solidFill>
              </a:rPr>
              <a:t>"</a:t>
            </a:r>
            <a:r>
              <a:rPr lang="ar-SA" b="1" dirty="0" err="1" smtClean="0">
                <a:solidFill>
                  <a:schemeClr val="bg1"/>
                </a:solidFill>
              </a:rPr>
              <a:t>إدنبرة</a:t>
            </a:r>
            <a:r>
              <a:rPr lang="ar-SA" b="1" dirty="0" smtClean="0">
                <a:solidFill>
                  <a:schemeClr val="bg1"/>
                </a:solidFill>
              </a:rPr>
              <a:t>"، مدينة المهرجانات :</a:t>
            </a:r>
            <a:endParaRPr lang="ar-SA" b="1" dirty="0">
              <a:solidFill>
                <a:schemeClr val="bg1"/>
              </a:solidFill>
            </a:endParaRPr>
          </a:p>
        </p:txBody>
      </p:sp>
      <p:sp>
        <p:nvSpPr>
          <p:cNvPr id="3" name="عنصر نائب للمحتوى 2"/>
          <p:cNvSpPr>
            <a:spLocks noGrp="1"/>
          </p:cNvSpPr>
          <p:nvPr>
            <p:ph idx="1"/>
          </p:nvPr>
        </p:nvSpPr>
        <p:spPr>
          <a:xfrm>
            <a:off x="1321027" y="984425"/>
            <a:ext cx="8946541" cy="4195481"/>
          </a:xfrm>
        </p:spPr>
        <p:txBody>
          <a:bodyPr/>
          <a:lstStyle/>
          <a:p>
            <a:r>
              <a:rPr lang="ar-SA" dirty="0" smtClean="0"/>
              <a:t>يشير مسئولو مجلس مدينة "</a:t>
            </a:r>
            <a:r>
              <a:rPr lang="ar-SA" dirty="0" err="1" smtClean="0"/>
              <a:t>إدنبرة</a:t>
            </a:r>
            <a:r>
              <a:rPr lang="ar-SA" dirty="0" smtClean="0"/>
              <a:t>" إلى أن مهرجانات </a:t>
            </a:r>
            <a:r>
              <a:rPr lang="ar-SA" dirty="0" err="1" smtClean="0"/>
              <a:t>إدنبرة</a:t>
            </a:r>
            <a:r>
              <a:rPr lang="ar-SA" dirty="0" smtClean="0"/>
              <a:t> تشكل جانباً أساسياً وحيوياً من جوانب الحياة في تلك المدينة – لكل من المواطنين المحليين والمئات من الزائرين الذين يفدون إليها كل عام</a:t>
            </a:r>
          </a:p>
          <a:p>
            <a:r>
              <a:rPr lang="ar-SA" dirty="0" smtClean="0"/>
              <a:t>بعض أبرز المهرجانات في "</a:t>
            </a:r>
            <a:r>
              <a:rPr lang="ar-SA" dirty="0" err="1" smtClean="0"/>
              <a:t>إدنبره</a:t>
            </a:r>
            <a:r>
              <a:rPr lang="ar-SA" dirty="0" smtClean="0"/>
              <a:t> :</a:t>
            </a:r>
          </a:p>
          <a:p>
            <a:endParaRPr lang="ar-SA" dirty="0"/>
          </a:p>
        </p:txBody>
      </p:sp>
      <p:graphicFrame>
        <p:nvGraphicFramePr>
          <p:cNvPr id="4" name="جدول 3"/>
          <p:cNvGraphicFramePr>
            <a:graphicFrameLocks noGrp="1"/>
          </p:cNvGraphicFramePr>
          <p:nvPr>
            <p:extLst>
              <p:ext uri="{D42A27DB-BD31-4B8C-83A1-F6EECF244321}">
                <p14:modId xmlns:p14="http://schemas.microsoft.com/office/powerpoint/2010/main" val="1741883076"/>
              </p:ext>
            </p:extLst>
          </p:nvPr>
        </p:nvGraphicFramePr>
        <p:xfrm>
          <a:off x="1921853" y="2258181"/>
          <a:ext cx="8128000" cy="4561840"/>
        </p:xfrm>
        <a:graphic>
          <a:graphicData uri="http://schemas.openxmlformats.org/drawingml/2006/table">
            <a:tbl>
              <a:tblPr rtl="1" firstRow="1" bandRow="1">
                <a:tableStyleId>{5C22544A-7EE6-4342-B048-85BDC9FD1C3A}</a:tableStyleId>
              </a:tblPr>
              <a:tblGrid>
                <a:gridCol w="4064000">
                  <a:extLst>
                    <a:ext uri="{9D8B030D-6E8A-4147-A177-3AD203B41FA5}">
                      <a16:colId xmlns="" xmlns:a16="http://schemas.microsoft.com/office/drawing/2014/main" val="3063521273"/>
                    </a:ext>
                  </a:extLst>
                </a:gridCol>
                <a:gridCol w="4064000">
                  <a:extLst>
                    <a:ext uri="{9D8B030D-6E8A-4147-A177-3AD203B41FA5}">
                      <a16:colId xmlns="" xmlns:a16="http://schemas.microsoft.com/office/drawing/2014/main" val="4262139791"/>
                    </a:ext>
                  </a:extLst>
                </a:gridCol>
              </a:tblGrid>
              <a:tr h="370840">
                <a:tc>
                  <a:txBody>
                    <a:bodyPr/>
                    <a:lstStyle/>
                    <a:p>
                      <a:pPr rtl="1"/>
                      <a:r>
                        <a:rPr lang="ar-SA" dirty="0" smtClean="0"/>
                        <a:t>المهرجان</a:t>
                      </a:r>
                      <a:endParaRPr lang="ar-SA" dirty="0"/>
                    </a:p>
                  </a:txBody>
                  <a:tcPr/>
                </a:tc>
                <a:tc>
                  <a:txBody>
                    <a:bodyPr/>
                    <a:lstStyle/>
                    <a:p>
                      <a:pPr rtl="1"/>
                      <a:r>
                        <a:rPr lang="ar-SA" dirty="0" smtClean="0"/>
                        <a:t>التاريخ</a:t>
                      </a:r>
                      <a:endParaRPr lang="ar-SA" dirty="0"/>
                    </a:p>
                  </a:txBody>
                  <a:tcPr/>
                </a:tc>
                <a:extLst>
                  <a:ext uri="{0D108BD9-81ED-4DB2-BD59-A6C34878D82A}">
                    <a16:rowId xmlns="" xmlns:a16="http://schemas.microsoft.com/office/drawing/2014/main" val="1508726499"/>
                  </a:ext>
                </a:extLst>
              </a:tr>
              <a:tr h="370840">
                <a:tc>
                  <a:txBody>
                    <a:bodyPr/>
                    <a:lstStyle/>
                    <a:p>
                      <a:pPr rtl="1"/>
                      <a:r>
                        <a:rPr lang="ar-SA" sz="1900" b="1" dirty="0" smtClean="0"/>
                        <a:t>مهرجان الرسوم المتحركة</a:t>
                      </a:r>
                      <a:endParaRPr lang="ar-SA" sz="1900" b="1" dirty="0"/>
                    </a:p>
                  </a:txBody>
                  <a:tcPr/>
                </a:tc>
                <a:tc>
                  <a:txBody>
                    <a:bodyPr/>
                    <a:lstStyle/>
                    <a:p>
                      <a:pPr rtl="1"/>
                      <a:r>
                        <a:rPr lang="ar-SA" sz="1900" b="1" dirty="0" smtClean="0"/>
                        <a:t>مارس – أبريل</a:t>
                      </a:r>
                      <a:endParaRPr lang="ar-SA" sz="1900" b="1" dirty="0"/>
                    </a:p>
                  </a:txBody>
                  <a:tcPr/>
                </a:tc>
                <a:extLst>
                  <a:ext uri="{0D108BD9-81ED-4DB2-BD59-A6C34878D82A}">
                    <a16:rowId xmlns="" xmlns:a16="http://schemas.microsoft.com/office/drawing/2014/main" val="160973293"/>
                  </a:ext>
                </a:extLst>
              </a:tr>
              <a:tr h="370840">
                <a:tc>
                  <a:txBody>
                    <a:bodyPr/>
                    <a:lstStyle/>
                    <a:p>
                      <a:pPr rtl="1"/>
                      <a:r>
                        <a:rPr lang="ar-SA" sz="1900" b="1" dirty="0" smtClean="0"/>
                        <a:t>مهرجان "</a:t>
                      </a:r>
                      <a:r>
                        <a:rPr lang="ar-SA" sz="1900" b="1" dirty="0" err="1" smtClean="0"/>
                        <a:t>إدنبرة</a:t>
                      </a:r>
                      <a:r>
                        <a:rPr lang="ar-SA" sz="1900" b="1" dirty="0" smtClean="0"/>
                        <a:t>" الدولي للعلوم</a:t>
                      </a:r>
                      <a:endParaRPr lang="ar-SA" sz="1900" b="1" dirty="0"/>
                    </a:p>
                  </a:txBody>
                  <a:tcPr/>
                </a:tc>
                <a:tc>
                  <a:txBody>
                    <a:bodyPr/>
                    <a:lstStyle/>
                    <a:p>
                      <a:pPr rtl="1"/>
                      <a:r>
                        <a:rPr lang="ar-SA" sz="1900" b="1" dirty="0" smtClean="0"/>
                        <a:t>أبريل</a:t>
                      </a:r>
                      <a:endParaRPr lang="ar-SA" sz="1900" b="1" dirty="0"/>
                    </a:p>
                  </a:txBody>
                  <a:tcPr/>
                </a:tc>
                <a:extLst>
                  <a:ext uri="{0D108BD9-81ED-4DB2-BD59-A6C34878D82A}">
                    <a16:rowId xmlns="" xmlns:a16="http://schemas.microsoft.com/office/drawing/2014/main" val="4015574625"/>
                  </a:ext>
                </a:extLst>
              </a:tr>
              <a:tr h="370840">
                <a:tc>
                  <a:txBody>
                    <a:bodyPr/>
                    <a:lstStyle/>
                    <a:p>
                      <a:pPr rtl="1"/>
                      <a:r>
                        <a:rPr lang="ar-SA" sz="1900" b="1" dirty="0" smtClean="0"/>
                        <a:t>مهرجان موسيقى الهارب</a:t>
                      </a:r>
                      <a:endParaRPr lang="ar-SA" sz="1900" b="1" dirty="0"/>
                    </a:p>
                  </a:txBody>
                  <a:tcPr/>
                </a:tc>
                <a:tc>
                  <a:txBody>
                    <a:bodyPr/>
                    <a:lstStyle/>
                    <a:p>
                      <a:pPr rtl="1"/>
                      <a:r>
                        <a:rPr lang="ar-SA" sz="1900" b="1" dirty="0" smtClean="0"/>
                        <a:t>أبريل</a:t>
                      </a:r>
                      <a:endParaRPr lang="ar-SA" sz="1900" b="1" dirty="0"/>
                    </a:p>
                  </a:txBody>
                  <a:tcPr/>
                </a:tc>
                <a:extLst>
                  <a:ext uri="{0D108BD9-81ED-4DB2-BD59-A6C34878D82A}">
                    <a16:rowId xmlns="" xmlns:a16="http://schemas.microsoft.com/office/drawing/2014/main" val="3634482683"/>
                  </a:ext>
                </a:extLst>
              </a:tr>
              <a:tr h="370840">
                <a:tc>
                  <a:txBody>
                    <a:bodyPr/>
                    <a:lstStyle/>
                    <a:p>
                      <a:pPr rtl="1"/>
                      <a:r>
                        <a:rPr lang="ar-SA" sz="1900" b="1" dirty="0" smtClean="0"/>
                        <a:t>مهرجان اسكتلندا الدولي للأطفال</a:t>
                      </a:r>
                      <a:endParaRPr lang="ar-SA" sz="1900" b="1" dirty="0"/>
                    </a:p>
                  </a:txBody>
                  <a:tcPr/>
                </a:tc>
                <a:tc>
                  <a:txBody>
                    <a:bodyPr/>
                    <a:lstStyle/>
                    <a:p>
                      <a:pPr rtl="1"/>
                      <a:r>
                        <a:rPr lang="ar-SA" sz="1900" b="1" dirty="0" smtClean="0"/>
                        <a:t>مايو</a:t>
                      </a:r>
                      <a:r>
                        <a:rPr lang="ar-SA" sz="1900" b="1" baseline="0" dirty="0" smtClean="0"/>
                        <a:t> – يونيو</a:t>
                      </a:r>
                      <a:endParaRPr lang="ar-SA" sz="1900" b="1" dirty="0"/>
                    </a:p>
                  </a:txBody>
                  <a:tcPr/>
                </a:tc>
                <a:extLst>
                  <a:ext uri="{0D108BD9-81ED-4DB2-BD59-A6C34878D82A}">
                    <a16:rowId xmlns="" xmlns:a16="http://schemas.microsoft.com/office/drawing/2014/main" val="551514415"/>
                  </a:ext>
                </a:extLst>
              </a:tr>
              <a:tr h="370840">
                <a:tc>
                  <a:txBody>
                    <a:bodyPr/>
                    <a:lstStyle/>
                    <a:p>
                      <a:pPr marL="0" marR="0" indent="0" algn="r" defTabSz="457200" rtl="1" eaLnBrk="1" fontAlgn="auto" latinLnBrk="0" hangingPunct="1">
                        <a:lnSpc>
                          <a:spcPct val="100000"/>
                        </a:lnSpc>
                        <a:spcBef>
                          <a:spcPts val="0"/>
                        </a:spcBef>
                        <a:spcAft>
                          <a:spcPts val="0"/>
                        </a:spcAft>
                        <a:buClrTx/>
                        <a:buSzTx/>
                        <a:buFontTx/>
                        <a:buNone/>
                        <a:tabLst/>
                        <a:defRPr/>
                      </a:pPr>
                      <a:r>
                        <a:rPr lang="ar-SA" sz="1900" b="1" dirty="0" smtClean="0"/>
                        <a:t>مهرجان "</a:t>
                      </a:r>
                      <a:r>
                        <a:rPr lang="ar-SA" sz="1900" b="1" dirty="0" err="1" smtClean="0"/>
                        <a:t>إدنبرة</a:t>
                      </a:r>
                      <a:r>
                        <a:rPr lang="ar-SA" sz="1900" b="1" dirty="0" smtClean="0"/>
                        <a:t>" الدولي لموسيقى</a:t>
                      </a:r>
                      <a:r>
                        <a:rPr lang="ar-SA" sz="1900" b="1" baseline="0" dirty="0" smtClean="0"/>
                        <a:t> الجاز والبلوز</a:t>
                      </a:r>
                      <a:endParaRPr lang="ar-SA" sz="1900" b="1" dirty="0" smtClean="0"/>
                    </a:p>
                  </a:txBody>
                  <a:tcPr/>
                </a:tc>
                <a:tc>
                  <a:txBody>
                    <a:bodyPr/>
                    <a:lstStyle/>
                    <a:p>
                      <a:pPr rtl="1"/>
                      <a:r>
                        <a:rPr lang="ar-SA" sz="1900" b="1" dirty="0" smtClean="0"/>
                        <a:t>يوليو - أغسطس</a:t>
                      </a:r>
                      <a:endParaRPr lang="ar-SA" sz="1900" b="1" dirty="0"/>
                    </a:p>
                  </a:txBody>
                  <a:tcPr/>
                </a:tc>
                <a:extLst>
                  <a:ext uri="{0D108BD9-81ED-4DB2-BD59-A6C34878D82A}">
                    <a16:rowId xmlns="" xmlns:a16="http://schemas.microsoft.com/office/drawing/2014/main" val="4172790684"/>
                  </a:ext>
                </a:extLst>
              </a:tr>
              <a:tr h="370840">
                <a:tc>
                  <a:txBody>
                    <a:bodyPr/>
                    <a:lstStyle/>
                    <a:p>
                      <a:pPr rtl="1"/>
                      <a:r>
                        <a:rPr lang="ar-SA" sz="1900" b="1" dirty="0" smtClean="0"/>
                        <a:t>مهرجان "</a:t>
                      </a:r>
                      <a:r>
                        <a:rPr lang="ar-SA" sz="1900" b="1" dirty="0" err="1" smtClean="0"/>
                        <a:t>إدنبرة</a:t>
                      </a:r>
                      <a:r>
                        <a:rPr lang="ar-SA" sz="1900" b="1" dirty="0" smtClean="0"/>
                        <a:t>"</a:t>
                      </a:r>
                      <a:r>
                        <a:rPr lang="ar-SA" sz="1900" b="1" baseline="0" dirty="0" smtClean="0"/>
                        <a:t> الدولي للكتاب</a:t>
                      </a:r>
                      <a:endParaRPr lang="ar-SA" sz="1900" b="1" dirty="0"/>
                    </a:p>
                  </a:txBody>
                  <a:tcPr/>
                </a:tc>
                <a:tc>
                  <a:txBody>
                    <a:bodyPr/>
                    <a:lstStyle/>
                    <a:p>
                      <a:pPr rtl="1"/>
                      <a:r>
                        <a:rPr lang="ar-SA" sz="1900" b="1" dirty="0" smtClean="0"/>
                        <a:t>أغسطس</a:t>
                      </a:r>
                      <a:endParaRPr lang="ar-SA" sz="1900" b="1" dirty="0"/>
                    </a:p>
                  </a:txBody>
                  <a:tcPr/>
                </a:tc>
                <a:extLst>
                  <a:ext uri="{0D108BD9-81ED-4DB2-BD59-A6C34878D82A}">
                    <a16:rowId xmlns="" xmlns:a16="http://schemas.microsoft.com/office/drawing/2014/main" val="732560965"/>
                  </a:ext>
                </a:extLst>
              </a:tr>
              <a:tr h="370840">
                <a:tc>
                  <a:txBody>
                    <a:bodyPr/>
                    <a:lstStyle/>
                    <a:p>
                      <a:pPr rtl="1"/>
                      <a:r>
                        <a:rPr lang="ar-SA" sz="1900" b="1" dirty="0" smtClean="0"/>
                        <a:t>مهرجان "</a:t>
                      </a:r>
                      <a:r>
                        <a:rPr lang="ar-SA" sz="1900" b="1" dirty="0" err="1" smtClean="0"/>
                        <a:t>إدنبرة</a:t>
                      </a:r>
                      <a:r>
                        <a:rPr lang="ar-SA" sz="1900" b="1" dirty="0" smtClean="0"/>
                        <a:t>"</a:t>
                      </a:r>
                      <a:r>
                        <a:rPr lang="ar-SA" sz="1900" b="1" baseline="0" dirty="0" smtClean="0"/>
                        <a:t> الدولي للأفلام</a:t>
                      </a:r>
                      <a:endParaRPr lang="ar-SA" sz="1900" b="1" dirty="0"/>
                    </a:p>
                  </a:txBody>
                  <a:tcPr/>
                </a:tc>
                <a:tc>
                  <a:txBody>
                    <a:bodyPr/>
                    <a:lstStyle/>
                    <a:p>
                      <a:pPr rtl="1"/>
                      <a:r>
                        <a:rPr lang="ar-SA" sz="1900" b="1" dirty="0" smtClean="0"/>
                        <a:t>أغسطس</a:t>
                      </a:r>
                      <a:endParaRPr lang="ar-SA" sz="1900" b="1" dirty="0"/>
                    </a:p>
                  </a:txBody>
                  <a:tcPr/>
                </a:tc>
                <a:extLst>
                  <a:ext uri="{0D108BD9-81ED-4DB2-BD59-A6C34878D82A}">
                    <a16:rowId xmlns="" xmlns:a16="http://schemas.microsoft.com/office/drawing/2014/main" val="2776932018"/>
                  </a:ext>
                </a:extLst>
              </a:tr>
              <a:tr h="370840">
                <a:tc>
                  <a:txBody>
                    <a:bodyPr/>
                    <a:lstStyle/>
                    <a:p>
                      <a:pPr rtl="1"/>
                      <a:r>
                        <a:rPr lang="ar-SA" sz="1900" b="1" dirty="0" smtClean="0"/>
                        <a:t>مهرجان "</a:t>
                      </a:r>
                      <a:r>
                        <a:rPr lang="ar-SA" sz="1900" b="1" dirty="0" err="1" smtClean="0"/>
                        <a:t>إدنبرة</a:t>
                      </a:r>
                      <a:r>
                        <a:rPr lang="ar-SA" sz="1900" b="1" dirty="0" smtClean="0"/>
                        <a:t>" الدولي</a:t>
                      </a:r>
                      <a:endParaRPr lang="ar-SA" sz="1900" b="1" dirty="0"/>
                    </a:p>
                  </a:txBody>
                  <a:tcPr/>
                </a:tc>
                <a:tc>
                  <a:txBody>
                    <a:bodyPr/>
                    <a:lstStyle/>
                    <a:p>
                      <a:pPr rtl="1"/>
                      <a:r>
                        <a:rPr lang="ar-SA" sz="1900" b="1" dirty="0" smtClean="0"/>
                        <a:t>أغسطس</a:t>
                      </a:r>
                      <a:endParaRPr lang="ar-SA" sz="1900" b="1" dirty="0"/>
                    </a:p>
                  </a:txBody>
                  <a:tcPr/>
                </a:tc>
                <a:extLst>
                  <a:ext uri="{0D108BD9-81ED-4DB2-BD59-A6C34878D82A}">
                    <a16:rowId xmlns="" xmlns:a16="http://schemas.microsoft.com/office/drawing/2014/main" val="3615335046"/>
                  </a:ext>
                </a:extLst>
              </a:tr>
              <a:tr h="370840">
                <a:tc>
                  <a:txBody>
                    <a:bodyPr/>
                    <a:lstStyle/>
                    <a:p>
                      <a:pPr rtl="1"/>
                      <a:r>
                        <a:rPr lang="ar-SA" sz="1900" b="1" dirty="0" smtClean="0"/>
                        <a:t>مهرجان "</a:t>
                      </a:r>
                      <a:r>
                        <a:rPr lang="ar-SA" sz="1900" b="1" dirty="0" err="1" smtClean="0"/>
                        <a:t>إدنبرة</a:t>
                      </a:r>
                      <a:r>
                        <a:rPr lang="ar-SA" sz="1900" b="1" dirty="0" smtClean="0"/>
                        <a:t>" الدولي للتليفزيون</a:t>
                      </a:r>
                      <a:endParaRPr lang="ar-SA" sz="1900" b="1" dirty="0"/>
                    </a:p>
                  </a:txBody>
                  <a:tcPr/>
                </a:tc>
                <a:tc>
                  <a:txBody>
                    <a:bodyPr/>
                    <a:lstStyle/>
                    <a:p>
                      <a:pPr rtl="1"/>
                      <a:r>
                        <a:rPr lang="ar-SA" sz="1900" b="1" dirty="0" smtClean="0"/>
                        <a:t>أغسطس</a:t>
                      </a:r>
                      <a:endParaRPr lang="ar-SA" sz="1900" b="1" dirty="0"/>
                    </a:p>
                  </a:txBody>
                  <a:tcPr/>
                </a:tc>
                <a:extLst>
                  <a:ext uri="{0D108BD9-81ED-4DB2-BD59-A6C34878D82A}">
                    <a16:rowId xmlns="" xmlns:a16="http://schemas.microsoft.com/office/drawing/2014/main" val="2158899752"/>
                  </a:ext>
                </a:extLst>
              </a:tr>
              <a:tr h="370840">
                <a:tc>
                  <a:txBody>
                    <a:bodyPr/>
                    <a:lstStyle/>
                    <a:p>
                      <a:pPr rtl="1"/>
                      <a:r>
                        <a:rPr lang="ar-SA" sz="1900" b="1" dirty="0" smtClean="0"/>
                        <a:t>المهرجان</a:t>
                      </a:r>
                      <a:r>
                        <a:rPr lang="ar-SA" sz="1900" b="1" baseline="0" dirty="0" smtClean="0"/>
                        <a:t> الاسكتلندي الدولي للرواية</a:t>
                      </a:r>
                      <a:endParaRPr lang="ar-SA" sz="1900" b="1" dirty="0"/>
                    </a:p>
                  </a:txBody>
                  <a:tcPr/>
                </a:tc>
                <a:tc>
                  <a:txBody>
                    <a:bodyPr/>
                    <a:lstStyle/>
                    <a:p>
                      <a:pPr rtl="1"/>
                      <a:r>
                        <a:rPr lang="ar-SA" sz="1900" b="1" dirty="0" smtClean="0"/>
                        <a:t>أكتوبر – نوفمبر</a:t>
                      </a:r>
                      <a:endParaRPr lang="ar-SA" sz="1900" b="1" dirty="0"/>
                    </a:p>
                  </a:txBody>
                  <a:tcPr/>
                </a:tc>
                <a:extLst>
                  <a:ext uri="{0D108BD9-81ED-4DB2-BD59-A6C34878D82A}">
                    <a16:rowId xmlns="" xmlns:a16="http://schemas.microsoft.com/office/drawing/2014/main" val="1948538694"/>
                  </a:ext>
                </a:extLst>
              </a:tr>
              <a:tr h="370840">
                <a:tc>
                  <a:txBody>
                    <a:bodyPr/>
                    <a:lstStyle/>
                    <a:p>
                      <a:pPr rtl="1"/>
                      <a:r>
                        <a:rPr lang="ar-SA" sz="1900" b="1" dirty="0" smtClean="0"/>
                        <a:t>مهرجان موسيقى الكمان</a:t>
                      </a:r>
                      <a:endParaRPr lang="ar-SA" sz="1900" b="1" dirty="0"/>
                    </a:p>
                  </a:txBody>
                  <a:tcPr/>
                </a:tc>
                <a:tc>
                  <a:txBody>
                    <a:bodyPr/>
                    <a:lstStyle/>
                    <a:p>
                      <a:pPr rtl="1"/>
                      <a:r>
                        <a:rPr lang="ar-SA" sz="1900" b="1" dirty="0" smtClean="0"/>
                        <a:t>نوفمبر</a:t>
                      </a:r>
                      <a:endParaRPr lang="ar-SA" sz="1900" b="1" dirty="0"/>
                    </a:p>
                  </a:txBody>
                  <a:tcPr/>
                </a:tc>
                <a:extLst>
                  <a:ext uri="{0D108BD9-81ED-4DB2-BD59-A6C34878D82A}">
                    <a16:rowId xmlns="" xmlns:a16="http://schemas.microsoft.com/office/drawing/2014/main" val="3840198523"/>
                  </a:ext>
                </a:extLst>
              </a:tr>
            </a:tbl>
          </a:graphicData>
        </a:graphic>
      </p:graphicFrame>
    </p:spTree>
    <p:extLst>
      <p:ext uri="{BB962C8B-B14F-4D97-AF65-F5344CB8AC3E}">
        <p14:creationId xmlns:p14="http://schemas.microsoft.com/office/powerpoint/2010/main" val="3652402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أيون">
  <a:themeElements>
    <a:clrScheme name="أيون">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أيون">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أيون">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146</TotalTime>
  <Words>2018</Words>
  <Application>Microsoft Office PowerPoint</Application>
  <PresentationFormat>Custom</PresentationFormat>
  <Paragraphs>93</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أيون</vt:lpstr>
      <vt:lpstr>تلخيص إدارة الفعاليات السياحية (309 سيح)</vt:lpstr>
      <vt:lpstr>التعريف في إدارة المهرجانات والأحداث :</vt:lpstr>
      <vt:lpstr>الفصل الأول : مقدمة إلى الفنون والثقافة والترفيه ...</vt:lpstr>
      <vt:lpstr>مفهوم الترفيه :</vt:lpstr>
      <vt:lpstr>يقسم الباحث "توركيلدسن" هذا التعريف، موضحاً أن الترفيه يشتمل على أربعة أجزاء... هي:</vt:lpstr>
      <vt:lpstr>PowerPoint Presentation</vt:lpstr>
      <vt:lpstr>الثقافة والأحداث:</vt:lpstr>
      <vt:lpstr>الاقتصاد الثفافي :</vt:lpstr>
      <vt:lpstr>"إدنبرة"، مدينة المهرجانات :</vt:lpstr>
      <vt:lpstr>السياسة الثقافية: استراتيجية تنظيم المهرجان في "إدنبره":</vt:lpstr>
      <vt:lpstr>جاءت استراتيجية تنظيم المهرجانات كنتيجة لمقابلات شخصية مع أبرز المساهمين في صناعة المهرجانات والسياحة ومناقشات مع المجموعات البارزة (مثل مجموعة عمل المهرجانات المشتركة) والأبحاث المكتبية واسعة النطاق، التي تتضمن تقييم مهرجانات "إدنبرة" من خلال مقارنتها بالمهرجانات التي تُقام في المدن الأخرى. </vt:lpstr>
      <vt:lpstr>أدركت تلك الاستراتيجية مدى الحاجة إلى وجود رؤية مشتركة بين مجلس مدينة "إدنبرة"؛ من جهة وبين القائمين على تنظيم المهرجانات والأطراف المعنية الأخرى، من جهة أخرى. للوصول إلى خطة عمل مشتركة. تتلخص الأهداف الأساسية التي تسعى الاستراتيجية إلى تحقيقها فيما يلي: </vt:lpstr>
      <vt:lpstr>نبذة تاريخية مختصرة عن الثقافة والفنون والقطاع العام :</vt:lpstr>
      <vt:lpstr>نظرة عامة على إدارة الأحداث :</vt:lpstr>
      <vt:lpstr>تحديد أهداف الحدث والخطوات المطلوبة لتحقيق كل منها :</vt:lpstr>
      <vt:lpstr>تشكيل مجلس إدارة :</vt:lpstr>
      <vt:lpstr>إعداد دراسة جدوى تمهيدية :</vt:lpstr>
      <vt:lpstr>أتخاذ القرار :</vt:lpstr>
      <vt:lpstr>مرحلة التنفيذ :</vt:lpstr>
      <vt:lpstr>مراقبة تقدم الحدث :</vt:lpstr>
      <vt:lpstr>التعامل مع الحوادث الطارئة :</vt:lpstr>
      <vt:lpstr>أنشطة مابعد أنتهاء الحدث :</vt:lpstr>
      <vt:lpstr>مرحلة التقييم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تلخيص إدارة الفعاليات السياحية (309 سيح)</dc:title>
  <dc:creator>بندر</dc:creator>
  <cp:lastModifiedBy>User</cp:lastModifiedBy>
  <cp:revision>18</cp:revision>
  <dcterms:created xsi:type="dcterms:W3CDTF">2016-03-31T09:08:11Z</dcterms:created>
  <dcterms:modified xsi:type="dcterms:W3CDTF">2019-06-18T08:41:48Z</dcterms:modified>
</cp:coreProperties>
</file>