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6"/>
  </p:notesMasterIdLst>
  <p:sldIdLst>
    <p:sldId id="306" r:id="rId2"/>
    <p:sldId id="322" r:id="rId3"/>
    <p:sldId id="307" r:id="rId4"/>
    <p:sldId id="308" r:id="rId5"/>
    <p:sldId id="309" r:id="rId6"/>
    <p:sldId id="310" r:id="rId7"/>
    <p:sldId id="316" r:id="rId8"/>
    <p:sldId id="317" r:id="rId9"/>
    <p:sldId id="311" r:id="rId10"/>
    <p:sldId id="318" r:id="rId11"/>
    <p:sldId id="320" r:id="rId12"/>
    <p:sldId id="319" r:id="rId13"/>
    <p:sldId id="314" r:id="rId14"/>
    <p:sldId id="315" r:id="rId15"/>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BB0D7"/>
    <a:srgbClr val="FF00FF"/>
    <a:srgbClr val="FFFF99"/>
    <a:srgbClr val="C89800"/>
    <a:srgbClr val="663300"/>
    <a:srgbClr val="CC6600"/>
    <a:srgbClr val="009644"/>
    <a:srgbClr val="00A44A"/>
    <a:srgbClr val="0066FF"/>
    <a:srgbClr val="FFCC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4380"/>
    <p:restoredTop sz="90698" autoAdjust="0"/>
  </p:normalViewPr>
  <p:slideViewPr>
    <p:cSldViewPr>
      <p:cViewPr varScale="1">
        <p:scale>
          <a:sx n="62" d="100"/>
          <a:sy n="62" d="100"/>
        </p:scale>
        <p:origin x="-1512"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9075E55B-17B3-4C16-B896-CA50B693CF0E}" type="datetimeFigureOut">
              <a:rPr lang="ar-SA" smtClean="0"/>
              <a:pPr/>
              <a:t>03/06/35</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0A49D1EB-EA01-4CB6-B390-C5DD04F8F084}" type="slidenum">
              <a:rPr lang="ar-SA" smtClean="0"/>
              <a:pPr/>
              <a:t>‹#›</a:t>
            </a:fld>
            <a:endParaRPr lang="ar-SA"/>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dirty="0"/>
          </a:p>
        </p:txBody>
      </p:sp>
      <p:sp>
        <p:nvSpPr>
          <p:cNvPr id="4" name="عنصر نائب لرقم الشريحة 3"/>
          <p:cNvSpPr>
            <a:spLocks noGrp="1"/>
          </p:cNvSpPr>
          <p:nvPr>
            <p:ph type="sldNum" sz="quarter" idx="10"/>
          </p:nvPr>
        </p:nvSpPr>
        <p:spPr/>
        <p:txBody>
          <a:bodyPr/>
          <a:lstStyle/>
          <a:p>
            <a:fld id="{0A49D1EB-EA01-4CB6-B390-C5DD04F8F084}" type="slidenum">
              <a:rPr lang="ar-SA" smtClean="0"/>
              <a:pPr/>
              <a:t>11</a:t>
            </a:fld>
            <a:endParaRPr lang="ar-S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D5B2740-3DD4-4BDE-A5B8-3447FD27B637}" type="datetimeFigureOut">
              <a:rPr lang="ar-SA" smtClean="0"/>
              <a:pPr/>
              <a:t>03/06/35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485C574F-84F7-41F1-85A8-96868BF84316}"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D5B2740-3DD4-4BDE-A5B8-3447FD27B637}" type="datetimeFigureOut">
              <a:rPr lang="ar-SA" smtClean="0"/>
              <a:pPr/>
              <a:t>03/06/35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485C574F-84F7-41F1-85A8-96868BF84316}"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D5B2740-3DD4-4BDE-A5B8-3447FD27B637}" type="datetimeFigureOut">
              <a:rPr lang="ar-SA" smtClean="0"/>
              <a:pPr/>
              <a:t>03/06/35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485C574F-84F7-41F1-85A8-96868BF84316}"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D5B2740-3DD4-4BDE-A5B8-3447FD27B637}" type="datetimeFigureOut">
              <a:rPr lang="ar-SA" smtClean="0"/>
              <a:pPr/>
              <a:t>03/06/35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485C574F-84F7-41F1-85A8-96868BF84316}"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D5B2740-3DD4-4BDE-A5B8-3447FD27B637}" type="datetimeFigureOut">
              <a:rPr lang="ar-SA" smtClean="0"/>
              <a:pPr/>
              <a:t>03/06/35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485C574F-84F7-41F1-85A8-96868BF84316}"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D5B2740-3DD4-4BDE-A5B8-3447FD27B637}" type="datetimeFigureOut">
              <a:rPr lang="ar-SA" smtClean="0"/>
              <a:pPr/>
              <a:t>03/06/35</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485C574F-84F7-41F1-85A8-96868BF84316}"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D5B2740-3DD4-4BDE-A5B8-3447FD27B637}" type="datetimeFigureOut">
              <a:rPr lang="ar-SA" smtClean="0"/>
              <a:pPr/>
              <a:t>03/06/35</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485C574F-84F7-41F1-85A8-96868BF84316}"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D5B2740-3DD4-4BDE-A5B8-3447FD27B637}" type="datetimeFigureOut">
              <a:rPr lang="ar-SA" smtClean="0"/>
              <a:pPr/>
              <a:t>03/06/35</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485C574F-84F7-41F1-85A8-96868BF84316}"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D5B2740-3DD4-4BDE-A5B8-3447FD27B637}" type="datetimeFigureOut">
              <a:rPr lang="ar-SA" smtClean="0"/>
              <a:pPr/>
              <a:t>03/06/35</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485C574F-84F7-41F1-85A8-96868BF84316}"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D5B2740-3DD4-4BDE-A5B8-3447FD27B637}" type="datetimeFigureOut">
              <a:rPr lang="ar-SA" smtClean="0"/>
              <a:pPr/>
              <a:t>03/06/35</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485C574F-84F7-41F1-85A8-96868BF84316}"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D5B2740-3DD4-4BDE-A5B8-3447FD27B637}" type="datetimeFigureOut">
              <a:rPr lang="ar-SA" smtClean="0"/>
              <a:pPr/>
              <a:t>03/06/35</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485C574F-84F7-41F1-85A8-96868BF84316}"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D5B2740-3DD4-4BDE-A5B8-3447FD27B637}" type="datetimeFigureOut">
              <a:rPr lang="ar-SA" smtClean="0"/>
              <a:pPr/>
              <a:t>03/06/35</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485C574F-84F7-41F1-85A8-96868BF84316}"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 Id="rId4" Type="http://schemas.openxmlformats.org/officeDocument/2006/relationships/image" Target="../media/image15.gif"/></Relationships>
</file>

<file path=ppt/slides/_rels/slide14.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3.jpeg"/><Relationship Id="rId1" Type="http://schemas.openxmlformats.org/officeDocument/2006/relationships/slideLayout" Target="../slideLayouts/slideLayout2.xml"/><Relationship Id="rId4" Type="http://schemas.openxmlformats.org/officeDocument/2006/relationships/image" Target="../media/image17.gif"/></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4" name="عنصر نائب للمحتوى 3" descr="imagesCA2412S3.jpg"/>
          <p:cNvPicPr>
            <a:picLocks noGrp="1" noChangeAspect="1"/>
          </p:cNvPicPr>
          <p:nvPr>
            <p:ph idx="1"/>
          </p:nvPr>
        </p:nvPicPr>
        <p:blipFill>
          <a:blip r:embed="rId2" cstate="print"/>
          <a:stretch>
            <a:fillRect/>
          </a:stretch>
        </p:blipFill>
        <p:spPr>
          <a:xfrm>
            <a:off x="1" y="0"/>
            <a:ext cx="9144000" cy="6858000"/>
          </a:xfrm>
        </p:spPr>
      </p:pic>
      <p:sp>
        <p:nvSpPr>
          <p:cNvPr id="5" name="مستطيل 4"/>
          <p:cNvSpPr/>
          <p:nvPr/>
        </p:nvSpPr>
        <p:spPr>
          <a:xfrm>
            <a:off x="0" y="1988840"/>
            <a:ext cx="9144000" cy="2585323"/>
          </a:xfrm>
          <a:prstGeom prst="rect">
            <a:avLst/>
          </a:prstGeom>
        </p:spPr>
        <p:txBody>
          <a:bodyPr wrap="square">
            <a:spAutoFit/>
          </a:bodyPr>
          <a:lstStyle/>
          <a:p>
            <a:pPr algn="ctr"/>
            <a:r>
              <a:rPr lang="ar-SA" sz="9600" dirty="0" smtClean="0">
                <a:ln w="24500" cmpd="dbl">
                  <a:solidFill>
                    <a:schemeClr val="accent6">
                      <a:lumMod val="50000"/>
                    </a:schemeClr>
                  </a:solidFill>
                  <a:prstDash val="solid"/>
                  <a:miter lim="800000"/>
                </a:ln>
                <a:blipFill>
                  <a:blip r:embed="rId3"/>
                  <a:stretch>
                    <a:fillRect/>
                  </a:stretch>
                </a:blipFill>
                <a:effectLst>
                  <a:glow rad="101600">
                    <a:schemeClr val="bg2">
                      <a:lumMod val="50000"/>
                      <a:alpha val="60000"/>
                    </a:schemeClr>
                  </a:glow>
                  <a:outerShdw blurRad="38100" dist="38100" dir="7020000" algn="tl">
                    <a:srgbClr val="000000">
                      <a:alpha val="35000"/>
                    </a:srgbClr>
                  </a:outerShdw>
                </a:effectLst>
                <a:latin typeface="Aharoni" pitchFamily="2" charset="-79"/>
                <a:cs typeface="PT Bold Heading" pitchFamily="2" charset="-78"/>
              </a:rPr>
              <a:t>التحلل الحيوي </a:t>
            </a:r>
          </a:p>
          <a:p>
            <a:pPr algn="ctr"/>
            <a:r>
              <a:rPr lang="en-US" sz="6600" b="1" dirty="0" smtClean="0">
                <a:ln w="24500" cmpd="dbl">
                  <a:solidFill>
                    <a:schemeClr val="accent6">
                      <a:lumMod val="50000"/>
                    </a:schemeClr>
                  </a:solidFill>
                  <a:prstDash val="solid"/>
                  <a:miter lim="800000"/>
                </a:ln>
                <a:blipFill>
                  <a:blip r:embed="rId3"/>
                  <a:stretch>
                    <a:fillRect/>
                  </a:stretch>
                </a:blipFill>
                <a:effectLst>
                  <a:glow rad="101600">
                    <a:schemeClr val="bg2">
                      <a:lumMod val="50000"/>
                      <a:alpha val="60000"/>
                    </a:schemeClr>
                  </a:glow>
                  <a:outerShdw blurRad="50800" dist="38100" dir="18900000" algn="bl" rotWithShape="0">
                    <a:prstClr val="black">
                      <a:alpha val="40000"/>
                    </a:prstClr>
                  </a:outerShdw>
                  <a:reflection blurRad="6350" stA="60000" endA="900" endPos="58000" dir="5400000" sy="-100000" algn="bl" rotWithShape="0"/>
                </a:effectLst>
                <a:cs typeface="PT Bold Heading" pitchFamily="2" charset="-78"/>
              </a:rPr>
              <a:t>Biodegradation</a:t>
            </a:r>
            <a:endParaRPr lang="ar-SA" sz="6600" b="1" dirty="0">
              <a:ln w="24500" cmpd="dbl">
                <a:solidFill>
                  <a:schemeClr val="accent6">
                    <a:lumMod val="50000"/>
                  </a:schemeClr>
                </a:solidFill>
                <a:prstDash val="solid"/>
                <a:miter lim="800000"/>
              </a:ln>
              <a:blipFill>
                <a:blip r:embed="rId3"/>
                <a:stretch>
                  <a:fillRect/>
                </a:stretch>
              </a:blipFill>
              <a:effectLst>
                <a:glow rad="101600">
                  <a:schemeClr val="bg2">
                    <a:lumMod val="50000"/>
                    <a:alpha val="60000"/>
                  </a:schemeClr>
                </a:glow>
                <a:outerShdw blurRad="50800" dist="38100" dir="18900000" algn="bl" rotWithShape="0">
                  <a:prstClr val="black">
                    <a:alpha val="40000"/>
                  </a:prstClr>
                </a:outerShdw>
                <a:reflection blurRad="6350" stA="60000" endA="900" endPos="58000" dir="5400000" sy="-100000" algn="bl" rotWithShape="0"/>
              </a:effectLst>
              <a:cs typeface="PT Bold Heading"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23" presetClass="entr" presetSubtype="16" fill="hold" nodeType="after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 calcmode="lin" valueType="num">
                                      <p:cBhvr>
                                        <p:cTn id="12"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5">
                                            <p:txEl>
                                              <p:pRg st="1" end="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5" name="عنصر نائب للمحتوى 4" descr="imagesCAI44Y6C.jpg"/>
          <p:cNvPicPr>
            <a:picLocks noGrp="1" noChangeAspect="1"/>
          </p:cNvPicPr>
          <p:nvPr>
            <p:ph idx="1"/>
          </p:nvPr>
        </p:nvPicPr>
        <p:blipFill>
          <a:blip r:embed="rId2" cstate="print"/>
          <a:stretch>
            <a:fillRect/>
          </a:stretch>
        </p:blipFill>
        <p:spPr>
          <a:xfrm>
            <a:off x="0" y="0"/>
            <a:ext cx="9144000" cy="6858000"/>
          </a:xfrm>
        </p:spPr>
      </p:pic>
      <p:sp>
        <p:nvSpPr>
          <p:cNvPr id="6" name="Rectangle 3"/>
          <p:cNvSpPr>
            <a:spLocks noChangeArrowheads="1"/>
          </p:cNvSpPr>
          <p:nvPr/>
        </p:nvSpPr>
        <p:spPr bwMode="auto">
          <a:xfrm>
            <a:off x="467544" y="1184023"/>
            <a:ext cx="8462142"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SA" sz="3600" b="1" i="0" u="none" strike="noStrike" cap="none" normalizeH="0" baseline="0" dirty="0" smtClean="0">
                <a:ln>
                  <a:solidFill>
                    <a:schemeClr val="bg2">
                      <a:lumMod val="50000"/>
                    </a:schemeClr>
                  </a:solidFill>
                </a:ln>
                <a:solidFill>
                  <a:schemeClr val="accent2">
                    <a:lumMod val="60000"/>
                    <a:lumOff val="40000"/>
                  </a:schemeClr>
                </a:solidFill>
                <a:effectLst>
                  <a:glow rad="101600">
                    <a:schemeClr val="tx1">
                      <a:alpha val="60000"/>
                    </a:schemeClr>
                  </a:glow>
                </a:effectLst>
                <a:latin typeface="Arial" pitchFamily="34" charset="0"/>
                <a:ea typeface="Times New Roman" pitchFamily="18" charset="0"/>
                <a:cs typeface="PT Bold Heading" pitchFamily="2" charset="-78"/>
              </a:rPr>
              <a:t>متطلبات العمل : </a:t>
            </a:r>
            <a:endParaRPr kumimoji="0" lang="en-US" sz="3600" b="0" i="0" u="none" strike="noStrike" cap="none" normalizeH="0" baseline="0" dirty="0" smtClean="0">
              <a:ln>
                <a:solidFill>
                  <a:schemeClr val="bg2">
                    <a:lumMod val="50000"/>
                  </a:schemeClr>
                </a:solidFill>
              </a:ln>
              <a:solidFill>
                <a:schemeClr val="accent2">
                  <a:lumMod val="60000"/>
                  <a:lumOff val="40000"/>
                </a:schemeClr>
              </a:solidFill>
              <a:effectLst>
                <a:glow rad="101600">
                  <a:schemeClr val="tx1">
                    <a:alpha val="60000"/>
                  </a:schemeClr>
                </a:glow>
              </a:effectLst>
              <a:latin typeface="Arial" pitchFamily="34" charset="0"/>
              <a:cs typeface="PT Bold Heading" pitchFamily="2" charset="-78"/>
            </a:endParaRPr>
          </a:p>
          <a:p>
            <a:pPr marL="0" marR="0" lvl="0" indent="0" algn="r" defTabSz="914400" rtl="1" eaLnBrk="0" fontAlgn="base" latinLnBrk="0" hangingPunct="0">
              <a:lnSpc>
                <a:spcPct val="100000"/>
              </a:lnSpc>
              <a:spcBef>
                <a:spcPct val="0"/>
              </a:spcBef>
              <a:spcAft>
                <a:spcPct val="0"/>
              </a:spcAft>
              <a:buClr>
                <a:schemeClr val="tx1"/>
              </a:buClr>
              <a:buSzTx/>
              <a:tabLst/>
            </a:pPr>
            <a:r>
              <a:rPr kumimoji="0" lang="ar-SA" sz="3600" b="0" i="0" u="none" strike="noStrike" cap="none" normalizeH="0" baseline="0" dirty="0" smtClean="0">
                <a:ln>
                  <a:noFill/>
                </a:ln>
                <a:solidFill>
                  <a:schemeClr val="accent4">
                    <a:lumMod val="50000"/>
                  </a:schemeClr>
                </a:solidFill>
                <a:effectLst>
                  <a:glow rad="101600">
                    <a:schemeClr val="tx1">
                      <a:alpha val="60000"/>
                    </a:schemeClr>
                  </a:glow>
                </a:effectLst>
                <a:latin typeface="Arial" pitchFamily="34" charset="0"/>
                <a:ea typeface="Times New Roman" pitchFamily="18" charset="0"/>
                <a:cs typeface="PT Bold Heading" pitchFamily="2" charset="-78"/>
                <a:sym typeface="Symbol"/>
              </a:rPr>
              <a:t> </a:t>
            </a:r>
            <a:r>
              <a:rPr kumimoji="0" lang="ar-SA" sz="3600" b="0" i="0" u="none" strike="noStrike" cap="none" normalizeH="0" baseline="0" dirty="0" smtClean="0">
                <a:ln>
                  <a:noFill/>
                </a:ln>
                <a:solidFill>
                  <a:srgbClr val="FFFF99"/>
                </a:solidFill>
                <a:effectLst>
                  <a:glow rad="101600">
                    <a:schemeClr val="tx1">
                      <a:alpha val="60000"/>
                    </a:schemeClr>
                  </a:glow>
                </a:effectLst>
                <a:latin typeface="Arial" pitchFamily="34" charset="0"/>
                <a:ea typeface="Times New Roman" pitchFamily="18" charset="0"/>
                <a:cs typeface="PT Bold Heading" pitchFamily="2" charset="-78"/>
              </a:rPr>
              <a:t>لكل مجموعة طبقي بتري تحتوي</a:t>
            </a:r>
            <a:r>
              <a:rPr kumimoji="0" lang="ar-SA" sz="3600" b="0" i="0" u="none" strike="noStrike" cap="none" normalizeH="0" dirty="0" smtClean="0">
                <a:ln>
                  <a:noFill/>
                </a:ln>
                <a:solidFill>
                  <a:srgbClr val="FFFF99"/>
                </a:solidFill>
                <a:effectLst>
                  <a:glow rad="101600">
                    <a:schemeClr val="tx1">
                      <a:alpha val="60000"/>
                    </a:schemeClr>
                  </a:glow>
                </a:effectLst>
                <a:latin typeface="Arial" pitchFamily="34" charset="0"/>
                <a:ea typeface="Times New Roman" pitchFamily="18" charset="0"/>
                <a:cs typeface="PT Bold Heading" pitchFamily="2" charset="-78"/>
              </a:rPr>
              <a:t> على وسط غذائي يحتوي على النشا</a:t>
            </a:r>
            <a:r>
              <a:rPr kumimoji="0" lang="ar-SA" sz="3600" b="0" i="0" u="none" strike="noStrike" cap="none" normalizeH="0" baseline="0" dirty="0" smtClean="0">
                <a:ln>
                  <a:noFill/>
                </a:ln>
                <a:solidFill>
                  <a:srgbClr val="FFFF99"/>
                </a:solidFill>
                <a:effectLst>
                  <a:glow rad="101600">
                    <a:schemeClr val="tx1">
                      <a:alpha val="60000"/>
                    </a:schemeClr>
                  </a:glow>
                </a:effectLst>
                <a:latin typeface="Arial" pitchFamily="34" charset="0"/>
                <a:ea typeface="Times New Roman" pitchFamily="18" charset="0"/>
                <a:cs typeface="PT Bold Heading" pitchFamily="2" charset="-78"/>
              </a:rPr>
              <a:t>.</a:t>
            </a:r>
            <a:endParaRPr kumimoji="0" lang="en-US" sz="3600" b="0" i="0" u="none" strike="noStrike" cap="none" normalizeH="0" baseline="0" dirty="0" smtClean="0">
              <a:ln>
                <a:noFill/>
              </a:ln>
              <a:solidFill>
                <a:srgbClr val="FFFF99"/>
              </a:solidFill>
              <a:effectLst>
                <a:glow rad="101600">
                  <a:schemeClr val="tx1">
                    <a:alpha val="60000"/>
                  </a:schemeClr>
                </a:glow>
              </a:effectLst>
              <a:latin typeface="Arial" pitchFamily="34" charset="0"/>
              <a:cs typeface="PT Bold Heading" pitchFamily="2" charset="-78"/>
            </a:endParaRPr>
          </a:p>
          <a:p>
            <a:pPr lvl="0" eaLnBrk="0" fontAlgn="base" hangingPunct="0">
              <a:spcBef>
                <a:spcPct val="0"/>
              </a:spcBef>
              <a:spcAft>
                <a:spcPct val="0"/>
              </a:spcAft>
              <a:buClr>
                <a:schemeClr val="tx1"/>
              </a:buClr>
            </a:pPr>
            <a:r>
              <a:rPr lang="ar-SA" sz="3600" dirty="0" smtClean="0">
                <a:solidFill>
                  <a:schemeClr val="accent4">
                    <a:lumMod val="50000"/>
                  </a:schemeClr>
                </a:solidFill>
                <a:effectLst>
                  <a:glow rad="101600">
                    <a:schemeClr val="tx1">
                      <a:alpha val="60000"/>
                    </a:schemeClr>
                  </a:glow>
                </a:effectLst>
                <a:latin typeface="Arial" pitchFamily="34" charset="0"/>
                <a:ea typeface="Times New Roman" pitchFamily="18" charset="0"/>
                <a:cs typeface="PT Bold Heading" pitchFamily="2" charset="-78"/>
                <a:sym typeface="Symbol"/>
              </a:rPr>
              <a:t> </a:t>
            </a:r>
            <a:r>
              <a:rPr kumimoji="0" lang="ar-SA" sz="3600" b="0" i="0" u="none" strike="noStrike" cap="none" normalizeH="0" baseline="0" dirty="0" err="1" smtClean="0">
                <a:ln>
                  <a:noFill/>
                </a:ln>
                <a:solidFill>
                  <a:srgbClr val="FFFF99"/>
                </a:solidFill>
                <a:effectLst>
                  <a:glow rad="101600">
                    <a:schemeClr val="tx1">
                      <a:alpha val="60000"/>
                    </a:schemeClr>
                  </a:glow>
                </a:effectLst>
                <a:latin typeface="Arial" pitchFamily="34" charset="0"/>
                <a:ea typeface="Times New Roman" pitchFamily="18" charset="0"/>
                <a:cs typeface="PT Bold Heading" pitchFamily="2" charset="-78"/>
              </a:rPr>
              <a:t>كاشف (</a:t>
            </a:r>
            <a:r>
              <a:rPr kumimoji="0" lang="en-US" sz="3600" b="0" i="0" u="none" strike="noStrike" cap="none" normalizeH="0" baseline="0" dirty="0" smtClean="0">
                <a:ln>
                  <a:noFill/>
                </a:ln>
                <a:solidFill>
                  <a:srgbClr val="FFFF99"/>
                </a:solidFill>
                <a:effectLst>
                  <a:glow rad="101600">
                    <a:schemeClr val="tx1">
                      <a:alpha val="60000"/>
                    </a:schemeClr>
                  </a:glow>
                </a:effectLst>
                <a:latin typeface="Arial" pitchFamily="34" charset="0"/>
                <a:ea typeface="Times New Roman" pitchFamily="18" charset="0"/>
                <a:cs typeface="PT Bold Heading" pitchFamily="2" charset="-78"/>
              </a:rPr>
              <a:t>Gram’s iodine reagent</a:t>
            </a:r>
            <a:r>
              <a:rPr kumimoji="0" lang="ar-SA" sz="3600" b="0" i="0" u="none" strike="noStrike" cap="none" normalizeH="0" baseline="0" dirty="0" smtClean="0">
                <a:ln>
                  <a:noFill/>
                </a:ln>
                <a:solidFill>
                  <a:srgbClr val="FFFF99"/>
                </a:solidFill>
                <a:effectLst>
                  <a:glow rad="101600">
                    <a:schemeClr val="tx1">
                      <a:alpha val="60000"/>
                    </a:schemeClr>
                  </a:glow>
                </a:effectLst>
                <a:latin typeface="Arial" pitchFamily="34" charset="0"/>
                <a:ea typeface="Times New Roman" pitchFamily="18" charset="0"/>
                <a:cs typeface="PT Bold Heading" pitchFamily="2" charset="-78"/>
              </a:rPr>
              <a:t>) محلول اليود.</a:t>
            </a:r>
          </a:p>
          <a:p>
            <a:pPr lvl="0" eaLnBrk="0" fontAlgn="base" hangingPunct="0">
              <a:spcBef>
                <a:spcPct val="0"/>
              </a:spcBef>
              <a:spcAft>
                <a:spcPct val="0"/>
              </a:spcAft>
              <a:buClr>
                <a:schemeClr val="tx1"/>
              </a:buClr>
            </a:pPr>
            <a:r>
              <a:rPr lang="ar-SA" sz="3600" dirty="0" smtClean="0">
                <a:solidFill>
                  <a:schemeClr val="accent4">
                    <a:lumMod val="50000"/>
                  </a:schemeClr>
                </a:solidFill>
                <a:effectLst>
                  <a:glow rad="101600">
                    <a:schemeClr val="tx1">
                      <a:alpha val="60000"/>
                    </a:schemeClr>
                  </a:glow>
                </a:effectLst>
                <a:latin typeface="Arial" pitchFamily="34" charset="0"/>
                <a:ea typeface="Times New Roman" pitchFamily="18" charset="0"/>
                <a:cs typeface="PT Bold Heading" pitchFamily="2" charset="-78"/>
                <a:sym typeface="Symbol"/>
              </a:rPr>
              <a:t> </a:t>
            </a:r>
            <a:r>
              <a:rPr kumimoji="0" lang="ar-SA" sz="3600" b="0" i="0" u="none" strike="noStrike" cap="none" normalizeH="0" baseline="0" dirty="0" smtClean="0">
                <a:ln>
                  <a:noFill/>
                </a:ln>
                <a:solidFill>
                  <a:srgbClr val="FFFF99"/>
                </a:solidFill>
                <a:effectLst>
                  <a:glow rad="101600">
                    <a:schemeClr val="tx1">
                      <a:alpha val="60000"/>
                    </a:schemeClr>
                  </a:glow>
                </a:effectLst>
                <a:latin typeface="Arial" pitchFamily="34" charset="0"/>
                <a:ea typeface="Times New Roman" pitchFamily="18" charset="0"/>
                <a:cs typeface="PT Bold Heading" pitchFamily="2" charset="-78"/>
              </a:rPr>
              <a:t>مزرعة نقية من </a:t>
            </a:r>
            <a:r>
              <a:rPr kumimoji="0" lang="ar-SA" sz="3600" b="0" i="0" u="none" strike="noStrike" cap="none" normalizeH="0" baseline="0" dirty="0" smtClean="0">
                <a:ln>
                  <a:noFill/>
                </a:ln>
                <a:solidFill>
                  <a:srgbClr val="FFFF99"/>
                </a:solidFill>
                <a:effectLst>
                  <a:glow rad="101600">
                    <a:schemeClr val="tx1">
                      <a:alpha val="60000"/>
                    </a:schemeClr>
                  </a:glow>
                </a:effectLst>
                <a:latin typeface="Arial" pitchFamily="34" charset="0"/>
                <a:ea typeface="Times New Roman" pitchFamily="18" charset="0"/>
                <a:cs typeface="PT Bold Heading" pitchFamily="2" charset="-78"/>
              </a:rPr>
              <a:t>(البكتيريا</a:t>
            </a:r>
            <a:r>
              <a:rPr kumimoji="0" lang="ar-SA" sz="3600" b="0" i="0" u="none" strike="noStrike" cap="none" normalizeH="0" baseline="0" dirty="0" smtClean="0">
                <a:ln>
                  <a:noFill/>
                </a:ln>
                <a:solidFill>
                  <a:srgbClr val="FFFF99"/>
                </a:solidFill>
                <a:effectLst>
                  <a:glow rad="101600">
                    <a:schemeClr val="tx1">
                      <a:alpha val="60000"/>
                    </a:schemeClr>
                  </a:glow>
                </a:effectLst>
                <a:latin typeface="Arial" pitchFamily="34" charset="0"/>
                <a:ea typeface="Times New Roman" pitchFamily="18" charset="0"/>
                <a:cs typeface="PT Bold Heading" pitchFamily="2" charset="-78"/>
              </a:rPr>
              <a:t>).</a:t>
            </a:r>
            <a:endParaRPr kumimoji="0" lang="en-US" sz="3600" b="0" i="0" u="none" strike="noStrike" cap="none" normalizeH="0" baseline="0" dirty="0" smtClean="0">
              <a:ln>
                <a:noFill/>
              </a:ln>
              <a:solidFill>
                <a:srgbClr val="FFFF99"/>
              </a:solidFill>
              <a:effectLst>
                <a:glow rad="101600">
                  <a:schemeClr val="tx1">
                    <a:alpha val="60000"/>
                  </a:schemeClr>
                </a:glow>
              </a:effectLst>
              <a:latin typeface="Arial" pitchFamily="34" charset="0"/>
              <a:cs typeface="PT Bold Heading" pitchFamily="2" charset="-78"/>
            </a:endParaRPr>
          </a:p>
          <a:p>
            <a:pPr lvl="0" eaLnBrk="0" fontAlgn="base" hangingPunct="0">
              <a:spcBef>
                <a:spcPct val="0"/>
              </a:spcBef>
              <a:spcAft>
                <a:spcPct val="0"/>
              </a:spcAft>
              <a:buClr>
                <a:schemeClr val="tx1"/>
              </a:buClr>
            </a:pPr>
            <a:r>
              <a:rPr lang="ar-SA" sz="3600" dirty="0" smtClean="0">
                <a:solidFill>
                  <a:schemeClr val="accent4">
                    <a:lumMod val="50000"/>
                  </a:schemeClr>
                </a:solidFill>
                <a:effectLst>
                  <a:glow rad="101600">
                    <a:schemeClr val="tx1">
                      <a:alpha val="60000"/>
                    </a:schemeClr>
                  </a:glow>
                </a:effectLst>
                <a:latin typeface="Arial" pitchFamily="34" charset="0"/>
                <a:ea typeface="Times New Roman" pitchFamily="18" charset="0"/>
                <a:cs typeface="PT Bold Heading" pitchFamily="2" charset="-78"/>
                <a:sym typeface="Symbol"/>
              </a:rPr>
              <a:t> </a:t>
            </a:r>
            <a:r>
              <a:rPr kumimoji="0" lang="ar-SA" sz="3600" b="0" i="0" u="none" strike="noStrike" cap="none" normalizeH="0" baseline="0" dirty="0" smtClean="0">
                <a:ln>
                  <a:noFill/>
                </a:ln>
                <a:solidFill>
                  <a:srgbClr val="FFFF99"/>
                </a:solidFill>
                <a:effectLst>
                  <a:glow rad="101600">
                    <a:schemeClr val="tx1">
                      <a:alpha val="60000"/>
                    </a:schemeClr>
                  </a:glow>
                </a:effectLst>
                <a:latin typeface="Arial" pitchFamily="34" charset="0"/>
                <a:ea typeface="Times New Roman" pitchFamily="18" charset="0"/>
                <a:cs typeface="PT Bold Heading" pitchFamily="2" charset="-78"/>
              </a:rPr>
              <a:t>إبرة تلقيح.</a:t>
            </a:r>
            <a:endParaRPr kumimoji="0" lang="en-US" sz="3600" b="0" i="0" u="none" strike="noStrike" cap="none" normalizeH="0" baseline="0" dirty="0" smtClean="0">
              <a:ln>
                <a:noFill/>
              </a:ln>
              <a:solidFill>
                <a:srgbClr val="FFFF99"/>
              </a:solidFill>
              <a:effectLst>
                <a:glow rad="101600">
                  <a:schemeClr val="tx1">
                    <a:alpha val="60000"/>
                  </a:schemeClr>
                </a:glow>
              </a:effectLst>
              <a:latin typeface="Arial" pitchFamily="34" charset="0"/>
              <a:cs typeface="PT Bold Heading" pitchFamily="2" charset="-78"/>
            </a:endParaRPr>
          </a:p>
          <a:p>
            <a:pPr lvl="0" eaLnBrk="0" fontAlgn="base" hangingPunct="0">
              <a:spcBef>
                <a:spcPct val="0"/>
              </a:spcBef>
              <a:spcAft>
                <a:spcPct val="0"/>
              </a:spcAft>
              <a:buClr>
                <a:schemeClr val="tx1"/>
              </a:buClr>
            </a:pPr>
            <a:r>
              <a:rPr lang="ar-SA" sz="3600" dirty="0" err="1" smtClean="0">
                <a:solidFill>
                  <a:schemeClr val="accent4">
                    <a:lumMod val="50000"/>
                  </a:schemeClr>
                </a:solidFill>
                <a:effectLst>
                  <a:glow rad="101600">
                    <a:schemeClr val="tx1">
                      <a:alpha val="60000"/>
                    </a:schemeClr>
                  </a:glow>
                </a:effectLst>
                <a:latin typeface="Arial" pitchFamily="34" charset="0"/>
                <a:ea typeface="Times New Roman" pitchFamily="18" charset="0"/>
                <a:cs typeface="PT Bold Heading" pitchFamily="2" charset="-78"/>
                <a:sym typeface="Symbol"/>
              </a:rPr>
              <a:t> </a:t>
            </a:r>
            <a:r>
              <a:rPr kumimoji="0" lang="ar-SA" sz="3600" b="0" i="0" u="none" strike="noStrike" cap="none" normalizeH="0" baseline="0" dirty="0" smtClean="0">
                <a:ln>
                  <a:noFill/>
                </a:ln>
                <a:solidFill>
                  <a:srgbClr val="FFFF99"/>
                </a:solidFill>
                <a:effectLst>
                  <a:glow rad="101600">
                    <a:schemeClr val="tx1">
                      <a:alpha val="60000"/>
                    </a:schemeClr>
                  </a:glow>
                </a:effectLst>
                <a:latin typeface="Arial" pitchFamily="34" charset="0"/>
                <a:ea typeface="Times New Roman" pitchFamily="18" charset="0"/>
                <a:cs typeface="PT Bold Heading" pitchFamily="2" charset="-78"/>
              </a:rPr>
              <a:t>(يتم العمل تحت ظروف التعقيم).</a:t>
            </a:r>
            <a:endParaRPr kumimoji="0" lang="ar-SA" sz="3600" b="0" i="0" u="none" strike="noStrike" cap="none" normalizeH="0" baseline="0" dirty="0" smtClean="0">
              <a:ln>
                <a:noFill/>
              </a:ln>
              <a:solidFill>
                <a:srgbClr val="FFFF99"/>
              </a:solidFill>
              <a:effectLst>
                <a:glow rad="101600">
                  <a:schemeClr val="tx1">
                    <a:alpha val="60000"/>
                  </a:schemeClr>
                </a:glow>
              </a:effectLst>
              <a:latin typeface="Arial" pitchFamily="34" charset="0"/>
              <a:cs typeface="PT Bold Heading"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slide(fromBottom)">
                                      <p:cBhvr>
                                        <p:cTn id="7" dur="500"/>
                                        <p:tgtEl>
                                          <p:spTgt spid="6">
                                            <p:txEl>
                                              <p:pRg st="0" end="0"/>
                                            </p:txEl>
                                          </p:spTgt>
                                        </p:tgtEl>
                                      </p:cBhvr>
                                    </p:animEffect>
                                  </p:childTnLst>
                                </p:cTn>
                              </p:par>
                            </p:childTnLst>
                          </p:cTn>
                        </p:par>
                        <p:par>
                          <p:cTn id="8" fill="hold">
                            <p:stCondLst>
                              <p:cond delay="500"/>
                            </p:stCondLst>
                            <p:childTnLst>
                              <p:par>
                                <p:cTn id="9" presetID="12" presetClass="entr" presetSubtype="1" fill="hold" nodeType="after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animEffect transition="in" filter="slide(fromTop)">
                                      <p:cBhvr>
                                        <p:cTn id="11" dur="500"/>
                                        <p:tgtEl>
                                          <p:spTgt spid="6">
                                            <p:txEl>
                                              <p:pRg st="1" end="1"/>
                                            </p:txEl>
                                          </p:spTgt>
                                        </p:tgtEl>
                                      </p:cBhvr>
                                    </p:animEffect>
                                  </p:childTnLst>
                                </p:cTn>
                              </p:par>
                            </p:childTnLst>
                          </p:cTn>
                        </p:par>
                        <p:par>
                          <p:cTn id="12" fill="hold">
                            <p:stCondLst>
                              <p:cond delay="1000"/>
                            </p:stCondLst>
                            <p:childTnLst>
                              <p:par>
                                <p:cTn id="13" presetID="12" presetClass="entr" presetSubtype="4" fill="hold" nodeType="after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animEffect transition="in" filter="slide(fromBottom)">
                                      <p:cBhvr>
                                        <p:cTn id="15" dur="500"/>
                                        <p:tgtEl>
                                          <p:spTgt spid="6">
                                            <p:txEl>
                                              <p:pRg st="2" end="2"/>
                                            </p:txEl>
                                          </p:spTgt>
                                        </p:tgtEl>
                                      </p:cBhvr>
                                    </p:animEffect>
                                  </p:childTnLst>
                                </p:cTn>
                              </p:par>
                            </p:childTnLst>
                          </p:cTn>
                        </p:par>
                        <p:par>
                          <p:cTn id="16" fill="hold">
                            <p:stCondLst>
                              <p:cond delay="1500"/>
                            </p:stCondLst>
                            <p:childTnLst>
                              <p:par>
                                <p:cTn id="17" presetID="12" presetClass="entr" presetSubtype="1" fill="hold" nodeType="after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animEffect transition="in" filter="slide(fromTop)">
                                      <p:cBhvr>
                                        <p:cTn id="19" dur="500"/>
                                        <p:tgtEl>
                                          <p:spTgt spid="6">
                                            <p:txEl>
                                              <p:pRg st="3" end="3"/>
                                            </p:txEl>
                                          </p:spTgt>
                                        </p:tgtEl>
                                      </p:cBhvr>
                                    </p:animEffect>
                                  </p:childTnLst>
                                </p:cTn>
                              </p:par>
                            </p:childTnLst>
                          </p:cTn>
                        </p:par>
                        <p:par>
                          <p:cTn id="20" fill="hold">
                            <p:stCondLst>
                              <p:cond delay="2000"/>
                            </p:stCondLst>
                            <p:childTnLst>
                              <p:par>
                                <p:cTn id="21" presetID="12" presetClass="entr" presetSubtype="1" fill="hold" nodeType="after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animEffect transition="in" filter="slide(fromTop)">
                                      <p:cBhvr>
                                        <p:cTn id="23" dur="500"/>
                                        <p:tgtEl>
                                          <p:spTgt spid="6">
                                            <p:txEl>
                                              <p:pRg st="4" end="4"/>
                                            </p:txEl>
                                          </p:spTgt>
                                        </p:tgtEl>
                                      </p:cBhvr>
                                    </p:animEffect>
                                  </p:childTnLst>
                                </p:cTn>
                              </p:par>
                            </p:childTnLst>
                          </p:cTn>
                        </p:par>
                        <p:par>
                          <p:cTn id="24" fill="hold">
                            <p:stCondLst>
                              <p:cond delay="2500"/>
                            </p:stCondLst>
                            <p:childTnLst>
                              <p:par>
                                <p:cTn id="25" presetID="12" presetClass="entr" presetSubtype="4" fill="hold" nodeType="after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animEffect transition="in" filter="slide(fromBottom)">
                                      <p:cBhvr>
                                        <p:cTn id="27" dur="500"/>
                                        <p:tgtEl>
                                          <p:spTgt spid="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5" name="عنصر نائب للمحتوى 4" descr="imagesCAI44Y6C.jpg"/>
          <p:cNvPicPr>
            <a:picLocks noGrp="1" noChangeAspect="1"/>
          </p:cNvPicPr>
          <p:nvPr>
            <p:ph idx="1"/>
          </p:nvPr>
        </p:nvPicPr>
        <p:blipFill>
          <a:blip r:embed="rId3" cstate="print"/>
          <a:stretch>
            <a:fillRect/>
          </a:stretch>
        </p:blipFill>
        <p:spPr>
          <a:xfrm>
            <a:off x="0" y="0"/>
            <a:ext cx="9144000" cy="6858000"/>
          </a:xfrm>
        </p:spPr>
      </p:pic>
      <p:sp>
        <p:nvSpPr>
          <p:cNvPr id="4" name="Rectangle 3"/>
          <p:cNvSpPr>
            <a:spLocks noChangeArrowheads="1"/>
          </p:cNvSpPr>
          <p:nvPr/>
        </p:nvSpPr>
        <p:spPr bwMode="auto">
          <a:xfrm>
            <a:off x="179512" y="357166"/>
            <a:ext cx="8784976"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lvl="0" indent="0" defTabSz="914400" rtl="1" eaLnBrk="1" fontAlgn="base" latinLnBrk="0" hangingPunct="1">
              <a:lnSpc>
                <a:spcPct val="100000"/>
              </a:lnSpc>
              <a:spcBef>
                <a:spcPct val="0"/>
              </a:spcBef>
              <a:spcAft>
                <a:spcPct val="0"/>
              </a:spcAft>
              <a:buClr>
                <a:srgbClr val="C00000"/>
              </a:buClr>
              <a:buSzTx/>
              <a:buFontTx/>
              <a:buNone/>
              <a:tabLst/>
            </a:pPr>
            <a:r>
              <a:rPr kumimoji="0" lang="ar-SA" sz="3600" b="1" i="0" u="none" strike="noStrike" spc="50" normalizeH="0" baseline="0" dirty="0" smtClean="0">
                <a:ln w="11430"/>
                <a:effectLst>
                  <a:glow rad="101600">
                    <a:schemeClr val="bg1">
                      <a:alpha val="60000"/>
                    </a:schemeClr>
                  </a:glow>
                  <a:outerShdw blurRad="76200" dist="50800" dir="5400000" algn="tl" rotWithShape="0">
                    <a:srgbClr val="000000">
                      <a:alpha val="65000"/>
                    </a:srgbClr>
                  </a:outerShdw>
                </a:effectLst>
                <a:latin typeface="Arial" pitchFamily="34" charset="0"/>
                <a:ea typeface="Times New Roman" pitchFamily="18" charset="0"/>
                <a:cs typeface="PT Simple Bold Ruled" pitchFamily="2" charset="-78"/>
              </a:rPr>
              <a:t>طريقة العمل : </a:t>
            </a:r>
          </a:p>
          <a:p>
            <a:pPr marL="0" marR="0" lvl="0" indent="0" defTabSz="914400" rtl="1" eaLnBrk="1" fontAlgn="base" latinLnBrk="0" hangingPunct="1">
              <a:lnSpc>
                <a:spcPct val="100000"/>
              </a:lnSpc>
              <a:spcBef>
                <a:spcPct val="0"/>
              </a:spcBef>
              <a:spcAft>
                <a:spcPct val="0"/>
              </a:spcAft>
              <a:buClr>
                <a:srgbClr val="C00000"/>
              </a:buClr>
              <a:buSzTx/>
              <a:tabLst/>
            </a:pPr>
            <a:endParaRPr lang="ar-SA" sz="3600" b="1" spc="50" dirty="0" smtClean="0">
              <a:ln w="11430"/>
              <a:solidFill>
                <a:srgbClr val="FFFF00"/>
              </a:solidFill>
              <a:effectLst>
                <a:glow rad="101600">
                  <a:schemeClr val="tx1">
                    <a:alpha val="60000"/>
                  </a:schemeClr>
                </a:glow>
                <a:outerShdw blurRad="76200" dist="50800" dir="5400000" algn="tl" rotWithShape="0">
                  <a:srgbClr val="000000">
                    <a:alpha val="65000"/>
                  </a:srgbClr>
                </a:outerShdw>
              </a:effectLst>
              <a:latin typeface="Arial" pitchFamily="34" charset="0"/>
              <a:ea typeface="Times New Roman" pitchFamily="18" charset="0"/>
              <a:cs typeface="PT Simple Bold Ruled" pitchFamily="2" charset="-78"/>
            </a:endParaRPr>
          </a:p>
          <a:p>
            <a:pPr marL="0" marR="0" lvl="0" indent="0" defTabSz="914400" rtl="1" eaLnBrk="1" fontAlgn="base" latinLnBrk="0" hangingPunct="1">
              <a:lnSpc>
                <a:spcPct val="100000"/>
              </a:lnSpc>
              <a:spcBef>
                <a:spcPct val="0"/>
              </a:spcBef>
              <a:spcAft>
                <a:spcPct val="0"/>
              </a:spcAft>
              <a:buClr>
                <a:srgbClr val="C00000"/>
              </a:buClr>
              <a:buSzTx/>
              <a:buFont typeface="AGA Arabesque" pitchFamily="2" charset="2"/>
              <a:buChar char="`"/>
              <a:tabLst/>
            </a:pPr>
            <a:r>
              <a:rPr lang="ar-SA" sz="3600" b="1" spc="50" dirty="0" smtClean="0">
                <a:ln w="11430"/>
                <a:solidFill>
                  <a:schemeClr val="accent2">
                    <a:lumMod val="50000"/>
                  </a:schemeClr>
                </a:solidFill>
                <a:effectLst>
                  <a:glow rad="101600">
                    <a:schemeClr val="tx1">
                      <a:alpha val="60000"/>
                    </a:schemeClr>
                  </a:glow>
                  <a:outerShdw blurRad="76200" dist="50800" dir="5400000" algn="tl" rotWithShape="0">
                    <a:srgbClr val="000000">
                      <a:alpha val="65000"/>
                    </a:srgbClr>
                  </a:outerShdw>
                </a:effectLst>
                <a:latin typeface="Arial" pitchFamily="34" charset="0"/>
                <a:cs typeface="PT Simple Bold Ruled" pitchFamily="2" charset="-78"/>
                <a:sym typeface="AGA Arabesque"/>
              </a:rPr>
              <a:t> يتم حقن الوسط المغذي المتصلب في طبق بتري بطريقة خط مفرد على سطح </a:t>
            </a:r>
            <a:r>
              <a:rPr lang="ar-SA" sz="3600" b="1" spc="50" dirty="0" err="1" smtClean="0">
                <a:ln w="11430"/>
                <a:solidFill>
                  <a:schemeClr val="accent2">
                    <a:lumMod val="50000"/>
                  </a:schemeClr>
                </a:solidFill>
                <a:effectLst>
                  <a:glow rad="101600">
                    <a:schemeClr val="tx1">
                      <a:alpha val="60000"/>
                    </a:schemeClr>
                  </a:glow>
                  <a:outerShdw blurRad="76200" dist="50800" dir="5400000" algn="tl" rotWithShape="0">
                    <a:srgbClr val="000000">
                      <a:alpha val="65000"/>
                    </a:srgbClr>
                  </a:outerShdw>
                </a:effectLst>
                <a:latin typeface="Arial" pitchFamily="34" charset="0"/>
                <a:cs typeface="PT Simple Bold Ruled" pitchFamily="2" charset="-78"/>
                <a:sym typeface="AGA Arabesque"/>
              </a:rPr>
              <a:t>الآجار</a:t>
            </a:r>
            <a:r>
              <a:rPr lang="ar-SA" sz="3600" b="1" spc="50" dirty="0" smtClean="0">
                <a:ln w="11430"/>
                <a:solidFill>
                  <a:schemeClr val="accent2">
                    <a:lumMod val="50000"/>
                  </a:schemeClr>
                </a:solidFill>
                <a:effectLst>
                  <a:glow rad="101600">
                    <a:schemeClr val="tx1">
                      <a:alpha val="60000"/>
                    </a:schemeClr>
                  </a:glow>
                  <a:outerShdw blurRad="76200" dist="50800" dir="5400000" algn="tl" rotWithShape="0">
                    <a:srgbClr val="000000">
                      <a:alpha val="65000"/>
                    </a:srgbClr>
                  </a:outerShdw>
                </a:effectLst>
                <a:latin typeface="Arial" pitchFamily="34" charset="0"/>
                <a:cs typeface="PT Simple Bold Ruled" pitchFamily="2" charset="-78"/>
                <a:sym typeface="AGA Arabesque"/>
              </a:rPr>
              <a:t> (</a:t>
            </a:r>
            <a:r>
              <a:rPr lang="en-US" sz="3600" b="1" spc="50" dirty="0" smtClean="0">
                <a:ln w="11430"/>
                <a:solidFill>
                  <a:schemeClr val="accent2">
                    <a:lumMod val="50000"/>
                  </a:schemeClr>
                </a:solidFill>
                <a:effectLst>
                  <a:glow rad="101600">
                    <a:schemeClr val="tx1">
                      <a:alpha val="60000"/>
                    </a:schemeClr>
                  </a:glow>
                  <a:outerShdw blurRad="76200" dist="50800" dir="5400000" algn="tl" rotWithShape="0">
                    <a:srgbClr val="000000">
                      <a:alpha val="65000"/>
                    </a:srgbClr>
                  </a:outerShdw>
                </a:effectLst>
                <a:latin typeface="Arial" pitchFamily="34" charset="0"/>
                <a:cs typeface="PT Simple Bold Ruled" pitchFamily="2" charset="-78"/>
                <a:sym typeface="AGA Arabesque"/>
              </a:rPr>
              <a:t>Single line streak</a:t>
            </a:r>
            <a:r>
              <a:rPr lang="ar-SA" sz="3600" b="1" spc="50" dirty="0" smtClean="0">
                <a:ln w="11430"/>
                <a:solidFill>
                  <a:schemeClr val="accent2">
                    <a:lumMod val="50000"/>
                  </a:schemeClr>
                </a:solidFill>
                <a:effectLst>
                  <a:glow rad="101600">
                    <a:schemeClr val="tx1">
                      <a:alpha val="60000"/>
                    </a:schemeClr>
                  </a:glow>
                  <a:outerShdw blurRad="76200" dist="50800" dir="5400000" algn="tl" rotWithShape="0">
                    <a:srgbClr val="000000">
                      <a:alpha val="65000"/>
                    </a:srgbClr>
                  </a:outerShdw>
                </a:effectLst>
                <a:latin typeface="Arial" pitchFamily="34" charset="0"/>
                <a:cs typeface="PT Simple Bold Ruled" pitchFamily="2" charset="-78"/>
                <a:sym typeface="AGA Arabesque"/>
              </a:rPr>
              <a:t>).</a:t>
            </a:r>
          </a:p>
          <a:p>
            <a:pPr marL="0" marR="0" lvl="0" indent="0" defTabSz="914400" rtl="1" eaLnBrk="1" fontAlgn="base" latinLnBrk="0" hangingPunct="1">
              <a:lnSpc>
                <a:spcPct val="100000"/>
              </a:lnSpc>
              <a:spcBef>
                <a:spcPct val="0"/>
              </a:spcBef>
              <a:spcAft>
                <a:spcPct val="0"/>
              </a:spcAft>
              <a:buClr>
                <a:srgbClr val="C00000"/>
              </a:buClr>
              <a:buSzTx/>
              <a:buFont typeface="AGA Arabesque" pitchFamily="2" charset="2"/>
              <a:buChar char="`"/>
              <a:tabLst/>
            </a:pPr>
            <a:r>
              <a:rPr kumimoji="0" lang="ar-SA" sz="3600" b="1" i="0" u="none" strike="noStrike" spc="50" normalizeH="0" baseline="0" dirty="0" smtClean="0">
                <a:ln w="11430"/>
                <a:solidFill>
                  <a:schemeClr val="accent2">
                    <a:lumMod val="50000"/>
                  </a:schemeClr>
                </a:solidFill>
                <a:effectLst>
                  <a:glow rad="101600">
                    <a:schemeClr val="tx1">
                      <a:alpha val="60000"/>
                    </a:schemeClr>
                  </a:glow>
                  <a:outerShdw blurRad="76200" dist="50800" dir="5400000" algn="tl" rotWithShape="0">
                    <a:srgbClr val="000000">
                      <a:alpha val="65000"/>
                    </a:srgbClr>
                  </a:outerShdw>
                </a:effectLst>
                <a:latin typeface="Arial" pitchFamily="34" charset="0"/>
                <a:cs typeface="PT Simple Bold Ruled" pitchFamily="2" charset="-78"/>
                <a:sym typeface="AGA Arabesque"/>
              </a:rPr>
              <a:t> </a:t>
            </a:r>
            <a:r>
              <a:rPr kumimoji="0" lang="ar-SA" sz="3600" b="1" i="0" u="none" strike="noStrike" spc="50" normalizeH="0" baseline="0" dirty="0" smtClean="0">
                <a:ln w="11430"/>
                <a:solidFill>
                  <a:schemeClr val="accent2">
                    <a:lumMod val="50000"/>
                  </a:schemeClr>
                </a:solidFill>
                <a:effectLst>
                  <a:glow rad="101600">
                    <a:schemeClr val="tx1">
                      <a:alpha val="60000"/>
                    </a:schemeClr>
                  </a:glow>
                  <a:outerShdw blurRad="76200" dist="50800" dir="5400000" algn="tl" rotWithShape="0">
                    <a:srgbClr val="000000">
                      <a:alpha val="65000"/>
                    </a:srgbClr>
                  </a:outerShdw>
                </a:effectLst>
                <a:latin typeface="Arial" pitchFamily="34" charset="0"/>
                <a:cs typeface="PT Simple Bold Ruled" pitchFamily="2" charset="-78"/>
                <a:sym typeface="AGA Arabesque"/>
              </a:rPr>
              <a:t>يتم حضن الوسط المغذي البكتيري عند 37 م° لمدة(18-24</a:t>
            </a:r>
            <a:r>
              <a:rPr kumimoji="0" lang="ar-SA" sz="3600" b="1" i="0" u="none" strike="noStrike" spc="50" normalizeH="0" dirty="0" smtClean="0">
                <a:ln w="11430"/>
                <a:solidFill>
                  <a:schemeClr val="accent2">
                    <a:lumMod val="50000"/>
                  </a:schemeClr>
                </a:solidFill>
                <a:effectLst>
                  <a:glow rad="101600">
                    <a:schemeClr val="tx1">
                      <a:alpha val="60000"/>
                    </a:schemeClr>
                  </a:glow>
                  <a:outerShdw blurRad="76200" dist="50800" dir="5400000" algn="tl" rotWithShape="0">
                    <a:srgbClr val="000000">
                      <a:alpha val="65000"/>
                    </a:srgbClr>
                  </a:outerShdw>
                </a:effectLst>
                <a:latin typeface="Arial" pitchFamily="34" charset="0"/>
                <a:cs typeface="PT Simple Bold Ruled" pitchFamily="2" charset="-78"/>
                <a:sym typeface="AGA Arabesque"/>
              </a:rPr>
              <a:t> ساعة).</a:t>
            </a:r>
          </a:p>
          <a:p>
            <a:pPr marL="0" marR="0" lvl="0" indent="0" defTabSz="914400" rtl="1" eaLnBrk="1" fontAlgn="base" latinLnBrk="0" hangingPunct="1">
              <a:lnSpc>
                <a:spcPct val="100000"/>
              </a:lnSpc>
              <a:spcBef>
                <a:spcPct val="0"/>
              </a:spcBef>
              <a:spcAft>
                <a:spcPct val="0"/>
              </a:spcAft>
              <a:buClr>
                <a:srgbClr val="C00000"/>
              </a:buClr>
              <a:buSzTx/>
              <a:buFont typeface="AGA Arabesque" pitchFamily="2" charset="2"/>
              <a:buChar char="`"/>
              <a:tabLst/>
            </a:pPr>
            <a:r>
              <a:rPr lang="ar-SA" sz="3600" b="1" spc="50" dirty="0" smtClean="0">
                <a:ln w="11430"/>
                <a:solidFill>
                  <a:schemeClr val="accent2">
                    <a:lumMod val="50000"/>
                  </a:schemeClr>
                </a:solidFill>
                <a:effectLst>
                  <a:glow rad="101600">
                    <a:schemeClr val="tx1">
                      <a:alpha val="60000"/>
                    </a:schemeClr>
                  </a:glow>
                  <a:outerShdw blurRad="76200" dist="50800" dir="5400000" algn="tl" rotWithShape="0">
                    <a:srgbClr val="000000">
                      <a:alpha val="65000"/>
                    </a:srgbClr>
                  </a:outerShdw>
                </a:effectLst>
                <a:latin typeface="Arial" pitchFamily="34" charset="0"/>
                <a:cs typeface="PT Simple Bold Ruled" pitchFamily="2" charset="-78"/>
                <a:sym typeface="AGA Arabesque"/>
              </a:rPr>
              <a:t> يتم غمر الوسط المغذي البكتيري بعد مرور فترة النمو بمحلول اليود.</a:t>
            </a:r>
          </a:p>
          <a:p>
            <a:pPr fontAlgn="base">
              <a:spcBef>
                <a:spcPct val="0"/>
              </a:spcBef>
              <a:spcAft>
                <a:spcPct val="0"/>
              </a:spcAft>
              <a:buClr>
                <a:srgbClr val="C00000"/>
              </a:buClr>
              <a:buFont typeface="AGA Arabesque" pitchFamily="2" charset="2"/>
              <a:buChar char="`"/>
            </a:pPr>
            <a:r>
              <a:rPr kumimoji="0" lang="ar-SA" sz="3600" b="1" i="0" u="none" strike="noStrike" spc="50" normalizeH="0" dirty="0" smtClean="0">
                <a:ln w="11430"/>
                <a:solidFill>
                  <a:schemeClr val="accent2">
                    <a:lumMod val="50000"/>
                  </a:schemeClr>
                </a:solidFill>
                <a:effectLst>
                  <a:glow rad="101600">
                    <a:schemeClr val="tx1">
                      <a:alpha val="60000"/>
                    </a:schemeClr>
                  </a:glow>
                  <a:outerShdw blurRad="76200" dist="50800" dir="5400000" algn="tl" rotWithShape="0">
                    <a:srgbClr val="000000">
                      <a:alpha val="65000"/>
                    </a:srgbClr>
                  </a:outerShdw>
                </a:effectLst>
                <a:latin typeface="Arial" pitchFamily="34" charset="0"/>
                <a:cs typeface="PT Simple Bold Ruled" pitchFamily="2" charset="-78"/>
                <a:sym typeface="AGA Arabesque"/>
              </a:rPr>
              <a:t> ثم يتم تسجيل </a:t>
            </a:r>
            <a:r>
              <a:rPr kumimoji="0" lang="ar-SA" sz="3600" b="1" i="0" u="none" strike="noStrike" spc="50" normalizeH="0" dirty="0" err="1" smtClean="0">
                <a:ln w="11430"/>
                <a:solidFill>
                  <a:schemeClr val="accent2">
                    <a:lumMod val="50000"/>
                  </a:schemeClr>
                </a:solidFill>
                <a:effectLst>
                  <a:glow rad="101600">
                    <a:schemeClr val="tx1">
                      <a:alpha val="60000"/>
                    </a:schemeClr>
                  </a:glow>
                  <a:outerShdw blurRad="76200" dist="50800" dir="5400000" algn="tl" rotWithShape="0">
                    <a:srgbClr val="000000">
                      <a:alpha val="65000"/>
                    </a:srgbClr>
                  </a:outerShdw>
                </a:effectLst>
                <a:latin typeface="Arial" pitchFamily="34" charset="0"/>
                <a:cs typeface="PT Simple Bold Ruled" pitchFamily="2" charset="-78"/>
                <a:sym typeface="AGA Arabesque"/>
              </a:rPr>
              <a:t>النتائج.</a:t>
            </a:r>
            <a:r>
              <a:rPr lang="ar-SA" sz="3600" b="1" spc="50" dirty="0" smtClean="0">
                <a:ln w="11430"/>
                <a:solidFill>
                  <a:srgbClr val="0000FF"/>
                </a:solidFill>
                <a:effectLst>
                  <a:glow rad="101600">
                    <a:schemeClr val="tx1">
                      <a:alpha val="60000"/>
                    </a:schemeClr>
                  </a:glow>
                  <a:outerShdw blurRad="76200" dist="50800" dir="5400000" algn="tl" rotWithShape="0">
                    <a:srgbClr val="000000">
                      <a:alpha val="65000"/>
                    </a:srgbClr>
                  </a:outerShdw>
                </a:effectLst>
                <a:latin typeface="Arial" pitchFamily="34" charset="0"/>
                <a:ea typeface="Times New Roman" pitchFamily="18" charset="0"/>
                <a:cs typeface="PT Simple Bold Ruled" pitchFamily="2" charset="-78"/>
              </a:rPr>
              <a:t> </a:t>
            </a:r>
          </a:p>
          <a:p>
            <a:pPr marL="0" marR="0" lvl="0" indent="0" defTabSz="914400" rtl="1" eaLnBrk="1" fontAlgn="base" latinLnBrk="0" hangingPunct="1">
              <a:lnSpc>
                <a:spcPct val="100000"/>
              </a:lnSpc>
              <a:spcBef>
                <a:spcPct val="0"/>
              </a:spcBef>
              <a:spcAft>
                <a:spcPct val="0"/>
              </a:spcAft>
              <a:buClr>
                <a:srgbClr val="C00000"/>
              </a:buClr>
              <a:buSzTx/>
              <a:buFont typeface="AGA Arabesque" pitchFamily="2" charset="2"/>
              <a:buChar char="`"/>
              <a:tabLst/>
            </a:pPr>
            <a:endParaRPr kumimoji="0" lang="en-US" sz="3600" b="1" i="0" u="none" strike="noStrike" spc="50" normalizeH="0" baseline="0" dirty="0" smtClean="0">
              <a:ln w="11430"/>
              <a:gradFill>
                <a:gsLst>
                  <a:gs pos="25000">
                    <a:schemeClr val="accent2">
                      <a:satMod val="155000"/>
                    </a:schemeClr>
                  </a:gs>
                  <a:gs pos="100000">
                    <a:schemeClr val="accent2">
                      <a:shade val="45000"/>
                      <a:satMod val="165000"/>
                    </a:schemeClr>
                  </a:gs>
                </a:gsLst>
                <a:lin ang="5400000"/>
              </a:gradFill>
              <a:effectLst>
                <a:glow rad="101600">
                  <a:schemeClr val="tx1">
                    <a:alpha val="60000"/>
                  </a:schemeClr>
                </a:glow>
                <a:outerShdw blurRad="76200" dist="50800" dir="5400000" algn="tl" rotWithShape="0">
                  <a:srgbClr val="000000">
                    <a:alpha val="65000"/>
                  </a:srgbClr>
                </a:outerShdw>
              </a:effectLst>
              <a:latin typeface="Arial" pitchFamily="34" charset="0"/>
              <a:cs typeface="PT Simple Bold Ruled"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800" decel="100000"/>
                                        <p:tgtEl>
                                          <p:spTgt spid="4">
                                            <p:txEl>
                                              <p:pRg st="0" end="0"/>
                                            </p:txEl>
                                          </p:spTgt>
                                        </p:tgtEl>
                                      </p:cBhvr>
                                    </p:animEffect>
                                    <p:anim calcmode="lin" valueType="num">
                                      <p:cBhvr>
                                        <p:cTn id="8" dur="800" decel="100000" fill="hold"/>
                                        <p:tgtEl>
                                          <p:spTgt spid="4">
                                            <p:txEl>
                                              <p:pRg st="0" end="0"/>
                                            </p:txEl>
                                          </p:spTgt>
                                        </p:tgtEl>
                                        <p:attrNameLst>
                                          <p:attrName>style.rotation</p:attrName>
                                        </p:attrNameLst>
                                      </p:cBhvr>
                                      <p:tavLst>
                                        <p:tav tm="0">
                                          <p:val>
                                            <p:fltVal val="-90"/>
                                          </p:val>
                                        </p:tav>
                                        <p:tav tm="100000">
                                          <p:val>
                                            <p:fltVal val="0"/>
                                          </p:val>
                                        </p:tav>
                                      </p:tavLst>
                                    </p:anim>
                                    <p:anim calcmode="lin" valueType="num">
                                      <p:cBhvr>
                                        <p:cTn id="9" dur="800" decel="100000" fill="hold"/>
                                        <p:tgtEl>
                                          <p:spTgt spid="4">
                                            <p:txEl>
                                              <p:pRg st="0" end="0"/>
                                            </p:txEl>
                                          </p:spTgt>
                                        </p:tgtEl>
                                        <p:attrNameLst>
                                          <p:attrName>ppt_x</p:attrName>
                                        </p:attrNameLst>
                                      </p:cBhvr>
                                      <p:tavLst>
                                        <p:tav tm="0">
                                          <p:val>
                                            <p:strVal val="#ppt_x+0.4"/>
                                          </p:val>
                                        </p:tav>
                                        <p:tav tm="100000">
                                          <p:val>
                                            <p:strVal val="#ppt_x-0.05"/>
                                          </p:val>
                                        </p:tav>
                                      </p:tavLst>
                                    </p:anim>
                                    <p:anim calcmode="lin" valueType="num">
                                      <p:cBhvr>
                                        <p:cTn id="10" dur="800" decel="100000" fill="hold"/>
                                        <p:tgtEl>
                                          <p:spTgt spid="4">
                                            <p:txEl>
                                              <p:pRg st="0" end="0"/>
                                            </p:txEl>
                                          </p:spTgt>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4">
                                            <p:txEl>
                                              <p:pRg st="0" end="0"/>
                                            </p:txEl>
                                          </p:spTgt>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4">
                                            <p:txEl>
                                              <p:pRg st="0" end="0"/>
                                            </p:txEl>
                                          </p:spTgt>
                                        </p:tgtEl>
                                        <p:attrNameLst>
                                          <p:attrName>ppt_y</p:attrName>
                                        </p:attrNameLst>
                                      </p:cBhvr>
                                      <p:tavLst>
                                        <p:tav tm="0">
                                          <p:val>
                                            <p:strVal val="#ppt_y+0.1"/>
                                          </p:val>
                                        </p:tav>
                                        <p:tav tm="100000">
                                          <p:val>
                                            <p:strVal val="#ppt_y"/>
                                          </p:val>
                                        </p:tav>
                                      </p:tavLst>
                                    </p:anim>
                                  </p:childTnLst>
                                </p:cTn>
                              </p:par>
                            </p:childTnLst>
                          </p:cTn>
                        </p:par>
                        <p:par>
                          <p:cTn id="13" fill="hold">
                            <p:stCondLst>
                              <p:cond delay="1000"/>
                            </p:stCondLst>
                            <p:childTnLst>
                              <p:par>
                                <p:cTn id="14" presetID="12" presetClass="entr" presetSubtype="2" fill="hold" nodeType="afterEffect">
                                  <p:stCondLst>
                                    <p:cond delay="0"/>
                                  </p:stCondLst>
                                  <p:childTnLst>
                                    <p:set>
                                      <p:cBhvr>
                                        <p:cTn id="15" dur="1" fill="hold">
                                          <p:stCondLst>
                                            <p:cond delay="0"/>
                                          </p:stCondLst>
                                        </p:cTn>
                                        <p:tgtEl>
                                          <p:spTgt spid="4">
                                            <p:txEl>
                                              <p:pRg st="2" end="2"/>
                                            </p:txEl>
                                          </p:spTgt>
                                        </p:tgtEl>
                                        <p:attrNameLst>
                                          <p:attrName>style.visibility</p:attrName>
                                        </p:attrNameLst>
                                      </p:cBhvr>
                                      <p:to>
                                        <p:strVal val="visible"/>
                                      </p:to>
                                    </p:set>
                                    <p:animEffect transition="in" filter="slide(fromRight)">
                                      <p:cBhvr>
                                        <p:cTn id="16" dur="1000"/>
                                        <p:tgtEl>
                                          <p:spTgt spid="4">
                                            <p:txEl>
                                              <p:pRg st="2" end="2"/>
                                            </p:txEl>
                                          </p:spTgt>
                                        </p:tgtEl>
                                      </p:cBhvr>
                                    </p:animEffect>
                                  </p:childTnLst>
                                </p:cTn>
                              </p:par>
                            </p:childTnLst>
                          </p:cTn>
                        </p:par>
                        <p:par>
                          <p:cTn id="17" fill="hold">
                            <p:stCondLst>
                              <p:cond delay="2000"/>
                            </p:stCondLst>
                            <p:childTnLst>
                              <p:par>
                                <p:cTn id="18" presetID="12" presetClass="entr" presetSubtype="2" fill="hold" nodeType="afterEffect">
                                  <p:stCondLst>
                                    <p:cond delay="0"/>
                                  </p:stCondLst>
                                  <p:childTnLst>
                                    <p:set>
                                      <p:cBhvr>
                                        <p:cTn id="19" dur="1" fill="hold">
                                          <p:stCondLst>
                                            <p:cond delay="0"/>
                                          </p:stCondLst>
                                        </p:cTn>
                                        <p:tgtEl>
                                          <p:spTgt spid="4">
                                            <p:txEl>
                                              <p:pRg st="3" end="3"/>
                                            </p:txEl>
                                          </p:spTgt>
                                        </p:tgtEl>
                                        <p:attrNameLst>
                                          <p:attrName>style.visibility</p:attrName>
                                        </p:attrNameLst>
                                      </p:cBhvr>
                                      <p:to>
                                        <p:strVal val="visible"/>
                                      </p:to>
                                    </p:set>
                                    <p:animEffect transition="in" filter="slide(fromRight)">
                                      <p:cBhvr>
                                        <p:cTn id="20" dur="1000"/>
                                        <p:tgtEl>
                                          <p:spTgt spid="4">
                                            <p:txEl>
                                              <p:pRg st="3" end="3"/>
                                            </p:txEl>
                                          </p:spTgt>
                                        </p:tgtEl>
                                      </p:cBhvr>
                                    </p:animEffect>
                                  </p:childTnLst>
                                </p:cTn>
                              </p:par>
                            </p:childTnLst>
                          </p:cTn>
                        </p:par>
                        <p:par>
                          <p:cTn id="21" fill="hold">
                            <p:stCondLst>
                              <p:cond delay="3000"/>
                            </p:stCondLst>
                            <p:childTnLst>
                              <p:par>
                                <p:cTn id="22" presetID="12" presetClass="entr" presetSubtype="2" fill="hold" nodeType="afterEffect">
                                  <p:stCondLst>
                                    <p:cond delay="0"/>
                                  </p:stCondLst>
                                  <p:childTnLst>
                                    <p:set>
                                      <p:cBhvr>
                                        <p:cTn id="23" dur="1" fill="hold">
                                          <p:stCondLst>
                                            <p:cond delay="0"/>
                                          </p:stCondLst>
                                        </p:cTn>
                                        <p:tgtEl>
                                          <p:spTgt spid="4">
                                            <p:txEl>
                                              <p:pRg st="4" end="4"/>
                                            </p:txEl>
                                          </p:spTgt>
                                        </p:tgtEl>
                                        <p:attrNameLst>
                                          <p:attrName>style.visibility</p:attrName>
                                        </p:attrNameLst>
                                      </p:cBhvr>
                                      <p:to>
                                        <p:strVal val="visible"/>
                                      </p:to>
                                    </p:set>
                                    <p:animEffect transition="in" filter="slide(fromRight)">
                                      <p:cBhvr>
                                        <p:cTn id="24" dur="1000"/>
                                        <p:tgtEl>
                                          <p:spTgt spid="4">
                                            <p:txEl>
                                              <p:pRg st="4" end="4"/>
                                            </p:txEl>
                                          </p:spTgt>
                                        </p:tgtEl>
                                      </p:cBhvr>
                                    </p:animEffect>
                                  </p:childTnLst>
                                </p:cTn>
                              </p:par>
                            </p:childTnLst>
                          </p:cTn>
                        </p:par>
                        <p:par>
                          <p:cTn id="25" fill="hold">
                            <p:stCondLst>
                              <p:cond delay="4000"/>
                            </p:stCondLst>
                            <p:childTnLst>
                              <p:par>
                                <p:cTn id="26" presetID="12" presetClass="entr" presetSubtype="2" fill="hold" nodeType="afterEffect">
                                  <p:stCondLst>
                                    <p:cond delay="0"/>
                                  </p:stCondLst>
                                  <p:childTnLst>
                                    <p:set>
                                      <p:cBhvr>
                                        <p:cTn id="27" dur="1" fill="hold">
                                          <p:stCondLst>
                                            <p:cond delay="0"/>
                                          </p:stCondLst>
                                        </p:cTn>
                                        <p:tgtEl>
                                          <p:spTgt spid="4">
                                            <p:txEl>
                                              <p:pRg st="5" end="5"/>
                                            </p:txEl>
                                          </p:spTgt>
                                        </p:tgtEl>
                                        <p:attrNameLst>
                                          <p:attrName>style.visibility</p:attrName>
                                        </p:attrNameLst>
                                      </p:cBhvr>
                                      <p:to>
                                        <p:strVal val="visible"/>
                                      </p:to>
                                    </p:set>
                                    <p:animEffect transition="in" filter="slide(fromRight)">
                                      <p:cBhvr>
                                        <p:cTn id="28" dur="10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5" name="عنصر نائب للمحتوى 4" descr="imagesCAI44Y6C.jpg"/>
          <p:cNvPicPr>
            <a:picLocks noGrp="1" noChangeAspect="1"/>
          </p:cNvPicPr>
          <p:nvPr>
            <p:ph idx="1"/>
          </p:nvPr>
        </p:nvPicPr>
        <p:blipFill>
          <a:blip r:embed="rId2" cstate="print"/>
          <a:stretch>
            <a:fillRect/>
          </a:stretch>
        </p:blipFill>
        <p:spPr>
          <a:xfrm>
            <a:off x="0" y="0"/>
            <a:ext cx="9144000" cy="6858000"/>
          </a:xfrm>
        </p:spPr>
      </p:pic>
      <p:sp>
        <p:nvSpPr>
          <p:cNvPr id="4" name="مستطيل 3"/>
          <p:cNvSpPr/>
          <p:nvPr/>
        </p:nvSpPr>
        <p:spPr>
          <a:xfrm>
            <a:off x="2483768" y="476672"/>
            <a:ext cx="4248472" cy="830997"/>
          </a:xfrm>
          <a:prstGeom prst="rect">
            <a:avLst/>
          </a:prstGeom>
        </p:spPr>
        <p:txBody>
          <a:bodyPr wrap="square">
            <a:spAutoFit/>
          </a:bodyPr>
          <a:lstStyle/>
          <a:p>
            <a:pPr algn="ctr"/>
            <a:r>
              <a:rPr lang="ar-SA" sz="4800" b="1" dirty="0" smtClean="0">
                <a:effectLst>
                  <a:glow rad="101600">
                    <a:schemeClr val="bg1">
                      <a:alpha val="60000"/>
                    </a:schemeClr>
                  </a:glow>
                </a:effectLst>
                <a:cs typeface="PT Bold Broken" pitchFamily="2" charset="-78"/>
              </a:rPr>
              <a:t>أنزيم تكسير النشا</a:t>
            </a:r>
            <a:endParaRPr lang="ar-SA" sz="4800" b="1" dirty="0">
              <a:effectLst>
                <a:glow rad="101600">
                  <a:schemeClr val="bg1">
                    <a:alpha val="60000"/>
                  </a:schemeClr>
                </a:glow>
              </a:effectLst>
              <a:cs typeface="PT Bold Broken" pitchFamily="2" charset="-78"/>
            </a:endParaRPr>
          </a:p>
        </p:txBody>
      </p:sp>
      <p:pic>
        <p:nvPicPr>
          <p:cNvPr id="6" name="Picture 5" descr="starch-hydrolysis.jpg"/>
          <p:cNvPicPr>
            <a:picLocks noChangeAspect="1"/>
          </p:cNvPicPr>
          <p:nvPr/>
        </p:nvPicPr>
        <p:blipFill>
          <a:blip r:embed="rId3" cstate="print"/>
          <a:srcRect/>
          <a:stretch>
            <a:fillRect/>
          </a:stretch>
        </p:blipFill>
        <p:spPr bwMode="auto">
          <a:xfrm>
            <a:off x="2411413" y="1773238"/>
            <a:ext cx="4105275" cy="410368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mph" presetSubtype="0" fill="hold" nodeType="afterEffect">
                                  <p:stCondLst>
                                    <p:cond delay="0"/>
                                  </p:stCondLst>
                                  <p:childTnLst>
                                    <p:animClr clrSpc="rgb">
                                      <p:cBhvr override="childStyle">
                                        <p:cTn id="6" dur="500" fill="hold"/>
                                        <p:tgtEl>
                                          <p:spTgt spid="4">
                                            <p:txEl>
                                              <p:pRg st="0" end="0"/>
                                            </p:txEl>
                                          </p:spTgt>
                                        </p:tgtEl>
                                        <p:attrNameLst>
                                          <p:attrName>style.color</p:attrName>
                                        </p:attrNameLst>
                                      </p:cBhvr>
                                      <p:to>
                                        <a:schemeClr val="accent2"/>
                                      </p:to>
                                    </p:animClr>
                                    <p:animClr clrSpc="rgb">
                                      <p:cBhvr>
                                        <p:cTn id="7" dur="500" fill="hold"/>
                                        <p:tgtEl>
                                          <p:spTgt spid="4">
                                            <p:txEl>
                                              <p:pRg st="0" end="0"/>
                                            </p:txEl>
                                          </p:spTgt>
                                        </p:tgtEl>
                                        <p:attrNameLst>
                                          <p:attrName>fillcolor</p:attrName>
                                        </p:attrNameLst>
                                      </p:cBhvr>
                                      <p:to>
                                        <a:schemeClr val="accent2"/>
                                      </p:to>
                                    </p:animClr>
                                    <p:set>
                                      <p:cBhvr>
                                        <p:cTn id="8" dur="500" fill="hold"/>
                                        <p:tgtEl>
                                          <p:spTgt spid="4">
                                            <p:txEl>
                                              <p:pRg st="0" end="0"/>
                                            </p:txEl>
                                          </p:spTgt>
                                        </p:tgtEl>
                                        <p:attrNameLst>
                                          <p:attrName>fill.type</p:attrName>
                                        </p:attrNameLst>
                                      </p:cBhvr>
                                      <p:to>
                                        <p:strVal val="solid"/>
                                      </p:to>
                                    </p:set>
                                    <p:set>
                                      <p:cBhvr>
                                        <p:cTn id="9" dur="500" fill="hold"/>
                                        <p:tgtEl>
                                          <p:spTgt spid="4">
                                            <p:txEl>
                                              <p:pRg st="0" end="0"/>
                                            </p:txEl>
                                          </p:spTgt>
                                        </p:tgtEl>
                                        <p:attrNameLst>
                                          <p:attrName>fill.on</p:attrName>
                                        </p:attrNameLst>
                                      </p:cBhvr>
                                      <p:to>
                                        <p:strVal val="true"/>
                                      </p:to>
                                    </p:set>
                                  </p:childTnLst>
                                </p:cTn>
                              </p:par>
                              <p:par>
                                <p:cTn id="10" presetID="22" presetClass="entr" presetSubtype="4" fill="hold" nodeType="with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4" name="عنصر نائب للمحتوى 3" descr="imagesCAWFVA2E.jpg"/>
          <p:cNvPicPr>
            <a:picLocks noGrp="1" noChangeAspect="1"/>
          </p:cNvPicPr>
          <p:nvPr>
            <p:ph idx="1"/>
          </p:nvPr>
        </p:nvPicPr>
        <p:blipFill>
          <a:blip r:embed="rId2" cstate="print"/>
          <a:stretch>
            <a:fillRect/>
          </a:stretch>
        </p:blipFill>
        <p:spPr>
          <a:xfrm>
            <a:off x="0" y="0"/>
            <a:ext cx="9144000" cy="6858000"/>
          </a:xfrm>
        </p:spPr>
      </p:pic>
      <p:sp>
        <p:nvSpPr>
          <p:cNvPr id="5" name="مستطيل 4"/>
          <p:cNvSpPr/>
          <p:nvPr/>
        </p:nvSpPr>
        <p:spPr>
          <a:xfrm>
            <a:off x="4643438" y="548680"/>
            <a:ext cx="4681090" cy="1569660"/>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ar-SA" sz="9600" b="1" cap="none" spc="50" dirty="0" smtClean="0">
                <a:ln w="11430"/>
                <a:blipFill>
                  <a:blip r:embed="rId3"/>
                  <a:stretch>
                    <a:fillRect/>
                  </a:stretch>
                </a:blipFill>
                <a:effectLst>
                  <a:glow rad="101600">
                    <a:schemeClr val="bg2">
                      <a:lumMod val="25000"/>
                      <a:alpha val="60000"/>
                    </a:schemeClr>
                  </a:glow>
                  <a:outerShdw blurRad="76200" dist="50800" dir="5400000" algn="tl" rotWithShape="0">
                    <a:srgbClr val="000000">
                      <a:alpha val="65000"/>
                    </a:srgbClr>
                  </a:outerShdw>
                </a:effectLst>
                <a:cs typeface="PT Bold Heading" pitchFamily="2" charset="-78"/>
              </a:rPr>
              <a:t>أجيبي</a:t>
            </a:r>
            <a:endParaRPr lang="ar-SA" sz="9600" b="1" cap="none" spc="50" dirty="0">
              <a:ln w="11430"/>
              <a:blipFill>
                <a:blip r:embed="rId3"/>
                <a:stretch>
                  <a:fillRect/>
                </a:stretch>
              </a:blipFill>
              <a:effectLst>
                <a:glow rad="101600">
                  <a:schemeClr val="bg2">
                    <a:lumMod val="25000"/>
                    <a:alpha val="60000"/>
                  </a:schemeClr>
                </a:glow>
                <a:outerShdw blurRad="76200" dist="50800" dir="5400000" algn="tl" rotWithShape="0">
                  <a:srgbClr val="000000">
                    <a:alpha val="65000"/>
                  </a:srgbClr>
                </a:outerShdw>
              </a:effectLst>
              <a:cs typeface="PT Bold Heading" pitchFamily="2" charset="-78"/>
            </a:endParaRPr>
          </a:p>
        </p:txBody>
      </p:sp>
      <p:sp>
        <p:nvSpPr>
          <p:cNvPr id="6" name="مستطيل 5"/>
          <p:cNvSpPr/>
          <p:nvPr/>
        </p:nvSpPr>
        <p:spPr>
          <a:xfrm>
            <a:off x="0" y="3071810"/>
            <a:ext cx="9144000" cy="1323439"/>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buClr>
                <a:srgbClr val="FFFF00"/>
              </a:buClr>
              <a:buFont typeface="AGA Arabesque" pitchFamily="2" charset="2"/>
              <a:buChar char="`"/>
            </a:pPr>
            <a:r>
              <a:rPr lang="ar-SA" sz="4000" b="1" spc="50" dirty="0" smtClean="0">
                <a:ln w="11430"/>
                <a:solidFill>
                  <a:srgbClr val="FF0000"/>
                </a:solidFill>
                <a:effectLst>
                  <a:glow rad="228600">
                    <a:schemeClr val="tx1">
                      <a:alpha val="40000"/>
                    </a:schemeClr>
                  </a:glow>
                  <a:outerShdw blurRad="76200" dist="50800" dir="5400000" algn="tl" rotWithShape="0">
                    <a:srgbClr val="000000">
                      <a:alpha val="65000"/>
                    </a:srgbClr>
                  </a:outerShdw>
                </a:effectLst>
                <a:cs typeface="PT Bold Heading" pitchFamily="2" charset="-78"/>
              </a:rPr>
              <a:t>تكلمي عن كيفية تحقيق كفاءة </a:t>
            </a:r>
          </a:p>
          <a:p>
            <a:pPr algn="ctr">
              <a:buClr>
                <a:srgbClr val="FFFF00"/>
              </a:buClr>
            </a:pPr>
            <a:r>
              <a:rPr lang="ar-SA" sz="4000" b="1" spc="50" dirty="0" smtClean="0">
                <a:ln w="11430"/>
                <a:solidFill>
                  <a:srgbClr val="FF0000"/>
                </a:solidFill>
                <a:effectLst>
                  <a:glow rad="228600">
                    <a:schemeClr val="tx1">
                      <a:alpha val="40000"/>
                    </a:schemeClr>
                  </a:glow>
                  <a:outerShdw blurRad="76200" dist="50800" dir="5400000" algn="tl" rotWithShape="0">
                    <a:srgbClr val="000000">
                      <a:alpha val="65000"/>
                    </a:srgbClr>
                  </a:outerShdw>
                </a:effectLst>
                <a:cs typeface="PT Bold Heading" pitchFamily="2" charset="-78"/>
              </a:rPr>
              <a:t>انزيم </a:t>
            </a:r>
            <a:r>
              <a:rPr lang="ar-SA" sz="4000" b="1" spc="50" dirty="0" err="1" smtClean="0">
                <a:ln w="11430"/>
                <a:solidFill>
                  <a:srgbClr val="FF0000"/>
                </a:solidFill>
                <a:effectLst>
                  <a:glow rad="228600">
                    <a:schemeClr val="tx1">
                      <a:alpha val="40000"/>
                    </a:schemeClr>
                  </a:glow>
                  <a:outerShdw blurRad="76200" dist="50800" dir="5400000" algn="tl" rotWithShape="0">
                    <a:srgbClr val="000000">
                      <a:alpha val="65000"/>
                    </a:srgbClr>
                  </a:outerShdw>
                </a:effectLst>
                <a:cs typeface="PT Bold Heading" pitchFamily="2" charset="-78"/>
              </a:rPr>
              <a:t>الاميلاز</a:t>
            </a:r>
            <a:r>
              <a:rPr lang="ar-SA" sz="4000" b="1" spc="50" dirty="0" smtClean="0">
                <a:ln w="11430"/>
                <a:solidFill>
                  <a:srgbClr val="FF0000"/>
                </a:solidFill>
                <a:effectLst>
                  <a:glow rad="228600">
                    <a:schemeClr val="tx1">
                      <a:alpha val="40000"/>
                    </a:schemeClr>
                  </a:glow>
                  <a:outerShdw blurRad="76200" dist="50800" dir="5400000" algn="tl" rotWithShape="0">
                    <a:srgbClr val="000000">
                      <a:alpha val="65000"/>
                    </a:srgbClr>
                  </a:outerShdw>
                </a:effectLst>
                <a:cs typeface="PT Bold Heading" pitchFamily="2" charset="-78"/>
              </a:rPr>
              <a:t> </a:t>
            </a:r>
            <a:r>
              <a:rPr lang="ar-SA" sz="4000" b="1" spc="50" dirty="0" err="1" smtClean="0">
                <a:ln w="11430"/>
                <a:solidFill>
                  <a:srgbClr val="FF0000"/>
                </a:solidFill>
                <a:effectLst>
                  <a:glow rad="228600">
                    <a:schemeClr val="tx1">
                      <a:alpha val="40000"/>
                    </a:schemeClr>
                  </a:glow>
                  <a:outerShdw blurRad="76200" dist="50800" dir="5400000" algn="tl" rotWithShape="0">
                    <a:srgbClr val="000000">
                      <a:alpha val="65000"/>
                    </a:srgbClr>
                  </a:outerShdw>
                </a:effectLst>
                <a:cs typeface="PT Bold Heading" pitchFamily="2" charset="-78"/>
              </a:rPr>
              <a:t>(</a:t>
            </a:r>
            <a:r>
              <a:rPr lang="en-US" sz="4000" b="1" spc="50" dirty="0" smtClean="0">
                <a:ln w="11430"/>
                <a:solidFill>
                  <a:srgbClr val="FF0000"/>
                </a:solidFill>
                <a:effectLst>
                  <a:glow rad="228600">
                    <a:schemeClr val="tx1">
                      <a:alpha val="40000"/>
                    </a:schemeClr>
                  </a:glow>
                  <a:outerShdw blurRad="76200" dist="50800" dir="5400000" algn="tl" rotWithShape="0">
                    <a:srgbClr val="000000">
                      <a:alpha val="65000"/>
                    </a:srgbClr>
                  </a:outerShdw>
                </a:effectLst>
                <a:cs typeface="PT Bold Heading" pitchFamily="2" charset="-78"/>
              </a:rPr>
              <a:t>Amylase</a:t>
            </a:r>
            <a:r>
              <a:rPr lang="ar-SA" sz="4000" b="1" spc="50" dirty="0" err="1" smtClean="0">
                <a:ln w="11430"/>
                <a:solidFill>
                  <a:srgbClr val="FF0000"/>
                </a:solidFill>
                <a:effectLst>
                  <a:glow rad="228600">
                    <a:schemeClr val="tx1">
                      <a:alpha val="40000"/>
                    </a:schemeClr>
                  </a:glow>
                  <a:outerShdw blurRad="76200" dist="50800" dir="5400000" algn="tl" rotWithShape="0">
                    <a:srgbClr val="000000">
                      <a:alpha val="65000"/>
                    </a:srgbClr>
                  </a:outerShdw>
                </a:effectLst>
                <a:cs typeface="PT Bold Heading" pitchFamily="2" charset="-78"/>
              </a:rPr>
              <a:t>)؟</a:t>
            </a:r>
            <a:endParaRPr lang="ar-SA" sz="4000" b="1" cap="none" spc="50" dirty="0">
              <a:ln w="11430"/>
              <a:solidFill>
                <a:srgbClr val="FF0000"/>
              </a:solidFill>
              <a:effectLst>
                <a:glow rad="228600">
                  <a:schemeClr val="tx1">
                    <a:alpha val="40000"/>
                  </a:schemeClr>
                </a:glow>
                <a:outerShdw blurRad="76200" dist="50800" dir="5400000" algn="tl" rotWithShape="0">
                  <a:srgbClr val="000000">
                    <a:alpha val="65000"/>
                  </a:srgbClr>
                </a:outerShdw>
              </a:effectLst>
              <a:cs typeface="PT Bold Heading" pitchFamily="2" charset="-78"/>
            </a:endParaRPr>
          </a:p>
        </p:txBody>
      </p:sp>
      <p:pic>
        <p:nvPicPr>
          <p:cNvPr id="7" name="صورة 6" descr="question-mark109.gif"/>
          <p:cNvPicPr>
            <a:picLocks noChangeAspect="1"/>
          </p:cNvPicPr>
          <p:nvPr/>
        </p:nvPicPr>
        <p:blipFill>
          <a:blip r:embed="rId4" cstate="print"/>
          <a:srcRect/>
          <a:stretch>
            <a:fillRect/>
          </a:stretch>
        </p:blipFill>
        <p:spPr bwMode="auto">
          <a:xfrm>
            <a:off x="1619672" y="0"/>
            <a:ext cx="4000500" cy="235743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800" decel="100000"/>
                                        <p:tgtEl>
                                          <p:spTgt spid="5"/>
                                        </p:tgtEl>
                                      </p:cBhvr>
                                    </p:animEffect>
                                    <p:anim calcmode="lin" valueType="num">
                                      <p:cBhvr>
                                        <p:cTn id="8" dur="800" decel="100000" fill="hold"/>
                                        <p:tgtEl>
                                          <p:spTgt spid="5"/>
                                        </p:tgtEl>
                                        <p:attrNameLst>
                                          <p:attrName>style.rotation</p:attrName>
                                        </p:attrNameLst>
                                      </p:cBhvr>
                                      <p:tavLst>
                                        <p:tav tm="0">
                                          <p:val>
                                            <p:fltVal val="-90"/>
                                          </p:val>
                                        </p:tav>
                                        <p:tav tm="100000">
                                          <p:val>
                                            <p:fltVal val="0"/>
                                          </p:val>
                                        </p:tav>
                                      </p:tavLst>
                                    </p:anim>
                                    <p:anim calcmode="lin" valueType="num">
                                      <p:cBhvr>
                                        <p:cTn id="9" dur="800" decel="100000" fill="hold"/>
                                        <p:tgtEl>
                                          <p:spTgt spid="5"/>
                                        </p:tgtEl>
                                        <p:attrNameLst>
                                          <p:attrName>ppt_x</p:attrName>
                                        </p:attrNameLst>
                                      </p:cBhvr>
                                      <p:tavLst>
                                        <p:tav tm="0">
                                          <p:val>
                                            <p:strVal val="#ppt_x+0.4"/>
                                          </p:val>
                                        </p:tav>
                                        <p:tav tm="100000">
                                          <p:val>
                                            <p:strVal val="#ppt_x-0.05"/>
                                          </p:val>
                                        </p:tav>
                                      </p:tavLst>
                                    </p:anim>
                                    <p:anim calcmode="lin" valueType="num">
                                      <p:cBhvr>
                                        <p:cTn id="10" dur="800" decel="100000" fill="hold"/>
                                        <p:tgtEl>
                                          <p:spTgt spid="5"/>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5"/>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5"/>
                                        </p:tgtEl>
                                        <p:attrNameLst>
                                          <p:attrName>ppt_y</p:attrName>
                                        </p:attrNameLst>
                                      </p:cBhvr>
                                      <p:tavLst>
                                        <p:tav tm="0">
                                          <p:val>
                                            <p:strVal val="#ppt_y+0.1"/>
                                          </p:val>
                                        </p:tav>
                                        <p:tav tm="100000">
                                          <p:val>
                                            <p:strVal val="#ppt_y"/>
                                          </p:val>
                                        </p:tav>
                                      </p:tavLst>
                                    </p:anim>
                                  </p:childTnLst>
                                </p:cTn>
                              </p:par>
                            </p:childTnLst>
                          </p:cTn>
                        </p:par>
                        <p:par>
                          <p:cTn id="13" fill="hold">
                            <p:stCondLst>
                              <p:cond delay="1000"/>
                            </p:stCondLst>
                            <p:childTnLst>
                              <p:par>
                                <p:cTn id="14" presetID="30" presetClass="entr" presetSubtype="0" fill="hold" nodeType="afterEffect">
                                  <p:stCondLst>
                                    <p:cond delay="0"/>
                                  </p:stCondLst>
                                  <p:childTnLst>
                                    <p:set>
                                      <p:cBhvr>
                                        <p:cTn id="15" dur="1" fill="hold">
                                          <p:stCondLst>
                                            <p:cond delay="0"/>
                                          </p:stCondLst>
                                        </p:cTn>
                                        <p:tgtEl>
                                          <p:spTgt spid="6">
                                            <p:txEl>
                                              <p:pRg st="0" end="0"/>
                                            </p:txEl>
                                          </p:spTgt>
                                        </p:tgtEl>
                                        <p:attrNameLst>
                                          <p:attrName>style.visibility</p:attrName>
                                        </p:attrNameLst>
                                      </p:cBhvr>
                                      <p:to>
                                        <p:strVal val="visible"/>
                                      </p:to>
                                    </p:set>
                                    <p:animEffect transition="in" filter="fade">
                                      <p:cBhvr>
                                        <p:cTn id="16" dur="800" decel="100000"/>
                                        <p:tgtEl>
                                          <p:spTgt spid="6">
                                            <p:txEl>
                                              <p:pRg st="0" end="0"/>
                                            </p:txEl>
                                          </p:spTgt>
                                        </p:tgtEl>
                                      </p:cBhvr>
                                    </p:animEffect>
                                    <p:anim calcmode="lin" valueType="num">
                                      <p:cBhvr>
                                        <p:cTn id="17" dur="800" decel="100000" fill="hold"/>
                                        <p:tgtEl>
                                          <p:spTgt spid="6">
                                            <p:txEl>
                                              <p:pRg st="0" end="0"/>
                                            </p:txEl>
                                          </p:spTgt>
                                        </p:tgtEl>
                                        <p:attrNameLst>
                                          <p:attrName>style.rotation</p:attrName>
                                        </p:attrNameLst>
                                      </p:cBhvr>
                                      <p:tavLst>
                                        <p:tav tm="0">
                                          <p:val>
                                            <p:fltVal val="-90"/>
                                          </p:val>
                                        </p:tav>
                                        <p:tav tm="100000">
                                          <p:val>
                                            <p:fltVal val="0"/>
                                          </p:val>
                                        </p:tav>
                                      </p:tavLst>
                                    </p:anim>
                                    <p:anim calcmode="lin" valueType="num">
                                      <p:cBhvr>
                                        <p:cTn id="18" dur="800" decel="100000" fill="hold"/>
                                        <p:tgtEl>
                                          <p:spTgt spid="6">
                                            <p:txEl>
                                              <p:pRg st="0" end="0"/>
                                            </p:txEl>
                                          </p:spTgt>
                                        </p:tgtEl>
                                        <p:attrNameLst>
                                          <p:attrName>ppt_x</p:attrName>
                                        </p:attrNameLst>
                                      </p:cBhvr>
                                      <p:tavLst>
                                        <p:tav tm="0">
                                          <p:val>
                                            <p:strVal val="#ppt_x+0.4"/>
                                          </p:val>
                                        </p:tav>
                                        <p:tav tm="100000">
                                          <p:val>
                                            <p:strVal val="#ppt_x-0.05"/>
                                          </p:val>
                                        </p:tav>
                                      </p:tavLst>
                                    </p:anim>
                                    <p:anim calcmode="lin" valueType="num">
                                      <p:cBhvr>
                                        <p:cTn id="19" dur="800" decel="100000" fill="hold"/>
                                        <p:tgtEl>
                                          <p:spTgt spid="6">
                                            <p:txEl>
                                              <p:pRg st="0" end="0"/>
                                            </p:txEl>
                                          </p:spTgt>
                                        </p:tgtEl>
                                        <p:attrNameLst>
                                          <p:attrName>ppt_y</p:attrName>
                                        </p:attrNameLst>
                                      </p:cBhvr>
                                      <p:tavLst>
                                        <p:tav tm="0">
                                          <p:val>
                                            <p:strVal val="#ppt_y-0.4"/>
                                          </p:val>
                                        </p:tav>
                                        <p:tav tm="100000">
                                          <p:val>
                                            <p:strVal val="#ppt_y+0.1"/>
                                          </p:val>
                                        </p:tav>
                                      </p:tavLst>
                                    </p:anim>
                                    <p:anim calcmode="lin" valueType="num">
                                      <p:cBhvr>
                                        <p:cTn id="20" dur="200" accel="100000" fill="hold">
                                          <p:stCondLst>
                                            <p:cond delay="800"/>
                                          </p:stCondLst>
                                        </p:cTn>
                                        <p:tgtEl>
                                          <p:spTgt spid="6">
                                            <p:txEl>
                                              <p:pRg st="0" end="0"/>
                                            </p:txEl>
                                          </p:spTgt>
                                        </p:tgtEl>
                                        <p:attrNameLst>
                                          <p:attrName>ppt_x</p:attrName>
                                        </p:attrNameLst>
                                      </p:cBhvr>
                                      <p:tavLst>
                                        <p:tav tm="0">
                                          <p:val>
                                            <p:strVal val="#ppt_x-0.05"/>
                                          </p:val>
                                        </p:tav>
                                        <p:tav tm="100000">
                                          <p:val>
                                            <p:strVal val="#ppt_x"/>
                                          </p:val>
                                        </p:tav>
                                      </p:tavLst>
                                    </p:anim>
                                    <p:anim calcmode="lin" valueType="num">
                                      <p:cBhvr>
                                        <p:cTn id="21" dur="200" accel="100000" fill="hold">
                                          <p:stCondLst>
                                            <p:cond delay="800"/>
                                          </p:stCondLst>
                                        </p:cTn>
                                        <p:tgtEl>
                                          <p:spTgt spid="6">
                                            <p:txEl>
                                              <p:pRg st="0" end="0"/>
                                            </p:txEl>
                                          </p:spTgt>
                                        </p:tgtEl>
                                        <p:attrNameLst>
                                          <p:attrName>ppt_y</p:attrName>
                                        </p:attrNameLst>
                                      </p:cBhvr>
                                      <p:tavLst>
                                        <p:tav tm="0">
                                          <p:val>
                                            <p:strVal val="#ppt_y+0.1"/>
                                          </p:val>
                                        </p:tav>
                                        <p:tav tm="100000">
                                          <p:val>
                                            <p:strVal val="#ppt_y"/>
                                          </p:val>
                                        </p:tav>
                                      </p:tavLst>
                                    </p:anim>
                                  </p:childTnLst>
                                </p:cTn>
                              </p:par>
                            </p:childTnLst>
                          </p:cTn>
                        </p:par>
                        <p:par>
                          <p:cTn id="22" fill="hold">
                            <p:stCondLst>
                              <p:cond delay="2000"/>
                            </p:stCondLst>
                            <p:childTnLst>
                              <p:par>
                                <p:cTn id="23" presetID="30" presetClass="entr" presetSubtype="0" fill="hold" nodeType="afterEffect">
                                  <p:stCondLst>
                                    <p:cond delay="0"/>
                                  </p:stCondLst>
                                  <p:childTnLst>
                                    <p:set>
                                      <p:cBhvr>
                                        <p:cTn id="24" dur="1" fill="hold">
                                          <p:stCondLst>
                                            <p:cond delay="0"/>
                                          </p:stCondLst>
                                        </p:cTn>
                                        <p:tgtEl>
                                          <p:spTgt spid="6">
                                            <p:txEl>
                                              <p:pRg st="1" end="1"/>
                                            </p:txEl>
                                          </p:spTgt>
                                        </p:tgtEl>
                                        <p:attrNameLst>
                                          <p:attrName>style.visibility</p:attrName>
                                        </p:attrNameLst>
                                      </p:cBhvr>
                                      <p:to>
                                        <p:strVal val="visible"/>
                                      </p:to>
                                    </p:set>
                                    <p:animEffect transition="in" filter="fade">
                                      <p:cBhvr>
                                        <p:cTn id="25" dur="800" decel="100000"/>
                                        <p:tgtEl>
                                          <p:spTgt spid="6">
                                            <p:txEl>
                                              <p:pRg st="1" end="1"/>
                                            </p:txEl>
                                          </p:spTgt>
                                        </p:tgtEl>
                                      </p:cBhvr>
                                    </p:animEffect>
                                    <p:anim calcmode="lin" valueType="num">
                                      <p:cBhvr>
                                        <p:cTn id="26" dur="800" decel="100000" fill="hold"/>
                                        <p:tgtEl>
                                          <p:spTgt spid="6">
                                            <p:txEl>
                                              <p:pRg st="1" end="1"/>
                                            </p:txEl>
                                          </p:spTgt>
                                        </p:tgtEl>
                                        <p:attrNameLst>
                                          <p:attrName>style.rotation</p:attrName>
                                        </p:attrNameLst>
                                      </p:cBhvr>
                                      <p:tavLst>
                                        <p:tav tm="0">
                                          <p:val>
                                            <p:fltVal val="-90"/>
                                          </p:val>
                                        </p:tav>
                                        <p:tav tm="100000">
                                          <p:val>
                                            <p:fltVal val="0"/>
                                          </p:val>
                                        </p:tav>
                                      </p:tavLst>
                                    </p:anim>
                                    <p:anim calcmode="lin" valueType="num">
                                      <p:cBhvr>
                                        <p:cTn id="27" dur="800" decel="100000" fill="hold"/>
                                        <p:tgtEl>
                                          <p:spTgt spid="6">
                                            <p:txEl>
                                              <p:pRg st="1" end="1"/>
                                            </p:txEl>
                                          </p:spTgt>
                                        </p:tgtEl>
                                        <p:attrNameLst>
                                          <p:attrName>ppt_x</p:attrName>
                                        </p:attrNameLst>
                                      </p:cBhvr>
                                      <p:tavLst>
                                        <p:tav tm="0">
                                          <p:val>
                                            <p:strVal val="#ppt_x+0.4"/>
                                          </p:val>
                                        </p:tav>
                                        <p:tav tm="100000">
                                          <p:val>
                                            <p:strVal val="#ppt_x-0.05"/>
                                          </p:val>
                                        </p:tav>
                                      </p:tavLst>
                                    </p:anim>
                                    <p:anim calcmode="lin" valueType="num">
                                      <p:cBhvr>
                                        <p:cTn id="28" dur="800" decel="100000" fill="hold"/>
                                        <p:tgtEl>
                                          <p:spTgt spid="6">
                                            <p:txEl>
                                              <p:pRg st="1" end="1"/>
                                            </p:txEl>
                                          </p:spTgt>
                                        </p:tgtEl>
                                        <p:attrNameLst>
                                          <p:attrName>ppt_y</p:attrName>
                                        </p:attrNameLst>
                                      </p:cBhvr>
                                      <p:tavLst>
                                        <p:tav tm="0">
                                          <p:val>
                                            <p:strVal val="#ppt_y-0.4"/>
                                          </p:val>
                                        </p:tav>
                                        <p:tav tm="100000">
                                          <p:val>
                                            <p:strVal val="#ppt_y+0.1"/>
                                          </p:val>
                                        </p:tav>
                                      </p:tavLst>
                                    </p:anim>
                                    <p:anim calcmode="lin" valueType="num">
                                      <p:cBhvr>
                                        <p:cTn id="29" dur="200" accel="100000" fill="hold">
                                          <p:stCondLst>
                                            <p:cond delay="800"/>
                                          </p:stCondLst>
                                        </p:cTn>
                                        <p:tgtEl>
                                          <p:spTgt spid="6">
                                            <p:txEl>
                                              <p:pRg st="1" end="1"/>
                                            </p:txEl>
                                          </p:spTgt>
                                        </p:tgtEl>
                                        <p:attrNameLst>
                                          <p:attrName>ppt_x</p:attrName>
                                        </p:attrNameLst>
                                      </p:cBhvr>
                                      <p:tavLst>
                                        <p:tav tm="0">
                                          <p:val>
                                            <p:strVal val="#ppt_x-0.05"/>
                                          </p:val>
                                        </p:tav>
                                        <p:tav tm="100000">
                                          <p:val>
                                            <p:strVal val="#ppt_x"/>
                                          </p:val>
                                        </p:tav>
                                      </p:tavLst>
                                    </p:anim>
                                    <p:anim calcmode="lin" valueType="num">
                                      <p:cBhvr>
                                        <p:cTn id="30" dur="200" accel="100000" fill="hold">
                                          <p:stCondLst>
                                            <p:cond delay="800"/>
                                          </p:stCondLst>
                                        </p:cTn>
                                        <p:tgtEl>
                                          <p:spTgt spid="6">
                                            <p:txEl>
                                              <p:pRg st="1" end="1"/>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4" name="عنصر نائب للمحتوى 3" descr="imagesCAWFVA2E.jpg"/>
          <p:cNvPicPr>
            <a:picLocks noGrp="1" noChangeAspect="1"/>
          </p:cNvPicPr>
          <p:nvPr>
            <p:ph idx="1"/>
          </p:nvPr>
        </p:nvPicPr>
        <p:blipFill>
          <a:blip r:embed="rId2" cstate="print"/>
          <a:stretch>
            <a:fillRect/>
          </a:stretch>
        </p:blipFill>
        <p:spPr>
          <a:xfrm>
            <a:off x="0" y="0"/>
            <a:ext cx="9144000" cy="6858000"/>
          </a:xfrm>
        </p:spPr>
      </p:pic>
      <p:sp>
        <p:nvSpPr>
          <p:cNvPr id="5" name="مستطيل 4"/>
          <p:cNvSpPr/>
          <p:nvPr/>
        </p:nvSpPr>
        <p:spPr>
          <a:xfrm>
            <a:off x="2051720" y="1916832"/>
            <a:ext cx="7632848" cy="1200329"/>
          </a:xfrm>
          <a:prstGeom prst="rect">
            <a:avLst/>
          </a:prstGeom>
          <a:noFill/>
        </p:spPr>
        <p:txBody>
          <a:bodyPr wrap="square" lIns="91440" tIns="45720" rIns="91440" bIns="45720">
            <a:spAutoFit/>
          </a:bodyPr>
          <a:lstStyle/>
          <a:p>
            <a:pPr algn="ctr"/>
            <a:r>
              <a:rPr lang="ar-SA" sz="7200" b="1" cap="none" spc="0" dirty="0" smtClean="0">
                <a:ln w="24500" cmpd="dbl">
                  <a:solidFill>
                    <a:schemeClr val="accent2">
                      <a:shade val="85000"/>
                      <a:satMod val="155000"/>
                    </a:schemeClr>
                  </a:solidFill>
                  <a:prstDash val="solid"/>
                  <a:miter lim="800000"/>
                </a:ln>
                <a:blipFill>
                  <a:blip r:embed="rId3"/>
                  <a:stretch>
                    <a:fillRect/>
                  </a:stretch>
                </a:blipFill>
                <a:effectLst>
                  <a:glow rad="101600">
                    <a:schemeClr val="tx1">
                      <a:alpha val="60000"/>
                    </a:schemeClr>
                  </a:glow>
                  <a:outerShdw blurRad="38100" dist="38100" dir="7020000" algn="tl">
                    <a:srgbClr val="000000">
                      <a:alpha val="35000"/>
                    </a:srgbClr>
                  </a:outerShdw>
                </a:effectLst>
                <a:cs typeface="PT Bold Heading" pitchFamily="2" charset="-78"/>
              </a:rPr>
              <a:t>أ.منيرة </a:t>
            </a:r>
            <a:r>
              <a:rPr lang="ar-SA" sz="7200" b="1" cap="none" spc="0" dirty="0" err="1" smtClean="0">
                <a:ln w="24500" cmpd="dbl">
                  <a:solidFill>
                    <a:schemeClr val="accent2">
                      <a:shade val="85000"/>
                      <a:satMod val="155000"/>
                    </a:schemeClr>
                  </a:solidFill>
                  <a:prstDash val="solid"/>
                  <a:miter lim="800000"/>
                </a:ln>
                <a:blipFill>
                  <a:blip r:embed="rId3"/>
                  <a:stretch>
                    <a:fillRect/>
                  </a:stretch>
                </a:blipFill>
                <a:effectLst>
                  <a:glow rad="101600">
                    <a:schemeClr val="tx1">
                      <a:alpha val="60000"/>
                    </a:schemeClr>
                  </a:glow>
                  <a:outerShdw blurRad="38100" dist="38100" dir="7020000" algn="tl">
                    <a:srgbClr val="000000">
                      <a:alpha val="35000"/>
                    </a:srgbClr>
                  </a:outerShdw>
                </a:effectLst>
                <a:cs typeface="PT Bold Heading" pitchFamily="2" charset="-78"/>
              </a:rPr>
              <a:t>الدوسري</a:t>
            </a:r>
            <a:endParaRPr lang="ar-SA" sz="7200" b="1" cap="none" spc="0" dirty="0">
              <a:ln w="24500" cmpd="dbl">
                <a:solidFill>
                  <a:schemeClr val="accent2">
                    <a:shade val="85000"/>
                    <a:satMod val="155000"/>
                  </a:schemeClr>
                </a:solidFill>
                <a:prstDash val="solid"/>
                <a:miter lim="800000"/>
              </a:ln>
              <a:blipFill>
                <a:blip r:embed="rId3"/>
                <a:stretch>
                  <a:fillRect/>
                </a:stretch>
              </a:blipFill>
              <a:effectLst>
                <a:glow rad="101600">
                  <a:schemeClr val="tx1">
                    <a:alpha val="60000"/>
                  </a:schemeClr>
                </a:glow>
                <a:outerShdw blurRad="38100" dist="38100" dir="7020000" algn="tl">
                  <a:srgbClr val="000000">
                    <a:alpha val="35000"/>
                  </a:srgbClr>
                </a:outerShdw>
              </a:effectLst>
              <a:cs typeface="PT Bold Heading" pitchFamily="2" charset="-78"/>
            </a:endParaRPr>
          </a:p>
        </p:txBody>
      </p:sp>
      <p:pic>
        <p:nvPicPr>
          <p:cNvPr id="9" name="صورة 8" descr="36207_1179154578.gif"/>
          <p:cNvPicPr>
            <a:picLocks noChangeAspect="1"/>
          </p:cNvPicPr>
          <p:nvPr/>
        </p:nvPicPr>
        <p:blipFill>
          <a:blip r:embed="rId4" cstate="print"/>
          <a:stretch>
            <a:fillRect/>
          </a:stretch>
        </p:blipFill>
        <p:spPr>
          <a:xfrm>
            <a:off x="323528" y="332656"/>
            <a:ext cx="4248472" cy="6192688"/>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4" name="عنصر نائب للمحتوى 3" descr="imagesCA2412S3.jpg"/>
          <p:cNvPicPr>
            <a:picLocks noGrp="1" noChangeAspect="1"/>
          </p:cNvPicPr>
          <p:nvPr>
            <p:ph idx="1"/>
          </p:nvPr>
        </p:nvPicPr>
        <p:blipFill>
          <a:blip r:embed="rId2" cstate="print"/>
          <a:stretch>
            <a:fillRect/>
          </a:stretch>
        </p:blipFill>
        <p:spPr>
          <a:xfrm>
            <a:off x="1" y="0"/>
            <a:ext cx="9144000" cy="6858000"/>
          </a:xfrm>
        </p:spPr>
      </p:pic>
      <p:sp>
        <p:nvSpPr>
          <p:cNvPr id="6" name="مستطيل 5"/>
          <p:cNvSpPr/>
          <p:nvPr/>
        </p:nvSpPr>
        <p:spPr>
          <a:xfrm>
            <a:off x="-67251" y="2060848"/>
            <a:ext cx="9278501" cy="2308324"/>
          </a:xfrm>
          <a:prstGeom prst="rect">
            <a:avLst/>
          </a:prstGeom>
        </p:spPr>
        <p:txBody>
          <a:bodyPr wrap="square">
            <a:spAutoFit/>
          </a:bodyPr>
          <a:lstStyle/>
          <a:p>
            <a:pPr algn="ctr"/>
            <a:r>
              <a:rPr lang="ar-SA" sz="7200" b="1" dirty="0" smtClean="0">
                <a:ln>
                  <a:solidFill>
                    <a:schemeClr val="accent4">
                      <a:lumMod val="40000"/>
                      <a:lumOff val="60000"/>
                    </a:schemeClr>
                  </a:solidFill>
                </a:ln>
                <a:blipFill>
                  <a:blip r:embed="rId3"/>
                  <a:stretch>
                    <a:fillRect/>
                  </a:stretch>
                </a:blipFill>
                <a:effectLst>
                  <a:glow rad="228600">
                    <a:srgbClr val="FFFF99">
                      <a:alpha val="40000"/>
                    </a:srgbClr>
                  </a:glow>
                </a:effectLst>
                <a:cs typeface="PT Bold Heading" pitchFamily="2" charset="-78"/>
              </a:rPr>
              <a:t>دور الأنزيمات الميكروبية </a:t>
            </a:r>
          </a:p>
          <a:p>
            <a:pPr algn="ctr"/>
            <a:r>
              <a:rPr lang="ar-SA" sz="7200" b="1" dirty="0" smtClean="0">
                <a:ln>
                  <a:solidFill>
                    <a:schemeClr val="accent4">
                      <a:lumMod val="40000"/>
                      <a:lumOff val="60000"/>
                    </a:schemeClr>
                  </a:solidFill>
                </a:ln>
                <a:blipFill>
                  <a:blip r:embed="rId3"/>
                  <a:stretch>
                    <a:fillRect/>
                  </a:stretch>
                </a:blipFill>
                <a:effectLst>
                  <a:glow rad="228600">
                    <a:srgbClr val="FFFF99">
                      <a:alpha val="40000"/>
                    </a:srgbClr>
                  </a:glow>
                </a:effectLst>
                <a:cs typeface="PT Bold Heading" pitchFamily="2" charset="-78"/>
              </a:rPr>
              <a:t>في التحلل الحيوي</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nodeType="after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800" decel="100000"/>
                                        <p:tgtEl>
                                          <p:spTgt spid="6">
                                            <p:txEl>
                                              <p:pRg st="0" end="0"/>
                                            </p:txEl>
                                          </p:spTgt>
                                        </p:tgtEl>
                                      </p:cBhvr>
                                    </p:animEffect>
                                    <p:anim calcmode="lin" valueType="num">
                                      <p:cBhvr>
                                        <p:cTn id="8" dur="800" decel="100000" fill="hold"/>
                                        <p:tgtEl>
                                          <p:spTgt spid="6">
                                            <p:txEl>
                                              <p:pRg st="0" end="0"/>
                                            </p:txEl>
                                          </p:spTgt>
                                        </p:tgtEl>
                                        <p:attrNameLst>
                                          <p:attrName>style.rotation</p:attrName>
                                        </p:attrNameLst>
                                      </p:cBhvr>
                                      <p:tavLst>
                                        <p:tav tm="0">
                                          <p:val>
                                            <p:fltVal val="-90"/>
                                          </p:val>
                                        </p:tav>
                                        <p:tav tm="100000">
                                          <p:val>
                                            <p:fltVal val="0"/>
                                          </p:val>
                                        </p:tav>
                                      </p:tavLst>
                                    </p:anim>
                                    <p:anim calcmode="lin" valueType="num">
                                      <p:cBhvr>
                                        <p:cTn id="9" dur="800" decel="100000" fill="hold"/>
                                        <p:tgtEl>
                                          <p:spTgt spid="6">
                                            <p:txEl>
                                              <p:pRg st="0" end="0"/>
                                            </p:txEl>
                                          </p:spTgt>
                                        </p:tgtEl>
                                        <p:attrNameLst>
                                          <p:attrName>ppt_x</p:attrName>
                                        </p:attrNameLst>
                                      </p:cBhvr>
                                      <p:tavLst>
                                        <p:tav tm="0">
                                          <p:val>
                                            <p:strVal val="#ppt_x+0.4"/>
                                          </p:val>
                                        </p:tav>
                                        <p:tav tm="100000">
                                          <p:val>
                                            <p:strVal val="#ppt_x-0.05"/>
                                          </p:val>
                                        </p:tav>
                                      </p:tavLst>
                                    </p:anim>
                                    <p:anim calcmode="lin" valueType="num">
                                      <p:cBhvr>
                                        <p:cTn id="10" dur="800" decel="100000" fill="hold"/>
                                        <p:tgtEl>
                                          <p:spTgt spid="6">
                                            <p:txEl>
                                              <p:pRg st="0" end="0"/>
                                            </p:txEl>
                                          </p:spTgt>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
                                            <p:txEl>
                                              <p:pRg st="0" end="0"/>
                                            </p:txEl>
                                          </p:spTgt>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
                                            <p:txEl>
                                              <p:pRg st="0" end="0"/>
                                            </p:txEl>
                                          </p:spTgt>
                                        </p:tgtEl>
                                        <p:attrNameLst>
                                          <p:attrName>ppt_y</p:attrName>
                                        </p:attrNameLst>
                                      </p:cBhvr>
                                      <p:tavLst>
                                        <p:tav tm="0">
                                          <p:val>
                                            <p:strVal val="#ppt_y+0.1"/>
                                          </p:val>
                                        </p:tav>
                                        <p:tav tm="100000">
                                          <p:val>
                                            <p:strVal val="#ppt_y"/>
                                          </p:val>
                                        </p:tav>
                                      </p:tavLst>
                                    </p:anim>
                                  </p:childTnLst>
                                </p:cTn>
                              </p:par>
                              <p:par>
                                <p:cTn id="13" presetID="30" presetClass="entr" presetSubtype="0" fill="hold" nodeType="with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animEffect transition="in" filter="fade">
                                      <p:cBhvr>
                                        <p:cTn id="15" dur="800" decel="100000"/>
                                        <p:tgtEl>
                                          <p:spTgt spid="6">
                                            <p:txEl>
                                              <p:pRg st="1" end="1"/>
                                            </p:txEl>
                                          </p:spTgt>
                                        </p:tgtEl>
                                      </p:cBhvr>
                                    </p:animEffect>
                                    <p:anim calcmode="lin" valueType="num">
                                      <p:cBhvr>
                                        <p:cTn id="16" dur="800" decel="100000" fill="hold"/>
                                        <p:tgtEl>
                                          <p:spTgt spid="6">
                                            <p:txEl>
                                              <p:pRg st="1" end="1"/>
                                            </p:txEl>
                                          </p:spTgt>
                                        </p:tgtEl>
                                        <p:attrNameLst>
                                          <p:attrName>style.rotation</p:attrName>
                                        </p:attrNameLst>
                                      </p:cBhvr>
                                      <p:tavLst>
                                        <p:tav tm="0">
                                          <p:val>
                                            <p:fltVal val="-90"/>
                                          </p:val>
                                        </p:tav>
                                        <p:tav tm="100000">
                                          <p:val>
                                            <p:fltVal val="0"/>
                                          </p:val>
                                        </p:tav>
                                      </p:tavLst>
                                    </p:anim>
                                    <p:anim calcmode="lin" valueType="num">
                                      <p:cBhvr>
                                        <p:cTn id="17" dur="800" decel="100000" fill="hold"/>
                                        <p:tgtEl>
                                          <p:spTgt spid="6">
                                            <p:txEl>
                                              <p:pRg st="1" end="1"/>
                                            </p:txEl>
                                          </p:spTgt>
                                        </p:tgtEl>
                                        <p:attrNameLst>
                                          <p:attrName>ppt_x</p:attrName>
                                        </p:attrNameLst>
                                      </p:cBhvr>
                                      <p:tavLst>
                                        <p:tav tm="0">
                                          <p:val>
                                            <p:strVal val="#ppt_x+0.4"/>
                                          </p:val>
                                        </p:tav>
                                        <p:tav tm="100000">
                                          <p:val>
                                            <p:strVal val="#ppt_x-0.05"/>
                                          </p:val>
                                        </p:tav>
                                      </p:tavLst>
                                    </p:anim>
                                    <p:anim calcmode="lin" valueType="num">
                                      <p:cBhvr>
                                        <p:cTn id="18" dur="800" decel="100000" fill="hold"/>
                                        <p:tgtEl>
                                          <p:spTgt spid="6">
                                            <p:txEl>
                                              <p:pRg st="1" end="1"/>
                                            </p:txEl>
                                          </p:spTgt>
                                        </p:tgtEl>
                                        <p:attrNameLst>
                                          <p:attrName>ppt_y</p:attrName>
                                        </p:attrNameLst>
                                      </p:cBhvr>
                                      <p:tavLst>
                                        <p:tav tm="0">
                                          <p:val>
                                            <p:strVal val="#ppt_y-0.4"/>
                                          </p:val>
                                        </p:tav>
                                        <p:tav tm="100000">
                                          <p:val>
                                            <p:strVal val="#ppt_y+0.1"/>
                                          </p:val>
                                        </p:tav>
                                      </p:tavLst>
                                    </p:anim>
                                    <p:anim calcmode="lin" valueType="num">
                                      <p:cBhvr>
                                        <p:cTn id="19" dur="200" accel="100000" fill="hold">
                                          <p:stCondLst>
                                            <p:cond delay="800"/>
                                          </p:stCondLst>
                                        </p:cTn>
                                        <p:tgtEl>
                                          <p:spTgt spid="6">
                                            <p:txEl>
                                              <p:pRg st="1" end="1"/>
                                            </p:txEl>
                                          </p:spTgt>
                                        </p:tgtEl>
                                        <p:attrNameLst>
                                          <p:attrName>ppt_x</p:attrName>
                                        </p:attrNameLst>
                                      </p:cBhvr>
                                      <p:tavLst>
                                        <p:tav tm="0">
                                          <p:val>
                                            <p:strVal val="#ppt_x-0.05"/>
                                          </p:val>
                                        </p:tav>
                                        <p:tav tm="100000">
                                          <p:val>
                                            <p:strVal val="#ppt_x"/>
                                          </p:val>
                                        </p:tav>
                                      </p:tavLst>
                                    </p:anim>
                                    <p:anim calcmode="lin" valueType="num">
                                      <p:cBhvr>
                                        <p:cTn id="20" dur="200" accel="100000" fill="hold">
                                          <p:stCondLst>
                                            <p:cond delay="800"/>
                                          </p:stCondLst>
                                        </p:cTn>
                                        <p:tgtEl>
                                          <p:spTgt spid="6">
                                            <p:txEl>
                                              <p:pRg st="1" end="1"/>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4" name="عنصر نائب للمحتوى 3" descr="imagesCA2412S3.jpg"/>
          <p:cNvPicPr>
            <a:picLocks noGrp="1" noChangeAspect="1"/>
          </p:cNvPicPr>
          <p:nvPr>
            <p:ph idx="1"/>
          </p:nvPr>
        </p:nvPicPr>
        <p:blipFill>
          <a:blip r:embed="rId2" cstate="print"/>
          <a:stretch>
            <a:fillRect/>
          </a:stretch>
        </p:blipFill>
        <p:spPr>
          <a:xfrm>
            <a:off x="1" y="0"/>
            <a:ext cx="9144000" cy="6858000"/>
          </a:xfrm>
        </p:spPr>
      </p:pic>
      <p:sp>
        <p:nvSpPr>
          <p:cNvPr id="5" name="مستطيل 4"/>
          <p:cNvSpPr/>
          <p:nvPr/>
        </p:nvSpPr>
        <p:spPr>
          <a:xfrm>
            <a:off x="0" y="1700808"/>
            <a:ext cx="9144000" cy="3600986"/>
          </a:xfrm>
          <a:prstGeom prst="rect">
            <a:avLst/>
          </a:prstGeom>
        </p:spPr>
        <p:txBody>
          <a:bodyPr wrap="square">
            <a:spAutoFit/>
          </a:bodyPr>
          <a:lstStyle/>
          <a:p>
            <a:pPr algn="ctr"/>
            <a:r>
              <a:rPr lang="ar-SA" sz="7200" b="1" dirty="0" smtClean="0">
                <a:ln>
                  <a:solidFill>
                    <a:schemeClr val="accent4">
                      <a:lumMod val="40000"/>
                      <a:lumOff val="60000"/>
                    </a:schemeClr>
                  </a:solidFill>
                </a:ln>
                <a:blipFill>
                  <a:blip r:embed="rId3"/>
                  <a:stretch>
                    <a:fillRect/>
                  </a:stretch>
                </a:blipFill>
                <a:effectLst>
                  <a:glow rad="228600">
                    <a:schemeClr val="tx1">
                      <a:alpha val="40000"/>
                    </a:schemeClr>
                  </a:glow>
                </a:effectLst>
                <a:cs typeface="PT Bold Heading" pitchFamily="2" charset="-78"/>
              </a:rPr>
              <a:t>1- انزيم تكسير النشا</a:t>
            </a:r>
          </a:p>
          <a:p>
            <a:pPr algn="ctr"/>
            <a:r>
              <a:rPr lang="en-US" sz="6000" b="1" dirty="0" smtClean="0">
                <a:ln>
                  <a:solidFill>
                    <a:schemeClr val="accent4">
                      <a:lumMod val="40000"/>
                      <a:lumOff val="60000"/>
                    </a:schemeClr>
                  </a:solidFill>
                </a:ln>
                <a:blipFill>
                  <a:blip r:embed="rId4"/>
                  <a:stretch>
                    <a:fillRect/>
                  </a:stretch>
                </a:blipFill>
                <a:effectLst>
                  <a:glow rad="139700">
                    <a:schemeClr val="tx1">
                      <a:alpha val="40000"/>
                    </a:schemeClr>
                  </a:glow>
                </a:effectLst>
                <a:cs typeface="+mj-cs"/>
              </a:rPr>
              <a:t>(Amylase)</a:t>
            </a:r>
            <a:endParaRPr lang="ar-SA" sz="6000" b="1" dirty="0" smtClean="0">
              <a:ln>
                <a:solidFill>
                  <a:schemeClr val="accent4">
                    <a:lumMod val="40000"/>
                    <a:lumOff val="60000"/>
                  </a:schemeClr>
                </a:solidFill>
              </a:ln>
              <a:blipFill>
                <a:blip r:embed="rId4"/>
                <a:stretch>
                  <a:fillRect/>
                </a:stretch>
              </a:blipFill>
              <a:effectLst>
                <a:glow rad="139700">
                  <a:schemeClr val="tx1">
                    <a:alpha val="40000"/>
                  </a:schemeClr>
                </a:glow>
              </a:effectLst>
              <a:cs typeface="+mj-cs"/>
            </a:endParaRPr>
          </a:p>
          <a:p>
            <a:pPr algn="ctr"/>
            <a:endParaRPr lang="ar-SA" sz="4800" b="1" dirty="0" smtClean="0">
              <a:ln>
                <a:solidFill>
                  <a:schemeClr val="accent4">
                    <a:lumMod val="40000"/>
                    <a:lumOff val="60000"/>
                  </a:schemeClr>
                </a:solidFill>
              </a:ln>
              <a:effectLst>
                <a:glow rad="228600">
                  <a:schemeClr val="accent3">
                    <a:satMod val="175000"/>
                    <a:alpha val="40000"/>
                  </a:schemeClr>
                </a:glow>
              </a:effectLst>
              <a:cs typeface="PT Bold Heading" pitchFamily="2" charset="-78"/>
            </a:endParaRPr>
          </a:p>
          <a:p>
            <a:pPr algn="ctr"/>
            <a:r>
              <a:rPr lang="ar-SA" sz="4800" b="1" dirty="0" smtClean="0">
                <a:ln>
                  <a:solidFill>
                    <a:schemeClr val="accent4">
                      <a:lumMod val="40000"/>
                      <a:lumOff val="60000"/>
                    </a:schemeClr>
                  </a:solidFill>
                </a:ln>
                <a:effectLst>
                  <a:glow rad="228600">
                    <a:schemeClr val="accent3">
                      <a:satMod val="175000"/>
                      <a:alpha val="40000"/>
                    </a:schemeClr>
                  </a:glow>
                </a:effectLst>
                <a:cs typeface="PT Bold Heading" pitchFamily="2" charset="-78"/>
              </a:rPr>
              <a:t>الدرس </a:t>
            </a:r>
            <a:r>
              <a:rPr lang="ar-SA" sz="4800" b="1" smtClean="0">
                <a:ln>
                  <a:solidFill>
                    <a:schemeClr val="accent4">
                      <a:lumMod val="40000"/>
                      <a:lumOff val="60000"/>
                    </a:schemeClr>
                  </a:solidFill>
                </a:ln>
                <a:effectLst>
                  <a:glow rad="228600">
                    <a:schemeClr val="accent3">
                      <a:satMod val="175000"/>
                      <a:alpha val="40000"/>
                    </a:schemeClr>
                  </a:glow>
                </a:effectLst>
                <a:cs typeface="PT Bold Heading" pitchFamily="2" charset="-78"/>
              </a:rPr>
              <a:t>العملي الثامن</a:t>
            </a:r>
            <a:endParaRPr lang="ar-SA" sz="4800" dirty="0">
              <a:ln>
                <a:solidFill>
                  <a:schemeClr val="accent4">
                    <a:lumMod val="40000"/>
                    <a:lumOff val="60000"/>
                  </a:schemeClr>
                </a:solidFill>
              </a:ln>
              <a:effectLst>
                <a:glow rad="228600">
                  <a:schemeClr val="accent3">
                    <a:satMod val="175000"/>
                    <a:alpha val="40000"/>
                  </a:schemeClr>
                </a:glow>
              </a:effectLst>
              <a:cs typeface="PT Bold Heading"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nodeType="after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down)">
                                      <p:cBhvr>
                                        <p:cTn id="7" dur="145">
                                          <p:stCondLst>
                                            <p:cond delay="0"/>
                                          </p:stCondLst>
                                        </p:cTn>
                                        <p:tgtEl>
                                          <p:spTgt spid="5">
                                            <p:txEl>
                                              <p:pRg st="0" end="0"/>
                                            </p:txEl>
                                          </p:spTgt>
                                        </p:tgtEl>
                                      </p:cBhvr>
                                    </p:animEffect>
                                    <p:anim calcmode="lin" valueType="num">
                                      <p:cBhvr>
                                        <p:cTn id="8" dur="456" tmFilter="0,0; 0.14,0.36; 0.43,0.73; 0.71,0.91; 1.0,1.0">
                                          <p:stCondLst>
                                            <p:cond delay="0"/>
                                          </p:stCondLst>
                                        </p:cTn>
                                        <p:tgtEl>
                                          <p:spTgt spid="5">
                                            <p:txEl>
                                              <p:pRg st="0" end="0"/>
                                            </p:txEl>
                                          </p:spTgt>
                                        </p:tgtEl>
                                        <p:attrNameLst>
                                          <p:attrName>ppt_x</p:attrName>
                                        </p:attrNameLst>
                                      </p:cBhvr>
                                      <p:tavLst>
                                        <p:tav tm="0">
                                          <p:val>
                                            <p:strVal val="#ppt_x-0.25"/>
                                          </p:val>
                                        </p:tav>
                                        <p:tav tm="100000">
                                          <p:val>
                                            <p:strVal val="#ppt_x"/>
                                          </p:val>
                                        </p:tav>
                                      </p:tavLst>
                                    </p:anim>
                                    <p:anim calcmode="lin" valueType="num">
                                      <p:cBhvr>
                                        <p:cTn id="9" dur="166" tmFilter="0.0,0.0; 0.25,0.07; 0.50,0.2; 0.75,0.467; 1.0,1.0">
                                          <p:stCondLst>
                                            <p:cond delay="0"/>
                                          </p:stCondLst>
                                        </p:cTn>
                                        <p:tgtEl>
                                          <p:spTgt spid="5">
                                            <p:txEl>
                                              <p:pRg st="0" end="0"/>
                                            </p:txEl>
                                          </p:spTgt>
                                        </p:tgtEl>
                                        <p:attrNameLst>
                                          <p:attrName>ppt_y</p:attrName>
                                        </p:attrNameLst>
                                      </p:cBhvr>
                                      <p:tavLst>
                                        <p:tav tm="0" fmla="#ppt_y-sin(pi*$)/3">
                                          <p:val>
                                            <p:fltVal val="0.5"/>
                                          </p:val>
                                        </p:tav>
                                        <p:tav tm="100000">
                                          <p:val>
                                            <p:fltVal val="1"/>
                                          </p:val>
                                        </p:tav>
                                      </p:tavLst>
                                    </p:anim>
                                    <p:anim calcmode="lin" valueType="num">
                                      <p:cBhvr>
                                        <p:cTn id="10" dur="166" tmFilter="0, 0; 0.125,0.2665; 0.25,0.4; 0.375,0.465; 0.5,0.5;  0.625,0.535; 0.75,0.6; 0.875,0.7335; 1,1">
                                          <p:stCondLst>
                                            <p:cond delay="166"/>
                                          </p:stCondLst>
                                        </p:cTn>
                                        <p:tgtEl>
                                          <p:spTgt spid="5">
                                            <p:txEl>
                                              <p:pRg st="0" end="0"/>
                                            </p:txEl>
                                          </p:spTgt>
                                        </p:tgtEl>
                                        <p:attrNameLst>
                                          <p:attrName>ppt_y</p:attrName>
                                        </p:attrNameLst>
                                      </p:cBhvr>
                                      <p:tavLst>
                                        <p:tav tm="0" fmla="#ppt_y-sin(pi*$)/9">
                                          <p:val>
                                            <p:fltVal val="0"/>
                                          </p:val>
                                        </p:tav>
                                        <p:tav tm="100000">
                                          <p:val>
                                            <p:fltVal val="1"/>
                                          </p:val>
                                        </p:tav>
                                      </p:tavLst>
                                    </p:anim>
                                    <p:anim calcmode="lin" valueType="num">
                                      <p:cBhvr>
                                        <p:cTn id="11" dur="83" tmFilter="0, 0; 0.125,0.2665; 0.25,0.4; 0.375,0.465; 0.5,0.5;  0.625,0.535; 0.75,0.6; 0.875,0.7335; 1,1">
                                          <p:stCondLst>
                                            <p:cond delay="331"/>
                                          </p:stCondLst>
                                        </p:cTn>
                                        <p:tgtEl>
                                          <p:spTgt spid="5">
                                            <p:txEl>
                                              <p:pRg st="0" end="0"/>
                                            </p:txEl>
                                          </p:spTgt>
                                        </p:tgtEl>
                                        <p:attrNameLst>
                                          <p:attrName>ppt_y</p:attrName>
                                        </p:attrNameLst>
                                      </p:cBhvr>
                                      <p:tavLst>
                                        <p:tav tm="0" fmla="#ppt_y-sin(pi*$)/27">
                                          <p:val>
                                            <p:fltVal val="0"/>
                                          </p:val>
                                        </p:tav>
                                        <p:tav tm="100000">
                                          <p:val>
                                            <p:fltVal val="1"/>
                                          </p:val>
                                        </p:tav>
                                      </p:tavLst>
                                    </p:anim>
                                    <p:anim calcmode="lin" valueType="num">
                                      <p:cBhvr>
                                        <p:cTn id="12" dur="41" tmFilter="0, 0; 0.125,0.2665; 0.25,0.4; 0.375,0.465; 0.5,0.5;  0.625,0.535; 0.75,0.6; 0.875,0.7335; 1,1">
                                          <p:stCondLst>
                                            <p:cond delay="414"/>
                                          </p:stCondLst>
                                        </p:cTn>
                                        <p:tgtEl>
                                          <p:spTgt spid="5">
                                            <p:txEl>
                                              <p:pRg st="0" end="0"/>
                                            </p:txEl>
                                          </p:spTgt>
                                        </p:tgtEl>
                                        <p:attrNameLst>
                                          <p:attrName>ppt_y</p:attrName>
                                        </p:attrNameLst>
                                      </p:cBhvr>
                                      <p:tavLst>
                                        <p:tav tm="0" fmla="#ppt_y-sin(pi*$)/81">
                                          <p:val>
                                            <p:fltVal val="0"/>
                                          </p:val>
                                        </p:tav>
                                        <p:tav tm="100000">
                                          <p:val>
                                            <p:fltVal val="1"/>
                                          </p:val>
                                        </p:tav>
                                      </p:tavLst>
                                    </p:anim>
                                    <p:animScale>
                                      <p:cBhvr>
                                        <p:cTn id="13" dur="7">
                                          <p:stCondLst>
                                            <p:cond delay="163"/>
                                          </p:stCondLst>
                                        </p:cTn>
                                        <p:tgtEl>
                                          <p:spTgt spid="5">
                                            <p:txEl>
                                              <p:pRg st="0" end="0"/>
                                            </p:txEl>
                                          </p:spTgt>
                                        </p:tgtEl>
                                      </p:cBhvr>
                                      <p:to x="100000" y="60000"/>
                                    </p:animScale>
                                    <p:animScale>
                                      <p:cBhvr>
                                        <p:cTn id="14" dur="42" decel="50000">
                                          <p:stCondLst>
                                            <p:cond delay="169"/>
                                          </p:stCondLst>
                                        </p:cTn>
                                        <p:tgtEl>
                                          <p:spTgt spid="5">
                                            <p:txEl>
                                              <p:pRg st="0" end="0"/>
                                            </p:txEl>
                                          </p:spTgt>
                                        </p:tgtEl>
                                      </p:cBhvr>
                                      <p:to x="100000" y="100000"/>
                                    </p:animScale>
                                    <p:animScale>
                                      <p:cBhvr>
                                        <p:cTn id="15" dur="7">
                                          <p:stCondLst>
                                            <p:cond delay="328"/>
                                          </p:stCondLst>
                                        </p:cTn>
                                        <p:tgtEl>
                                          <p:spTgt spid="5">
                                            <p:txEl>
                                              <p:pRg st="0" end="0"/>
                                            </p:txEl>
                                          </p:spTgt>
                                        </p:tgtEl>
                                      </p:cBhvr>
                                      <p:to x="100000" y="80000"/>
                                    </p:animScale>
                                    <p:animScale>
                                      <p:cBhvr>
                                        <p:cTn id="16" dur="42" decel="50000">
                                          <p:stCondLst>
                                            <p:cond delay="335"/>
                                          </p:stCondLst>
                                        </p:cTn>
                                        <p:tgtEl>
                                          <p:spTgt spid="5">
                                            <p:txEl>
                                              <p:pRg st="0" end="0"/>
                                            </p:txEl>
                                          </p:spTgt>
                                        </p:tgtEl>
                                      </p:cBhvr>
                                      <p:to x="100000" y="100000"/>
                                    </p:animScale>
                                    <p:animScale>
                                      <p:cBhvr>
                                        <p:cTn id="17" dur="7">
                                          <p:stCondLst>
                                            <p:cond delay="411"/>
                                          </p:stCondLst>
                                        </p:cTn>
                                        <p:tgtEl>
                                          <p:spTgt spid="5">
                                            <p:txEl>
                                              <p:pRg st="0" end="0"/>
                                            </p:txEl>
                                          </p:spTgt>
                                        </p:tgtEl>
                                      </p:cBhvr>
                                      <p:to x="100000" y="90000"/>
                                    </p:animScale>
                                    <p:animScale>
                                      <p:cBhvr>
                                        <p:cTn id="18" dur="42" decel="50000">
                                          <p:stCondLst>
                                            <p:cond delay="417"/>
                                          </p:stCondLst>
                                        </p:cTn>
                                        <p:tgtEl>
                                          <p:spTgt spid="5">
                                            <p:txEl>
                                              <p:pRg st="0" end="0"/>
                                            </p:txEl>
                                          </p:spTgt>
                                        </p:tgtEl>
                                      </p:cBhvr>
                                      <p:to x="100000" y="100000"/>
                                    </p:animScale>
                                    <p:animScale>
                                      <p:cBhvr>
                                        <p:cTn id="19" dur="7">
                                          <p:stCondLst>
                                            <p:cond delay="452"/>
                                          </p:stCondLst>
                                        </p:cTn>
                                        <p:tgtEl>
                                          <p:spTgt spid="5">
                                            <p:txEl>
                                              <p:pRg st="0" end="0"/>
                                            </p:txEl>
                                          </p:spTgt>
                                        </p:tgtEl>
                                      </p:cBhvr>
                                      <p:to x="100000" y="95000"/>
                                    </p:animScale>
                                    <p:animScale>
                                      <p:cBhvr>
                                        <p:cTn id="20" dur="42" decel="50000">
                                          <p:stCondLst>
                                            <p:cond delay="459"/>
                                          </p:stCondLst>
                                        </p:cTn>
                                        <p:tgtEl>
                                          <p:spTgt spid="5">
                                            <p:txEl>
                                              <p:pRg st="0" end="0"/>
                                            </p:txEl>
                                          </p:spTgt>
                                        </p:tgtEl>
                                      </p:cBhvr>
                                      <p:to x="100000" y="100000"/>
                                    </p:animScale>
                                  </p:childTnLst>
                                </p:cTn>
                              </p:par>
                            </p:childTnLst>
                          </p:cTn>
                        </p:par>
                        <p:par>
                          <p:cTn id="21" fill="hold">
                            <p:stCondLst>
                              <p:cond delay="500"/>
                            </p:stCondLst>
                            <p:childTnLst>
                              <p:par>
                                <p:cTn id="22" presetID="26" presetClass="entr" presetSubtype="0" fill="hold" nodeType="afterEffect">
                                  <p:stCondLst>
                                    <p:cond delay="0"/>
                                  </p:stCondLst>
                                  <p:childTnLst>
                                    <p:set>
                                      <p:cBhvr>
                                        <p:cTn id="23" dur="1" fill="hold">
                                          <p:stCondLst>
                                            <p:cond delay="0"/>
                                          </p:stCondLst>
                                        </p:cTn>
                                        <p:tgtEl>
                                          <p:spTgt spid="5">
                                            <p:txEl>
                                              <p:pRg st="1" end="1"/>
                                            </p:txEl>
                                          </p:spTgt>
                                        </p:tgtEl>
                                        <p:attrNameLst>
                                          <p:attrName>style.visibility</p:attrName>
                                        </p:attrNameLst>
                                      </p:cBhvr>
                                      <p:to>
                                        <p:strVal val="visible"/>
                                      </p:to>
                                    </p:set>
                                    <p:animEffect transition="in" filter="wipe(down)">
                                      <p:cBhvr>
                                        <p:cTn id="24" dur="145">
                                          <p:stCondLst>
                                            <p:cond delay="0"/>
                                          </p:stCondLst>
                                        </p:cTn>
                                        <p:tgtEl>
                                          <p:spTgt spid="5">
                                            <p:txEl>
                                              <p:pRg st="1" end="1"/>
                                            </p:txEl>
                                          </p:spTgt>
                                        </p:tgtEl>
                                      </p:cBhvr>
                                    </p:animEffect>
                                    <p:anim calcmode="lin" valueType="num">
                                      <p:cBhvr>
                                        <p:cTn id="25" dur="456" tmFilter="0,0; 0.14,0.36; 0.43,0.73; 0.71,0.91; 1.0,1.0">
                                          <p:stCondLst>
                                            <p:cond delay="0"/>
                                          </p:stCondLst>
                                        </p:cTn>
                                        <p:tgtEl>
                                          <p:spTgt spid="5">
                                            <p:txEl>
                                              <p:pRg st="1" end="1"/>
                                            </p:txEl>
                                          </p:spTgt>
                                        </p:tgtEl>
                                        <p:attrNameLst>
                                          <p:attrName>ppt_x</p:attrName>
                                        </p:attrNameLst>
                                      </p:cBhvr>
                                      <p:tavLst>
                                        <p:tav tm="0">
                                          <p:val>
                                            <p:strVal val="#ppt_x-0.25"/>
                                          </p:val>
                                        </p:tav>
                                        <p:tav tm="100000">
                                          <p:val>
                                            <p:strVal val="#ppt_x"/>
                                          </p:val>
                                        </p:tav>
                                      </p:tavLst>
                                    </p:anim>
                                    <p:anim calcmode="lin" valueType="num">
                                      <p:cBhvr>
                                        <p:cTn id="26" dur="166" tmFilter="0.0,0.0; 0.25,0.07; 0.50,0.2; 0.75,0.467; 1.0,1.0">
                                          <p:stCondLst>
                                            <p:cond delay="0"/>
                                          </p:stCondLst>
                                        </p:cTn>
                                        <p:tgtEl>
                                          <p:spTgt spid="5">
                                            <p:txEl>
                                              <p:pRg st="1" end="1"/>
                                            </p:txEl>
                                          </p:spTgt>
                                        </p:tgtEl>
                                        <p:attrNameLst>
                                          <p:attrName>ppt_y</p:attrName>
                                        </p:attrNameLst>
                                      </p:cBhvr>
                                      <p:tavLst>
                                        <p:tav tm="0" fmla="#ppt_y-sin(pi*$)/3">
                                          <p:val>
                                            <p:fltVal val="0.5"/>
                                          </p:val>
                                        </p:tav>
                                        <p:tav tm="100000">
                                          <p:val>
                                            <p:fltVal val="1"/>
                                          </p:val>
                                        </p:tav>
                                      </p:tavLst>
                                    </p:anim>
                                    <p:anim calcmode="lin" valueType="num">
                                      <p:cBhvr>
                                        <p:cTn id="27" dur="166" tmFilter="0, 0; 0.125,0.2665; 0.25,0.4; 0.375,0.465; 0.5,0.5;  0.625,0.535; 0.75,0.6; 0.875,0.7335; 1,1">
                                          <p:stCondLst>
                                            <p:cond delay="166"/>
                                          </p:stCondLst>
                                        </p:cTn>
                                        <p:tgtEl>
                                          <p:spTgt spid="5">
                                            <p:txEl>
                                              <p:pRg st="1" end="1"/>
                                            </p:txEl>
                                          </p:spTgt>
                                        </p:tgtEl>
                                        <p:attrNameLst>
                                          <p:attrName>ppt_y</p:attrName>
                                        </p:attrNameLst>
                                      </p:cBhvr>
                                      <p:tavLst>
                                        <p:tav tm="0" fmla="#ppt_y-sin(pi*$)/9">
                                          <p:val>
                                            <p:fltVal val="0"/>
                                          </p:val>
                                        </p:tav>
                                        <p:tav tm="100000">
                                          <p:val>
                                            <p:fltVal val="1"/>
                                          </p:val>
                                        </p:tav>
                                      </p:tavLst>
                                    </p:anim>
                                    <p:anim calcmode="lin" valueType="num">
                                      <p:cBhvr>
                                        <p:cTn id="28" dur="83" tmFilter="0, 0; 0.125,0.2665; 0.25,0.4; 0.375,0.465; 0.5,0.5;  0.625,0.535; 0.75,0.6; 0.875,0.7335; 1,1">
                                          <p:stCondLst>
                                            <p:cond delay="331"/>
                                          </p:stCondLst>
                                        </p:cTn>
                                        <p:tgtEl>
                                          <p:spTgt spid="5">
                                            <p:txEl>
                                              <p:pRg st="1" end="1"/>
                                            </p:txEl>
                                          </p:spTgt>
                                        </p:tgtEl>
                                        <p:attrNameLst>
                                          <p:attrName>ppt_y</p:attrName>
                                        </p:attrNameLst>
                                      </p:cBhvr>
                                      <p:tavLst>
                                        <p:tav tm="0" fmla="#ppt_y-sin(pi*$)/27">
                                          <p:val>
                                            <p:fltVal val="0"/>
                                          </p:val>
                                        </p:tav>
                                        <p:tav tm="100000">
                                          <p:val>
                                            <p:fltVal val="1"/>
                                          </p:val>
                                        </p:tav>
                                      </p:tavLst>
                                    </p:anim>
                                    <p:anim calcmode="lin" valueType="num">
                                      <p:cBhvr>
                                        <p:cTn id="29" dur="41" tmFilter="0, 0; 0.125,0.2665; 0.25,0.4; 0.375,0.465; 0.5,0.5;  0.625,0.535; 0.75,0.6; 0.875,0.7335; 1,1">
                                          <p:stCondLst>
                                            <p:cond delay="414"/>
                                          </p:stCondLst>
                                        </p:cTn>
                                        <p:tgtEl>
                                          <p:spTgt spid="5">
                                            <p:txEl>
                                              <p:pRg st="1" end="1"/>
                                            </p:txEl>
                                          </p:spTgt>
                                        </p:tgtEl>
                                        <p:attrNameLst>
                                          <p:attrName>ppt_y</p:attrName>
                                        </p:attrNameLst>
                                      </p:cBhvr>
                                      <p:tavLst>
                                        <p:tav tm="0" fmla="#ppt_y-sin(pi*$)/81">
                                          <p:val>
                                            <p:fltVal val="0"/>
                                          </p:val>
                                        </p:tav>
                                        <p:tav tm="100000">
                                          <p:val>
                                            <p:fltVal val="1"/>
                                          </p:val>
                                        </p:tav>
                                      </p:tavLst>
                                    </p:anim>
                                    <p:animScale>
                                      <p:cBhvr>
                                        <p:cTn id="30" dur="7">
                                          <p:stCondLst>
                                            <p:cond delay="163"/>
                                          </p:stCondLst>
                                        </p:cTn>
                                        <p:tgtEl>
                                          <p:spTgt spid="5">
                                            <p:txEl>
                                              <p:pRg st="1" end="1"/>
                                            </p:txEl>
                                          </p:spTgt>
                                        </p:tgtEl>
                                      </p:cBhvr>
                                      <p:to x="100000" y="60000"/>
                                    </p:animScale>
                                    <p:animScale>
                                      <p:cBhvr>
                                        <p:cTn id="31" dur="42" decel="50000">
                                          <p:stCondLst>
                                            <p:cond delay="169"/>
                                          </p:stCondLst>
                                        </p:cTn>
                                        <p:tgtEl>
                                          <p:spTgt spid="5">
                                            <p:txEl>
                                              <p:pRg st="1" end="1"/>
                                            </p:txEl>
                                          </p:spTgt>
                                        </p:tgtEl>
                                      </p:cBhvr>
                                      <p:to x="100000" y="100000"/>
                                    </p:animScale>
                                    <p:animScale>
                                      <p:cBhvr>
                                        <p:cTn id="32" dur="7">
                                          <p:stCondLst>
                                            <p:cond delay="328"/>
                                          </p:stCondLst>
                                        </p:cTn>
                                        <p:tgtEl>
                                          <p:spTgt spid="5">
                                            <p:txEl>
                                              <p:pRg st="1" end="1"/>
                                            </p:txEl>
                                          </p:spTgt>
                                        </p:tgtEl>
                                      </p:cBhvr>
                                      <p:to x="100000" y="80000"/>
                                    </p:animScale>
                                    <p:animScale>
                                      <p:cBhvr>
                                        <p:cTn id="33" dur="42" decel="50000">
                                          <p:stCondLst>
                                            <p:cond delay="335"/>
                                          </p:stCondLst>
                                        </p:cTn>
                                        <p:tgtEl>
                                          <p:spTgt spid="5">
                                            <p:txEl>
                                              <p:pRg st="1" end="1"/>
                                            </p:txEl>
                                          </p:spTgt>
                                        </p:tgtEl>
                                      </p:cBhvr>
                                      <p:to x="100000" y="100000"/>
                                    </p:animScale>
                                    <p:animScale>
                                      <p:cBhvr>
                                        <p:cTn id="34" dur="7">
                                          <p:stCondLst>
                                            <p:cond delay="411"/>
                                          </p:stCondLst>
                                        </p:cTn>
                                        <p:tgtEl>
                                          <p:spTgt spid="5">
                                            <p:txEl>
                                              <p:pRg st="1" end="1"/>
                                            </p:txEl>
                                          </p:spTgt>
                                        </p:tgtEl>
                                      </p:cBhvr>
                                      <p:to x="100000" y="90000"/>
                                    </p:animScale>
                                    <p:animScale>
                                      <p:cBhvr>
                                        <p:cTn id="35" dur="42" decel="50000">
                                          <p:stCondLst>
                                            <p:cond delay="417"/>
                                          </p:stCondLst>
                                        </p:cTn>
                                        <p:tgtEl>
                                          <p:spTgt spid="5">
                                            <p:txEl>
                                              <p:pRg st="1" end="1"/>
                                            </p:txEl>
                                          </p:spTgt>
                                        </p:tgtEl>
                                      </p:cBhvr>
                                      <p:to x="100000" y="100000"/>
                                    </p:animScale>
                                    <p:animScale>
                                      <p:cBhvr>
                                        <p:cTn id="36" dur="7">
                                          <p:stCondLst>
                                            <p:cond delay="452"/>
                                          </p:stCondLst>
                                        </p:cTn>
                                        <p:tgtEl>
                                          <p:spTgt spid="5">
                                            <p:txEl>
                                              <p:pRg st="1" end="1"/>
                                            </p:txEl>
                                          </p:spTgt>
                                        </p:tgtEl>
                                      </p:cBhvr>
                                      <p:to x="100000" y="95000"/>
                                    </p:animScale>
                                    <p:animScale>
                                      <p:cBhvr>
                                        <p:cTn id="37" dur="42" decel="50000">
                                          <p:stCondLst>
                                            <p:cond delay="459"/>
                                          </p:stCondLst>
                                        </p:cTn>
                                        <p:tgtEl>
                                          <p:spTgt spid="5">
                                            <p:txEl>
                                              <p:pRg st="1" end="1"/>
                                            </p:txEl>
                                          </p:spTgt>
                                        </p:tgtEl>
                                      </p:cBhvr>
                                      <p:to x="100000" y="100000"/>
                                    </p:animScale>
                                  </p:childTnLst>
                                </p:cTn>
                              </p:par>
                            </p:childTnLst>
                          </p:cTn>
                        </p:par>
                        <p:par>
                          <p:cTn id="38" fill="hold">
                            <p:stCondLst>
                              <p:cond delay="1000"/>
                            </p:stCondLst>
                            <p:childTnLst>
                              <p:par>
                                <p:cTn id="39" presetID="26" presetClass="entr" presetSubtype="0" fill="hold" nodeType="afterEffect">
                                  <p:stCondLst>
                                    <p:cond delay="0"/>
                                  </p:stCondLst>
                                  <p:childTnLst>
                                    <p:set>
                                      <p:cBhvr>
                                        <p:cTn id="40" dur="1" fill="hold">
                                          <p:stCondLst>
                                            <p:cond delay="0"/>
                                          </p:stCondLst>
                                        </p:cTn>
                                        <p:tgtEl>
                                          <p:spTgt spid="5">
                                            <p:txEl>
                                              <p:pRg st="3" end="3"/>
                                            </p:txEl>
                                          </p:spTgt>
                                        </p:tgtEl>
                                        <p:attrNameLst>
                                          <p:attrName>style.visibility</p:attrName>
                                        </p:attrNameLst>
                                      </p:cBhvr>
                                      <p:to>
                                        <p:strVal val="visible"/>
                                      </p:to>
                                    </p:set>
                                    <p:animEffect transition="in" filter="wipe(down)">
                                      <p:cBhvr>
                                        <p:cTn id="41" dur="145">
                                          <p:stCondLst>
                                            <p:cond delay="0"/>
                                          </p:stCondLst>
                                        </p:cTn>
                                        <p:tgtEl>
                                          <p:spTgt spid="5">
                                            <p:txEl>
                                              <p:pRg st="3" end="3"/>
                                            </p:txEl>
                                          </p:spTgt>
                                        </p:tgtEl>
                                      </p:cBhvr>
                                    </p:animEffect>
                                    <p:anim calcmode="lin" valueType="num">
                                      <p:cBhvr>
                                        <p:cTn id="42" dur="456" tmFilter="0,0; 0.14,0.36; 0.43,0.73; 0.71,0.91; 1.0,1.0">
                                          <p:stCondLst>
                                            <p:cond delay="0"/>
                                          </p:stCondLst>
                                        </p:cTn>
                                        <p:tgtEl>
                                          <p:spTgt spid="5">
                                            <p:txEl>
                                              <p:pRg st="3" end="3"/>
                                            </p:txEl>
                                          </p:spTgt>
                                        </p:tgtEl>
                                        <p:attrNameLst>
                                          <p:attrName>ppt_x</p:attrName>
                                        </p:attrNameLst>
                                      </p:cBhvr>
                                      <p:tavLst>
                                        <p:tav tm="0">
                                          <p:val>
                                            <p:strVal val="#ppt_x-0.25"/>
                                          </p:val>
                                        </p:tav>
                                        <p:tav tm="100000">
                                          <p:val>
                                            <p:strVal val="#ppt_x"/>
                                          </p:val>
                                        </p:tav>
                                      </p:tavLst>
                                    </p:anim>
                                    <p:anim calcmode="lin" valueType="num">
                                      <p:cBhvr>
                                        <p:cTn id="43" dur="166" tmFilter="0.0,0.0; 0.25,0.07; 0.50,0.2; 0.75,0.467; 1.0,1.0">
                                          <p:stCondLst>
                                            <p:cond delay="0"/>
                                          </p:stCondLst>
                                        </p:cTn>
                                        <p:tgtEl>
                                          <p:spTgt spid="5">
                                            <p:txEl>
                                              <p:pRg st="3" end="3"/>
                                            </p:txEl>
                                          </p:spTgt>
                                        </p:tgtEl>
                                        <p:attrNameLst>
                                          <p:attrName>ppt_y</p:attrName>
                                        </p:attrNameLst>
                                      </p:cBhvr>
                                      <p:tavLst>
                                        <p:tav tm="0" fmla="#ppt_y-sin(pi*$)/3">
                                          <p:val>
                                            <p:fltVal val="0.5"/>
                                          </p:val>
                                        </p:tav>
                                        <p:tav tm="100000">
                                          <p:val>
                                            <p:fltVal val="1"/>
                                          </p:val>
                                        </p:tav>
                                      </p:tavLst>
                                    </p:anim>
                                    <p:anim calcmode="lin" valueType="num">
                                      <p:cBhvr>
                                        <p:cTn id="44" dur="166" tmFilter="0, 0; 0.125,0.2665; 0.25,0.4; 0.375,0.465; 0.5,0.5;  0.625,0.535; 0.75,0.6; 0.875,0.7335; 1,1">
                                          <p:stCondLst>
                                            <p:cond delay="166"/>
                                          </p:stCondLst>
                                        </p:cTn>
                                        <p:tgtEl>
                                          <p:spTgt spid="5">
                                            <p:txEl>
                                              <p:pRg st="3" end="3"/>
                                            </p:txEl>
                                          </p:spTgt>
                                        </p:tgtEl>
                                        <p:attrNameLst>
                                          <p:attrName>ppt_y</p:attrName>
                                        </p:attrNameLst>
                                      </p:cBhvr>
                                      <p:tavLst>
                                        <p:tav tm="0" fmla="#ppt_y-sin(pi*$)/9">
                                          <p:val>
                                            <p:fltVal val="0"/>
                                          </p:val>
                                        </p:tav>
                                        <p:tav tm="100000">
                                          <p:val>
                                            <p:fltVal val="1"/>
                                          </p:val>
                                        </p:tav>
                                      </p:tavLst>
                                    </p:anim>
                                    <p:anim calcmode="lin" valueType="num">
                                      <p:cBhvr>
                                        <p:cTn id="45" dur="83" tmFilter="0, 0; 0.125,0.2665; 0.25,0.4; 0.375,0.465; 0.5,0.5;  0.625,0.535; 0.75,0.6; 0.875,0.7335; 1,1">
                                          <p:stCondLst>
                                            <p:cond delay="331"/>
                                          </p:stCondLst>
                                        </p:cTn>
                                        <p:tgtEl>
                                          <p:spTgt spid="5">
                                            <p:txEl>
                                              <p:pRg st="3" end="3"/>
                                            </p:txEl>
                                          </p:spTgt>
                                        </p:tgtEl>
                                        <p:attrNameLst>
                                          <p:attrName>ppt_y</p:attrName>
                                        </p:attrNameLst>
                                      </p:cBhvr>
                                      <p:tavLst>
                                        <p:tav tm="0" fmla="#ppt_y-sin(pi*$)/27">
                                          <p:val>
                                            <p:fltVal val="0"/>
                                          </p:val>
                                        </p:tav>
                                        <p:tav tm="100000">
                                          <p:val>
                                            <p:fltVal val="1"/>
                                          </p:val>
                                        </p:tav>
                                      </p:tavLst>
                                    </p:anim>
                                    <p:anim calcmode="lin" valueType="num">
                                      <p:cBhvr>
                                        <p:cTn id="46" dur="41" tmFilter="0, 0; 0.125,0.2665; 0.25,0.4; 0.375,0.465; 0.5,0.5;  0.625,0.535; 0.75,0.6; 0.875,0.7335; 1,1">
                                          <p:stCondLst>
                                            <p:cond delay="414"/>
                                          </p:stCondLst>
                                        </p:cTn>
                                        <p:tgtEl>
                                          <p:spTgt spid="5">
                                            <p:txEl>
                                              <p:pRg st="3" end="3"/>
                                            </p:txEl>
                                          </p:spTgt>
                                        </p:tgtEl>
                                        <p:attrNameLst>
                                          <p:attrName>ppt_y</p:attrName>
                                        </p:attrNameLst>
                                      </p:cBhvr>
                                      <p:tavLst>
                                        <p:tav tm="0" fmla="#ppt_y-sin(pi*$)/81">
                                          <p:val>
                                            <p:fltVal val="0"/>
                                          </p:val>
                                        </p:tav>
                                        <p:tav tm="100000">
                                          <p:val>
                                            <p:fltVal val="1"/>
                                          </p:val>
                                        </p:tav>
                                      </p:tavLst>
                                    </p:anim>
                                    <p:animScale>
                                      <p:cBhvr>
                                        <p:cTn id="47" dur="7">
                                          <p:stCondLst>
                                            <p:cond delay="163"/>
                                          </p:stCondLst>
                                        </p:cTn>
                                        <p:tgtEl>
                                          <p:spTgt spid="5">
                                            <p:txEl>
                                              <p:pRg st="3" end="3"/>
                                            </p:txEl>
                                          </p:spTgt>
                                        </p:tgtEl>
                                      </p:cBhvr>
                                      <p:to x="100000" y="60000"/>
                                    </p:animScale>
                                    <p:animScale>
                                      <p:cBhvr>
                                        <p:cTn id="48" dur="42" decel="50000">
                                          <p:stCondLst>
                                            <p:cond delay="169"/>
                                          </p:stCondLst>
                                        </p:cTn>
                                        <p:tgtEl>
                                          <p:spTgt spid="5">
                                            <p:txEl>
                                              <p:pRg st="3" end="3"/>
                                            </p:txEl>
                                          </p:spTgt>
                                        </p:tgtEl>
                                      </p:cBhvr>
                                      <p:to x="100000" y="100000"/>
                                    </p:animScale>
                                    <p:animScale>
                                      <p:cBhvr>
                                        <p:cTn id="49" dur="7">
                                          <p:stCondLst>
                                            <p:cond delay="328"/>
                                          </p:stCondLst>
                                        </p:cTn>
                                        <p:tgtEl>
                                          <p:spTgt spid="5">
                                            <p:txEl>
                                              <p:pRg st="3" end="3"/>
                                            </p:txEl>
                                          </p:spTgt>
                                        </p:tgtEl>
                                      </p:cBhvr>
                                      <p:to x="100000" y="80000"/>
                                    </p:animScale>
                                    <p:animScale>
                                      <p:cBhvr>
                                        <p:cTn id="50" dur="42" decel="50000">
                                          <p:stCondLst>
                                            <p:cond delay="335"/>
                                          </p:stCondLst>
                                        </p:cTn>
                                        <p:tgtEl>
                                          <p:spTgt spid="5">
                                            <p:txEl>
                                              <p:pRg st="3" end="3"/>
                                            </p:txEl>
                                          </p:spTgt>
                                        </p:tgtEl>
                                      </p:cBhvr>
                                      <p:to x="100000" y="100000"/>
                                    </p:animScale>
                                    <p:animScale>
                                      <p:cBhvr>
                                        <p:cTn id="51" dur="7">
                                          <p:stCondLst>
                                            <p:cond delay="411"/>
                                          </p:stCondLst>
                                        </p:cTn>
                                        <p:tgtEl>
                                          <p:spTgt spid="5">
                                            <p:txEl>
                                              <p:pRg st="3" end="3"/>
                                            </p:txEl>
                                          </p:spTgt>
                                        </p:tgtEl>
                                      </p:cBhvr>
                                      <p:to x="100000" y="90000"/>
                                    </p:animScale>
                                    <p:animScale>
                                      <p:cBhvr>
                                        <p:cTn id="52" dur="42" decel="50000">
                                          <p:stCondLst>
                                            <p:cond delay="417"/>
                                          </p:stCondLst>
                                        </p:cTn>
                                        <p:tgtEl>
                                          <p:spTgt spid="5">
                                            <p:txEl>
                                              <p:pRg st="3" end="3"/>
                                            </p:txEl>
                                          </p:spTgt>
                                        </p:tgtEl>
                                      </p:cBhvr>
                                      <p:to x="100000" y="100000"/>
                                    </p:animScale>
                                    <p:animScale>
                                      <p:cBhvr>
                                        <p:cTn id="53" dur="7">
                                          <p:stCondLst>
                                            <p:cond delay="452"/>
                                          </p:stCondLst>
                                        </p:cTn>
                                        <p:tgtEl>
                                          <p:spTgt spid="5">
                                            <p:txEl>
                                              <p:pRg st="3" end="3"/>
                                            </p:txEl>
                                          </p:spTgt>
                                        </p:tgtEl>
                                      </p:cBhvr>
                                      <p:to x="100000" y="95000"/>
                                    </p:animScale>
                                    <p:animScale>
                                      <p:cBhvr>
                                        <p:cTn id="54" dur="42" decel="50000">
                                          <p:stCondLst>
                                            <p:cond delay="459"/>
                                          </p:stCondLst>
                                        </p:cTn>
                                        <p:tgtEl>
                                          <p:spTgt spid="5">
                                            <p:txEl>
                                              <p:pRg st="3" end="3"/>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4" name="عنصر نائب للمحتوى 3" descr="imagesCAXFGZ3B.jpg"/>
          <p:cNvPicPr>
            <a:picLocks noGrp="1" noChangeAspect="1"/>
          </p:cNvPicPr>
          <p:nvPr>
            <p:ph idx="1"/>
          </p:nvPr>
        </p:nvPicPr>
        <p:blipFill>
          <a:blip r:embed="rId2" cstate="print"/>
          <a:stretch>
            <a:fillRect/>
          </a:stretch>
        </p:blipFill>
        <p:spPr>
          <a:xfrm>
            <a:off x="0" y="0"/>
            <a:ext cx="9144000" cy="6858000"/>
          </a:xfrm>
        </p:spPr>
      </p:pic>
      <p:sp>
        <p:nvSpPr>
          <p:cNvPr id="5" name="Title 3"/>
          <p:cNvSpPr txBox="1">
            <a:spLocks/>
          </p:cNvSpPr>
          <p:nvPr/>
        </p:nvSpPr>
        <p:spPr>
          <a:xfrm>
            <a:off x="683568" y="0"/>
            <a:ext cx="7772400" cy="1362456"/>
          </a:xfrm>
          <a:prstGeom prst="rect">
            <a:avLst/>
          </a:prstGeom>
        </p:spPr>
        <p:txBody>
          <a:bodyPr vert="horz" lIns="91440" tIns="45720" rIns="91440" bIns="45720" rtlCol="1" anchor="ctr">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6000" i="0" u="none" strike="noStrike" kern="1200" cap="none" spc="0" normalizeH="0" baseline="0" noProof="0" dirty="0" smtClean="0">
                <a:ln>
                  <a:noFill/>
                </a:ln>
                <a:blipFill>
                  <a:blip r:embed="rId3"/>
                  <a:tile tx="0" ty="0" sx="100000" sy="100000" flip="none" algn="tl"/>
                </a:blipFill>
                <a:effectLst/>
                <a:uLnTx/>
                <a:uFillTx/>
                <a:latin typeface="+mj-lt"/>
                <a:ea typeface="+mj-ea"/>
                <a:cs typeface="PT Simple Bold Ruled" pitchFamily="2" charset="-78"/>
              </a:rPr>
              <a:t>أنزيمات الكائنات الدقيقة </a:t>
            </a:r>
            <a:endParaRPr kumimoji="0" lang="ar-SA" sz="6000" i="0" u="none" strike="noStrike" kern="1200" cap="none" spc="0" normalizeH="0" baseline="0" noProof="0" dirty="0">
              <a:ln>
                <a:noFill/>
              </a:ln>
              <a:blipFill>
                <a:blip r:embed="rId3"/>
                <a:tile tx="0" ty="0" sx="100000" sy="100000" flip="none" algn="tl"/>
              </a:blipFill>
              <a:effectLst/>
              <a:uLnTx/>
              <a:uFillTx/>
              <a:latin typeface="+mj-lt"/>
              <a:ea typeface="+mj-ea"/>
              <a:cs typeface="PT Simple Bold Ruled" pitchFamily="2" charset="-78"/>
            </a:endParaRPr>
          </a:p>
        </p:txBody>
      </p:sp>
      <p:sp>
        <p:nvSpPr>
          <p:cNvPr id="6" name="Text Placeholder 4"/>
          <p:cNvSpPr txBox="1">
            <a:spLocks/>
          </p:cNvSpPr>
          <p:nvPr/>
        </p:nvSpPr>
        <p:spPr>
          <a:xfrm>
            <a:off x="251520" y="1484313"/>
            <a:ext cx="8352927" cy="4752975"/>
          </a:xfrm>
          <a:prstGeom prst="rect">
            <a:avLst/>
          </a:prstGeom>
        </p:spPr>
        <p:txBody>
          <a:bodyPr vert="horz" lIns="91440" tIns="45720" rIns="91440" bIns="45720" rtlCol="1">
            <a:normAutofit/>
          </a:bodyPr>
          <a:lstStyle/>
          <a:p>
            <a:pPr marL="342900" marR="0" lvl="0" indent="-342900" algn="r" defTabSz="914400" rtl="1" eaLnBrk="1" fontAlgn="auto" latinLnBrk="0" hangingPunct="1">
              <a:lnSpc>
                <a:spcPct val="100000"/>
              </a:lnSpc>
              <a:spcBef>
                <a:spcPct val="20000"/>
              </a:spcBef>
              <a:spcAft>
                <a:spcPts val="0"/>
              </a:spcAft>
              <a:buClrTx/>
              <a:buSzTx/>
              <a:tabLst/>
              <a:defRPr/>
            </a:pPr>
            <a:r>
              <a:rPr kumimoji="0" lang="ar-SA" sz="2800" b="1" i="0" strike="noStrike" kern="1200" cap="none" spc="0" normalizeH="0" baseline="0" noProof="0" dirty="0" err="1" smtClean="0">
                <a:ln>
                  <a:noFill/>
                </a:ln>
                <a:effectLst>
                  <a:glow rad="101600">
                    <a:schemeClr val="tx1">
                      <a:alpha val="60000"/>
                    </a:schemeClr>
                  </a:glow>
                </a:effectLst>
                <a:uLnTx/>
                <a:uFillTx/>
                <a:cs typeface="PT Simple Bold Ruled" pitchFamily="2" charset="-78"/>
                <a:sym typeface="AGA Arabesque"/>
              </a:rPr>
              <a:t></a:t>
            </a:r>
            <a:r>
              <a:rPr kumimoji="0" lang="ar-SA" sz="2800" i="0" strike="noStrike" kern="1200" cap="none" spc="0" normalizeH="0" baseline="0" noProof="0" dirty="0" smtClean="0">
                <a:ln>
                  <a:noFill/>
                </a:ln>
                <a:solidFill>
                  <a:schemeClr val="accent6">
                    <a:lumMod val="75000"/>
                  </a:schemeClr>
                </a:solidFill>
                <a:effectLst>
                  <a:glow rad="101600">
                    <a:schemeClr val="tx1">
                      <a:alpha val="60000"/>
                    </a:schemeClr>
                  </a:glow>
                </a:effectLst>
                <a:uLnTx/>
                <a:uFillTx/>
                <a:cs typeface="PT Simple Bold Ruled" pitchFamily="2" charset="-78"/>
              </a:rPr>
              <a:t> </a:t>
            </a:r>
            <a:r>
              <a:rPr lang="ar-SA" sz="2800" dirty="0" smtClean="0">
                <a:solidFill>
                  <a:schemeClr val="accent6">
                    <a:lumMod val="75000"/>
                  </a:schemeClr>
                </a:solidFill>
                <a:effectLst>
                  <a:glow rad="101600">
                    <a:schemeClr val="tx1">
                      <a:alpha val="60000"/>
                    </a:schemeClr>
                  </a:glow>
                </a:effectLst>
                <a:cs typeface="PT Simple Bold Ruled" pitchFamily="2" charset="-78"/>
              </a:rPr>
              <a:t>ا</a:t>
            </a:r>
            <a:r>
              <a:rPr kumimoji="0" lang="ar-SA" sz="2800" i="0" strike="noStrike" kern="1200" cap="none" spc="0" normalizeH="0" baseline="0" noProof="0" dirty="0" err="1" smtClean="0">
                <a:ln>
                  <a:noFill/>
                </a:ln>
                <a:solidFill>
                  <a:schemeClr val="accent6">
                    <a:lumMod val="75000"/>
                  </a:schemeClr>
                </a:solidFill>
                <a:effectLst>
                  <a:glow rad="101600">
                    <a:schemeClr val="tx1">
                      <a:alpha val="60000"/>
                    </a:schemeClr>
                  </a:glow>
                </a:effectLst>
                <a:uLnTx/>
                <a:uFillTx/>
                <a:cs typeface="PT Simple Bold Ruled" pitchFamily="2" charset="-78"/>
              </a:rPr>
              <a:t>لانزيمات:</a:t>
            </a:r>
            <a:r>
              <a:rPr kumimoji="0" lang="ar-SA" sz="2800" i="0" strike="noStrike" kern="1200" cap="none" spc="0" normalizeH="0" baseline="0" noProof="0" dirty="0" smtClean="0">
                <a:ln>
                  <a:noFill/>
                </a:ln>
                <a:solidFill>
                  <a:schemeClr val="accent6">
                    <a:lumMod val="75000"/>
                  </a:schemeClr>
                </a:solidFill>
                <a:effectLst>
                  <a:glow rad="101600">
                    <a:schemeClr val="tx1">
                      <a:alpha val="60000"/>
                    </a:schemeClr>
                  </a:glow>
                </a:effectLst>
                <a:uLnTx/>
                <a:uFillTx/>
                <a:cs typeface="PT Simple Bold Ruled" pitchFamily="2" charset="-78"/>
              </a:rPr>
              <a:t>   </a:t>
            </a:r>
          </a:p>
          <a:p>
            <a:pPr marL="342900" marR="0" lvl="0" indent="-342900" algn="r" defTabSz="914400" rtl="1" eaLnBrk="1" fontAlgn="auto" latinLnBrk="0" hangingPunct="1">
              <a:lnSpc>
                <a:spcPct val="100000"/>
              </a:lnSpc>
              <a:spcBef>
                <a:spcPct val="20000"/>
              </a:spcBef>
              <a:spcAft>
                <a:spcPts val="0"/>
              </a:spcAft>
              <a:buClrTx/>
              <a:buSzTx/>
              <a:tabLst/>
              <a:defRPr/>
            </a:pPr>
            <a:r>
              <a:rPr kumimoji="0" lang="ar-SA" sz="2800" b="0" i="0" u="none" strike="noStrike" kern="1200" cap="none" spc="0" normalizeH="0" baseline="0" noProof="0" dirty="0" smtClean="0">
                <a:ln>
                  <a:noFill/>
                </a:ln>
                <a:solidFill>
                  <a:schemeClr val="bg1"/>
                </a:solidFill>
                <a:effectLst>
                  <a:glow rad="101600">
                    <a:schemeClr val="tx1">
                      <a:alpha val="60000"/>
                    </a:schemeClr>
                  </a:glow>
                </a:effectLst>
                <a:uLnTx/>
                <a:uFillTx/>
                <a:cs typeface="PT Simple Bold Ruled" pitchFamily="2" charset="-78"/>
              </a:rPr>
              <a:t>   </a:t>
            </a:r>
            <a:r>
              <a:rPr kumimoji="0" lang="ar-SA" sz="2800" b="0" i="0" u="none" strike="noStrike" kern="1200" cap="none" spc="0" normalizeH="0" baseline="0" noProof="0" dirty="0" err="1" smtClean="0">
                <a:ln>
                  <a:noFill/>
                </a:ln>
                <a:solidFill>
                  <a:schemeClr val="bg1"/>
                </a:solidFill>
                <a:effectLst>
                  <a:glow rad="101600">
                    <a:schemeClr val="tx1">
                      <a:alpha val="60000"/>
                    </a:schemeClr>
                  </a:glow>
                </a:effectLst>
                <a:uLnTx/>
                <a:uFillTx/>
                <a:cs typeface="PT Simple Bold Ruled" pitchFamily="2" charset="-78"/>
              </a:rPr>
              <a:t>عباره</a:t>
            </a:r>
            <a:r>
              <a:rPr kumimoji="0" lang="ar-SA" sz="2800" b="0" i="0" u="none" strike="noStrike" kern="1200" cap="none" spc="0" normalizeH="0" baseline="0" noProof="0" dirty="0" smtClean="0">
                <a:ln>
                  <a:noFill/>
                </a:ln>
                <a:solidFill>
                  <a:schemeClr val="bg1"/>
                </a:solidFill>
                <a:effectLst>
                  <a:glow rad="101600">
                    <a:schemeClr val="tx1">
                      <a:alpha val="60000"/>
                    </a:schemeClr>
                  </a:glow>
                </a:effectLst>
                <a:uLnTx/>
                <a:uFillTx/>
                <a:cs typeface="PT Simple Bold Ruled" pitchFamily="2" charset="-78"/>
              </a:rPr>
              <a:t> عن مادة عضوية تفرز بواسطة الكائنات الحيه</a:t>
            </a:r>
            <a:r>
              <a:rPr kumimoji="0" lang="ar-SA" sz="2800" b="0" i="0" u="none" strike="noStrike" kern="1200" cap="none" spc="0" normalizeH="0" noProof="0" dirty="0" smtClean="0">
                <a:ln>
                  <a:noFill/>
                </a:ln>
                <a:solidFill>
                  <a:schemeClr val="bg1"/>
                </a:solidFill>
                <a:effectLst>
                  <a:glow rad="101600">
                    <a:schemeClr val="tx1">
                      <a:alpha val="60000"/>
                    </a:schemeClr>
                  </a:glow>
                </a:effectLst>
                <a:uLnTx/>
                <a:uFillTx/>
                <a:cs typeface="PT Simple Bold Ruled" pitchFamily="2" charset="-78"/>
              </a:rPr>
              <a:t> </a:t>
            </a:r>
            <a:r>
              <a:rPr kumimoji="0" lang="ar-SA" sz="2800" b="0" i="0" u="none" strike="noStrike" kern="1200" cap="none" spc="0" normalizeH="0" baseline="0" noProof="0" dirty="0" smtClean="0">
                <a:ln>
                  <a:noFill/>
                </a:ln>
                <a:solidFill>
                  <a:schemeClr val="bg1"/>
                </a:solidFill>
                <a:effectLst>
                  <a:glow rad="101600">
                    <a:schemeClr val="tx1">
                      <a:alpha val="60000"/>
                    </a:schemeClr>
                  </a:glow>
                </a:effectLst>
                <a:uLnTx/>
                <a:uFillTx/>
                <a:cs typeface="PT Simple Bold Ruled" pitchFamily="2" charset="-78"/>
              </a:rPr>
              <a:t>سواء حيوانية او نباتية أو كائنات </a:t>
            </a:r>
            <a:r>
              <a:rPr kumimoji="0" lang="ar-SA" sz="2800" b="0" i="0" u="none" strike="noStrike" kern="1200" cap="none" spc="0" normalizeH="0" baseline="0" noProof="0" dirty="0" err="1" smtClean="0">
                <a:ln>
                  <a:noFill/>
                </a:ln>
                <a:solidFill>
                  <a:schemeClr val="bg1"/>
                </a:solidFill>
                <a:effectLst>
                  <a:glow rad="101600">
                    <a:schemeClr val="tx1">
                      <a:alpha val="60000"/>
                    </a:schemeClr>
                  </a:glow>
                </a:effectLst>
                <a:uLnTx/>
                <a:uFillTx/>
                <a:cs typeface="PT Simple Bold Ruled" pitchFamily="2" charset="-78"/>
              </a:rPr>
              <a:t>دقيقة </a:t>
            </a:r>
            <a:r>
              <a:rPr kumimoji="0" lang="ar-SA" sz="2800" b="0" i="0" u="none" strike="noStrike" kern="1200" cap="none" spc="0" normalizeH="0" baseline="0" noProof="0" dirty="0" smtClean="0">
                <a:ln>
                  <a:noFill/>
                </a:ln>
                <a:solidFill>
                  <a:schemeClr val="bg1"/>
                </a:solidFill>
                <a:effectLst>
                  <a:glow rad="101600">
                    <a:schemeClr val="tx1">
                      <a:alpha val="60000"/>
                    </a:schemeClr>
                  </a:glow>
                </a:effectLst>
                <a:uLnTx/>
                <a:uFillTx/>
                <a:cs typeface="PT Simple Bold Ruled" pitchFamily="2" charset="-78"/>
              </a:rPr>
              <a:t>, تساعد على تنشيط التفاعلات </a:t>
            </a:r>
            <a:r>
              <a:rPr kumimoji="0" lang="ar-SA" sz="2800" b="0" i="0" u="none" strike="noStrike" kern="1200" cap="none" spc="0" normalizeH="0" baseline="0" noProof="0" dirty="0" err="1" smtClean="0">
                <a:ln>
                  <a:noFill/>
                </a:ln>
                <a:solidFill>
                  <a:schemeClr val="bg1"/>
                </a:solidFill>
                <a:effectLst>
                  <a:glow rad="101600">
                    <a:schemeClr val="tx1">
                      <a:alpha val="60000"/>
                    </a:schemeClr>
                  </a:glow>
                </a:effectLst>
                <a:uLnTx/>
                <a:uFillTx/>
                <a:cs typeface="PT Simple Bold Ruled" pitchFamily="2" charset="-78"/>
              </a:rPr>
              <a:t>الكيموحيويه</a:t>
            </a:r>
            <a:r>
              <a:rPr kumimoji="0" lang="ar-SA" sz="2800" b="0" i="0" u="none" strike="noStrike" kern="1200" cap="none" spc="0" normalizeH="0" baseline="0" noProof="0" dirty="0" smtClean="0">
                <a:ln>
                  <a:noFill/>
                </a:ln>
                <a:solidFill>
                  <a:schemeClr val="bg1"/>
                </a:solidFill>
                <a:effectLst>
                  <a:glow rad="101600">
                    <a:schemeClr val="tx1">
                      <a:alpha val="60000"/>
                    </a:schemeClr>
                  </a:glow>
                </a:effectLst>
                <a:uLnTx/>
                <a:uFillTx/>
                <a:cs typeface="PT Simple Bold Ruled" pitchFamily="2" charset="-78"/>
              </a:rPr>
              <a:t> لذلك تعتبر ضرورية للحياة.</a:t>
            </a:r>
          </a:p>
          <a:p>
            <a:pPr marL="342900" marR="0" lvl="0" indent="-342900" algn="r" defTabSz="914400" rtl="1" eaLnBrk="1" fontAlgn="auto" latinLnBrk="0" hangingPunct="1">
              <a:lnSpc>
                <a:spcPct val="100000"/>
              </a:lnSpc>
              <a:spcBef>
                <a:spcPct val="20000"/>
              </a:spcBef>
              <a:spcAft>
                <a:spcPts val="0"/>
              </a:spcAft>
              <a:buClrTx/>
              <a:buSzTx/>
              <a:buFont typeface="Arial" pitchFamily="34" charset="0"/>
              <a:buChar char="•"/>
              <a:tabLst/>
              <a:defRPr/>
            </a:pPr>
            <a:endParaRPr kumimoji="0" lang="ar-SA" sz="2800" b="0" i="0" strike="noStrike" kern="1200" cap="none" spc="0" normalizeH="0" baseline="0" noProof="0" dirty="0" smtClean="0">
              <a:ln>
                <a:noFill/>
              </a:ln>
              <a:solidFill>
                <a:schemeClr val="bg1"/>
              </a:solidFill>
              <a:effectLst>
                <a:glow rad="101600">
                  <a:schemeClr val="tx1">
                    <a:alpha val="60000"/>
                  </a:schemeClr>
                </a:glow>
              </a:effectLst>
              <a:uLnTx/>
              <a:uFillTx/>
              <a:cs typeface="PT Simple Bold Ruled" pitchFamily="2" charset="-78"/>
            </a:endParaRPr>
          </a:p>
          <a:p>
            <a:pPr marL="342900" lvl="0" indent="-342900">
              <a:spcBef>
                <a:spcPct val="50000"/>
              </a:spcBef>
            </a:pPr>
            <a:r>
              <a:rPr lang="ar-SA" sz="2800" b="1" dirty="0" err="1" smtClean="0">
                <a:effectLst>
                  <a:glow rad="101600">
                    <a:schemeClr val="tx1">
                      <a:alpha val="60000"/>
                    </a:schemeClr>
                  </a:glow>
                </a:effectLst>
                <a:cs typeface="PT Simple Bold Ruled" pitchFamily="2" charset="-78"/>
                <a:sym typeface="AGA Arabesque"/>
              </a:rPr>
              <a:t></a:t>
            </a:r>
            <a:r>
              <a:rPr lang="ar-SA" sz="2800" b="1" dirty="0" smtClean="0">
                <a:effectLst>
                  <a:glow rad="101600">
                    <a:schemeClr val="tx1">
                      <a:alpha val="60000"/>
                    </a:schemeClr>
                  </a:glow>
                </a:effectLst>
                <a:cs typeface="PT Simple Bold Ruled" pitchFamily="2" charset="-78"/>
                <a:sym typeface="AGA Arabesque"/>
              </a:rPr>
              <a:t> </a:t>
            </a:r>
            <a:r>
              <a:rPr kumimoji="0" lang="ar-SA" sz="2800" i="0" strike="noStrike" kern="1200" cap="none" spc="0" normalizeH="0" baseline="0" noProof="0" dirty="0" smtClean="0">
                <a:ln>
                  <a:noFill/>
                </a:ln>
                <a:solidFill>
                  <a:schemeClr val="accent6">
                    <a:lumMod val="75000"/>
                  </a:schemeClr>
                </a:solidFill>
                <a:effectLst>
                  <a:glow rad="101600">
                    <a:schemeClr val="tx1">
                      <a:alpha val="60000"/>
                    </a:schemeClr>
                  </a:glow>
                </a:effectLst>
                <a:uLnTx/>
                <a:uFillTx/>
                <a:cs typeface="PT Simple Bold Ruled" pitchFamily="2" charset="-78"/>
              </a:rPr>
              <a:t>ما هي أهمية الإنزيمات بالنسبة للكائنات الحية </a:t>
            </a:r>
            <a:r>
              <a:rPr kumimoji="0" lang="ar-SA" sz="2800" i="0" strike="noStrike" kern="1200" cap="none" spc="0" normalizeH="0" baseline="0" noProof="0" dirty="0" err="1" smtClean="0">
                <a:ln>
                  <a:noFill/>
                </a:ln>
                <a:solidFill>
                  <a:schemeClr val="accent6">
                    <a:lumMod val="75000"/>
                  </a:schemeClr>
                </a:solidFill>
                <a:effectLst>
                  <a:glow rad="101600">
                    <a:schemeClr val="tx1">
                      <a:alpha val="60000"/>
                    </a:schemeClr>
                  </a:glow>
                </a:effectLst>
                <a:uLnTx/>
                <a:uFillTx/>
                <a:cs typeface="PT Simple Bold Ruled" pitchFamily="2" charset="-78"/>
              </a:rPr>
              <a:t>الدقيقة ؟</a:t>
            </a:r>
            <a:endParaRPr kumimoji="0" lang="ar-SA" sz="2800" i="0" strike="noStrike" kern="1200" cap="none" spc="0" normalizeH="0" baseline="0" noProof="0" dirty="0" smtClean="0">
              <a:ln>
                <a:noFill/>
              </a:ln>
              <a:solidFill>
                <a:schemeClr val="accent6">
                  <a:lumMod val="75000"/>
                </a:schemeClr>
              </a:solidFill>
              <a:effectLst>
                <a:glow rad="101600">
                  <a:schemeClr val="tx1">
                    <a:alpha val="60000"/>
                  </a:schemeClr>
                </a:glow>
              </a:effectLst>
              <a:uLnTx/>
              <a:uFillTx/>
              <a:cs typeface="PT Simple Bold Ruled" pitchFamily="2" charset="-78"/>
            </a:endParaRPr>
          </a:p>
          <a:p>
            <a:pPr marL="342900" marR="0" lvl="0" indent="-342900" algn="r" defTabSz="914400" rtl="1" eaLnBrk="1" fontAlgn="auto" latinLnBrk="0" hangingPunct="1">
              <a:lnSpc>
                <a:spcPct val="100000"/>
              </a:lnSpc>
              <a:spcBef>
                <a:spcPct val="50000"/>
              </a:spcBef>
              <a:spcAft>
                <a:spcPts val="0"/>
              </a:spcAft>
              <a:buClrTx/>
              <a:buSzTx/>
              <a:tabLst/>
              <a:defRPr/>
            </a:pPr>
            <a:r>
              <a:rPr kumimoji="0" lang="ar-SA" sz="2800" b="1" i="0" u="none" strike="noStrike" kern="1200" cap="none" spc="0" normalizeH="0" baseline="0" noProof="0" dirty="0" smtClean="0">
                <a:ln>
                  <a:noFill/>
                </a:ln>
                <a:solidFill>
                  <a:schemeClr val="bg1"/>
                </a:solidFill>
                <a:effectLst>
                  <a:glow rad="101600">
                    <a:schemeClr val="tx1">
                      <a:alpha val="60000"/>
                    </a:schemeClr>
                  </a:glow>
                </a:effectLst>
                <a:uLnTx/>
                <a:uFillTx/>
                <a:cs typeface="PT Simple Bold Ruled" pitchFamily="2" charset="-78"/>
              </a:rPr>
              <a:t>      يعتمد النشاط </a:t>
            </a:r>
            <a:r>
              <a:rPr kumimoji="0" lang="ar-SA" sz="2800" b="1" i="0" u="none" strike="noStrike" kern="1200" cap="none" spc="0" normalizeH="0" baseline="0" noProof="0" dirty="0" err="1" smtClean="0">
                <a:ln>
                  <a:noFill/>
                </a:ln>
                <a:solidFill>
                  <a:schemeClr val="bg1"/>
                </a:solidFill>
                <a:effectLst>
                  <a:glow rad="101600">
                    <a:schemeClr val="tx1">
                      <a:alpha val="60000"/>
                    </a:schemeClr>
                  </a:glow>
                </a:effectLst>
                <a:uLnTx/>
                <a:uFillTx/>
                <a:cs typeface="PT Simple Bold Ruled" pitchFamily="2" charset="-78"/>
              </a:rPr>
              <a:t>الكيموحيوي</a:t>
            </a:r>
            <a:r>
              <a:rPr kumimoji="0" lang="ar-SA" sz="2800" b="1" i="0" u="none" strike="noStrike" kern="1200" cap="none" spc="0" normalizeH="0" baseline="0" noProof="0" dirty="0" smtClean="0">
                <a:ln>
                  <a:noFill/>
                </a:ln>
                <a:solidFill>
                  <a:schemeClr val="bg1"/>
                </a:solidFill>
                <a:effectLst>
                  <a:glow rad="101600">
                    <a:schemeClr val="tx1">
                      <a:alpha val="60000"/>
                    </a:schemeClr>
                  </a:glow>
                </a:effectLst>
                <a:uLnTx/>
                <a:uFillTx/>
                <a:cs typeface="PT Simple Bold Ruled" pitchFamily="2" charset="-78"/>
              </a:rPr>
              <a:t> للكائنات الدقيقة على عديد من الإنزيمات التي تعمل كعوامل مساعدة في كثير من التفاعلات </a:t>
            </a:r>
            <a:r>
              <a:rPr kumimoji="0" lang="ar-SA" sz="2800" b="1" i="0" u="none" strike="noStrike" kern="1200" cap="none" spc="0" normalizeH="0" baseline="0" noProof="0" dirty="0" err="1" smtClean="0">
                <a:ln>
                  <a:noFill/>
                </a:ln>
                <a:solidFill>
                  <a:schemeClr val="bg1"/>
                </a:solidFill>
                <a:effectLst>
                  <a:glow rad="101600">
                    <a:schemeClr val="tx1">
                      <a:alpha val="60000"/>
                    </a:schemeClr>
                  </a:glow>
                </a:effectLst>
                <a:uLnTx/>
                <a:uFillTx/>
                <a:cs typeface="PT Simple Bold Ruled" pitchFamily="2" charset="-78"/>
              </a:rPr>
              <a:t>الأيضية</a:t>
            </a:r>
            <a:r>
              <a:rPr kumimoji="0" lang="ar-SA" sz="2800" b="1" i="0" u="none" strike="noStrike" kern="1200" cap="none" spc="0" normalizeH="0" baseline="0" noProof="0" dirty="0" smtClean="0">
                <a:ln>
                  <a:noFill/>
                </a:ln>
                <a:solidFill>
                  <a:schemeClr val="bg1"/>
                </a:solidFill>
                <a:effectLst>
                  <a:glow rad="101600">
                    <a:schemeClr val="tx1">
                      <a:alpha val="60000"/>
                    </a:schemeClr>
                  </a:glow>
                </a:effectLst>
                <a:uLnTx/>
                <a:uFillTx/>
                <a:cs typeface="PT Simple Bold Ruled" pitchFamily="2" charset="-78"/>
              </a:rPr>
              <a:t> المختلفة.</a:t>
            </a:r>
          </a:p>
          <a:p>
            <a:pPr marL="342900" marR="0" lvl="0" indent="-342900" algn="r" defTabSz="914400" rtl="1" eaLnBrk="1" fontAlgn="auto" latinLnBrk="0" hangingPunct="1">
              <a:lnSpc>
                <a:spcPct val="100000"/>
              </a:lnSpc>
              <a:spcBef>
                <a:spcPct val="20000"/>
              </a:spcBef>
              <a:spcAft>
                <a:spcPts val="0"/>
              </a:spcAft>
              <a:buClrTx/>
              <a:buSzTx/>
              <a:buFont typeface="Arial" pitchFamily="34" charset="0"/>
              <a:buChar char="•"/>
              <a:tabLst/>
              <a:defRPr/>
            </a:pPr>
            <a:endParaRPr kumimoji="0" lang="ar-SA" sz="2800" b="0" i="0" u="none" strike="noStrike" kern="1200" cap="none" spc="0" normalizeH="0" baseline="0" noProof="0" dirty="0" smtClean="0">
              <a:ln>
                <a:noFill/>
              </a:ln>
              <a:solidFill>
                <a:schemeClr val="bg1"/>
              </a:solidFill>
              <a:effectLst>
                <a:glow rad="101600">
                  <a:schemeClr val="tx1">
                    <a:alpha val="60000"/>
                  </a:schemeClr>
                </a:glow>
              </a:effectLst>
              <a:uLnTx/>
              <a:uFillTx/>
              <a:cs typeface="PT Simple Bold Ruled"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nodeType="after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1000" fill="hold"/>
                                        <p:tgtEl>
                                          <p:spTgt spid="6">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6">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6">
                                            <p:txEl>
                                              <p:pRg st="0" end="0"/>
                                            </p:txEl>
                                          </p:spTgt>
                                        </p:tgtEl>
                                      </p:cBhvr>
                                    </p:animEffect>
                                  </p:childTnLst>
                                </p:cTn>
                              </p:par>
                            </p:childTnLst>
                          </p:cTn>
                        </p:par>
                        <p:par>
                          <p:cTn id="10" fill="hold">
                            <p:stCondLst>
                              <p:cond delay="1000"/>
                            </p:stCondLst>
                            <p:childTnLst>
                              <p:par>
                                <p:cTn id="11" presetID="29" presetClass="entr" presetSubtype="0" fill="hold" nodeType="after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p:cTn id="13" dur="1000" fill="hold"/>
                                        <p:tgtEl>
                                          <p:spTgt spid="6">
                                            <p:txEl>
                                              <p:pRg st="1" end="1"/>
                                            </p:txEl>
                                          </p:spTgt>
                                        </p:tgtEl>
                                        <p:attrNameLst>
                                          <p:attrName>ppt_x</p:attrName>
                                        </p:attrNameLst>
                                      </p:cBhvr>
                                      <p:tavLst>
                                        <p:tav tm="0">
                                          <p:val>
                                            <p:strVal val="#ppt_x-.2"/>
                                          </p:val>
                                        </p:tav>
                                        <p:tav tm="100000">
                                          <p:val>
                                            <p:strVal val="#ppt_x"/>
                                          </p:val>
                                        </p:tav>
                                      </p:tavLst>
                                    </p:anim>
                                    <p:anim calcmode="lin" valueType="num">
                                      <p:cBhvr>
                                        <p:cTn id="14" dur="1000" fill="hold"/>
                                        <p:tgtEl>
                                          <p:spTgt spid="6">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5" dur="1000"/>
                                        <p:tgtEl>
                                          <p:spTgt spid="6">
                                            <p:txEl>
                                              <p:pRg st="1" end="1"/>
                                            </p:txEl>
                                          </p:spTgt>
                                        </p:tgtEl>
                                      </p:cBhvr>
                                    </p:animEffect>
                                  </p:childTnLst>
                                </p:cTn>
                              </p:par>
                            </p:childTnLst>
                          </p:cTn>
                        </p:par>
                        <p:par>
                          <p:cTn id="16" fill="hold">
                            <p:stCondLst>
                              <p:cond delay="2000"/>
                            </p:stCondLst>
                            <p:childTnLst>
                              <p:par>
                                <p:cTn id="17" presetID="29" presetClass="entr" presetSubtype="0" fill="hold" nodeType="after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anim calcmode="lin" valueType="num">
                                      <p:cBhvr>
                                        <p:cTn id="19" dur="1000" fill="hold"/>
                                        <p:tgtEl>
                                          <p:spTgt spid="6">
                                            <p:txEl>
                                              <p:pRg st="3" end="3"/>
                                            </p:txEl>
                                          </p:spTgt>
                                        </p:tgtEl>
                                        <p:attrNameLst>
                                          <p:attrName>ppt_x</p:attrName>
                                        </p:attrNameLst>
                                      </p:cBhvr>
                                      <p:tavLst>
                                        <p:tav tm="0">
                                          <p:val>
                                            <p:strVal val="#ppt_x-.2"/>
                                          </p:val>
                                        </p:tav>
                                        <p:tav tm="100000">
                                          <p:val>
                                            <p:strVal val="#ppt_x"/>
                                          </p:val>
                                        </p:tav>
                                      </p:tavLst>
                                    </p:anim>
                                    <p:anim calcmode="lin" valueType="num">
                                      <p:cBhvr>
                                        <p:cTn id="20" dur="1000" fill="hold"/>
                                        <p:tgtEl>
                                          <p:spTgt spid="6">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6">
                                            <p:txEl>
                                              <p:pRg st="3" end="3"/>
                                            </p:txEl>
                                          </p:spTgt>
                                        </p:tgtEl>
                                      </p:cBhvr>
                                    </p:animEffect>
                                  </p:childTnLst>
                                </p:cTn>
                              </p:par>
                            </p:childTnLst>
                          </p:cTn>
                        </p:par>
                        <p:par>
                          <p:cTn id="22" fill="hold">
                            <p:stCondLst>
                              <p:cond delay="3000"/>
                            </p:stCondLst>
                            <p:childTnLst>
                              <p:par>
                                <p:cTn id="23" presetID="29" presetClass="entr" presetSubtype="0" fill="hold" nodeType="afterEffect">
                                  <p:stCondLst>
                                    <p:cond delay="0"/>
                                  </p:stCondLst>
                                  <p:childTnLst>
                                    <p:set>
                                      <p:cBhvr>
                                        <p:cTn id="24" dur="1" fill="hold">
                                          <p:stCondLst>
                                            <p:cond delay="0"/>
                                          </p:stCondLst>
                                        </p:cTn>
                                        <p:tgtEl>
                                          <p:spTgt spid="6">
                                            <p:txEl>
                                              <p:pRg st="4" end="4"/>
                                            </p:txEl>
                                          </p:spTgt>
                                        </p:tgtEl>
                                        <p:attrNameLst>
                                          <p:attrName>style.visibility</p:attrName>
                                        </p:attrNameLst>
                                      </p:cBhvr>
                                      <p:to>
                                        <p:strVal val="visible"/>
                                      </p:to>
                                    </p:set>
                                    <p:anim calcmode="lin" valueType="num">
                                      <p:cBhvr>
                                        <p:cTn id="25" dur="1000" fill="hold"/>
                                        <p:tgtEl>
                                          <p:spTgt spid="6">
                                            <p:txEl>
                                              <p:pRg st="4" end="4"/>
                                            </p:txEl>
                                          </p:spTgt>
                                        </p:tgtEl>
                                        <p:attrNameLst>
                                          <p:attrName>ppt_x</p:attrName>
                                        </p:attrNameLst>
                                      </p:cBhvr>
                                      <p:tavLst>
                                        <p:tav tm="0">
                                          <p:val>
                                            <p:strVal val="#ppt_x-.2"/>
                                          </p:val>
                                        </p:tav>
                                        <p:tav tm="100000">
                                          <p:val>
                                            <p:strVal val="#ppt_x"/>
                                          </p:val>
                                        </p:tav>
                                      </p:tavLst>
                                    </p:anim>
                                    <p:anim calcmode="lin" valueType="num">
                                      <p:cBhvr>
                                        <p:cTn id="26" dur="1000" fill="hold"/>
                                        <p:tgtEl>
                                          <p:spTgt spid="6">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27" dur="10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4" name="عنصر نائب للمحتوى 3" descr="imagesCAXFGZ3B.jpg"/>
          <p:cNvPicPr>
            <a:picLocks noGrp="1" noChangeAspect="1"/>
          </p:cNvPicPr>
          <p:nvPr>
            <p:ph idx="1"/>
          </p:nvPr>
        </p:nvPicPr>
        <p:blipFill>
          <a:blip r:embed="rId2" cstate="print"/>
          <a:stretch>
            <a:fillRect/>
          </a:stretch>
        </p:blipFill>
        <p:spPr>
          <a:xfrm>
            <a:off x="0" y="0"/>
            <a:ext cx="9144000" cy="6858000"/>
          </a:xfrm>
        </p:spPr>
      </p:pic>
      <p:sp>
        <p:nvSpPr>
          <p:cNvPr id="5" name="Text Placeholder 4"/>
          <p:cNvSpPr txBox="1">
            <a:spLocks/>
          </p:cNvSpPr>
          <p:nvPr/>
        </p:nvSpPr>
        <p:spPr>
          <a:xfrm>
            <a:off x="323528" y="548680"/>
            <a:ext cx="8424935" cy="5688609"/>
          </a:xfrm>
          <a:prstGeom prst="rect">
            <a:avLst/>
          </a:prstGeom>
        </p:spPr>
        <p:txBody>
          <a:bodyPr vert="horz" lIns="91440" tIns="45720" rIns="91440" bIns="45720" rtlCol="1">
            <a:noAutofit/>
          </a:bodyPr>
          <a:lstStyle/>
          <a:p>
            <a:pPr marL="342900" lvl="0" indent="-342900">
              <a:spcBef>
                <a:spcPct val="20000"/>
              </a:spcBef>
            </a:pPr>
            <a:r>
              <a:rPr lang="ar-SA" sz="2400" b="1" dirty="0" err="1" smtClean="0">
                <a:cs typeface="PT Simple Bold Ruled" pitchFamily="2" charset="-78"/>
                <a:sym typeface="AGA Arabesque"/>
              </a:rPr>
              <a:t></a:t>
            </a:r>
            <a:r>
              <a:rPr lang="ar-SA" sz="2400" b="1" dirty="0" smtClean="0">
                <a:cs typeface="PT Simple Bold Ruled" pitchFamily="2" charset="-78"/>
                <a:sym typeface="AGA Arabesque"/>
              </a:rPr>
              <a:t> </a:t>
            </a:r>
            <a:r>
              <a:rPr kumimoji="0" lang="ar-SA" sz="2800" b="0" i="0" strike="noStrike" kern="1200" cap="none" spc="0" normalizeH="0" baseline="0" noProof="0" dirty="0" smtClean="0">
                <a:ln>
                  <a:noFill/>
                </a:ln>
                <a:solidFill>
                  <a:schemeClr val="bg1"/>
                </a:solidFill>
                <a:effectLst>
                  <a:glow rad="101600">
                    <a:schemeClr val="tx1">
                      <a:alpha val="60000"/>
                    </a:schemeClr>
                  </a:glow>
                </a:effectLst>
                <a:uLnTx/>
                <a:uFillTx/>
                <a:cs typeface="PT Simple Bold Ruled" pitchFamily="2" charset="-78"/>
              </a:rPr>
              <a:t>أهم خواص وصفات </a:t>
            </a:r>
            <a:r>
              <a:rPr kumimoji="0" lang="ar-SA" sz="2800" b="0" i="0" strike="noStrike" kern="1200" cap="none" spc="0" normalizeH="0" baseline="0" noProof="0" dirty="0" err="1" smtClean="0">
                <a:ln>
                  <a:noFill/>
                </a:ln>
                <a:solidFill>
                  <a:schemeClr val="bg1"/>
                </a:solidFill>
                <a:effectLst>
                  <a:glow rad="101600">
                    <a:schemeClr val="tx1">
                      <a:alpha val="60000"/>
                    </a:schemeClr>
                  </a:glow>
                </a:effectLst>
                <a:uLnTx/>
                <a:uFillTx/>
                <a:cs typeface="PT Simple Bold Ruled" pitchFamily="2" charset="-78"/>
              </a:rPr>
              <a:t>الأنزيمات:</a:t>
            </a:r>
            <a:endParaRPr kumimoji="0" lang="ar-SA" sz="2800" b="0" i="0" strike="noStrike" kern="1200" cap="none" spc="0" normalizeH="0" baseline="0" noProof="0" dirty="0" smtClean="0">
              <a:ln>
                <a:noFill/>
              </a:ln>
              <a:solidFill>
                <a:schemeClr val="bg1"/>
              </a:solidFill>
              <a:effectLst>
                <a:glow rad="101600">
                  <a:schemeClr val="tx1">
                    <a:alpha val="60000"/>
                  </a:schemeClr>
                </a:glow>
              </a:effectLst>
              <a:uLnTx/>
              <a:uFillTx/>
              <a:cs typeface="PT Simple Bold Ruled" pitchFamily="2" charset="-78"/>
            </a:endParaRPr>
          </a:p>
          <a:p>
            <a:pPr marL="342900" marR="0" lvl="0" indent="-342900" algn="r" defTabSz="914400" rtl="1" eaLnBrk="1" fontAlgn="auto" latinLnBrk="0" hangingPunct="1">
              <a:lnSpc>
                <a:spcPct val="100000"/>
              </a:lnSpc>
              <a:spcBef>
                <a:spcPct val="20000"/>
              </a:spcBef>
              <a:spcAft>
                <a:spcPts val="0"/>
              </a:spcAft>
              <a:buClrTx/>
              <a:buSzTx/>
              <a:tabLst/>
              <a:defRPr/>
            </a:pPr>
            <a:r>
              <a:rPr lang="ar-SA" sz="2400" dirty="0" err="1" smtClean="0">
                <a:solidFill>
                  <a:schemeClr val="bg1"/>
                </a:solidFill>
                <a:cs typeface="PT Simple Bold Ruled" pitchFamily="2" charset="-78"/>
                <a:sym typeface="AGA Arabesque"/>
              </a:rPr>
              <a:t></a:t>
            </a:r>
            <a:r>
              <a:rPr kumimoji="0" lang="ar-SA" sz="2400" b="0" i="0" u="none" strike="noStrike" kern="1200" cap="none" spc="0" normalizeH="0" baseline="0" noProof="0" dirty="0" smtClean="0">
                <a:ln>
                  <a:noFill/>
                </a:ln>
                <a:solidFill>
                  <a:schemeClr val="bg1"/>
                </a:solidFill>
                <a:effectLst/>
                <a:uLnTx/>
                <a:uFillTx/>
                <a:cs typeface="PT Simple Bold Ruled" pitchFamily="2" charset="-78"/>
              </a:rPr>
              <a:t> </a:t>
            </a:r>
            <a:r>
              <a:rPr kumimoji="0" lang="ar-SA" sz="2400" b="0" i="0" u="none" strike="noStrike" kern="1200" cap="none" spc="0" normalizeH="0" baseline="0" noProof="0" dirty="0" smtClean="0">
                <a:ln>
                  <a:noFill/>
                </a:ln>
                <a:solidFill>
                  <a:schemeClr val="accent6">
                    <a:lumMod val="75000"/>
                  </a:schemeClr>
                </a:solidFill>
                <a:effectLst>
                  <a:glow rad="101600">
                    <a:schemeClr val="tx1">
                      <a:alpha val="60000"/>
                    </a:schemeClr>
                  </a:glow>
                </a:effectLst>
                <a:uLnTx/>
                <a:uFillTx/>
                <a:cs typeface="PT Simple Bold Ruled" pitchFamily="2" charset="-78"/>
              </a:rPr>
              <a:t>تزيد من سرعة التفاعلات </a:t>
            </a:r>
            <a:r>
              <a:rPr kumimoji="0" lang="ar-SA" sz="2400" b="0" i="0" u="none" strike="noStrike" kern="1200" cap="none" spc="0" normalizeH="0" baseline="0" noProof="0" dirty="0" err="1" smtClean="0">
                <a:ln>
                  <a:noFill/>
                </a:ln>
                <a:solidFill>
                  <a:schemeClr val="accent6">
                    <a:lumMod val="75000"/>
                  </a:schemeClr>
                </a:solidFill>
                <a:effectLst>
                  <a:glow rad="101600">
                    <a:schemeClr val="tx1">
                      <a:alpha val="60000"/>
                    </a:schemeClr>
                  </a:glow>
                </a:effectLst>
                <a:uLnTx/>
                <a:uFillTx/>
                <a:cs typeface="PT Simple Bold Ruled" pitchFamily="2" charset="-78"/>
              </a:rPr>
              <a:t>الكيموحيوية</a:t>
            </a:r>
            <a:r>
              <a:rPr kumimoji="0" lang="ar-SA" sz="2400" b="0" i="0" u="none" strike="noStrike" kern="1200" cap="none" spc="0" normalizeH="0" baseline="0" noProof="0" dirty="0" smtClean="0">
                <a:ln>
                  <a:noFill/>
                </a:ln>
                <a:solidFill>
                  <a:schemeClr val="accent6">
                    <a:lumMod val="75000"/>
                  </a:schemeClr>
                </a:solidFill>
                <a:effectLst>
                  <a:glow rad="101600">
                    <a:schemeClr val="tx1">
                      <a:alpha val="60000"/>
                    </a:schemeClr>
                  </a:glow>
                </a:effectLst>
                <a:uLnTx/>
                <a:uFillTx/>
                <a:cs typeface="PT Simple Bold Ruled" pitchFamily="2" charset="-78"/>
              </a:rPr>
              <a:t> ولو كانت بمقادير ضئيلة.</a:t>
            </a:r>
          </a:p>
          <a:p>
            <a:pPr marL="342900" lvl="0" indent="-342900">
              <a:spcBef>
                <a:spcPct val="20000"/>
              </a:spcBef>
              <a:defRPr/>
            </a:pPr>
            <a:r>
              <a:rPr lang="ar-SA" sz="2400" dirty="0" err="1" smtClean="0">
                <a:solidFill>
                  <a:schemeClr val="bg1"/>
                </a:solidFill>
                <a:cs typeface="PT Simple Bold Ruled" pitchFamily="2" charset="-78"/>
                <a:sym typeface="AGA Arabesque"/>
              </a:rPr>
              <a:t></a:t>
            </a:r>
            <a:r>
              <a:rPr lang="ar-SA" sz="2400" dirty="0" smtClean="0">
                <a:solidFill>
                  <a:schemeClr val="bg1"/>
                </a:solidFill>
                <a:cs typeface="PT Simple Bold Ruled" pitchFamily="2" charset="-78"/>
                <a:sym typeface="AGA Arabesque"/>
              </a:rPr>
              <a:t> </a:t>
            </a:r>
            <a:r>
              <a:rPr kumimoji="0" lang="ar-SA" sz="2400" b="0" i="0" u="none" strike="noStrike" kern="1200" cap="none" spc="0" normalizeH="0" baseline="0" noProof="0" dirty="0" smtClean="0">
                <a:ln>
                  <a:noFill/>
                </a:ln>
                <a:solidFill>
                  <a:schemeClr val="accent6">
                    <a:lumMod val="75000"/>
                  </a:schemeClr>
                </a:solidFill>
                <a:effectLst>
                  <a:glow rad="101600">
                    <a:schemeClr val="tx1">
                      <a:alpha val="60000"/>
                    </a:schemeClr>
                  </a:glow>
                </a:effectLst>
                <a:uLnTx/>
                <a:uFillTx/>
                <a:cs typeface="PT Simple Bold Ruled" pitchFamily="2" charset="-78"/>
              </a:rPr>
              <a:t>لا تشترك في التفاعل ولا تفني وتبقى كما هي بدون تغير.</a:t>
            </a:r>
          </a:p>
          <a:p>
            <a:pPr marL="342900" lvl="0" indent="-342900">
              <a:spcBef>
                <a:spcPct val="20000"/>
              </a:spcBef>
              <a:defRPr/>
            </a:pPr>
            <a:r>
              <a:rPr lang="ar-SA" sz="2400" dirty="0" err="1" smtClean="0">
                <a:solidFill>
                  <a:schemeClr val="bg1"/>
                </a:solidFill>
                <a:cs typeface="PT Simple Bold Ruled" pitchFamily="2" charset="-78"/>
                <a:sym typeface="AGA Arabesque"/>
              </a:rPr>
              <a:t></a:t>
            </a:r>
            <a:r>
              <a:rPr lang="ar-SA" sz="2400" dirty="0" smtClean="0">
                <a:solidFill>
                  <a:schemeClr val="bg1"/>
                </a:solidFill>
                <a:cs typeface="PT Simple Bold Ruled" pitchFamily="2" charset="-78"/>
                <a:sym typeface="AGA Arabesque"/>
              </a:rPr>
              <a:t> </a:t>
            </a:r>
            <a:r>
              <a:rPr kumimoji="0" lang="ar-SA" sz="2400" b="0" i="0" u="none" strike="noStrike" kern="1200" cap="none" spc="0" normalizeH="0" baseline="0" noProof="0" dirty="0" smtClean="0">
                <a:ln>
                  <a:noFill/>
                </a:ln>
                <a:solidFill>
                  <a:schemeClr val="accent6">
                    <a:lumMod val="75000"/>
                  </a:schemeClr>
                </a:solidFill>
                <a:effectLst>
                  <a:glow rad="101600">
                    <a:schemeClr val="tx1">
                      <a:alpha val="60000"/>
                    </a:schemeClr>
                  </a:glow>
                </a:effectLst>
                <a:uLnTx/>
                <a:uFillTx/>
                <a:cs typeface="PT Simple Bold Ruled" pitchFamily="2" charset="-78"/>
              </a:rPr>
              <a:t>لا تزيد من قيمة الطاقة ولا تغير طبيعة أو نسب المواد الناتجة من التفاعل.</a:t>
            </a:r>
          </a:p>
          <a:p>
            <a:pPr marL="342900" lvl="0" indent="-342900">
              <a:spcBef>
                <a:spcPct val="20000"/>
              </a:spcBef>
              <a:defRPr/>
            </a:pPr>
            <a:r>
              <a:rPr lang="ar-SA" sz="2400" dirty="0" err="1" smtClean="0">
                <a:solidFill>
                  <a:schemeClr val="bg1"/>
                </a:solidFill>
                <a:cs typeface="PT Simple Bold Ruled" pitchFamily="2" charset="-78"/>
                <a:sym typeface="AGA Arabesque"/>
              </a:rPr>
              <a:t></a:t>
            </a:r>
            <a:r>
              <a:rPr lang="ar-SA" sz="2400" dirty="0" smtClean="0">
                <a:solidFill>
                  <a:schemeClr val="bg1"/>
                </a:solidFill>
                <a:cs typeface="PT Simple Bold Ruled" pitchFamily="2" charset="-78"/>
                <a:sym typeface="AGA Arabesque"/>
              </a:rPr>
              <a:t> </a:t>
            </a:r>
            <a:r>
              <a:rPr kumimoji="0" lang="ar-SA" sz="2400" b="0" i="0" u="none" strike="noStrike" kern="1200" cap="none" spc="0" normalizeH="0" baseline="0" noProof="0" dirty="0" smtClean="0">
                <a:ln>
                  <a:noFill/>
                </a:ln>
                <a:solidFill>
                  <a:schemeClr val="accent6">
                    <a:lumMod val="75000"/>
                  </a:schemeClr>
                </a:solidFill>
                <a:effectLst>
                  <a:glow rad="101600">
                    <a:schemeClr val="tx1">
                      <a:alpha val="60000"/>
                    </a:schemeClr>
                  </a:glow>
                </a:effectLst>
                <a:uLnTx/>
                <a:uFillTx/>
                <a:cs typeface="PT Simple Bold Ruled" pitchFamily="2" charset="-78"/>
              </a:rPr>
              <a:t>أغلب الانزيمات تظهر نوع من التخصص وذات عمل عكسي.</a:t>
            </a:r>
          </a:p>
          <a:p>
            <a:pPr marL="342900" lvl="0" indent="-342900">
              <a:spcBef>
                <a:spcPct val="50000"/>
              </a:spcBef>
            </a:pPr>
            <a:r>
              <a:rPr lang="ar-SA" sz="2400" b="1" dirty="0" err="1" smtClean="0">
                <a:cs typeface="PT Simple Bold Ruled" pitchFamily="2" charset="-78"/>
                <a:sym typeface="AGA Arabesque"/>
              </a:rPr>
              <a:t></a:t>
            </a:r>
            <a:r>
              <a:rPr lang="ar-SA" sz="2400" b="1" dirty="0" smtClean="0">
                <a:cs typeface="PT Simple Bold Ruled" pitchFamily="2" charset="-78"/>
                <a:sym typeface="AGA Arabesque"/>
              </a:rPr>
              <a:t> </a:t>
            </a:r>
            <a:r>
              <a:rPr kumimoji="0" lang="ar-SA" sz="2800" b="1" i="0" strike="noStrike" kern="1200" cap="none" spc="0" normalizeH="0" baseline="0" noProof="0" dirty="0" smtClean="0">
                <a:ln>
                  <a:noFill/>
                </a:ln>
                <a:solidFill>
                  <a:schemeClr val="bg1"/>
                </a:solidFill>
                <a:effectLst>
                  <a:glow rad="101600">
                    <a:schemeClr val="tx1">
                      <a:alpha val="60000"/>
                    </a:schemeClr>
                  </a:glow>
                </a:effectLst>
                <a:uLnTx/>
                <a:uFillTx/>
                <a:cs typeface="PT Simple Bold Ruled" pitchFamily="2" charset="-78"/>
              </a:rPr>
              <a:t>طبيعة الإنزيمات </a:t>
            </a:r>
            <a:r>
              <a:rPr kumimoji="0" lang="ar-SA" sz="2800" b="1" i="0" strike="noStrike" kern="1200" cap="none" spc="0" normalizeH="0" baseline="0" noProof="0" dirty="0" err="1" smtClean="0">
                <a:ln>
                  <a:noFill/>
                </a:ln>
                <a:solidFill>
                  <a:schemeClr val="bg1"/>
                </a:solidFill>
                <a:effectLst>
                  <a:glow rad="101600">
                    <a:schemeClr val="tx1">
                      <a:alpha val="60000"/>
                    </a:schemeClr>
                  </a:glow>
                </a:effectLst>
                <a:uLnTx/>
                <a:uFillTx/>
                <a:cs typeface="PT Simple Bold Ruled" pitchFamily="2" charset="-78"/>
              </a:rPr>
              <a:t>البكتيرية:</a:t>
            </a:r>
            <a:endParaRPr kumimoji="0" lang="ar-SA" sz="2800" b="1" i="0" strike="noStrike" kern="1200" cap="none" spc="0" normalizeH="0" baseline="0" noProof="0" dirty="0" smtClean="0">
              <a:ln>
                <a:noFill/>
              </a:ln>
              <a:solidFill>
                <a:schemeClr val="bg1"/>
              </a:solidFill>
              <a:effectLst>
                <a:glow rad="101600">
                  <a:schemeClr val="tx1">
                    <a:alpha val="60000"/>
                  </a:schemeClr>
                </a:glow>
              </a:effectLst>
              <a:uLnTx/>
              <a:uFillTx/>
              <a:cs typeface="PT Simple Bold Ruled" pitchFamily="2" charset="-78"/>
            </a:endParaRPr>
          </a:p>
          <a:p>
            <a:pPr marL="342900" marR="0" lvl="0" indent="-342900" algn="r" defTabSz="914400" rtl="1" eaLnBrk="1" fontAlgn="auto" latinLnBrk="0" hangingPunct="1">
              <a:lnSpc>
                <a:spcPct val="100000"/>
              </a:lnSpc>
              <a:spcBef>
                <a:spcPct val="50000"/>
              </a:spcBef>
              <a:spcAft>
                <a:spcPts val="0"/>
              </a:spcAft>
              <a:buClrTx/>
              <a:buSzTx/>
              <a:tabLst/>
              <a:defRPr/>
            </a:pPr>
            <a:r>
              <a:rPr kumimoji="0" lang="ar-SA" sz="2400" b="0" i="0" u="none" strike="noStrike" kern="1200" cap="none" spc="0" normalizeH="0" baseline="0" noProof="0" dirty="0" smtClean="0">
                <a:ln>
                  <a:noFill/>
                </a:ln>
                <a:solidFill>
                  <a:schemeClr val="accent6">
                    <a:lumMod val="75000"/>
                  </a:schemeClr>
                </a:solidFill>
                <a:effectLst>
                  <a:glow rad="101600">
                    <a:schemeClr val="tx1">
                      <a:alpha val="60000"/>
                    </a:schemeClr>
                  </a:glow>
                </a:effectLst>
                <a:uLnTx/>
                <a:uFillTx/>
                <a:cs typeface="PT Simple Bold Ruled" pitchFamily="2" charset="-78"/>
              </a:rPr>
              <a:t>     كل الإنزيمات ذات طبيعة </a:t>
            </a:r>
            <a:r>
              <a:rPr kumimoji="0" lang="ar-SA" sz="2400" b="0" i="0" u="none" strike="noStrike" kern="1200" cap="none" spc="0" normalizeH="0" baseline="0" noProof="0" dirty="0" err="1" smtClean="0">
                <a:ln>
                  <a:noFill/>
                </a:ln>
                <a:solidFill>
                  <a:schemeClr val="accent6">
                    <a:lumMod val="75000"/>
                  </a:schemeClr>
                </a:solidFill>
                <a:effectLst>
                  <a:glow rad="101600">
                    <a:schemeClr val="tx1">
                      <a:alpha val="60000"/>
                    </a:schemeClr>
                  </a:glow>
                </a:effectLst>
                <a:uLnTx/>
                <a:uFillTx/>
                <a:cs typeface="PT Simple Bold Ruled" pitchFamily="2" charset="-78"/>
              </a:rPr>
              <a:t>بروتينية </a:t>
            </a:r>
            <a:r>
              <a:rPr kumimoji="0" lang="ar-SA" sz="2400" b="0" i="0" u="none" strike="noStrike" kern="1200" cap="none" spc="0" normalizeH="0" baseline="0" noProof="0" dirty="0" smtClean="0">
                <a:ln>
                  <a:noFill/>
                </a:ln>
                <a:solidFill>
                  <a:schemeClr val="accent6">
                    <a:lumMod val="75000"/>
                  </a:schemeClr>
                </a:solidFill>
                <a:effectLst>
                  <a:glow rad="101600">
                    <a:schemeClr val="tx1">
                      <a:alpha val="60000"/>
                    </a:schemeClr>
                  </a:glow>
                </a:effectLst>
                <a:uLnTx/>
                <a:uFillTx/>
                <a:cs typeface="PT Simple Bold Ruled" pitchFamily="2" charset="-78"/>
              </a:rPr>
              <a:t>، وتتكون من </a:t>
            </a:r>
            <a:r>
              <a:rPr kumimoji="0" lang="ar-SA" sz="2400" b="0" i="0" u="none" strike="noStrike" kern="1200" cap="none" spc="0" normalizeH="0" baseline="0" noProof="0" dirty="0" err="1" smtClean="0">
                <a:ln>
                  <a:noFill/>
                </a:ln>
                <a:solidFill>
                  <a:schemeClr val="accent6">
                    <a:lumMod val="75000"/>
                  </a:schemeClr>
                </a:solidFill>
                <a:effectLst>
                  <a:glow rad="101600">
                    <a:schemeClr val="tx1">
                      <a:alpha val="60000"/>
                    </a:schemeClr>
                  </a:glow>
                </a:effectLst>
                <a:uLnTx/>
                <a:uFillTx/>
                <a:cs typeface="PT Simple Bold Ruled" pitchFamily="2" charset="-78"/>
              </a:rPr>
              <a:t>جزئين</a:t>
            </a:r>
            <a:r>
              <a:rPr kumimoji="0" lang="ar-SA" sz="2400" b="0" i="0" u="none" strike="noStrike" kern="1200" cap="none" spc="0" normalizeH="0" baseline="0" noProof="0" dirty="0" smtClean="0">
                <a:ln>
                  <a:noFill/>
                </a:ln>
                <a:solidFill>
                  <a:schemeClr val="accent6">
                    <a:lumMod val="75000"/>
                  </a:schemeClr>
                </a:solidFill>
                <a:effectLst>
                  <a:glow rad="101600">
                    <a:schemeClr val="tx1">
                      <a:alpha val="60000"/>
                    </a:schemeClr>
                  </a:glow>
                </a:effectLst>
                <a:uLnTx/>
                <a:uFillTx/>
                <a:cs typeface="PT Simple Bold Ruled" pitchFamily="2" charset="-78"/>
              </a:rPr>
              <a:t> أحدهما له طبيعة بروتينية يعرف </a:t>
            </a:r>
            <a:r>
              <a:rPr kumimoji="0" lang="ar-SA" sz="2400" b="0" i="0" u="none" strike="noStrike" kern="1200" cap="none" spc="0" normalizeH="0" baseline="0" noProof="0" dirty="0" err="1" smtClean="0">
                <a:ln>
                  <a:noFill/>
                </a:ln>
                <a:solidFill>
                  <a:schemeClr val="accent6">
                    <a:lumMod val="75000"/>
                  </a:schemeClr>
                </a:solidFill>
                <a:effectLst>
                  <a:glow rad="101600">
                    <a:schemeClr val="tx1">
                      <a:alpha val="60000"/>
                    </a:schemeClr>
                  </a:glow>
                </a:effectLst>
                <a:uLnTx/>
                <a:uFillTx/>
                <a:cs typeface="PT Simple Bold Ruled" pitchFamily="2" charset="-78"/>
              </a:rPr>
              <a:t>بإسم</a:t>
            </a:r>
            <a:r>
              <a:rPr kumimoji="0" lang="ar-SA" sz="2400" b="0" i="0" u="none" strike="noStrike" kern="1200" cap="none" spc="0" normalizeH="0" baseline="0" noProof="0" dirty="0" smtClean="0">
                <a:ln>
                  <a:noFill/>
                </a:ln>
                <a:solidFill>
                  <a:schemeClr val="accent6">
                    <a:lumMod val="75000"/>
                  </a:schemeClr>
                </a:solidFill>
                <a:effectLst>
                  <a:glow rad="101600">
                    <a:schemeClr val="tx1">
                      <a:alpha val="60000"/>
                    </a:schemeClr>
                  </a:glow>
                </a:effectLst>
                <a:uLnTx/>
                <a:uFillTx/>
                <a:cs typeface="PT Simple Bold Ruled" pitchFamily="2" charset="-78"/>
              </a:rPr>
              <a:t> الإنزيم </a:t>
            </a:r>
            <a:r>
              <a:rPr kumimoji="0" lang="ar-SA" sz="2400" b="0" i="0" u="none" strike="noStrike" kern="1200" cap="none" spc="0" normalizeH="0" baseline="0" noProof="0" dirty="0" err="1" smtClean="0">
                <a:ln>
                  <a:noFill/>
                </a:ln>
                <a:solidFill>
                  <a:schemeClr val="accent6">
                    <a:lumMod val="75000"/>
                  </a:schemeClr>
                </a:solidFill>
                <a:effectLst>
                  <a:glow rad="101600">
                    <a:schemeClr val="tx1">
                      <a:alpha val="60000"/>
                    </a:schemeClr>
                  </a:glow>
                </a:effectLst>
                <a:uLnTx/>
                <a:uFillTx/>
                <a:cs typeface="PT Simple Bold Ruled" pitchFamily="2" charset="-78"/>
              </a:rPr>
              <a:t>المحدد (</a:t>
            </a:r>
            <a:r>
              <a:rPr kumimoji="0" lang="en-US" sz="2400" b="0" i="0" u="none" strike="noStrike" kern="1200" cap="none" spc="0" normalizeH="0" baseline="0" noProof="0" dirty="0" err="1" smtClean="0">
                <a:ln>
                  <a:noFill/>
                </a:ln>
                <a:solidFill>
                  <a:schemeClr val="accent6">
                    <a:lumMod val="75000"/>
                  </a:schemeClr>
                </a:solidFill>
                <a:effectLst>
                  <a:glow rad="101600">
                    <a:schemeClr val="tx1">
                      <a:alpha val="60000"/>
                    </a:schemeClr>
                  </a:glow>
                </a:effectLst>
                <a:uLnTx/>
                <a:uFillTx/>
                <a:cs typeface="PT Simple Bold Ruled" pitchFamily="2" charset="-78"/>
              </a:rPr>
              <a:t>Apoenzyme</a:t>
            </a:r>
            <a:r>
              <a:rPr kumimoji="0" lang="ar-SA" sz="2400" b="0" i="0" u="none" strike="noStrike" kern="1200" cap="none" spc="0" normalizeH="0" baseline="0" noProof="0" dirty="0" smtClean="0">
                <a:ln>
                  <a:noFill/>
                </a:ln>
                <a:solidFill>
                  <a:schemeClr val="accent6">
                    <a:lumMod val="75000"/>
                  </a:schemeClr>
                </a:solidFill>
                <a:effectLst>
                  <a:glow rad="101600">
                    <a:schemeClr val="tx1">
                      <a:alpha val="60000"/>
                    </a:schemeClr>
                  </a:glow>
                </a:effectLst>
                <a:uLnTx/>
                <a:uFillTx/>
                <a:cs typeface="PT Simple Bold Ruled" pitchFamily="2" charset="-78"/>
              </a:rPr>
              <a:t>)، أما الآخر غير بروتيني يعرف بالمرافق الإنزيمي أو المجموعة </a:t>
            </a:r>
            <a:r>
              <a:rPr kumimoji="0" lang="ar-SA" sz="2400" b="0" i="0" u="none" strike="noStrike" kern="1200" cap="none" spc="0" normalizeH="0" baseline="0" noProof="0" dirty="0" err="1" smtClean="0">
                <a:ln>
                  <a:noFill/>
                </a:ln>
                <a:solidFill>
                  <a:schemeClr val="accent6">
                    <a:lumMod val="75000"/>
                  </a:schemeClr>
                </a:solidFill>
                <a:effectLst>
                  <a:glow rad="101600">
                    <a:schemeClr val="tx1">
                      <a:alpha val="60000"/>
                    </a:schemeClr>
                  </a:glow>
                </a:effectLst>
                <a:uLnTx/>
                <a:uFillTx/>
                <a:cs typeface="PT Simple Bold Ruled" pitchFamily="2" charset="-78"/>
              </a:rPr>
              <a:t>الفعالة (</a:t>
            </a:r>
            <a:r>
              <a:rPr kumimoji="0" lang="en-US" sz="2400" b="0" i="0" u="none" strike="noStrike" kern="1200" cap="none" spc="0" normalizeH="0" baseline="0" noProof="0" dirty="0" smtClean="0">
                <a:ln>
                  <a:noFill/>
                </a:ln>
                <a:solidFill>
                  <a:schemeClr val="accent6">
                    <a:lumMod val="75000"/>
                  </a:schemeClr>
                </a:solidFill>
                <a:effectLst>
                  <a:glow rad="101600">
                    <a:schemeClr val="tx1">
                      <a:alpha val="60000"/>
                    </a:schemeClr>
                  </a:glow>
                </a:effectLst>
                <a:uLnTx/>
                <a:uFillTx/>
                <a:cs typeface="PT Simple Bold Ruled" pitchFamily="2" charset="-78"/>
              </a:rPr>
              <a:t>Coenzyme</a:t>
            </a:r>
            <a:r>
              <a:rPr kumimoji="0" lang="ar-SA" sz="2400" b="0" i="0" u="none" strike="noStrike" kern="1200" cap="none" spc="0" normalizeH="0" baseline="0" noProof="0" dirty="0" smtClean="0">
                <a:ln>
                  <a:noFill/>
                </a:ln>
                <a:solidFill>
                  <a:schemeClr val="accent6">
                    <a:lumMod val="75000"/>
                  </a:schemeClr>
                </a:solidFill>
                <a:effectLst>
                  <a:glow rad="101600">
                    <a:schemeClr val="tx1">
                      <a:alpha val="60000"/>
                    </a:schemeClr>
                  </a:glow>
                </a:effectLst>
                <a:uLnTx/>
                <a:uFillTx/>
                <a:cs typeface="PT Simple Bold Ruled" pitchFamily="2" charset="-78"/>
              </a:rPr>
              <a:t>)، ويمكن لهذين </a:t>
            </a:r>
            <a:r>
              <a:rPr kumimoji="0" lang="ar-SA" sz="2400" b="0" i="0" u="none" strike="noStrike" kern="1200" cap="none" spc="0" normalizeH="0" baseline="0" noProof="0" dirty="0" err="1" smtClean="0">
                <a:ln>
                  <a:noFill/>
                </a:ln>
                <a:solidFill>
                  <a:schemeClr val="accent6">
                    <a:lumMod val="75000"/>
                  </a:schemeClr>
                </a:solidFill>
                <a:effectLst>
                  <a:glow rad="101600">
                    <a:schemeClr val="tx1">
                      <a:alpha val="60000"/>
                    </a:schemeClr>
                  </a:glow>
                </a:effectLst>
                <a:uLnTx/>
                <a:uFillTx/>
                <a:cs typeface="PT Simple Bold Ruled" pitchFamily="2" charset="-78"/>
              </a:rPr>
              <a:t>الجزئين</a:t>
            </a:r>
            <a:r>
              <a:rPr kumimoji="0" lang="ar-SA" sz="2400" b="0" i="0" u="none" strike="noStrike" kern="1200" cap="none" spc="0" normalizeH="0" baseline="0" noProof="0" dirty="0" smtClean="0">
                <a:ln>
                  <a:noFill/>
                </a:ln>
                <a:solidFill>
                  <a:schemeClr val="accent6">
                    <a:lumMod val="75000"/>
                  </a:schemeClr>
                </a:solidFill>
                <a:effectLst>
                  <a:glow rad="101600">
                    <a:schemeClr val="tx1">
                      <a:alpha val="60000"/>
                    </a:schemeClr>
                  </a:glow>
                </a:effectLst>
                <a:uLnTx/>
                <a:uFillTx/>
                <a:cs typeface="PT Simple Bold Ruled" pitchFamily="2" charset="-78"/>
              </a:rPr>
              <a:t> أن ينفصلان عن بعضهما البعض وفي هذه الحالة يكونان غير فعالان في سير التفاعلات،إذن نشاط الإنزيم يتمثل في اتحاد </a:t>
            </a:r>
            <a:r>
              <a:rPr kumimoji="0" lang="ar-SA" sz="2400" b="0" i="0" u="none" strike="noStrike" kern="1200" cap="none" spc="0" normalizeH="0" baseline="0" noProof="0" dirty="0" err="1" smtClean="0">
                <a:ln>
                  <a:noFill/>
                </a:ln>
                <a:solidFill>
                  <a:schemeClr val="accent6">
                    <a:lumMod val="75000"/>
                  </a:schemeClr>
                </a:solidFill>
                <a:effectLst>
                  <a:glow rad="101600">
                    <a:schemeClr val="tx1">
                      <a:alpha val="60000"/>
                    </a:schemeClr>
                  </a:glow>
                </a:effectLst>
                <a:uLnTx/>
                <a:uFillTx/>
                <a:cs typeface="PT Simple Bold Ruled" pitchFamily="2" charset="-78"/>
              </a:rPr>
              <a:t>الجزئين</a:t>
            </a:r>
            <a:r>
              <a:rPr kumimoji="0" lang="ar-SA" sz="2400" b="0" i="0" u="none" strike="noStrike" kern="1200" cap="none" spc="0" normalizeH="0" baseline="0" noProof="0" dirty="0" smtClean="0">
                <a:ln>
                  <a:noFill/>
                </a:ln>
                <a:solidFill>
                  <a:schemeClr val="accent6">
                    <a:lumMod val="75000"/>
                  </a:schemeClr>
                </a:solidFill>
                <a:effectLst>
                  <a:glow rad="101600">
                    <a:schemeClr val="tx1">
                      <a:alpha val="60000"/>
                    </a:schemeClr>
                  </a:glow>
                </a:effectLst>
                <a:uLnTx/>
                <a:uFillTx/>
                <a:cs typeface="PT Simple Bold Ruled" pitchFamily="2" charset="-78"/>
              </a:rPr>
              <a:t> معا ويعرف التركيب الكامل للإنزيم </a:t>
            </a:r>
            <a:r>
              <a:rPr kumimoji="0" lang="en-US" sz="2400" b="0" i="0" u="none" strike="noStrike" kern="1200" cap="none" spc="0" normalizeH="0" baseline="0" noProof="0" dirty="0" smtClean="0">
                <a:ln>
                  <a:noFill/>
                </a:ln>
                <a:solidFill>
                  <a:schemeClr val="accent6">
                    <a:lumMod val="75000"/>
                  </a:schemeClr>
                </a:solidFill>
                <a:effectLst>
                  <a:glow rad="101600">
                    <a:schemeClr val="tx1">
                      <a:alpha val="60000"/>
                    </a:schemeClr>
                  </a:glow>
                </a:effectLst>
                <a:uLnTx/>
                <a:uFillTx/>
                <a:cs typeface="PT Simple Bold Ruled" pitchFamily="2" charset="-78"/>
              </a:rPr>
              <a:t>(</a:t>
            </a:r>
            <a:r>
              <a:rPr kumimoji="0" lang="en-US" sz="2400" b="0" i="0" u="none" strike="noStrike" kern="1200" cap="none" spc="0" normalizeH="0" baseline="0" noProof="0" dirty="0" err="1" smtClean="0">
                <a:ln>
                  <a:noFill/>
                </a:ln>
                <a:solidFill>
                  <a:schemeClr val="accent6">
                    <a:lumMod val="75000"/>
                  </a:schemeClr>
                </a:solidFill>
                <a:effectLst>
                  <a:glow rad="101600">
                    <a:schemeClr val="tx1">
                      <a:alpha val="60000"/>
                    </a:schemeClr>
                  </a:glow>
                </a:effectLst>
                <a:uLnTx/>
                <a:uFillTx/>
                <a:cs typeface="PT Simple Bold Ruled" pitchFamily="2" charset="-78"/>
              </a:rPr>
              <a:t>Holoenzyme</a:t>
            </a:r>
            <a:r>
              <a:rPr kumimoji="0" lang="en-US" sz="2400" b="0" i="0" u="none" strike="noStrike" kern="1200" cap="none" spc="0" normalizeH="0" baseline="0" noProof="0" dirty="0" smtClean="0">
                <a:ln>
                  <a:noFill/>
                </a:ln>
                <a:solidFill>
                  <a:schemeClr val="accent6">
                    <a:lumMod val="75000"/>
                  </a:schemeClr>
                </a:solidFill>
                <a:effectLst>
                  <a:glow rad="101600">
                    <a:schemeClr val="tx1">
                      <a:alpha val="60000"/>
                    </a:schemeClr>
                  </a:glow>
                </a:effectLst>
                <a:uLnTx/>
                <a:uFillTx/>
                <a:cs typeface="PT Simple Bold Ruled" pitchFamily="2" charset="-78"/>
              </a:rPr>
              <a:t>)</a:t>
            </a:r>
            <a:r>
              <a:rPr kumimoji="0" lang="ar-SA" sz="2400" b="0" i="0" u="none" strike="noStrike" kern="1200" cap="none" spc="0" normalizeH="0" baseline="0" noProof="0" dirty="0" err="1" smtClean="0">
                <a:ln>
                  <a:noFill/>
                </a:ln>
                <a:solidFill>
                  <a:schemeClr val="accent6">
                    <a:lumMod val="75000"/>
                  </a:schemeClr>
                </a:solidFill>
                <a:effectLst>
                  <a:glow rad="101600">
                    <a:schemeClr val="tx1">
                      <a:alpha val="60000"/>
                    </a:schemeClr>
                  </a:glow>
                </a:effectLst>
                <a:uLnTx/>
                <a:uFillTx/>
                <a:cs typeface="PT Simple Bold Ruled" pitchFamily="2" charset="-78"/>
              </a:rPr>
              <a:t>.</a:t>
            </a:r>
            <a:endParaRPr kumimoji="0" lang="ar-SA" sz="2400" b="0" i="0" u="none" strike="noStrike" kern="1200" cap="none" spc="0" normalizeH="0" baseline="0" noProof="0" dirty="0" smtClean="0">
              <a:ln>
                <a:noFill/>
              </a:ln>
              <a:solidFill>
                <a:schemeClr val="accent6">
                  <a:lumMod val="75000"/>
                </a:schemeClr>
              </a:solidFill>
              <a:effectLst>
                <a:glow rad="101600">
                  <a:schemeClr val="tx1">
                    <a:alpha val="60000"/>
                  </a:schemeClr>
                </a:glow>
              </a:effectLst>
              <a:uLnTx/>
              <a:uFillTx/>
              <a:cs typeface="PT Simple Bold Ruled" pitchFamily="2" charset="-78"/>
            </a:endParaRPr>
          </a:p>
          <a:p>
            <a:pPr marL="342900" marR="0" lvl="0" indent="-342900" algn="r" defTabSz="914400" rtl="1" eaLnBrk="1" fontAlgn="auto" latinLnBrk="0" hangingPunct="1">
              <a:lnSpc>
                <a:spcPct val="100000"/>
              </a:lnSpc>
              <a:spcBef>
                <a:spcPct val="20000"/>
              </a:spcBef>
              <a:spcAft>
                <a:spcPts val="0"/>
              </a:spcAft>
              <a:buClrTx/>
              <a:buSzTx/>
              <a:buFont typeface="Arial" pitchFamily="34" charset="0"/>
              <a:buChar char="•"/>
              <a:tabLst/>
              <a:defRPr/>
            </a:pPr>
            <a:endParaRPr kumimoji="0" lang="ar-SA" sz="2400" b="0" i="0" u="none" strike="noStrike" kern="1200" cap="none" spc="0" normalizeH="0" baseline="0" noProof="0" dirty="0" smtClean="0">
              <a:ln>
                <a:noFill/>
              </a:ln>
              <a:solidFill>
                <a:schemeClr val="bg1"/>
              </a:solidFill>
              <a:effectLst/>
              <a:uLnTx/>
              <a:uFillTx/>
              <a:cs typeface="PT Simple Bold Ruled" pitchFamily="2" charset="-78"/>
            </a:endParaRPr>
          </a:p>
          <a:p>
            <a:pPr marL="342900" marR="0" lvl="0" indent="-342900" algn="r" defTabSz="914400" rtl="1" eaLnBrk="1" fontAlgn="auto" latinLnBrk="0" hangingPunct="1">
              <a:lnSpc>
                <a:spcPct val="100000"/>
              </a:lnSpc>
              <a:spcBef>
                <a:spcPct val="20000"/>
              </a:spcBef>
              <a:spcAft>
                <a:spcPts val="0"/>
              </a:spcAft>
              <a:buClrTx/>
              <a:buSzTx/>
              <a:buFont typeface="Arial" pitchFamily="34" charset="0"/>
              <a:buChar char="•"/>
              <a:tabLst/>
              <a:defRPr/>
            </a:pPr>
            <a:endParaRPr kumimoji="0" lang="ar-SA" sz="2400" b="0" i="0" u="none" strike="noStrike" kern="1200" cap="none" spc="0" normalizeH="0" baseline="0" noProof="0" dirty="0" smtClean="0">
              <a:ln>
                <a:noFill/>
              </a:ln>
              <a:solidFill>
                <a:schemeClr val="bg1"/>
              </a:solidFill>
              <a:effectLst/>
              <a:uLnTx/>
              <a:uFillTx/>
              <a:cs typeface="PT Simple Bold Ruled"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down)">
                                      <p:cBhvr>
                                        <p:cTn id="7" dur="500"/>
                                        <p:tgtEl>
                                          <p:spTgt spid="5">
                                            <p:txEl>
                                              <p:pRg st="0" end="0"/>
                                            </p:txEl>
                                          </p:spTgt>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animEffect transition="in" filter="wipe(down)">
                                      <p:cBhvr>
                                        <p:cTn id="11" dur="500"/>
                                        <p:tgtEl>
                                          <p:spTgt spid="5">
                                            <p:txEl>
                                              <p:pRg st="1" end="1"/>
                                            </p:txEl>
                                          </p:spTgt>
                                        </p:tgtEl>
                                      </p:cBhvr>
                                    </p:animEffect>
                                  </p:childTnLst>
                                </p:cTn>
                              </p:par>
                            </p:childTnLst>
                          </p:cTn>
                        </p:par>
                        <p:par>
                          <p:cTn id="12" fill="hold">
                            <p:stCondLst>
                              <p:cond delay="1000"/>
                            </p:stCondLst>
                            <p:childTnLst>
                              <p:par>
                                <p:cTn id="13" presetID="22" presetClass="entr" presetSubtype="4" fill="hold" grpId="0" nodeType="after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animEffect transition="in" filter="wipe(down)">
                                      <p:cBhvr>
                                        <p:cTn id="15" dur="500"/>
                                        <p:tgtEl>
                                          <p:spTgt spid="5">
                                            <p:txEl>
                                              <p:pRg st="2" end="2"/>
                                            </p:txEl>
                                          </p:spTgt>
                                        </p:tgtEl>
                                      </p:cBhvr>
                                    </p:animEffect>
                                  </p:childTnLst>
                                </p:cTn>
                              </p:par>
                            </p:childTnLst>
                          </p:cTn>
                        </p:par>
                        <p:par>
                          <p:cTn id="16" fill="hold">
                            <p:stCondLst>
                              <p:cond delay="1500"/>
                            </p:stCondLst>
                            <p:childTnLst>
                              <p:par>
                                <p:cTn id="17" presetID="22" presetClass="entr" presetSubtype="4" fill="hold" grpId="0" nodeType="after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animEffect transition="in" filter="wipe(down)">
                                      <p:cBhvr>
                                        <p:cTn id="19" dur="500"/>
                                        <p:tgtEl>
                                          <p:spTgt spid="5">
                                            <p:txEl>
                                              <p:pRg st="3" end="3"/>
                                            </p:txEl>
                                          </p:spTgt>
                                        </p:tgtEl>
                                      </p:cBhvr>
                                    </p:animEffect>
                                  </p:childTnLst>
                                </p:cTn>
                              </p:par>
                            </p:childTnLst>
                          </p:cTn>
                        </p:par>
                        <p:par>
                          <p:cTn id="20" fill="hold">
                            <p:stCondLst>
                              <p:cond delay="2000"/>
                            </p:stCondLst>
                            <p:childTnLst>
                              <p:par>
                                <p:cTn id="21" presetID="22" presetClass="entr" presetSubtype="4" fill="hold" grpId="0" nodeType="after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animEffect transition="in" filter="wipe(down)">
                                      <p:cBhvr>
                                        <p:cTn id="23" dur="500"/>
                                        <p:tgtEl>
                                          <p:spTgt spid="5">
                                            <p:txEl>
                                              <p:pRg st="4" end="4"/>
                                            </p:txEl>
                                          </p:spTgt>
                                        </p:tgtEl>
                                      </p:cBhvr>
                                    </p:animEffect>
                                  </p:childTnLst>
                                </p:cTn>
                              </p:par>
                            </p:childTnLst>
                          </p:cTn>
                        </p:par>
                        <p:par>
                          <p:cTn id="24" fill="hold">
                            <p:stCondLst>
                              <p:cond delay="2500"/>
                            </p:stCondLst>
                            <p:childTnLst>
                              <p:par>
                                <p:cTn id="25" presetID="22" presetClass="entr" presetSubtype="4" fill="hold" grpId="0" nodeType="after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animEffect transition="in" filter="wipe(down)">
                                      <p:cBhvr>
                                        <p:cTn id="27" dur="500"/>
                                        <p:tgtEl>
                                          <p:spTgt spid="5">
                                            <p:txEl>
                                              <p:pRg st="5" end="5"/>
                                            </p:txEl>
                                          </p:spTgt>
                                        </p:tgtEl>
                                      </p:cBhvr>
                                    </p:animEffect>
                                  </p:childTnLst>
                                </p:cTn>
                              </p:par>
                            </p:childTnLst>
                          </p:cTn>
                        </p:par>
                        <p:par>
                          <p:cTn id="28" fill="hold">
                            <p:stCondLst>
                              <p:cond delay="3000"/>
                            </p:stCondLst>
                            <p:childTnLst>
                              <p:par>
                                <p:cTn id="29" presetID="22" presetClass="entr" presetSubtype="4" fill="hold" grpId="0" nodeType="after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animEffect transition="in" filter="wipe(down)">
                                      <p:cBhvr>
                                        <p:cTn id="31"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4" name="عنصر نائب للمحتوى 3" descr="imagesCAXFGZ3B.jpg"/>
          <p:cNvPicPr>
            <a:picLocks noGrp="1" noChangeAspect="1"/>
          </p:cNvPicPr>
          <p:nvPr>
            <p:ph idx="1"/>
          </p:nvPr>
        </p:nvPicPr>
        <p:blipFill>
          <a:blip r:embed="rId2" cstate="print"/>
          <a:stretch>
            <a:fillRect/>
          </a:stretch>
        </p:blipFill>
        <p:spPr>
          <a:xfrm>
            <a:off x="0" y="0"/>
            <a:ext cx="9144000" cy="6858000"/>
          </a:xfrm>
        </p:spPr>
      </p:pic>
      <p:sp>
        <p:nvSpPr>
          <p:cNvPr id="5" name="Text Placeholder 4"/>
          <p:cNvSpPr txBox="1">
            <a:spLocks/>
          </p:cNvSpPr>
          <p:nvPr/>
        </p:nvSpPr>
        <p:spPr>
          <a:xfrm>
            <a:off x="0" y="188640"/>
            <a:ext cx="8964487" cy="6048649"/>
          </a:xfrm>
          <a:prstGeom prst="rect">
            <a:avLst/>
          </a:prstGeom>
        </p:spPr>
        <p:txBody>
          <a:bodyPr vert="horz" lIns="91440" tIns="45720" rIns="91440" bIns="45720" rtlCol="1">
            <a:noAutofit/>
          </a:bodyPr>
          <a:lstStyle/>
          <a:p>
            <a:pPr marL="342900" marR="0" lvl="0" indent="-342900" algn="r" defTabSz="914400" rtl="1" eaLnBrk="1" fontAlgn="auto" latinLnBrk="0" hangingPunct="1">
              <a:lnSpc>
                <a:spcPct val="100000"/>
              </a:lnSpc>
              <a:spcBef>
                <a:spcPct val="50000"/>
              </a:spcBef>
              <a:spcAft>
                <a:spcPts val="0"/>
              </a:spcAft>
              <a:buClr>
                <a:schemeClr val="accent3"/>
              </a:buClr>
              <a:buSzTx/>
              <a:buFont typeface="Wingdings 2"/>
              <a:buNone/>
              <a:tabLst/>
              <a:defRPr/>
            </a:pPr>
            <a:r>
              <a:rPr kumimoji="0" lang="ar-SA" sz="2400" b="1" i="0" strike="noStrike" kern="1200" cap="none" spc="0" normalizeH="0" baseline="0" noProof="0" dirty="0" smtClean="0">
                <a:ln>
                  <a:noFill/>
                </a:ln>
                <a:solidFill>
                  <a:schemeClr val="accent6">
                    <a:lumMod val="75000"/>
                  </a:schemeClr>
                </a:solidFill>
                <a:effectLst>
                  <a:glow rad="101600">
                    <a:schemeClr val="tx1">
                      <a:alpha val="60000"/>
                    </a:schemeClr>
                  </a:glow>
                </a:effectLst>
                <a:uLnTx/>
                <a:uFillTx/>
                <a:cs typeface="W1 SHUROOQ 16 011" pitchFamily="2" charset="-78"/>
                <a:sym typeface="AGA Arabesque"/>
              </a:rPr>
              <a:t> </a:t>
            </a:r>
            <a:r>
              <a:rPr kumimoji="0" lang="ar-SA" sz="2800" b="1" i="0" strike="noStrike" kern="1200" cap="none" spc="0" normalizeH="0" baseline="0" noProof="0" dirty="0" smtClean="0">
                <a:ln>
                  <a:noFill/>
                </a:ln>
                <a:effectLst>
                  <a:glow rad="101600">
                    <a:schemeClr val="bg1">
                      <a:alpha val="60000"/>
                    </a:schemeClr>
                  </a:glow>
                </a:effectLst>
                <a:uLnTx/>
                <a:uFillTx/>
                <a:cs typeface="PT Simple Bold Ruled" pitchFamily="2" charset="-78"/>
              </a:rPr>
              <a:t>ما هي العوامل المؤثرة على النشاط </a:t>
            </a:r>
            <a:r>
              <a:rPr kumimoji="0" lang="ar-SA" sz="2800" b="1" i="0" strike="noStrike" kern="1200" cap="none" spc="0" normalizeH="0" baseline="0" noProof="0" dirty="0" err="1" smtClean="0">
                <a:ln>
                  <a:noFill/>
                </a:ln>
                <a:effectLst>
                  <a:glow rad="101600">
                    <a:schemeClr val="bg1">
                      <a:alpha val="60000"/>
                    </a:schemeClr>
                  </a:glow>
                </a:effectLst>
                <a:uLnTx/>
                <a:uFillTx/>
                <a:cs typeface="PT Simple Bold Ruled" pitchFamily="2" charset="-78"/>
              </a:rPr>
              <a:t>الانزيمي:</a:t>
            </a:r>
            <a:endParaRPr kumimoji="0" lang="ar-SA" sz="2800" b="1" i="0" strike="noStrike" kern="1200" cap="none" spc="0" normalizeH="0" baseline="0" noProof="0" dirty="0" smtClean="0">
              <a:ln>
                <a:noFill/>
              </a:ln>
              <a:effectLst>
                <a:glow rad="101600">
                  <a:schemeClr val="bg1">
                    <a:alpha val="60000"/>
                  </a:schemeClr>
                </a:glow>
              </a:effectLst>
              <a:uLnTx/>
              <a:uFillTx/>
              <a:cs typeface="PT Simple Bold Ruled" pitchFamily="2" charset="-78"/>
            </a:endParaRPr>
          </a:p>
          <a:p>
            <a:pPr marL="342900" marR="0" lvl="0" indent="-342900" algn="r" defTabSz="914400" rtl="1" eaLnBrk="1" fontAlgn="auto" latinLnBrk="0" hangingPunct="1">
              <a:lnSpc>
                <a:spcPct val="100000"/>
              </a:lnSpc>
              <a:spcBef>
                <a:spcPct val="50000"/>
              </a:spcBef>
              <a:spcAft>
                <a:spcPts val="0"/>
              </a:spcAft>
              <a:buClr>
                <a:schemeClr val="accent3"/>
              </a:buClr>
              <a:buSzTx/>
              <a:buFont typeface="Wingdings 2"/>
              <a:buNone/>
              <a:tabLst/>
              <a:defRPr/>
            </a:pPr>
            <a:r>
              <a:rPr kumimoji="0" lang="ar-SA" sz="2400" b="1" i="0" u="none" strike="noStrike" kern="1200" cap="none" spc="0" normalizeH="0" baseline="0" noProof="0" dirty="0" smtClean="0">
                <a:ln>
                  <a:noFill/>
                </a:ln>
                <a:solidFill>
                  <a:srgbClr val="FF00FF"/>
                </a:solidFill>
                <a:effectLst>
                  <a:glow rad="101600">
                    <a:schemeClr val="tx1">
                      <a:alpha val="60000"/>
                    </a:schemeClr>
                  </a:glow>
                </a:effectLst>
                <a:uLnTx/>
                <a:uFillTx/>
                <a:cs typeface="PT Simple Bold Ruled" pitchFamily="2" charset="-78"/>
              </a:rPr>
              <a:t>1- عوامل </a:t>
            </a:r>
            <a:r>
              <a:rPr kumimoji="0" lang="ar-SA" sz="2400" b="1" i="0" u="none" strike="noStrike" kern="1200" cap="none" spc="0" normalizeH="0" baseline="0" noProof="0" dirty="0" err="1" smtClean="0">
                <a:ln>
                  <a:noFill/>
                </a:ln>
                <a:solidFill>
                  <a:srgbClr val="FF00FF"/>
                </a:solidFill>
                <a:effectLst>
                  <a:glow rad="101600">
                    <a:schemeClr val="tx1">
                      <a:alpha val="60000"/>
                    </a:schemeClr>
                  </a:glow>
                </a:effectLst>
                <a:uLnTx/>
                <a:uFillTx/>
                <a:cs typeface="PT Simple Bold Ruled" pitchFamily="2" charset="-78"/>
              </a:rPr>
              <a:t>وراثية:</a:t>
            </a:r>
            <a:endParaRPr kumimoji="0" lang="ar-SA" sz="2400" b="1" i="0" u="none" strike="noStrike" kern="1200" cap="none" spc="0" normalizeH="0" baseline="0" noProof="0" dirty="0" smtClean="0">
              <a:ln>
                <a:noFill/>
              </a:ln>
              <a:solidFill>
                <a:srgbClr val="FF00FF"/>
              </a:solidFill>
              <a:effectLst>
                <a:glow rad="101600">
                  <a:schemeClr val="tx1">
                    <a:alpha val="60000"/>
                  </a:schemeClr>
                </a:glow>
              </a:effectLst>
              <a:uLnTx/>
              <a:uFillTx/>
              <a:cs typeface="PT Simple Bold Ruled" pitchFamily="2" charset="-78"/>
            </a:endParaRPr>
          </a:p>
          <a:p>
            <a:pPr marL="342900" marR="0" lvl="0" indent="-342900" algn="r" defTabSz="914400" rtl="1" eaLnBrk="1" fontAlgn="auto" latinLnBrk="0" hangingPunct="1">
              <a:lnSpc>
                <a:spcPct val="100000"/>
              </a:lnSpc>
              <a:spcBef>
                <a:spcPct val="50000"/>
              </a:spcBef>
              <a:spcAft>
                <a:spcPts val="0"/>
              </a:spcAft>
              <a:buClr>
                <a:schemeClr val="accent3"/>
              </a:buClr>
              <a:buSzTx/>
              <a:buFont typeface="Wingdings 2"/>
              <a:buNone/>
              <a:tabLst/>
              <a:defRPr/>
            </a:pPr>
            <a:r>
              <a:rPr kumimoji="0" lang="ar-SA" sz="2400" b="1" i="0" u="none" strike="noStrike" kern="1200" cap="none" spc="0" normalizeH="0" baseline="0" noProof="0" dirty="0" smtClean="0">
                <a:ln>
                  <a:noFill/>
                </a:ln>
                <a:solidFill>
                  <a:srgbClr val="FFFF99"/>
                </a:solidFill>
                <a:effectLst>
                  <a:glow rad="101600">
                    <a:schemeClr val="tx1">
                      <a:alpha val="60000"/>
                    </a:schemeClr>
                  </a:glow>
                </a:effectLst>
                <a:uLnTx/>
                <a:uFillTx/>
                <a:cs typeface="W1 SHUROOQ 16 011" pitchFamily="2" charset="-78"/>
              </a:rPr>
              <a:t>      هذه الإنزيمات بالنسبة للكائنات الدقيقة  قد تكون مجموعة من الإنزيمات الأصيلة </a:t>
            </a:r>
            <a:r>
              <a:rPr kumimoji="0" lang="en-US" sz="2400" b="1" i="0" u="none" strike="noStrike" kern="1200" cap="none" spc="0" normalizeH="0" baseline="0" noProof="0" dirty="0" smtClean="0">
                <a:ln>
                  <a:noFill/>
                </a:ln>
                <a:solidFill>
                  <a:srgbClr val="FFFF99"/>
                </a:solidFill>
                <a:effectLst>
                  <a:glow rad="101600">
                    <a:schemeClr val="tx1">
                      <a:alpha val="60000"/>
                    </a:schemeClr>
                  </a:glow>
                </a:effectLst>
                <a:uLnTx/>
                <a:uFillTx/>
                <a:cs typeface="W1 SHUROOQ 16 011" pitchFamily="2" charset="-78"/>
              </a:rPr>
              <a:t>Constitutive enzyme)</a:t>
            </a:r>
            <a:r>
              <a:rPr kumimoji="0" lang="ar-SA" sz="2400" b="1" i="0" u="none" strike="noStrike" kern="1200" cap="none" spc="0" normalizeH="0" baseline="0" noProof="0" dirty="0" smtClean="0">
                <a:ln>
                  <a:noFill/>
                </a:ln>
                <a:solidFill>
                  <a:srgbClr val="FFFF99"/>
                </a:solidFill>
                <a:effectLst>
                  <a:glow rad="101600">
                    <a:schemeClr val="tx1">
                      <a:alpha val="60000"/>
                    </a:schemeClr>
                  </a:glow>
                </a:effectLst>
                <a:uLnTx/>
                <a:uFillTx/>
                <a:cs typeface="W1 SHUROOQ 16 011" pitchFamily="2" charset="-78"/>
              </a:rPr>
              <a:t>) والتي تتكون بالخلايا بصفة </a:t>
            </a:r>
            <a:r>
              <a:rPr kumimoji="0" lang="ar-SA" sz="2400" b="1" i="0" u="none" strike="noStrike" kern="1200" cap="none" spc="0" normalizeH="0" baseline="0" noProof="0" dirty="0" err="1" smtClean="0">
                <a:ln>
                  <a:noFill/>
                </a:ln>
                <a:solidFill>
                  <a:srgbClr val="FFFF99"/>
                </a:solidFill>
                <a:effectLst>
                  <a:glow rad="101600">
                    <a:schemeClr val="tx1">
                      <a:alpha val="60000"/>
                    </a:schemeClr>
                  </a:glow>
                </a:effectLst>
                <a:uLnTx/>
                <a:uFillTx/>
                <a:cs typeface="W1 SHUROOQ 16 011" pitchFamily="2" charset="-78"/>
              </a:rPr>
              <a:t>مستمرة.</a:t>
            </a:r>
            <a:r>
              <a:rPr kumimoji="0" lang="ar-SA" sz="2400" b="1" i="0" u="none" strike="noStrike" kern="1200" cap="none" spc="0" normalizeH="0" baseline="0" noProof="0" dirty="0" smtClean="0">
                <a:ln>
                  <a:noFill/>
                </a:ln>
                <a:solidFill>
                  <a:srgbClr val="FFFF99"/>
                </a:solidFill>
                <a:effectLst>
                  <a:glow rad="101600">
                    <a:schemeClr val="tx1">
                      <a:alpha val="60000"/>
                    </a:schemeClr>
                  </a:glow>
                </a:effectLst>
                <a:uLnTx/>
                <a:uFillTx/>
                <a:cs typeface="W1 SHUROOQ 16 011" pitchFamily="2" charset="-78"/>
              </a:rPr>
              <a:t> </a:t>
            </a:r>
          </a:p>
          <a:p>
            <a:pPr marL="342900" marR="0" lvl="0" indent="-342900" algn="r" defTabSz="914400" rtl="1" eaLnBrk="1" fontAlgn="auto" latinLnBrk="0" hangingPunct="1">
              <a:lnSpc>
                <a:spcPct val="100000"/>
              </a:lnSpc>
              <a:spcBef>
                <a:spcPct val="50000"/>
              </a:spcBef>
              <a:spcAft>
                <a:spcPts val="0"/>
              </a:spcAft>
              <a:buClr>
                <a:schemeClr val="accent3"/>
              </a:buClr>
              <a:buSzTx/>
              <a:buFont typeface="Wingdings 2"/>
              <a:buNone/>
              <a:tabLst/>
              <a:defRPr/>
            </a:pPr>
            <a:r>
              <a:rPr kumimoji="0" lang="ar-SA" sz="2400" b="1" i="0" u="none" strike="noStrike" kern="1200" cap="none" spc="0" normalizeH="0" baseline="0" noProof="0" dirty="0" smtClean="0">
                <a:ln>
                  <a:noFill/>
                </a:ln>
                <a:solidFill>
                  <a:srgbClr val="FF00FF"/>
                </a:solidFill>
                <a:effectLst>
                  <a:glow rad="101600">
                    <a:schemeClr val="tx1">
                      <a:alpha val="60000"/>
                    </a:schemeClr>
                  </a:glow>
                </a:effectLst>
                <a:uLnTx/>
                <a:uFillTx/>
                <a:cs typeface="PT Simple Bold Ruled" pitchFamily="2" charset="-78"/>
              </a:rPr>
              <a:t>2-عوامل </a:t>
            </a:r>
            <a:r>
              <a:rPr kumimoji="0" lang="ar-SA" sz="2400" b="1" i="0" u="none" strike="noStrike" kern="1200" cap="none" spc="0" normalizeH="0" baseline="0" noProof="0" dirty="0" err="1" smtClean="0">
                <a:ln>
                  <a:noFill/>
                </a:ln>
                <a:solidFill>
                  <a:srgbClr val="FF00FF"/>
                </a:solidFill>
                <a:effectLst>
                  <a:glow rad="101600">
                    <a:schemeClr val="tx1">
                      <a:alpha val="60000"/>
                    </a:schemeClr>
                  </a:glow>
                </a:effectLst>
                <a:uLnTx/>
                <a:uFillTx/>
                <a:cs typeface="PT Simple Bold Ruled" pitchFamily="2" charset="-78"/>
              </a:rPr>
              <a:t>بيئية:</a:t>
            </a:r>
            <a:endParaRPr kumimoji="0" lang="ar-SA" sz="2400" b="1" i="0" u="none" strike="noStrike" kern="1200" cap="none" spc="0" normalizeH="0" baseline="0" noProof="0" dirty="0" smtClean="0">
              <a:ln>
                <a:noFill/>
              </a:ln>
              <a:solidFill>
                <a:srgbClr val="FF00FF"/>
              </a:solidFill>
              <a:effectLst>
                <a:glow rad="101600">
                  <a:schemeClr val="tx1">
                    <a:alpha val="60000"/>
                  </a:schemeClr>
                </a:glow>
              </a:effectLst>
              <a:uLnTx/>
              <a:uFillTx/>
              <a:cs typeface="PT Simple Bold Ruled" pitchFamily="2" charset="-78"/>
            </a:endParaRPr>
          </a:p>
          <a:p>
            <a:pPr marL="342900" marR="0" lvl="0" indent="-342900" algn="r" defTabSz="914400" rtl="1" eaLnBrk="1" fontAlgn="auto" latinLnBrk="0" hangingPunct="1">
              <a:lnSpc>
                <a:spcPct val="100000"/>
              </a:lnSpc>
              <a:spcBef>
                <a:spcPct val="50000"/>
              </a:spcBef>
              <a:spcAft>
                <a:spcPts val="0"/>
              </a:spcAft>
              <a:buClr>
                <a:schemeClr val="accent3"/>
              </a:buClr>
              <a:buSzTx/>
              <a:buFont typeface="Wingdings 2"/>
              <a:buNone/>
              <a:tabLst/>
              <a:defRPr/>
            </a:pPr>
            <a:r>
              <a:rPr kumimoji="0" lang="ar-SA" sz="2400" b="1" i="0" u="none" strike="noStrike" kern="1200" cap="none" spc="0" normalizeH="0" baseline="0" noProof="0" dirty="0" smtClean="0">
                <a:ln>
                  <a:noFill/>
                </a:ln>
                <a:solidFill>
                  <a:srgbClr val="FFFF99"/>
                </a:solidFill>
                <a:effectLst>
                  <a:glow rad="101600">
                    <a:schemeClr val="tx1">
                      <a:alpha val="60000"/>
                    </a:schemeClr>
                  </a:glow>
                </a:effectLst>
                <a:uLnTx/>
                <a:uFillTx/>
                <a:cs typeface="W1 SHUROOQ 16 011" pitchFamily="2" charset="-78"/>
              </a:rPr>
              <a:t>      وهناك مجموعة الإنزيمات </a:t>
            </a:r>
            <a:r>
              <a:rPr kumimoji="0" lang="ar-SA" sz="2400" b="1" i="0" u="none" strike="noStrike" kern="1200" cap="none" spc="0" normalizeH="0" baseline="0" noProof="0" dirty="0" err="1" smtClean="0">
                <a:ln>
                  <a:noFill/>
                </a:ln>
                <a:solidFill>
                  <a:srgbClr val="FFFF99"/>
                </a:solidFill>
                <a:effectLst>
                  <a:glow rad="101600">
                    <a:schemeClr val="tx1">
                      <a:alpha val="60000"/>
                    </a:schemeClr>
                  </a:glow>
                </a:effectLst>
                <a:uLnTx/>
                <a:uFillTx/>
                <a:cs typeface="W1 SHUROOQ 16 011" pitchFamily="2" charset="-78"/>
              </a:rPr>
              <a:t>التطبعية</a:t>
            </a:r>
            <a:r>
              <a:rPr kumimoji="0" lang="ar-SA" sz="2400" b="1" i="0" u="none" strike="noStrike" kern="1200" cap="none" spc="0" normalizeH="0" baseline="0" noProof="0" dirty="0" smtClean="0">
                <a:ln>
                  <a:noFill/>
                </a:ln>
                <a:solidFill>
                  <a:srgbClr val="FFFF99"/>
                </a:solidFill>
                <a:effectLst>
                  <a:glow rad="101600">
                    <a:schemeClr val="tx1">
                      <a:alpha val="60000"/>
                    </a:schemeClr>
                  </a:glow>
                </a:effectLst>
                <a:uLnTx/>
                <a:uFillTx/>
                <a:cs typeface="W1 SHUROOQ 16 011" pitchFamily="2" charset="-78"/>
              </a:rPr>
              <a:t> </a:t>
            </a:r>
            <a:r>
              <a:rPr kumimoji="0" lang="ar-SA" sz="2400" b="1" i="0" u="none" strike="noStrike" kern="1200" cap="none" spc="0" normalizeH="0" baseline="0" noProof="0" dirty="0" err="1" smtClean="0">
                <a:ln>
                  <a:noFill/>
                </a:ln>
                <a:solidFill>
                  <a:srgbClr val="FFFF99"/>
                </a:solidFill>
                <a:effectLst>
                  <a:glow rad="101600">
                    <a:schemeClr val="tx1">
                      <a:alpha val="60000"/>
                    </a:schemeClr>
                  </a:glow>
                </a:effectLst>
                <a:uLnTx/>
                <a:uFillTx/>
                <a:cs typeface="W1 SHUROOQ 16 011" pitchFamily="2" charset="-78"/>
              </a:rPr>
              <a:t>(</a:t>
            </a:r>
            <a:r>
              <a:rPr kumimoji="0" lang="en-US" sz="2400" b="1" i="0" u="none" strike="noStrike" kern="1200" cap="none" spc="0" normalizeH="0" baseline="0" noProof="0" dirty="0" smtClean="0">
                <a:ln>
                  <a:noFill/>
                </a:ln>
                <a:solidFill>
                  <a:srgbClr val="FFFF99"/>
                </a:solidFill>
                <a:effectLst>
                  <a:glow rad="101600">
                    <a:schemeClr val="tx1">
                      <a:alpha val="60000"/>
                    </a:schemeClr>
                  </a:glow>
                </a:effectLst>
                <a:uLnTx/>
                <a:uFillTx/>
                <a:cs typeface="W1 SHUROOQ 16 011" pitchFamily="2" charset="-78"/>
              </a:rPr>
              <a:t>Adaptive enzyme</a:t>
            </a:r>
            <a:r>
              <a:rPr kumimoji="0" lang="ar-SA" sz="2400" b="1" i="0" u="none" strike="noStrike" kern="1200" cap="none" spc="0" normalizeH="0" baseline="0" noProof="0" dirty="0" smtClean="0">
                <a:ln>
                  <a:noFill/>
                </a:ln>
                <a:solidFill>
                  <a:srgbClr val="FFFF99"/>
                </a:solidFill>
                <a:effectLst>
                  <a:glow rad="101600">
                    <a:schemeClr val="tx1">
                      <a:alpha val="60000"/>
                    </a:schemeClr>
                  </a:glow>
                </a:effectLst>
                <a:uLnTx/>
                <a:uFillTx/>
                <a:cs typeface="W1 SHUROOQ 16 011" pitchFamily="2" charset="-78"/>
              </a:rPr>
              <a:t>) والتي تتكون تحت ظروف معينة خاصة عندما تتوفر مادة تفاعلها.</a:t>
            </a:r>
          </a:p>
          <a:p>
            <a:pPr marL="342900" lvl="0" indent="-342900">
              <a:spcBef>
                <a:spcPct val="50000"/>
              </a:spcBef>
              <a:buClr>
                <a:schemeClr val="accent3"/>
              </a:buClr>
              <a:defRPr/>
            </a:pPr>
            <a:r>
              <a:rPr lang="ar-SA" sz="2400" b="1" dirty="0" err="1" smtClean="0">
                <a:solidFill>
                  <a:schemeClr val="accent6">
                    <a:lumMod val="75000"/>
                  </a:schemeClr>
                </a:solidFill>
                <a:effectLst>
                  <a:glow rad="101600">
                    <a:schemeClr val="tx1">
                      <a:alpha val="60000"/>
                    </a:schemeClr>
                  </a:glow>
                </a:effectLst>
                <a:cs typeface="W1 SHUROOQ 16 011" pitchFamily="2" charset="-78"/>
                <a:sym typeface="AGA Arabesque"/>
              </a:rPr>
              <a:t></a:t>
            </a:r>
            <a:r>
              <a:rPr lang="ar-SA" sz="2400" b="1" dirty="0" smtClean="0">
                <a:effectLst>
                  <a:glow rad="101600">
                    <a:schemeClr val="tx1">
                      <a:alpha val="60000"/>
                    </a:schemeClr>
                  </a:glow>
                </a:effectLst>
                <a:cs typeface="W1 SHUROOQ 16 011" pitchFamily="2" charset="-78"/>
                <a:sym typeface="AGA Arabesque"/>
              </a:rPr>
              <a:t> </a:t>
            </a:r>
            <a:r>
              <a:rPr kumimoji="0" lang="ar-SA" sz="2800" b="1" i="0" strike="noStrike" kern="1200" cap="none" spc="0" normalizeH="0" baseline="0" noProof="0" dirty="0" smtClean="0">
                <a:ln>
                  <a:noFill/>
                </a:ln>
                <a:effectLst>
                  <a:glow rad="101600">
                    <a:schemeClr val="bg1">
                      <a:alpha val="60000"/>
                    </a:schemeClr>
                  </a:glow>
                </a:effectLst>
                <a:uLnTx/>
                <a:uFillTx/>
                <a:cs typeface="PT Simple Bold Ruled" pitchFamily="2" charset="-78"/>
              </a:rPr>
              <a:t>ما سبب الاختلافات في نوع المواد الكيميائية الناتجة عن النشاط </a:t>
            </a:r>
            <a:r>
              <a:rPr kumimoji="0" lang="ar-SA" sz="2800" b="1" i="0" strike="noStrike" kern="1200" cap="none" spc="0" normalizeH="0" baseline="0" noProof="0" dirty="0" err="1" smtClean="0">
                <a:ln>
                  <a:noFill/>
                </a:ln>
                <a:effectLst>
                  <a:glow rad="101600">
                    <a:schemeClr val="bg1">
                      <a:alpha val="60000"/>
                    </a:schemeClr>
                  </a:glow>
                </a:effectLst>
                <a:uLnTx/>
                <a:uFillTx/>
                <a:cs typeface="PT Simple Bold Ruled" pitchFamily="2" charset="-78"/>
              </a:rPr>
              <a:t>الأيضي</a:t>
            </a:r>
            <a:r>
              <a:rPr kumimoji="0" lang="ar-SA" sz="2800" b="1" i="0" strike="noStrike" kern="1200" cap="none" spc="0" normalizeH="0" baseline="0" noProof="0" dirty="0" smtClean="0">
                <a:ln>
                  <a:noFill/>
                </a:ln>
                <a:effectLst>
                  <a:glow rad="101600">
                    <a:schemeClr val="bg1">
                      <a:alpha val="60000"/>
                    </a:schemeClr>
                  </a:glow>
                </a:effectLst>
                <a:uLnTx/>
                <a:uFillTx/>
                <a:cs typeface="PT Simple Bold Ruled" pitchFamily="2" charset="-78"/>
              </a:rPr>
              <a:t> لأنواع الكائنات </a:t>
            </a:r>
            <a:r>
              <a:rPr kumimoji="0" lang="ar-SA" sz="2800" b="1" i="0" strike="noStrike" kern="1200" cap="none" spc="0" normalizeH="0" baseline="0" noProof="0" dirty="0" err="1" smtClean="0">
                <a:ln>
                  <a:noFill/>
                </a:ln>
                <a:effectLst>
                  <a:glow rad="101600">
                    <a:schemeClr val="bg1">
                      <a:alpha val="60000"/>
                    </a:schemeClr>
                  </a:glow>
                </a:effectLst>
                <a:uLnTx/>
                <a:uFillTx/>
                <a:cs typeface="PT Simple Bold Ruled" pitchFamily="2" charset="-78"/>
              </a:rPr>
              <a:t>الدقيقة؟</a:t>
            </a:r>
            <a:endParaRPr kumimoji="0" lang="ar-SA" sz="2800" b="1" i="0" strike="noStrike" kern="1200" cap="none" spc="0" normalizeH="0" baseline="0" noProof="0" dirty="0" smtClean="0">
              <a:ln>
                <a:noFill/>
              </a:ln>
              <a:effectLst>
                <a:glow rad="101600">
                  <a:schemeClr val="bg1">
                    <a:alpha val="60000"/>
                  </a:schemeClr>
                </a:glow>
              </a:effectLst>
              <a:uLnTx/>
              <a:uFillTx/>
              <a:cs typeface="PT Simple Bold Ruled" pitchFamily="2" charset="-78"/>
            </a:endParaRPr>
          </a:p>
          <a:p>
            <a:pPr marL="342900" marR="0" lvl="0" indent="-342900" algn="r" defTabSz="914400" rtl="1" eaLnBrk="1" fontAlgn="auto" latinLnBrk="0" hangingPunct="1">
              <a:lnSpc>
                <a:spcPct val="100000"/>
              </a:lnSpc>
              <a:spcBef>
                <a:spcPct val="50000"/>
              </a:spcBef>
              <a:spcAft>
                <a:spcPts val="0"/>
              </a:spcAft>
              <a:buClr>
                <a:schemeClr val="accent3"/>
              </a:buClr>
              <a:buSzTx/>
              <a:buFont typeface="Wingdings 2"/>
              <a:buNone/>
              <a:tabLst/>
              <a:defRPr/>
            </a:pPr>
            <a:r>
              <a:rPr kumimoji="0" lang="ar-SA" sz="2400" b="1" i="0" u="none" strike="noStrike" kern="1200" cap="none" spc="0" normalizeH="0" baseline="0" noProof="0" dirty="0" smtClean="0">
                <a:ln>
                  <a:noFill/>
                </a:ln>
                <a:solidFill>
                  <a:srgbClr val="FFFF99"/>
                </a:solidFill>
                <a:effectLst>
                  <a:glow rad="101600">
                    <a:schemeClr val="tx1">
                      <a:alpha val="60000"/>
                    </a:schemeClr>
                  </a:glow>
                </a:effectLst>
                <a:uLnTx/>
                <a:uFillTx/>
                <a:cs typeface="W1 SHUROOQ 16 011" pitchFamily="2" charset="-78"/>
              </a:rPr>
              <a:t>       نتيجة لاختلاف درجة توزيع </a:t>
            </a:r>
            <a:r>
              <a:rPr kumimoji="0" lang="ar-SA" sz="2400" b="1" i="0" u="none" strike="noStrike" kern="1200" cap="none" spc="0" normalizeH="0" baseline="0" noProof="0" dirty="0" smtClean="0">
                <a:ln>
                  <a:noFill/>
                </a:ln>
                <a:solidFill>
                  <a:srgbClr val="FF00FF"/>
                </a:solidFill>
                <a:effectLst>
                  <a:glow rad="101600">
                    <a:schemeClr val="tx1">
                      <a:alpha val="60000"/>
                    </a:schemeClr>
                  </a:glow>
                </a:effectLst>
                <a:uLnTx/>
                <a:uFillTx/>
                <a:cs typeface="W1 SHUROOQ 16 011" pitchFamily="2" charset="-78"/>
              </a:rPr>
              <a:t>الإنزيمات الأصيلة </a:t>
            </a:r>
            <a:r>
              <a:rPr kumimoji="0" lang="ar-SA" sz="2400" b="1" i="0" u="none" strike="noStrike" kern="1200" cap="none" spc="0" normalizeH="0" baseline="0" noProof="0" dirty="0" smtClean="0">
                <a:ln>
                  <a:noFill/>
                </a:ln>
                <a:solidFill>
                  <a:srgbClr val="FFFF99"/>
                </a:solidFill>
                <a:effectLst>
                  <a:glow rad="101600">
                    <a:schemeClr val="tx1">
                      <a:alpha val="60000"/>
                    </a:schemeClr>
                  </a:glow>
                </a:effectLst>
                <a:uLnTx/>
                <a:uFillTx/>
                <a:cs typeface="W1 SHUROOQ 16 011" pitchFamily="2" charset="-78"/>
              </a:rPr>
              <a:t>المختلفة بين الكائنات الدقيقة فبينما تكون كائنات دقيقة غنية بإنزيمات معينة نجد أن نوع آخر من الكائنات الدقيقة لا يملك الكثير منها، ويمكن أن نجد أن أحد أنواع الكائنات الدقيقة يملك سلسلة كاملة من الإنزيمات الخاصة بتخليق مادة </a:t>
            </a:r>
            <a:r>
              <a:rPr kumimoji="0" lang="ar-SA" sz="2400" b="1" i="0" u="none" strike="noStrike" kern="1200" cap="none" spc="0" normalizeH="0" baseline="0" noProof="0" dirty="0" err="1" smtClean="0">
                <a:ln>
                  <a:noFill/>
                </a:ln>
                <a:solidFill>
                  <a:srgbClr val="FFFF99"/>
                </a:solidFill>
                <a:effectLst>
                  <a:glow rad="101600">
                    <a:schemeClr val="tx1">
                      <a:alpha val="60000"/>
                    </a:schemeClr>
                  </a:glow>
                </a:effectLst>
                <a:uLnTx/>
                <a:uFillTx/>
                <a:cs typeface="W1 SHUROOQ 16 011" pitchFamily="2" charset="-78"/>
              </a:rPr>
              <a:t>أيضية</a:t>
            </a:r>
            <a:r>
              <a:rPr kumimoji="0" lang="ar-SA" sz="2400" b="1" i="0" u="none" strike="noStrike" kern="1200" cap="none" spc="0" normalizeH="0" baseline="0" noProof="0" dirty="0" smtClean="0">
                <a:ln>
                  <a:noFill/>
                </a:ln>
                <a:solidFill>
                  <a:srgbClr val="FFFF99"/>
                </a:solidFill>
                <a:effectLst>
                  <a:glow rad="101600">
                    <a:schemeClr val="tx1">
                      <a:alpha val="60000"/>
                    </a:schemeClr>
                  </a:glow>
                </a:effectLst>
                <a:uLnTx/>
                <a:uFillTx/>
                <a:cs typeface="W1 SHUROOQ 16 011" pitchFamily="2" charset="-78"/>
              </a:rPr>
              <a:t> معينة، نجد أن نوعا آخر يملك بعض أفراد هذه السلسلة وقد لا يملك أي منها على الإطلاق.</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down)">
                                      <p:cBhvr>
                                        <p:cTn id="7" dur="1000"/>
                                        <p:tgtEl>
                                          <p:spTgt spid="5">
                                            <p:txEl>
                                              <p:pRg st="0" end="0"/>
                                            </p:txEl>
                                          </p:spTgt>
                                        </p:tgtEl>
                                      </p:cBhvr>
                                    </p:animEffect>
                                  </p:childTnLst>
                                </p:cTn>
                              </p:par>
                            </p:childTnLst>
                          </p:cTn>
                        </p:par>
                        <p:par>
                          <p:cTn id="8" fill="hold">
                            <p:stCondLst>
                              <p:cond delay="1000"/>
                            </p:stCondLst>
                            <p:childTnLst>
                              <p:par>
                                <p:cTn id="9" presetID="22" presetClass="entr" presetSubtype="4" fill="hold" grpId="0" nodeType="after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animEffect transition="in" filter="wipe(down)">
                                      <p:cBhvr>
                                        <p:cTn id="11" dur="1000"/>
                                        <p:tgtEl>
                                          <p:spTgt spid="5">
                                            <p:txEl>
                                              <p:pRg st="1" end="1"/>
                                            </p:txEl>
                                          </p:spTgt>
                                        </p:tgtEl>
                                      </p:cBhvr>
                                    </p:animEffect>
                                  </p:childTnLst>
                                </p:cTn>
                              </p:par>
                            </p:childTnLst>
                          </p:cTn>
                        </p:par>
                        <p:par>
                          <p:cTn id="12" fill="hold">
                            <p:stCondLst>
                              <p:cond delay="2000"/>
                            </p:stCondLst>
                            <p:childTnLst>
                              <p:par>
                                <p:cTn id="13" presetID="22" presetClass="entr" presetSubtype="4" fill="hold" grpId="0" nodeType="after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animEffect transition="in" filter="wipe(down)">
                                      <p:cBhvr>
                                        <p:cTn id="15" dur="1000"/>
                                        <p:tgtEl>
                                          <p:spTgt spid="5">
                                            <p:txEl>
                                              <p:pRg st="2" end="2"/>
                                            </p:txEl>
                                          </p:spTgt>
                                        </p:tgtEl>
                                      </p:cBhvr>
                                    </p:animEffect>
                                  </p:childTnLst>
                                </p:cTn>
                              </p:par>
                            </p:childTnLst>
                          </p:cTn>
                        </p:par>
                        <p:par>
                          <p:cTn id="16" fill="hold">
                            <p:stCondLst>
                              <p:cond delay="3000"/>
                            </p:stCondLst>
                            <p:childTnLst>
                              <p:par>
                                <p:cTn id="17" presetID="22" presetClass="entr" presetSubtype="4" fill="hold" grpId="0" nodeType="after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animEffect transition="in" filter="wipe(down)">
                                      <p:cBhvr>
                                        <p:cTn id="19" dur="1000"/>
                                        <p:tgtEl>
                                          <p:spTgt spid="5">
                                            <p:txEl>
                                              <p:pRg st="3" end="3"/>
                                            </p:txEl>
                                          </p:spTgt>
                                        </p:tgtEl>
                                      </p:cBhvr>
                                    </p:animEffect>
                                  </p:childTnLst>
                                </p:cTn>
                              </p:par>
                            </p:childTnLst>
                          </p:cTn>
                        </p:par>
                        <p:par>
                          <p:cTn id="20" fill="hold">
                            <p:stCondLst>
                              <p:cond delay="4000"/>
                            </p:stCondLst>
                            <p:childTnLst>
                              <p:par>
                                <p:cTn id="21" presetID="22" presetClass="entr" presetSubtype="4" fill="hold" grpId="0" nodeType="after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animEffect transition="in" filter="wipe(down)">
                                      <p:cBhvr>
                                        <p:cTn id="23" dur="1000"/>
                                        <p:tgtEl>
                                          <p:spTgt spid="5">
                                            <p:txEl>
                                              <p:pRg st="4" end="4"/>
                                            </p:txEl>
                                          </p:spTgt>
                                        </p:tgtEl>
                                      </p:cBhvr>
                                    </p:animEffect>
                                  </p:childTnLst>
                                </p:cTn>
                              </p:par>
                            </p:childTnLst>
                          </p:cTn>
                        </p:par>
                        <p:par>
                          <p:cTn id="24" fill="hold">
                            <p:stCondLst>
                              <p:cond delay="5000"/>
                            </p:stCondLst>
                            <p:childTnLst>
                              <p:par>
                                <p:cTn id="25" presetID="22" presetClass="entr" presetSubtype="4" fill="hold" grpId="0" nodeType="afterEffect">
                                  <p:stCondLst>
                                    <p:cond delay="0"/>
                                  </p:stCondLst>
                                  <p:iterate type="lt">
                                    <p:tmPct val="0"/>
                                  </p:iterate>
                                  <p:childTnLst>
                                    <p:set>
                                      <p:cBhvr>
                                        <p:cTn id="26" dur="1" fill="hold">
                                          <p:stCondLst>
                                            <p:cond delay="0"/>
                                          </p:stCondLst>
                                        </p:cTn>
                                        <p:tgtEl>
                                          <p:spTgt spid="5">
                                            <p:txEl>
                                              <p:pRg st="5" end="5"/>
                                            </p:txEl>
                                          </p:spTgt>
                                        </p:tgtEl>
                                        <p:attrNameLst>
                                          <p:attrName>style.visibility</p:attrName>
                                        </p:attrNameLst>
                                      </p:cBhvr>
                                      <p:to>
                                        <p:strVal val="visible"/>
                                      </p:to>
                                    </p:set>
                                    <p:animEffect transition="in" filter="wipe(down)">
                                      <p:cBhvr>
                                        <p:cTn id="27" dur="1000"/>
                                        <p:tgtEl>
                                          <p:spTgt spid="5">
                                            <p:txEl>
                                              <p:pRg st="5" end="5"/>
                                            </p:txEl>
                                          </p:spTgt>
                                        </p:tgtEl>
                                      </p:cBhvr>
                                    </p:animEffect>
                                  </p:childTnLst>
                                </p:cTn>
                              </p:par>
                            </p:childTnLst>
                          </p:cTn>
                        </p:par>
                        <p:par>
                          <p:cTn id="28" fill="hold">
                            <p:stCondLst>
                              <p:cond delay="6000"/>
                            </p:stCondLst>
                            <p:childTnLst>
                              <p:par>
                                <p:cTn id="29" presetID="19" presetClass="emph" presetSubtype="0" fill="hold" nodeType="afterEffect">
                                  <p:stCondLst>
                                    <p:cond delay="0"/>
                                  </p:stCondLst>
                                  <p:iterate type="lt">
                                    <p:tmPct val="0"/>
                                  </p:iterate>
                                  <p:childTnLst>
                                    <p:animClr clrSpc="rgb">
                                      <p:cBhvr override="childStyle">
                                        <p:cTn id="30" dur="500" fill="hold"/>
                                        <p:tgtEl>
                                          <p:spTgt spid="5">
                                            <p:txEl>
                                              <p:pRg st="5" end="5"/>
                                            </p:txEl>
                                          </p:spTgt>
                                        </p:tgtEl>
                                        <p:attrNameLst>
                                          <p:attrName>style.color</p:attrName>
                                        </p:attrNameLst>
                                      </p:cBhvr>
                                      <p:to>
                                        <a:schemeClr val="accent2"/>
                                      </p:to>
                                    </p:animClr>
                                    <p:animClr clrSpc="rgb">
                                      <p:cBhvr>
                                        <p:cTn id="31" dur="500" fill="hold"/>
                                        <p:tgtEl>
                                          <p:spTgt spid="5">
                                            <p:txEl>
                                              <p:pRg st="5" end="5"/>
                                            </p:txEl>
                                          </p:spTgt>
                                        </p:tgtEl>
                                        <p:attrNameLst>
                                          <p:attrName>fillcolor</p:attrName>
                                        </p:attrNameLst>
                                      </p:cBhvr>
                                      <p:to>
                                        <a:schemeClr val="accent2"/>
                                      </p:to>
                                    </p:animClr>
                                    <p:set>
                                      <p:cBhvr>
                                        <p:cTn id="32" dur="500" fill="hold"/>
                                        <p:tgtEl>
                                          <p:spTgt spid="5">
                                            <p:txEl>
                                              <p:pRg st="5" end="5"/>
                                            </p:txEl>
                                          </p:spTgt>
                                        </p:tgtEl>
                                        <p:attrNameLst>
                                          <p:attrName>fill.type</p:attrName>
                                        </p:attrNameLst>
                                      </p:cBhvr>
                                      <p:to>
                                        <p:strVal val="solid"/>
                                      </p:to>
                                    </p:set>
                                    <p:set>
                                      <p:cBhvr>
                                        <p:cTn id="33" dur="500" fill="hold"/>
                                        <p:tgtEl>
                                          <p:spTgt spid="5">
                                            <p:txEl>
                                              <p:pRg st="5" end="5"/>
                                            </p:txEl>
                                          </p:spTgt>
                                        </p:tgtEl>
                                        <p:attrNameLst>
                                          <p:attrName>fill.on</p:attrName>
                                        </p:attrNameLst>
                                      </p:cBhvr>
                                      <p:to>
                                        <p:strVal val="true"/>
                                      </p:to>
                                    </p:set>
                                  </p:childTnLst>
                                </p:cTn>
                              </p:par>
                            </p:childTnLst>
                          </p:cTn>
                        </p:par>
                        <p:par>
                          <p:cTn id="34" fill="hold">
                            <p:stCondLst>
                              <p:cond delay="6500"/>
                            </p:stCondLst>
                            <p:childTnLst>
                              <p:par>
                                <p:cTn id="35" presetID="22" presetClass="entr" presetSubtype="4" fill="hold" grpId="0" nodeType="after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wipe(down)">
                                      <p:cBhvr>
                                        <p:cTn id="37" dur="10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4" name="عنصر نائب للمحتوى 3" descr="imagesCAHW03L3.jpg"/>
          <p:cNvPicPr>
            <a:picLocks noGrp="1" noChangeAspect="1"/>
          </p:cNvPicPr>
          <p:nvPr>
            <p:ph idx="1"/>
          </p:nvPr>
        </p:nvPicPr>
        <p:blipFill>
          <a:blip r:embed="rId2" cstate="print"/>
          <a:stretch>
            <a:fillRect/>
          </a:stretch>
        </p:blipFill>
        <p:spPr>
          <a:xfrm>
            <a:off x="0" y="0"/>
            <a:ext cx="9144000" cy="6858000"/>
          </a:xfrm>
        </p:spPr>
      </p:pic>
      <p:sp>
        <p:nvSpPr>
          <p:cNvPr id="5" name="Rectangle 1"/>
          <p:cNvSpPr>
            <a:spLocks noChangeArrowheads="1"/>
          </p:cNvSpPr>
          <p:nvPr/>
        </p:nvSpPr>
        <p:spPr bwMode="auto">
          <a:xfrm>
            <a:off x="0" y="1404459"/>
            <a:ext cx="9144000"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8000" i="0" u="none" strike="noStrike" cap="none" normalizeH="0" baseline="0" dirty="0" smtClean="0">
                <a:ln>
                  <a:noFill/>
                </a:ln>
                <a:solidFill>
                  <a:srgbClr val="FFC000"/>
                </a:solidFill>
                <a:effectLst>
                  <a:glow rad="101600">
                    <a:schemeClr val="tx1">
                      <a:alpha val="60000"/>
                    </a:schemeClr>
                  </a:glow>
                </a:effectLst>
                <a:latin typeface="Calibri" pitchFamily="34" charset="0"/>
                <a:ea typeface="Calibri" pitchFamily="34" charset="0"/>
                <a:cs typeface="PT Bold Broken" pitchFamily="2" charset="-78"/>
              </a:rPr>
              <a:t>1- أنزيم تكسير النشا</a:t>
            </a:r>
          </a:p>
          <a:p>
            <a:pPr marL="0" marR="0" lvl="0" indent="0" algn="ctr" defTabSz="914400" rtl="1" eaLnBrk="1" fontAlgn="base" latinLnBrk="0" hangingPunct="1">
              <a:lnSpc>
                <a:spcPct val="100000"/>
              </a:lnSpc>
              <a:spcBef>
                <a:spcPct val="0"/>
              </a:spcBef>
              <a:spcAft>
                <a:spcPct val="0"/>
              </a:spcAft>
              <a:buClrTx/>
              <a:buSzTx/>
              <a:buFontTx/>
              <a:buNone/>
              <a:tabLst/>
            </a:pPr>
            <a:r>
              <a:rPr lang="en-US" sz="8000" dirty="0" smtClean="0">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16200000" scaled="1"/>
                  <a:tileRect/>
                </a:gradFill>
                <a:effectLst>
                  <a:glow rad="101600">
                    <a:schemeClr val="tx1">
                      <a:alpha val="60000"/>
                    </a:schemeClr>
                  </a:glow>
                </a:effectLst>
                <a:latin typeface="Baskerville Old Face" pitchFamily="18" charset="0"/>
                <a:cs typeface="Old Antic Outline Shaded" pitchFamily="2" charset="-78"/>
              </a:rPr>
              <a:t>Starch hydrolysis</a:t>
            </a:r>
          </a:p>
          <a:p>
            <a:pPr marL="0" marR="0" lvl="0" indent="0" algn="ctr" defTabSz="914400" rtl="1" eaLnBrk="1" fontAlgn="base" latinLnBrk="0" hangingPunct="1">
              <a:lnSpc>
                <a:spcPct val="100000"/>
              </a:lnSpc>
              <a:spcBef>
                <a:spcPct val="0"/>
              </a:spcBef>
              <a:spcAft>
                <a:spcPct val="0"/>
              </a:spcAft>
              <a:buClrTx/>
              <a:buSzTx/>
              <a:buFontTx/>
              <a:buNone/>
              <a:tabLst/>
            </a:pPr>
            <a:r>
              <a:rPr kumimoji="0" lang="en-US" sz="8000" b="1" i="0" u="none" strike="noStrike" cap="none" normalizeH="0" baseline="0" dirty="0" smtClean="0">
                <a:ln>
                  <a:noFill/>
                </a:ln>
                <a:blipFill>
                  <a:blip r:embed="rId3"/>
                  <a:stretch>
                    <a:fillRect/>
                  </a:stretch>
                </a:blipFill>
                <a:effectLst>
                  <a:glow rad="101600">
                    <a:schemeClr val="tx1">
                      <a:alpha val="60000"/>
                    </a:schemeClr>
                  </a:glow>
                </a:effectLst>
                <a:latin typeface="Baskerville Old Face" pitchFamily="18" charset="0"/>
                <a:cs typeface="Old Antic Outline Shaded" pitchFamily="2" charset="-78"/>
              </a:rPr>
              <a:t>(</a:t>
            </a:r>
            <a:r>
              <a:rPr kumimoji="0" lang="en-US" sz="8000" b="1" i="0" u="none" strike="noStrike" cap="none" normalizeH="0" baseline="0" dirty="0" smtClean="0">
                <a:ln>
                  <a:noFill/>
                </a:ln>
                <a:blipFill>
                  <a:blip r:embed="rId3"/>
                  <a:stretch>
                    <a:fillRect/>
                  </a:stretch>
                </a:blipFill>
                <a:effectLst>
                  <a:glow rad="63500">
                    <a:schemeClr val="accent3">
                      <a:satMod val="175000"/>
                      <a:alpha val="40000"/>
                    </a:schemeClr>
                  </a:glow>
                </a:effectLst>
                <a:latin typeface="Baskerville Old Face" pitchFamily="18" charset="0"/>
                <a:cs typeface="Old Antic Outline Shaded" pitchFamily="2" charset="-78"/>
              </a:rPr>
              <a:t>Amylase)</a:t>
            </a:r>
            <a:endParaRPr kumimoji="0" lang="ar-SA" sz="8000" b="1" i="0" u="none" strike="noStrike" cap="none" normalizeH="0" baseline="0" dirty="0" smtClean="0">
              <a:ln>
                <a:noFill/>
              </a:ln>
              <a:blipFill>
                <a:blip r:embed="rId3"/>
                <a:stretch>
                  <a:fillRect/>
                </a:stretch>
              </a:blipFill>
              <a:effectLst>
                <a:glow rad="63500">
                  <a:schemeClr val="accent3">
                    <a:satMod val="175000"/>
                    <a:alpha val="40000"/>
                  </a:schemeClr>
                </a:glow>
              </a:effectLst>
              <a:latin typeface="Baskerville Old Face" pitchFamily="18" charset="0"/>
              <a:cs typeface="Old Antic Outline Shaded"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afterEffect">
                                  <p:stCondLst>
                                    <p:cond delay="0"/>
                                  </p:stCondLst>
                                  <p:iterate type="wd">
                                    <p:tmPct val="6000"/>
                                  </p:iterate>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anim calcmode="lin" valueType="num">
                                      <p:cBhvr>
                                        <p:cTn id="8" dur="2000" fill="hold"/>
                                        <p:tgtEl>
                                          <p:spTgt spid="5"/>
                                        </p:tgtEl>
                                        <p:attrNameLst>
                                          <p:attrName>ppt_w</p:attrName>
                                        </p:attrNameLst>
                                      </p:cBhvr>
                                      <p:tavLst>
                                        <p:tav tm="0" fmla="#ppt_w*sin(2.5*pi*$)">
                                          <p:val>
                                            <p:fltVal val="0"/>
                                          </p:val>
                                        </p:tav>
                                        <p:tav tm="100000">
                                          <p:val>
                                            <p:fltVal val="1"/>
                                          </p:val>
                                        </p:tav>
                                      </p:tavLst>
                                    </p:anim>
                                    <p:anim calcmode="lin" valueType="num">
                                      <p:cBhvr>
                                        <p:cTn id="9" dur="2000" fill="hold"/>
                                        <p:tgtEl>
                                          <p:spTgt spid="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4" name="عنصر نائب للمحتوى 3" descr="imagesCAHW03L3.jpg"/>
          <p:cNvPicPr>
            <a:picLocks noGrp="1" noChangeAspect="1"/>
          </p:cNvPicPr>
          <p:nvPr>
            <p:ph idx="1"/>
          </p:nvPr>
        </p:nvPicPr>
        <p:blipFill>
          <a:blip r:embed="rId2" cstate="print"/>
          <a:stretch>
            <a:fillRect/>
          </a:stretch>
        </p:blipFill>
        <p:spPr>
          <a:xfrm>
            <a:off x="0" y="0"/>
            <a:ext cx="9144000" cy="6858000"/>
          </a:xfrm>
        </p:spPr>
      </p:pic>
      <p:sp>
        <p:nvSpPr>
          <p:cNvPr id="6" name="مستطيل 5"/>
          <p:cNvSpPr/>
          <p:nvPr/>
        </p:nvSpPr>
        <p:spPr>
          <a:xfrm>
            <a:off x="0" y="1412776"/>
            <a:ext cx="8964488" cy="4154984"/>
          </a:xfrm>
          <a:prstGeom prst="rect">
            <a:avLst/>
          </a:prstGeom>
        </p:spPr>
        <p:txBody>
          <a:bodyPr wrap="square">
            <a:spAutoFit/>
          </a:bodyPr>
          <a:lstStyle/>
          <a:p>
            <a:r>
              <a:rPr lang="ar-SA" sz="6600" b="1" dirty="0" smtClean="0">
                <a:ln>
                  <a:solidFill>
                    <a:schemeClr val="accent4">
                      <a:lumMod val="40000"/>
                      <a:lumOff val="60000"/>
                    </a:schemeClr>
                  </a:solidFill>
                </a:ln>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path path="circle">
                    <a:fillToRect l="50000" t="50000" r="50000" b="50000"/>
                  </a:path>
                  <a:tileRect/>
                </a:gradFill>
                <a:effectLst>
                  <a:glow rad="139700">
                    <a:schemeClr val="tx1">
                      <a:alpha val="40000"/>
                    </a:schemeClr>
                  </a:glow>
                </a:effectLst>
                <a:cs typeface="PT Bold Broken" pitchFamily="2" charset="-78"/>
              </a:rPr>
              <a:t>الغرض من </a:t>
            </a:r>
            <a:r>
              <a:rPr lang="ar-SA" sz="6600" b="1" dirty="0" err="1" smtClean="0">
                <a:ln>
                  <a:solidFill>
                    <a:schemeClr val="accent4">
                      <a:lumMod val="40000"/>
                      <a:lumOff val="60000"/>
                    </a:schemeClr>
                  </a:solidFill>
                </a:ln>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path path="circle">
                    <a:fillToRect l="50000" t="50000" r="50000" b="50000"/>
                  </a:path>
                  <a:tileRect/>
                </a:gradFill>
                <a:effectLst>
                  <a:glow rad="139700">
                    <a:schemeClr val="tx1">
                      <a:alpha val="40000"/>
                    </a:schemeClr>
                  </a:glow>
                </a:effectLst>
                <a:cs typeface="PT Bold Broken" pitchFamily="2" charset="-78"/>
              </a:rPr>
              <a:t>التجربة:</a:t>
            </a:r>
            <a:endParaRPr lang="ar-SA" sz="6600" b="1" dirty="0" smtClean="0">
              <a:ln>
                <a:solidFill>
                  <a:schemeClr val="accent4">
                    <a:lumMod val="40000"/>
                    <a:lumOff val="60000"/>
                  </a:schemeClr>
                </a:solidFill>
              </a:ln>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path path="circle">
                  <a:fillToRect l="50000" t="50000" r="50000" b="50000"/>
                </a:path>
                <a:tileRect/>
              </a:gradFill>
              <a:effectLst>
                <a:glow rad="139700">
                  <a:schemeClr val="tx1">
                    <a:alpha val="40000"/>
                  </a:schemeClr>
                </a:glow>
              </a:effectLst>
              <a:cs typeface="PT Bold Broken" pitchFamily="2" charset="-78"/>
            </a:endParaRPr>
          </a:p>
          <a:p>
            <a:r>
              <a:rPr lang="ar-SA" sz="6600" b="1" dirty="0" smtClean="0">
                <a:ln>
                  <a:solidFill>
                    <a:schemeClr val="accent4">
                      <a:lumMod val="40000"/>
                      <a:lumOff val="60000"/>
                    </a:schemeClr>
                  </a:solidFill>
                </a:ln>
                <a:solidFill>
                  <a:srgbClr val="C89800"/>
                </a:solidFill>
                <a:effectLst>
                  <a:glow rad="228600">
                    <a:schemeClr val="accent6">
                      <a:satMod val="175000"/>
                      <a:alpha val="40000"/>
                    </a:schemeClr>
                  </a:glow>
                </a:effectLst>
                <a:latin typeface="Sakkal Majalla" pitchFamily="2" charset="-78"/>
                <a:cs typeface="Sakkal Majalla" pitchFamily="2" charset="-78"/>
              </a:rPr>
              <a:t>اختبار مقدرة الكائن على افراز أنزيم تحلل النشا(</a:t>
            </a:r>
            <a:r>
              <a:rPr lang="ar-SA" sz="6600" b="1" dirty="0" err="1" smtClean="0">
                <a:ln>
                  <a:solidFill>
                    <a:schemeClr val="accent4">
                      <a:lumMod val="40000"/>
                      <a:lumOff val="60000"/>
                    </a:schemeClr>
                  </a:solidFill>
                </a:ln>
                <a:solidFill>
                  <a:srgbClr val="C89800"/>
                </a:solidFill>
                <a:effectLst>
                  <a:glow rad="228600">
                    <a:schemeClr val="accent6">
                      <a:satMod val="175000"/>
                      <a:alpha val="40000"/>
                    </a:schemeClr>
                  </a:glow>
                </a:effectLst>
                <a:latin typeface="Sakkal Majalla" pitchFamily="2" charset="-78"/>
                <a:cs typeface="Sakkal Majalla" pitchFamily="2" charset="-78"/>
              </a:rPr>
              <a:t>الأميلاز).</a:t>
            </a:r>
            <a:endParaRPr lang="ar-SA" sz="6600" b="1" dirty="0" smtClean="0">
              <a:ln>
                <a:solidFill>
                  <a:schemeClr val="accent4">
                    <a:lumMod val="40000"/>
                    <a:lumOff val="60000"/>
                  </a:schemeClr>
                </a:solidFill>
              </a:ln>
              <a:solidFill>
                <a:srgbClr val="C89800"/>
              </a:solidFill>
              <a:effectLst>
                <a:glow rad="228600">
                  <a:schemeClr val="accent6">
                    <a:satMod val="175000"/>
                    <a:alpha val="40000"/>
                  </a:schemeClr>
                </a:glow>
              </a:effectLst>
              <a:latin typeface="Sakkal Majalla" pitchFamily="2" charset="-78"/>
              <a:cs typeface="Sakkal Majalla" pitchFamily="2" charset="-78"/>
            </a:endParaRPr>
          </a:p>
          <a:p>
            <a:endParaRPr lang="ar-SA" sz="6600" b="1" dirty="0" smtClean="0">
              <a:ln>
                <a:solidFill>
                  <a:schemeClr val="accent4">
                    <a:lumMod val="40000"/>
                    <a:lumOff val="60000"/>
                  </a:schemeClr>
                </a:solidFill>
              </a:ln>
              <a:solidFill>
                <a:schemeClr val="accent4">
                  <a:lumMod val="75000"/>
                </a:schemeClr>
              </a:solidFill>
              <a:effectLst>
                <a:glow rad="139700">
                  <a:schemeClr val="accent4">
                    <a:lumMod val="40000"/>
                    <a:lumOff val="60000"/>
                    <a:alpha val="40000"/>
                  </a:schemeClr>
                </a:glow>
              </a:effectLst>
              <a:cs typeface="Old Antic Outline Shaded"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nodeType="after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wipe(down)">
                                      <p:cBhvr>
                                        <p:cTn id="7" dur="580">
                                          <p:stCondLst>
                                            <p:cond delay="0"/>
                                          </p:stCondLst>
                                        </p:cTn>
                                        <p:tgtEl>
                                          <p:spTgt spid="6">
                                            <p:txEl>
                                              <p:pRg st="0" end="0"/>
                                            </p:txEl>
                                          </p:spTgt>
                                        </p:tgtEl>
                                      </p:cBhvr>
                                    </p:animEffect>
                                    <p:anim calcmode="lin" valueType="num">
                                      <p:cBhvr>
                                        <p:cTn id="8" dur="1822" tmFilter="0,0; 0.14,0.36; 0.43,0.73; 0.71,0.91; 1.0,1.0">
                                          <p:stCondLst>
                                            <p:cond delay="0"/>
                                          </p:stCondLst>
                                        </p:cTn>
                                        <p:tgtEl>
                                          <p:spTgt spid="6">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6">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6">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6">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6">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6">
                                            <p:txEl>
                                              <p:pRg st="0" end="0"/>
                                            </p:txEl>
                                          </p:spTgt>
                                        </p:tgtEl>
                                      </p:cBhvr>
                                      <p:to x="100000" y="60000"/>
                                    </p:animScale>
                                    <p:animScale>
                                      <p:cBhvr>
                                        <p:cTn id="14" dur="166" decel="50000">
                                          <p:stCondLst>
                                            <p:cond delay="676"/>
                                          </p:stCondLst>
                                        </p:cTn>
                                        <p:tgtEl>
                                          <p:spTgt spid="6">
                                            <p:txEl>
                                              <p:pRg st="0" end="0"/>
                                            </p:txEl>
                                          </p:spTgt>
                                        </p:tgtEl>
                                      </p:cBhvr>
                                      <p:to x="100000" y="100000"/>
                                    </p:animScale>
                                    <p:animScale>
                                      <p:cBhvr>
                                        <p:cTn id="15" dur="26">
                                          <p:stCondLst>
                                            <p:cond delay="1312"/>
                                          </p:stCondLst>
                                        </p:cTn>
                                        <p:tgtEl>
                                          <p:spTgt spid="6">
                                            <p:txEl>
                                              <p:pRg st="0" end="0"/>
                                            </p:txEl>
                                          </p:spTgt>
                                        </p:tgtEl>
                                      </p:cBhvr>
                                      <p:to x="100000" y="80000"/>
                                    </p:animScale>
                                    <p:animScale>
                                      <p:cBhvr>
                                        <p:cTn id="16" dur="166" decel="50000">
                                          <p:stCondLst>
                                            <p:cond delay="1338"/>
                                          </p:stCondLst>
                                        </p:cTn>
                                        <p:tgtEl>
                                          <p:spTgt spid="6">
                                            <p:txEl>
                                              <p:pRg st="0" end="0"/>
                                            </p:txEl>
                                          </p:spTgt>
                                        </p:tgtEl>
                                      </p:cBhvr>
                                      <p:to x="100000" y="100000"/>
                                    </p:animScale>
                                    <p:animScale>
                                      <p:cBhvr>
                                        <p:cTn id="17" dur="26">
                                          <p:stCondLst>
                                            <p:cond delay="1642"/>
                                          </p:stCondLst>
                                        </p:cTn>
                                        <p:tgtEl>
                                          <p:spTgt spid="6">
                                            <p:txEl>
                                              <p:pRg st="0" end="0"/>
                                            </p:txEl>
                                          </p:spTgt>
                                        </p:tgtEl>
                                      </p:cBhvr>
                                      <p:to x="100000" y="90000"/>
                                    </p:animScale>
                                    <p:animScale>
                                      <p:cBhvr>
                                        <p:cTn id="18" dur="166" decel="50000">
                                          <p:stCondLst>
                                            <p:cond delay="1668"/>
                                          </p:stCondLst>
                                        </p:cTn>
                                        <p:tgtEl>
                                          <p:spTgt spid="6">
                                            <p:txEl>
                                              <p:pRg st="0" end="0"/>
                                            </p:txEl>
                                          </p:spTgt>
                                        </p:tgtEl>
                                      </p:cBhvr>
                                      <p:to x="100000" y="100000"/>
                                    </p:animScale>
                                    <p:animScale>
                                      <p:cBhvr>
                                        <p:cTn id="19" dur="26">
                                          <p:stCondLst>
                                            <p:cond delay="1808"/>
                                          </p:stCondLst>
                                        </p:cTn>
                                        <p:tgtEl>
                                          <p:spTgt spid="6">
                                            <p:txEl>
                                              <p:pRg st="0" end="0"/>
                                            </p:txEl>
                                          </p:spTgt>
                                        </p:tgtEl>
                                      </p:cBhvr>
                                      <p:to x="100000" y="95000"/>
                                    </p:animScale>
                                    <p:animScale>
                                      <p:cBhvr>
                                        <p:cTn id="20" dur="166" decel="50000">
                                          <p:stCondLst>
                                            <p:cond delay="1834"/>
                                          </p:stCondLst>
                                        </p:cTn>
                                        <p:tgtEl>
                                          <p:spTgt spid="6">
                                            <p:txEl>
                                              <p:pRg st="0" end="0"/>
                                            </p:txEl>
                                          </p:spTgt>
                                        </p:tgtEl>
                                      </p:cBhvr>
                                      <p:to x="100000" y="100000"/>
                                    </p:animScale>
                                  </p:childTnLst>
                                </p:cTn>
                              </p:par>
                            </p:childTnLst>
                          </p:cTn>
                        </p:par>
                        <p:par>
                          <p:cTn id="21" fill="hold">
                            <p:stCondLst>
                              <p:cond delay="2000"/>
                            </p:stCondLst>
                            <p:childTnLst>
                              <p:par>
                                <p:cTn id="22" presetID="26" presetClass="entr" presetSubtype="0" fill="hold" nodeType="afterEffect">
                                  <p:stCondLst>
                                    <p:cond delay="0"/>
                                  </p:stCondLst>
                                  <p:childTnLst>
                                    <p:set>
                                      <p:cBhvr>
                                        <p:cTn id="23" dur="1" fill="hold">
                                          <p:stCondLst>
                                            <p:cond delay="0"/>
                                          </p:stCondLst>
                                        </p:cTn>
                                        <p:tgtEl>
                                          <p:spTgt spid="6">
                                            <p:txEl>
                                              <p:pRg st="1" end="1"/>
                                            </p:txEl>
                                          </p:spTgt>
                                        </p:tgtEl>
                                        <p:attrNameLst>
                                          <p:attrName>style.visibility</p:attrName>
                                        </p:attrNameLst>
                                      </p:cBhvr>
                                      <p:to>
                                        <p:strVal val="visible"/>
                                      </p:to>
                                    </p:set>
                                    <p:animEffect transition="in" filter="wipe(down)">
                                      <p:cBhvr>
                                        <p:cTn id="24" dur="580">
                                          <p:stCondLst>
                                            <p:cond delay="0"/>
                                          </p:stCondLst>
                                        </p:cTn>
                                        <p:tgtEl>
                                          <p:spTgt spid="6">
                                            <p:txEl>
                                              <p:pRg st="1" end="1"/>
                                            </p:txEl>
                                          </p:spTgt>
                                        </p:tgtEl>
                                      </p:cBhvr>
                                    </p:animEffect>
                                    <p:anim calcmode="lin" valueType="num">
                                      <p:cBhvr>
                                        <p:cTn id="25" dur="1822" tmFilter="0,0; 0.14,0.36; 0.43,0.73; 0.71,0.91; 1.0,1.0">
                                          <p:stCondLst>
                                            <p:cond delay="0"/>
                                          </p:stCondLst>
                                        </p:cTn>
                                        <p:tgtEl>
                                          <p:spTgt spid="6">
                                            <p:txEl>
                                              <p:pRg st="1" end="1"/>
                                            </p:txEl>
                                          </p:spTgt>
                                        </p:tgtEl>
                                        <p:attrNameLst>
                                          <p:attrName>ppt_x</p:attrName>
                                        </p:attrNameLst>
                                      </p:cBhvr>
                                      <p:tavLst>
                                        <p:tav tm="0">
                                          <p:val>
                                            <p:strVal val="#ppt_x-0.25"/>
                                          </p:val>
                                        </p:tav>
                                        <p:tav tm="100000">
                                          <p:val>
                                            <p:strVal val="#ppt_x"/>
                                          </p:val>
                                        </p:tav>
                                      </p:tavLst>
                                    </p:anim>
                                    <p:anim calcmode="lin" valueType="num">
                                      <p:cBhvr>
                                        <p:cTn id="26" dur="664" tmFilter="0.0,0.0; 0.25,0.07; 0.50,0.2; 0.75,0.467; 1.0,1.0">
                                          <p:stCondLst>
                                            <p:cond delay="0"/>
                                          </p:stCondLst>
                                        </p:cTn>
                                        <p:tgtEl>
                                          <p:spTgt spid="6">
                                            <p:txEl>
                                              <p:pRg st="1" end="1"/>
                                            </p:txEl>
                                          </p:spTgt>
                                        </p:tgtEl>
                                        <p:attrNameLst>
                                          <p:attrName>ppt_y</p:attrName>
                                        </p:attrNameLst>
                                      </p:cBhvr>
                                      <p:tavLst>
                                        <p:tav tm="0" fmla="#ppt_y-sin(pi*$)/3">
                                          <p:val>
                                            <p:fltVal val="0.5"/>
                                          </p:val>
                                        </p:tav>
                                        <p:tav tm="100000">
                                          <p:val>
                                            <p:fltVal val="1"/>
                                          </p:val>
                                        </p:tav>
                                      </p:tavLst>
                                    </p:anim>
                                    <p:anim calcmode="lin" valueType="num">
                                      <p:cBhvr>
                                        <p:cTn id="27" dur="664" tmFilter="0, 0; 0.125,0.2665; 0.25,0.4; 0.375,0.465; 0.5,0.5;  0.625,0.535; 0.75,0.6; 0.875,0.7335; 1,1">
                                          <p:stCondLst>
                                            <p:cond delay="664"/>
                                          </p:stCondLst>
                                        </p:cTn>
                                        <p:tgtEl>
                                          <p:spTgt spid="6">
                                            <p:txEl>
                                              <p:pRg st="1" end="1"/>
                                            </p:txEl>
                                          </p:spTgt>
                                        </p:tgtEl>
                                        <p:attrNameLst>
                                          <p:attrName>ppt_y</p:attrName>
                                        </p:attrNameLst>
                                      </p:cBhvr>
                                      <p:tavLst>
                                        <p:tav tm="0" fmla="#ppt_y-sin(pi*$)/9">
                                          <p:val>
                                            <p:fltVal val="0"/>
                                          </p:val>
                                        </p:tav>
                                        <p:tav tm="100000">
                                          <p:val>
                                            <p:fltVal val="1"/>
                                          </p:val>
                                        </p:tav>
                                      </p:tavLst>
                                    </p:anim>
                                    <p:anim calcmode="lin" valueType="num">
                                      <p:cBhvr>
                                        <p:cTn id="28" dur="332" tmFilter="0, 0; 0.125,0.2665; 0.25,0.4; 0.375,0.465; 0.5,0.5;  0.625,0.535; 0.75,0.6; 0.875,0.7335; 1,1">
                                          <p:stCondLst>
                                            <p:cond delay="1324"/>
                                          </p:stCondLst>
                                        </p:cTn>
                                        <p:tgtEl>
                                          <p:spTgt spid="6">
                                            <p:txEl>
                                              <p:pRg st="1" end="1"/>
                                            </p:txEl>
                                          </p:spTgt>
                                        </p:tgtEl>
                                        <p:attrNameLst>
                                          <p:attrName>ppt_y</p:attrName>
                                        </p:attrNameLst>
                                      </p:cBhvr>
                                      <p:tavLst>
                                        <p:tav tm="0" fmla="#ppt_y-sin(pi*$)/27">
                                          <p:val>
                                            <p:fltVal val="0"/>
                                          </p:val>
                                        </p:tav>
                                        <p:tav tm="100000">
                                          <p:val>
                                            <p:fltVal val="1"/>
                                          </p:val>
                                        </p:tav>
                                      </p:tavLst>
                                    </p:anim>
                                    <p:anim calcmode="lin" valueType="num">
                                      <p:cBhvr>
                                        <p:cTn id="29" dur="164" tmFilter="0, 0; 0.125,0.2665; 0.25,0.4; 0.375,0.465; 0.5,0.5;  0.625,0.535; 0.75,0.6; 0.875,0.7335; 1,1">
                                          <p:stCondLst>
                                            <p:cond delay="1656"/>
                                          </p:stCondLst>
                                        </p:cTn>
                                        <p:tgtEl>
                                          <p:spTgt spid="6">
                                            <p:txEl>
                                              <p:pRg st="1" end="1"/>
                                            </p:txEl>
                                          </p:spTgt>
                                        </p:tgtEl>
                                        <p:attrNameLst>
                                          <p:attrName>ppt_y</p:attrName>
                                        </p:attrNameLst>
                                      </p:cBhvr>
                                      <p:tavLst>
                                        <p:tav tm="0" fmla="#ppt_y-sin(pi*$)/81">
                                          <p:val>
                                            <p:fltVal val="0"/>
                                          </p:val>
                                        </p:tav>
                                        <p:tav tm="100000">
                                          <p:val>
                                            <p:fltVal val="1"/>
                                          </p:val>
                                        </p:tav>
                                      </p:tavLst>
                                    </p:anim>
                                    <p:animScale>
                                      <p:cBhvr>
                                        <p:cTn id="30" dur="26">
                                          <p:stCondLst>
                                            <p:cond delay="650"/>
                                          </p:stCondLst>
                                        </p:cTn>
                                        <p:tgtEl>
                                          <p:spTgt spid="6">
                                            <p:txEl>
                                              <p:pRg st="1" end="1"/>
                                            </p:txEl>
                                          </p:spTgt>
                                        </p:tgtEl>
                                      </p:cBhvr>
                                      <p:to x="100000" y="60000"/>
                                    </p:animScale>
                                    <p:animScale>
                                      <p:cBhvr>
                                        <p:cTn id="31" dur="166" decel="50000">
                                          <p:stCondLst>
                                            <p:cond delay="676"/>
                                          </p:stCondLst>
                                        </p:cTn>
                                        <p:tgtEl>
                                          <p:spTgt spid="6">
                                            <p:txEl>
                                              <p:pRg st="1" end="1"/>
                                            </p:txEl>
                                          </p:spTgt>
                                        </p:tgtEl>
                                      </p:cBhvr>
                                      <p:to x="100000" y="100000"/>
                                    </p:animScale>
                                    <p:animScale>
                                      <p:cBhvr>
                                        <p:cTn id="32" dur="26">
                                          <p:stCondLst>
                                            <p:cond delay="1312"/>
                                          </p:stCondLst>
                                        </p:cTn>
                                        <p:tgtEl>
                                          <p:spTgt spid="6">
                                            <p:txEl>
                                              <p:pRg st="1" end="1"/>
                                            </p:txEl>
                                          </p:spTgt>
                                        </p:tgtEl>
                                      </p:cBhvr>
                                      <p:to x="100000" y="80000"/>
                                    </p:animScale>
                                    <p:animScale>
                                      <p:cBhvr>
                                        <p:cTn id="33" dur="166" decel="50000">
                                          <p:stCondLst>
                                            <p:cond delay="1338"/>
                                          </p:stCondLst>
                                        </p:cTn>
                                        <p:tgtEl>
                                          <p:spTgt spid="6">
                                            <p:txEl>
                                              <p:pRg st="1" end="1"/>
                                            </p:txEl>
                                          </p:spTgt>
                                        </p:tgtEl>
                                      </p:cBhvr>
                                      <p:to x="100000" y="100000"/>
                                    </p:animScale>
                                    <p:animScale>
                                      <p:cBhvr>
                                        <p:cTn id="34" dur="26">
                                          <p:stCondLst>
                                            <p:cond delay="1642"/>
                                          </p:stCondLst>
                                        </p:cTn>
                                        <p:tgtEl>
                                          <p:spTgt spid="6">
                                            <p:txEl>
                                              <p:pRg st="1" end="1"/>
                                            </p:txEl>
                                          </p:spTgt>
                                        </p:tgtEl>
                                      </p:cBhvr>
                                      <p:to x="100000" y="90000"/>
                                    </p:animScale>
                                    <p:animScale>
                                      <p:cBhvr>
                                        <p:cTn id="35" dur="166" decel="50000">
                                          <p:stCondLst>
                                            <p:cond delay="1668"/>
                                          </p:stCondLst>
                                        </p:cTn>
                                        <p:tgtEl>
                                          <p:spTgt spid="6">
                                            <p:txEl>
                                              <p:pRg st="1" end="1"/>
                                            </p:txEl>
                                          </p:spTgt>
                                        </p:tgtEl>
                                      </p:cBhvr>
                                      <p:to x="100000" y="100000"/>
                                    </p:animScale>
                                    <p:animScale>
                                      <p:cBhvr>
                                        <p:cTn id="36" dur="26">
                                          <p:stCondLst>
                                            <p:cond delay="1808"/>
                                          </p:stCondLst>
                                        </p:cTn>
                                        <p:tgtEl>
                                          <p:spTgt spid="6">
                                            <p:txEl>
                                              <p:pRg st="1" end="1"/>
                                            </p:txEl>
                                          </p:spTgt>
                                        </p:tgtEl>
                                      </p:cBhvr>
                                      <p:to x="100000" y="95000"/>
                                    </p:animScale>
                                    <p:animScale>
                                      <p:cBhvr>
                                        <p:cTn id="37" dur="166" decel="50000">
                                          <p:stCondLst>
                                            <p:cond delay="1834"/>
                                          </p:stCondLst>
                                        </p:cTn>
                                        <p:tgtEl>
                                          <p:spTgt spid="6">
                                            <p:txEl>
                                              <p:pRg st="1" end="1"/>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4" name="عنصر نائب للمحتوى 3" descr="imagesCA4YNMXP.jpg"/>
          <p:cNvPicPr>
            <a:picLocks noGrp="1" noChangeAspect="1"/>
          </p:cNvPicPr>
          <p:nvPr>
            <p:ph idx="1"/>
          </p:nvPr>
        </p:nvPicPr>
        <p:blipFill>
          <a:blip r:embed="rId2" cstate="print"/>
          <a:stretch>
            <a:fillRect/>
          </a:stretch>
        </p:blipFill>
        <p:spPr>
          <a:xfrm>
            <a:off x="0" y="0"/>
            <a:ext cx="9144000" cy="6858000"/>
          </a:xfrm>
        </p:spPr>
      </p:pic>
      <p:sp>
        <p:nvSpPr>
          <p:cNvPr id="5" name="مستطيل 4"/>
          <p:cNvSpPr/>
          <p:nvPr/>
        </p:nvSpPr>
        <p:spPr>
          <a:xfrm>
            <a:off x="2123728" y="332656"/>
            <a:ext cx="5544616" cy="646331"/>
          </a:xfrm>
          <a:prstGeom prst="rect">
            <a:avLst/>
          </a:prstGeom>
        </p:spPr>
        <p:txBody>
          <a:bodyPr wrap="square">
            <a:spAutoFit/>
          </a:bodyPr>
          <a:lstStyle/>
          <a:p>
            <a:pPr algn="ctr"/>
            <a:r>
              <a:rPr lang="ar-SA" sz="3600" dirty="0" smtClean="0">
                <a:solidFill>
                  <a:srgbClr val="FFFF00"/>
                </a:solidFill>
                <a:cs typeface="PT Bold Broken" pitchFamily="2" charset="-78"/>
              </a:rPr>
              <a:t>1- أنزيم تكسير النشا</a:t>
            </a:r>
            <a:endParaRPr lang="ar-SA" sz="3600" dirty="0">
              <a:solidFill>
                <a:srgbClr val="FFFF00"/>
              </a:solidFill>
              <a:cs typeface="PT Bold Broken" pitchFamily="2" charset="-78"/>
            </a:endParaRPr>
          </a:p>
        </p:txBody>
      </p:sp>
      <p:sp>
        <p:nvSpPr>
          <p:cNvPr id="6" name="Text Placeholder 4"/>
          <p:cNvSpPr txBox="1">
            <a:spLocks/>
          </p:cNvSpPr>
          <p:nvPr/>
        </p:nvSpPr>
        <p:spPr>
          <a:xfrm>
            <a:off x="179512" y="1196752"/>
            <a:ext cx="8784976" cy="5040537"/>
          </a:xfrm>
          <a:prstGeom prst="rect">
            <a:avLst/>
          </a:prstGeom>
        </p:spPr>
        <p:txBody>
          <a:bodyPr vert="horz" lIns="91440" tIns="45720" rIns="91440" bIns="45720" rtlCol="1">
            <a:noAutofit/>
          </a:bodyPr>
          <a:lstStyle/>
          <a:p>
            <a:pPr marL="342900" marR="0" lvl="0" indent="-342900" algn="r" defTabSz="914400" rtl="1" eaLnBrk="1" fontAlgn="auto" latinLnBrk="0" hangingPunct="1">
              <a:lnSpc>
                <a:spcPct val="100000"/>
              </a:lnSpc>
              <a:spcBef>
                <a:spcPct val="20000"/>
              </a:spcBef>
              <a:spcAft>
                <a:spcPts val="0"/>
              </a:spcAft>
              <a:buClr>
                <a:schemeClr val="accent3"/>
              </a:buClr>
              <a:buSzTx/>
              <a:buFont typeface="Wingdings 2"/>
              <a:buNone/>
              <a:tabLst/>
              <a:defRPr/>
            </a:pPr>
            <a:r>
              <a:rPr kumimoji="0" lang="ar-SA" sz="3200" b="1" i="0" u="none" strike="noStrike" kern="1200" cap="none" spc="0" normalizeH="0" baseline="0" noProof="0" dirty="0" smtClean="0">
                <a:ln>
                  <a:solidFill>
                    <a:srgbClr val="00B0F0"/>
                  </a:solidFill>
                </a:ln>
                <a:solidFill>
                  <a:srgbClr val="C00000"/>
                </a:solidFill>
                <a:effectLst>
                  <a:glow rad="228600">
                    <a:schemeClr val="accent5">
                      <a:satMod val="175000"/>
                      <a:alpha val="40000"/>
                    </a:schemeClr>
                  </a:glow>
                </a:effectLst>
                <a:uLnTx/>
                <a:uFillTx/>
                <a:cs typeface="PT Bold Broken" pitchFamily="2" charset="-78"/>
              </a:rPr>
              <a:t>جزئ النشا كبير يتكون من مكونين </a:t>
            </a:r>
            <a:r>
              <a:rPr kumimoji="0" lang="ar-SA" sz="3200" b="1" i="0" u="none" strike="noStrike" kern="1200" cap="none" spc="0" normalizeH="0" baseline="0" noProof="0" dirty="0" err="1" smtClean="0">
                <a:ln>
                  <a:solidFill>
                    <a:srgbClr val="00B0F0"/>
                  </a:solidFill>
                </a:ln>
                <a:solidFill>
                  <a:srgbClr val="C00000"/>
                </a:solidFill>
                <a:effectLst>
                  <a:glow rad="228600">
                    <a:schemeClr val="accent5">
                      <a:satMod val="175000"/>
                      <a:alpha val="40000"/>
                    </a:schemeClr>
                  </a:glow>
                </a:effectLst>
                <a:uLnTx/>
                <a:uFillTx/>
                <a:cs typeface="PT Bold Broken" pitchFamily="2" charset="-78"/>
              </a:rPr>
              <a:t>أساسيين:</a:t>
            </a:r>
            <a:endParaRPr kumimoji="0" lang="ar-SA" sz="3200" b="1" i="0" u="none" strike="noStrike" kern="1200" cap="none" spc="0" normalizeH="0" baseline="0" noProof="0" dirty="0" smtClean="0">
              <a:ln>
                <a:solidFill>
                  <a:srgbClr val="00B0F0"/>
                </a:solidFill>
              </a:ln>
              <a:solidFill>
                <a:srgbClr val="C00000"/>
              </a:solidFill>
              <a:effectLst>
                <a:glow rad="228600">
                  <a:schemeClr val="accent5">
                    <a:satMod val="175000"/>
                    <a:alpha val="40000"/>
                  </a:schemeClr>
                </a:glow>
              </a:effectLst>
              <a:uLnTx/>
              <a:uFillTx/>
              <a:cs typeface="PT Bold Broken" pitchFamily="2" charset="-78"/>
            </a:endParaRPr>
          </a:p>
          <a:p>
            <a:pPr marL="457200" marR="0" lvl="0" indent="-457200" algn="r" defTabSz="914400" rtl="1" eaLnBrk="1" fontAlgn="auto" latinLnBrk="0" hangingPunct="1">
              <a:lnSpc>
                <a:spcPct val="100000"/>
              </a:lnSpc>
              <a:spcBef>
                <a:spcPct val="20000"/>
              </a:spcBef>
              <a:spcAft>
                <a:spcPts val="0"/>
              </a:spcAft>
              <a:buClr>
                <a:srgbClr val="C00000"/>
              </a:buClr>
              <a:buSzTx/>
              <a:buFont typeface="Wingdings 2"/>
              <a:buAutoNum type="arabic1Minus"/>
              <a:tabLst/>
              <a:defRPr/>
            </a:pPr>
            <a:r>
              <a:rPr kumimoji="0" lang="ar-SA" sz="3200" b="1" i="0" u="none" strike="noStrike" kern="1200" cap="none" spc="0" normalizeH="0" baseline="0" noProof="0" dirty="0" err="1" smtClean="0">
                <a:ln>
                  <a:solidFill>
                    <a:srgbClr val="00B0F0"/>
                  </a:solidFill>
                </a:ln>
                <a:solidFill>
                  <a:schemeClr val="bg1"/>
                </a:solidFill>
                <a:effectLst>
                  <a:glow rad="228600">
                    <a:schemeClr val="accent5">
                      <a:satMod val="175000"/>
                      <a:alpha val="40000"/>
                    </a:schemeClr>
                  </a:glow>
                </a:effectLst>
                <a:uLnTx/>
                <a:uFillTx/>
                <a:latin typeface="+mn-lt"/>
                <a:ea typeface="+mn-ea"/>
                <a:cs typeface="+mn-cs"/>
              </a:rPr>
              <a:t>الأميلوز</a:t>
            </a:r>
            <a:r>
              <a:rPr kumimoji="0" lang="ar-SA" sz="3200" b="1" i="0" u="none" strike="noStrike" kern="1200" cap="none" spc="0" normalizeH="0" baseline="0" noProof="0" dirty="0" smtClean="0">
                <a:ln>
                  <a:solidFill>
                    <a:srgbClr val="00B0F0"/>
                  </a:solidFill>
                </a:ln>
                <a:solidFill>
                  <a:schemeClr val="bg1"/>
                </a:solidFill>
                <a:effectLst>
                  <a:glow rad="228600">
                    <a:schemeClr val="accent5">
                      <a:satMod val="175000"/>
                      <a:alpha val="40000"/>
                    </a:schemeClr>
                  </a:glow>
                </a:effectLst>
                <a:uLnTx/>
                <a:uFillTx/>
                <a:latin typeface="+mn-lt"/>
                <a:ea typeface="+mn-ea"/>
                <a:cs typeface="+mn-cs"/>
              </a:rPr>
              <a:t> ويتكون من </a:t>
            </a:r>
            <a:r>
              <a:rPr kumimoji="0" lang="ar-SA" sz="3200" b="1" i="0" u="none" strike="noStrike" kern="1200" cap="none" spc="0" normalizeH="0" baseline="0" noProof="0" dirty="0" err="1" smtClean="0">
                <a:ln>
                  <a:solidFill>
                    <a:srgbClr val="00B0F0"/>
                  </a:solidFill>
                </a:ln>
                <a:solidFill>
                  <a:schemeClr val="bg1"/>
                </a:solidFill>
                <a:effectLst>
                  <a:glow rad="228600">
                    <a:schemeClr val="accent5">
                      <a:satMod val="175000"/>
                      <a:alpha val="40000"/>
                    </a:schemeClr>
                  </a:glow>
                </a:effectLst>
                <a:uLnTx/>
                <a:uFillTx/>
                <a:latin typeface="+mn-lt"/>
                <a:ea typeface="+mn-ea"/>
                <a:cs typeface="+mn-cs"/>
              </a:rPr>
              <a:t>200 </a:t>
            </a:r>
            <a:r>
              <a:rPr kumimoji="0" lang="ar-SA" sz="3200" b="1" i="0" u="none" strike="noStrike" kern="1200" cap="none" spc="0" normalizeH="0" baseline="0" noProof="0" dirty="0" smtClean="0">
                <a:ln>
                  <a:solidFill>
                    <a:srgbClr val="00B0F0"/>
                  </a:solidFill>
                </a:ln>
                <a:solidFill>
                  <a:schemeClr val="bg1"/>
                </a:solidFill>
                <a:effectLst>
                  <a:glow rad="228600">
                    <a:schemeClr val="accent5">
                      <a:satMod val="175000"/>
                      <a:alpha val="40000"/>
                    </a:schemeClr>
                  </a:glow>
                </a:effectLst>
                <a:uLnTx/>
                <a:uFillTx/>
                <a:latin typeface="+mn-lt"/>
                <a:ea typeface="+mn-ea"/>
                <a:cs typeface="+mn-cs"/>
              </a:rPr>
              <a:t>– 300 وحدة من سكر الجلوكوز مرتبط في سلسلة مستقيمة بعضها ببعض بالرابطة </a:t>
            </a:r>
            <a:r>
              <a:rPr kumimoji="0" lang="ar-SA" sz="3200" b="1" i="0" u="none" strike="noStrike" kern="1200" cap="none" spc="0" normalizeH="0" baseline="0" noProof="0" dirty="0" err="1" smtClean="0">
                <a:ln>
                  <a:solidFill>
                    <a:srgbClr val="00B0F0"/>
                  </a:solidFill>
                </a:ln>
                <a:solidFill>
                  <a:schemeClr val="bg1"/>
                </a:solidFill>
                <a:effectLst>
                  <a:glow rad="228600">
                    <a:schemeClr val="accent5">
                      <a:satMod val="175000"/>
                      <a:alpha val="40000"/>
                    </a:schemeClr>
                  </a:glow>
                </a:effectLst>
                <a:uLnTx/>
                <a:uFillTx/>
                <a:latin typeface="+mn-lt"/>
                <a:ea typeface="+mn-ea"/>
                <a:cs typeface="+mn-cs"/>
              </a:rPr>
              <a:t>الجليكوسيدية</a:t>
            </a:r>
            <a:r>
              <a:rPr kumimoji="0" lang="ar-SA" sz="3200" b="1" i="0" u="none" strike="noStrike" kern="1200" cap="none" spc="0" normalizeH="0" baseline="0" noProof="0" dirty="0" smtClean="0">
                <a:ln>
                  <a:solidFill>
                    <a:srgbClr val="00B0F0"/>
                  </a:solidFill>
                </a:ln>
                <a:solidFill>
                  <a:schemeClr val="bg1"/>
                </a:solidFill>
                <a:effectLst>
                  <a:glow rad="228600">
                    <a:schemeClr val="accent5">
                      <a:satMod val="175000"/>
                      <a:alpha val="40000"/>
                    </a:schemeClr>
                  </a:glow>
                </a:effectLst>
                <a:uLnTx/>
                <a:uFillTx/>
                <a:latin typeface="+mn-lt"/>
                <a:ea typeface="+mn-ea"/>
                <a:cs typeface="+mn-cs"/>
              </a:rPr>
              <a:t> </a:t>
            </a:r>
            <a:r>
              <a:rPr kumimoji="0" lang="ar-SA" sz="3200" b="1" i="0" u="none" strike="noStrike" kern="1200" cap="none" spc="0" normalizeH="0" baseline="0" noProof="0" dirty="0" smtClean="0">
                <a:ln>
                  <a:solidFill>
                    <a:srgbClr val="00B0F0"/>
                  </a:solidFill>
                </a:ln>
                <a:solidFill>
                  <a:srgbClr val="0BB0D7"/>
                </a:solidFill>
                <a:effectLst>
                  <a:glow rad="228600">
                    <a:schemeClr val="accent5">
                      <a:satMod val="175000"/>
                      <a:alpha val="40000"/>
                    </a:schemeClr>
                  </a:glow>
                </a:effectLst>
                <a:uLnTx/>
                <a:uFillTx/>
                <a:latin typeface="+mn-lt"/>
                <a:ea typeface="+mn-ea"/>
                <a:cs typeface="+mn-cs"/>
              </a:rPr>
              <a:t>4,1</a:t>
            </a:r>
            <a:r>
              <a:rPr kumimoji="0" lang="ar-SA" sz="3200" b="1" i="0" u="none" strike="noStrike" kern="1200" cap="none" spc="0" normalizeH="0" baseline="0" noProof="0" dirty="0" smtClean="0">
                <a:ln>
                  <a:solidFill>
                    <a:srgbClr val="00B0F0"/>
                  </a:solidFill>
                </a:ln>
                <a:solidFill>
                  <a:schemeClr val="bg1"/>
                </a:solidFill>
                <a:effectLst>
                  <a:glow rad="228600">
                    <a:schemeClr val="accent5">
                      <a:satMod val="175000"/>
                      <a:alpha val="40000"/>
                    </a:schemeClr>
                  </a:glow>
                </a:effectLst>
                <a:uLnTx/>
                <a:uFillTx/>
                <a:latin typeface="+mn-lt"/>
                <a:ea typeface="+mn-ea"/>
                <a:cs typeface="+mn-cs"/>
              </a:rPr>
              <a:t> </a:t>
            </a:r>
            <a:r>
              <a:rPr lang="ar-SA" sz="3200" b="1" dirty="0" smtClean="0">
                <a:ln>
                  <a:solidFill>
                    <a:srgbClr val="00B0F0"/>
                  </a:solidFill>
                </a:ln>
                <a:solidFill>
                  <a:srgbClr val="FF0000"/>
                </a:solidFill>
                <a:effectLst>
                  <a:glow rad="228600">
                    <a:schemeClr val="accent5">
                      <a:satMod val="175000"/>
                      <a:alpha val="40000"/>
                    </a:schemeClr>
                  </a:glow>
                </a:effectLst>
              </a:rPr>
              <a:t>(سلاسل مستقيمة من الجلوكوز</a:t>
            </a:r>
            <a:r>
              <a:rPr lang="ar-SA" sz="3200" b="1" dirty="0" err="1" smtClean="0">
                <a:ln>
                  <a:solidFill>
                    <a:srgbClr val="00B0F0"/>
                  </a:solidFill>
                </a:ln>
                <a:solidFill>
                  <a:srgbClr val="FF0000"/>
                </a:solidFill>
                <a:effectLst>
                  <a:glow rad="228600">
                    <a:schemeClr val="accent5">
                      <a:satMod val="175000"/>
                      <a:alpha val="40000"/>
                    </a:schemeClr>
                  </a:glow>
                </a:effectLst>
              </a:rPr>
              <a:t>).</a:t>
            </a:r>
            <a:endParaRPr kumimoji="0" lang="ar-SA" sz="3200" b="1" i="0" u="none" strike="noStrike" kern="1200" cap="none" spc="0" normalizeH="0" baseline="0" noProof="0" dirty="0" smtClean="0">
              <a:ln>
                <a:solidFill>
                  <a:srgbClr val="00B0F0"/>
                </a:solidFill>
              </a:ln>
              <a:solidFill>
                <a:srgbClr val="FF0000"/>
              </a:solidFill>
              <a:effectLst>
                <a:glow rad="228600">
                  <a:schemeClr val="accent5">
                    <a:satMod val="175000"/>
                    <a:alpha val="40000"/>
                  </a:schemeClr>
                </a:glow>
              </a:effectLst>
              <a:uLnTx/>
              <a:uFillTx/>
              <a:latin typeface="+mn-lt"/>
              <a:ea typeface="+mn-ea"/>
              <a:cs typeface="+mn-cs"/>
            </a:endParaRPr>
          </a:p>
          <a:p>
            <a:pPr marL="457200" marR="0" lvl="0" indent="-457200" algn="r" defTabSz="914400" rtl="1" eaLnBrk="1" fontAlgn="auto" latinLnBrk="0" hangingPunct="1">
              <a:lnSpc>
                <a:spcPct val="100000"/>
              </a:lnSpc>
              <a:spcBef>
                <a:spcPct val="20000"/>
              </a:spcBef>
              <a:spcAft>
                <a:spcPts val="0"/>
              </a:spcAft>
              <a:buClr>
                <a:srgbClr val="C00000"/>
              </a:buClr>
              <a:buSzTx/>
              <a:buFont typeface="Wingdings 2"/>
              <a:buAutoNum type="arabic1Minus"/>
              <a:tabLst/>
              <a:defRPr/>
            </a:pPr>
            <a:r>
              <a:rPr kumimoji="0" lang="ar-SA" sz="3200" b="1" i="0" u="none" strike="noStrike" kern="1200" cap="none" spc="0" normalizeH="0" baseline="0" noProof="0" dirty="0" smtClean="0">
                <a:ln>
                  <a:solidFill>
                    <a:srgbClr val="00B0F0"/>
                  </a:solidFill>
                </a:ln>
                <a:solidFill>
                  <a:schemeClr val="bg1"/>
                </a:solidFill>
                <a:effectLst>
                  <a:glow rad="228600">
                    <a:schemeClr val="accent5">
                      <a:satMod val="175000"/>
                      <a:alpha val="40000"/>
                    </a:schemeClr>
                  </a:glow>
                </a:effectLst>
                <a:uLnTx/>
                <a:uFillTx/>
                <a:latin typeface="+mn-lt"/>
                <a:ea typeface="+mn-ea"/>
                <a:cs typeface="+mn-cs"/>
              </a:rPr>
              <a:t>مركب </a:t>
            </a:r>
            <a:r>
              <a:rPr kumimoji="0" lang="ar-SA" sz="3200" b="1" i="0" u="none" strike="noStrike" kern="1200" cap="none" spc="0" normalizeH="0" baseline="0" noProof="0" dirty="0" err="1" smtClean="0">
                <a:ln>
                  <a:solidFill>
                    <a:srgbClr val="00B0F0"/>
                  </a:solidFill>
                </a:ln>
                <a:solidFill>
                  <a:schemeClr val="bg1"/>
                </a:solidFill>
                <a:effectLst>
                  <a:glow rad="228600">
                    <a:schemeClr val="accent5">
                      <a:satMod val="175000"/>
                      <a:alpha val="40000"/>
                    </a:schemeClr>
                  </a:glow>
                </a:effectLst>
                <a:uLnTx/>
                <a:uFillTx/>
                <a:latin typeface="+mn-lt"/>
                <a:ea typeface="+mn-ea"/>
                <a:cs typeface="+mn-cs"/>
              </a:rPr>
              <a:t>الأميلوبكتين</a:t>
            </a:r>
            <a:r>
              <a:rPr kumimoji="0" lang="ar-SA" sz="3200" b="1" i="0" u="none" strike="noStrike" kern="1200" cap="none" spc="0" normalizeH="0" baseline="0" noProof="0" dirty="0" smtClean="0">
                <a:ln>
                  <a:solidFill>
                    <a:srgbClr val="00B0F0"/>
                  </a:solidFill>
                </a:ln>
                <a:solidFill>
                  <a:schemeClr val="bg1"/>
                </a:solidFill>
                <a:effectLst>
                  <a:glow rad="228600">
                    <a:schemeClr val="accent5">
                      <a:satMod val="175000"/>
                      <a:alpha val="40000"/>
                    </a:schemeClr>
                  </a:glow>
                </a:effectLst>
                <a:uLnTx/>
                <a:uFillTx/>
                <a:latin typeface="+mn-lt"/>
                <a:ea typeface="+mn-ea"/>
                <a:cs typeface="+mn-cs"/>
              </a:rPr>
              <a:t> وهو سلسلة طويلة ومتفرعة من وحدات من سكر الجلوكوز ومجاميع </a:t>
            </a:r>
            <a:r>
              <a:rPr kumimoji="0" lang="ar-SA" sz="3200" b="1" i="0" u="none" strike="noStrike" kern="1200" cap="none" spc="0" normalizeH="0" baseline="0" noProof="0" dirty="0" err="1" smtClean="0">
                <a:ln>
                  <a:solidFill>
                    <a:srgbClr val="00B0F0"/>
                  </a:solidFill>
                </a:ln>
                <a:solidFill>
                  <a:schemeClr val="bg1"/>
                </a:solidFill>
                <a:effectLst>
                  <a:glow rad="228600">
                    <a:schemeClr val="accent5">
                      <a:satMod val="175000"/>
                      <a:alpha val="40000"/>
                    </a:schemeClr>
                  </a:glow>
                </a:effectLst>
                <a:uLnTx/>
                <a:uFillTx/>
                <a:latin typeface="+mn-lt"/>
                <a:ea typeface="+mn-ea"/>
                <a:cs typeface="+mn-cs"/>
              </a:rPr>
              <a:t>فوسفورية</a:t>
            </a:r>
            <a:r>
              <a:rPr kumimoji="0" lang="ar-SA" sz="3200" b="1" i="0" u="none" strike="noStrike" kern="1200" cap="none" spc="0" normalizeH="0" baseline="0" noProof="0" dirty="0" smtClean="0">
                <a:ln>
                  <a:solidFill>
                    <a:srgbClr val="00B0F0"/>
                  </a:solidFill>
                </a:ln>
                <a:solidFill>
                  <a:schemeClr val="bg1"/>
                </a:solidFill>
                <a:effectLst>
                  <a:glow rad="228600">
                    <a:schemeClr val="accent5">
                      <a:satMod val="175000"/>
                      <a:alpha val="40000"/>
                    </a:schemeClr>
                  </a:glow>
                </a:effectLst>
                <a:uLnTx/>
                <a:uFillTx/>
                <a:latin typeface="+mn-lt"/>
                <a:ea typeface="+mn-ea"/>
                <a:cs typeface="+mn-cs"/>
              </a:rPr>
              <a:t> مرتبطة </a:t>
            </a:r>
            <a:r>
              <a:rPr kumimoji="0" lang="ar-SA" sz="3200" b="1" i="0" u="none" strike="noStrike" kern="1200" cap="none" spc="0" normalizeH="0" baseline="0" noProof="0" dirty="0" err="1" smtClean="0">
                <a:ln>
                  <a:solidFill>
                    <a:srgbClr val="00B0F0"/>
                  </a:solidFill>
                </a:ln>
                <a:solidFill>
                  <a:schemeClr val="bg1"/>
                </a:solidFill>
                <a:effectLst>
                  <a:glow rad="228600">
                    <a:schemeClr val="accent5">
                      <a:satMod val="175000"/>
                      <a:alpha val="40000"/>
                    </a:schemeClr>
                  </a:glow>
                </a:effectLst>
                <a:uLnTx/>
                <a:uFillTx/>
                <a:latin typeface="+mn-lt"/>
                <a:ea typeface="+mn-ea"/>
                <a:cs typeface="+mn-cs"/>
              </a:rPr>
              <a:t>ببعضها</a:t>
            </a:r>
            <a:r>
              <a:rPr kumimoji="0" lang="ar-SA" sz="3200" b="1" i="0" u="none" strike="noStrike" kern="1200" cap="none" spc="0" normalizeH="0" baseline="0" noProof="0" dirty="0" smtClean="0">
                <a:ln>
                  <a:solidFill>
                    <a:srgbClr val="00B0F0"/>
                  </a:solidFill>
                </a:ln>
                <a:solidFill>
                  <a:schemeClr val="bg1"/>
                </a:solidFill>
                <a:effectLst>
                  <a:glow rad="228600">
                    <a:schemeClr val="accent5">
                      <a:satMod val="175000"/>
                      <a:alpha val="40000"/>
                    </a:schemeClr>
                  </a:glow>
                </a:effectLst>
                <a:uLnTx/>
                <a:uFillTx/>
                <a:latin typeface="+mn-lt"/>
                <a:ea typeface="+mn-ea"/>
                <a:cs typeface="+mn-cs"/>
              </a:rPr>
              <a:t> بالروابط </a:t>
            </a:r>
            <a:r>
              <a:rPr kumimoji="0" lang="ar-SA" sz="3200" b="1" i="0" u="none" strike="noStrike" kern="1200" cap="none" spc="0" normalizeH="0" baseline="0" noProof="0" dirty="0" err="1" smtClean="0">
                <a:ln>
                  <a:solidFill>
                    <a:srgbClr val="00B0F0"/>
                  </a:solidFill>
                </a:ln>
                <a:solidFill>
                  <a:schemeClr val="bg1"/>
                </a:solidFill>
                <a:effectLst>
                  <a:glow rad="228600">
                    <a:schemeClr val="accent5">
                      <a:satMod val="175000"/>
                      <a:alpha val="40000"/>
                    </a:schemeClr>
                  </a:glow>
                </a:effectLst>
                <a:uLnTx/>
                <a:uFillTx/>
                <a:latin typeface="+mn-lt"/>
                <a:ea typeface="+mn-ea"/>
                <a:cs typeface="+mn-cs"/>
              </a:rPr>
              <a:t>الجليكوسيديه</a:t>
            </a:r>
            <a:r>
              <a:rPr kumimoji="0" lang="ar-SA" sz="3200" b="1" i="0" u="none" strike="noStrike" kern="1200" cap="none" spc="0" normalizeH="0" baseline="0" noProof="0" dirty="0" smtClean="0">
                <a:ln>
                  <a:solidFill>
                    <a:srgbClr val="00B0F0"/>
                  </a:solidFill>
                </a:ln>
                <a:solidFill>
                  <a:schemeClr val="bg1"/>
                </a:solidFill>
                <a:effectLst>
                  <a:glow rad="228600">
                    <a:schemeClr val="accent5">
                      <a:satMod val="175000"/>
                      <a:alpha val="40000"/>
                    </a:schemeClr>
                  </a:glow>
                </a:effectLst>
                <a:uLnTx/>
                <a:uFillTx/>
                <a:latin typeface="+mn-lt"/>
                <a:ea typeface="+mn-ea"/>
                <a:cs typeface="+mn-cs"/>
              </a:rPr>
              <a:t> 4,1 ولكن </a:t>
            </a:r>
            <a:r>
              <a:rPr kumimoji="0" lang="ar-SA" sz="3200" b="1" i="0" u="none" strike="noStrike" kern="1200" cap="none" spc="0" normalizeH="0" baseline="0" noProof="0" dirty="0" smtClean="0">
                <a:ln>
                  <a:solidFill>
                    <a:srgbClr val="00B0F0"/>
                  </a:solidFill>
                </a:ln>
                <a:solidFill>
                  <a:srgbClr val="FF0000"/>
                </a:solidFill>
                <a:effectLst>
                  <a:glow rad="228600">
                    <a:schemeClr val="accent5">
                      <a:satMod val="175000"/>
                      <a:alpha val="40000"/>
                    </a:schemeClr>
                  </a:glow>
                </a:effectLst>
                <a:uLnTx/>
                <a:uFillTx/>
                <a:latin typeface="+mn-lt"/>
                <a:ea typeface="+mn-ea"/>
                <a:cs typeface="+mn-cs"/>
              </a:rPr>
              <a:t>عند التفرع </a:t>
            </a:r>
            <a:r>
              <a:rPr kumimoji="0" lang="ar-SA" sz="3200" b="1" i="0" u="none" strike="noStrike" kern="1200" cap="none" spc="0" normalizeH="0" baseline="0" noProof="0" dirty="0" smtClean="0">
                <a:ln>
                  <a:solidFill>
                    <a:srgbClr val="00B0F0"/>
                  </a:solidFill>
                </a:ln>
                <a:solidFill>
                  <a:schemeClr val="bg1"/>
                </a:solidFill>
                <a:effectLst>
                  <a:glow rad="228600">
                    <a:schemeClr val="accent5">
                      <a:satMod val="175000"/>
                      <a:alpha val="40000"/>
                    </a:schemeClr>
                  </a:glow>
                </a:effectLst>
                <a:uLnTx/>
                <a:uFillTx/>
                <a:latin typeface="+mn-lt"/>
                <a:ea typeface="+mn-ea"/>
                <a:cs typeface="+mn-cs"/>
              </a:rPr>
              <a:t>يكون الاتصال بروابط </a:t>
            </a:r>
            <a:r>
              <a:rPr kumimoji="0" lang="ar-SA" sz="3200" b="1" i="0" u="none" strike="noStrike" kern="1200" cap="none" spc="0" normalizeH="0" baseline="0" noProof="0" dirty="0" err="1" smtClean="0">
                <a:ln>
                  <a:solidFill>
                    <a:srgbClr val="00B0F0"/>
                  </a:solidFill>
                </a:ln>
                <a:solidFill>
                  <a:schemeClr val="bg1"/>
                </a:solidFill>
                <a:effectLst>
                  <a:glow rad="228600">
                    <a:schemeClr val="accent5">
                      <a:satMod val="175000"/>
                      <a:alpha val="40000"/>
                    </a:schemeClr>
                  </a:glow>
                </a:effectLst>
                <a:uLnTx/>
                <a:uFillTx/>
                <a:latin typeface="+mn-lt"/>
                <a:ea typeface="+mn-ea"/>
                <a:cs typeface="+mn-cs"/>
              </a:rPr>
              <a:t>جليكوسيديه</a:t>
            </a:r>
            <a:r>
              <a:rPr kumimoji="0" lang="ar-SA" sz="3200" b="1" i="0" u="none" strike="noStrike" kern="1200" cap="none" spc="0" normalizeH="0" baseline="0" noProof="0" dirty="0" smtClean="0">
                <a:ln>
                  <a:solidFill>
                    <a:srgbClr val="00B0F0"/>
                  </a:solidFill>
                </a:ln>
                <a:solidFill>
                  <a:schemeClr val="bg1"/>
                </a:solidFill>
                <a:effectLst>
                  <a:glow rad="228600">
                    <a:schemeClr val="accent5">
                      <a:satMod val="175000"/>
                      <a:alpha val="40000"/>
                    </a:schemeClr>
                  </a:glow>
                </a:effectLst>
                <a:uLnTx/>
                <a:uFillTx/>
                <a:latin typeface="+mn-lt"/>
                <a:ea typeface="+mn-ea"/>
                <a:cs typeface="+mn-cs"/>
              </a:rPr>
              <a:t> </a:t>
            </a:r>
            <a:r>
              <a:rPr kumimoji="0" lang="ar-SA" sz="3200" b="1" i="0" u="none" strike="noStrike" kern="1200" cap="none" spc="0" normalizeH="0" baseline="0" noProof="0" dirty="0" err="1" smtClean="0">
                <a:ln>
                  <a:solidFill>
                    <a:srgbClr val="00B0F0"/>
                  </a:solidFill>
                </a:ln>
                <a:solidFill>
                  <a:srgbClr val="0BB0D7"/>
                </a:solidFill>
                <a:effectLst>
                  <a:glow rad="228600">
                    <a:schemeClr val="accent5">
                      <a:satMod val="175000"/>
                      <a:alpha val="40000"/>
                    </a:schemeClr>
                  </a:glow>
                </a:effectLst>
                <a:uLnTx/>
                <a:uFillTx/>
                <a:latin typeface="+mn-lt"/>
                <a:ea typeface="+mn-ea"/>
                <a:cs typeface="+mn-cs"/>
              </a:rPr>
              <a:t>6,1</a:t>
            </a:r>
            <a:r>
              <a:rPr kumimoji="0" lang="ar-SA" sz="3200" b="1" i="0" u="none" strike="noStrike" kern="1200" cap="none" spc="0" normalizeH="0" baseline="0" noProof="0" dirty="0" err="1" smtClean="0">
                <a:ln>
                  <a:solidFill>
                    <a:srgbClr val="00B0F0"/>
                  </a:solidFill>
                </a:ln>
                <a:solidFill>
                  <a:schemeClr val="bg1"/>
                </a:solidFill>
                <a:effectLst>
                  <a:glow rad="228600">
                    <a:schemeClr val="accent5">
                      <a:satMod val="175000"/>
                      <a:alpha val="40000"/>
                    </a:schemeClr>
                  </a:glow>
                </a:effectLst>
                <a:uLnTx/>
                <a:uFillTx/>
                <a:latin typeface="+mn-lt"/>
                <a:ea typeface="+mn-ea"/>
                <a:cs typeface="+mn-cs"/>
              </a:rPr>
              <a:t> </a:t>
            </a:r>
            <a:r>
              <a:rPr kumimoji="0" lang="ar-SA" sz="3200" b="1" i="0" u="none" strike="noStrike" kern="1200" cap="none" spc="0" normalizeH="0" baseline="0" noProof="0" dirty="0" smtClean="0">
                <a:ln>
                  <a:solidFill>
                    <a:srgbClr val="00B0F0"/>
                  </a:solidFill>
                </a:ln>
                <a:solidFill>
                  <a:srgbClr val="FF0000"/>
                </a:solidFill>
                <a:effectLst>
                  <a:glow rad="228600">
                    <a:schemeClr val="accent5">
                      <a:satMod val="175000"/>
                      <a:alpha val="40000"/>
                    </a:schemeClr>
                  </a:glow>
                </a:effectLst>
                <a:uLnTx/>
                <a:uFillTx/>
                <a:latin typeface="+mn-lt"/>
                <a:ea typeface="+mn-ea"/>
                <a:cs typeface="+mn-cs"/>
              </a:rPr>
              <a:t>(سلاسل متفرعة من الجلوكوز</a:t>
            </a:r>
            <a:r>
              <a:rPr kumimoji="0" lang="ar-SA" sz="3200" b="1" i="0" u="none" strike="noStrike" kern="1200" cap="none" spc="0" normalizeH="0" baseline="0" noProof="0" dirty="0" err="1" smtClean="0">
                <a:ln>
                  <a:solidFill>
                    <a:srgbClr val="00B0F0"/>
                  </a:solidFill>
                </a:ln>
                <a:solidFill>
                  <a:srgbClr val="FF0000"/>
                </a:solidFill>
                <a:effectLst>
                  <a:glow rad="228600">
                    <a:schemeClr val="accent5">
                      <a:satMod val="175000"/>
                      <a:alpha val="40000"/>
                    </a:schemeClr>
                  </a:glow>
                </a:effectLst>
                <a:uLnTx/>
                <a:uFillTx/>
                <a:latin typeface="+mn-lt"/>
                <a:ea typeface="+mn-ea"/>
                <a:cs typeface="+mn-cs"/>
              </a:rPr>
              <a:t>).</a:t>
            </a:r>
            <a:endParaRPr kumimoji="0" lang="ar-SA" sz="3200" b="1" i="0" u="none" strike="noStrike" kern="1200" cap="none" spc="0" normalizeH="0" baseline="0" noProof="0" dirty="0" smtClean="0">
              <a:ln>
                <a:solidFill>
                  <a:srgbClr val="00B0F0"/>
                </a:solidFill>
              </a:ln>
              <a:solidFill>
                <a:srgbClr val="FF0000"/>
              </a:solidFill>
              <a:effectLst>
                <a:glow rad="228600">
                  <a:schemeClr val="accent5">
                    <a:satMod val="175000"/>
                    <a:alpha val="40000"/>
                  </a:schemeClr>
                </a:glow>
              </a:effectLst>
              <a:uLnTx/>
              <a:uFillTx/>
              <a:latin typeface="+mn-lt"/>
              <a:ea typeface="+mn-ea"/>
              <a:cs typeface="+mn-cs"/>
            </a:endParaRPr>
          </a:p>
          <a:p>
            <a:pPr marL="342900" marR="0" lvl="0" indent="-342900" algn="r" defTabSz="914400" rtl="1" eaLnBrk="1" fontAlgn="auto" latinLnBrk="0" hangingPunct="1">
              <a:lnSpc>
                <a:spcPct val="100000"/>
              </a:lnSpc>
              <a:spcBef>
                <a:spcPct val="20000"/>
              </a:spcBef>
              <a:spcAft>
                <a:spcPts val="0"/>
              </a:spcAft>
              <a:buClr>
                <a:schemeClr val="accent3"/>
              </a:buClr>
              <a:buSzTx/>
              <a:tabLst/>
              <a:defRPr/>
            </a:pPr>
            <a:r>
              <a:rPr kumimoji="0" lang="ar-SA" sz="3200" b="1" i="0" u="none" strike="noStrike" kern="1200" cap="none" spc="0" normalizeH="0" baseline="0" noProof="0" dirty="0" smtClean="0">
                <a:ln>
                  <a:noFill/>
                </a:ln>
                <a:solidFill>
                  <a:srgbClr val="7030A0"/>
                </a:solidFill>
                <a:effectLst/>
                <a:uLnTx/>
                <a:uFillTx/>
                <a:latin typeface="+mn-lt"/>
                <a:ea typeface="+mn-ea"/>
                <a:cs typeface="+mn-cs"/>
              </a:rPr>
              <a:t> </a:t>
            </a:r>
          </a:p>
          <a:p>
            <a:pPr marL="342900" marR="0" lvl="0" indent="-342900" algn="r" defTabSz="914400" rtl="1" eaLnBrk="1" fontAlgn="auto" latinLnBrk="0" hangingPunct="1">
              <a:lnSpc>
                <a:spcPct val="100000"/>
              </a:lnSpc>
              <a:spcBef>
                <a:spcPct val="20000"/>
              </a:spcBef>
              <a:spcAft>
                <a:spcPts val="0"/>
              </a:spcAft>
              <a:buClr>
                <a:schemeClr val="accent3"/>
              </a:buClr>
              <a:buSzTx/>
              <a:buFontTx/>
              <a:buChar char="-"/>
              <a:tabLst/>
              <a:defRPr/>
            </a:pPr>
            <a:endParaRPr kumimoji="0" lang="en-US" sz="3200" b="1" i="0" u="none" strike="noStrike" kern="1200" cap="none" spc="0" normalizeH="0" baseline="0" noProof="0" dirty="0" smtClean="0">
              <a:ln>
                <a:noFill/>
              </a:ln>
              <a:solidFill>
                <a:schemeClr val="bg1"/>
              </a:solidFill>
              <a:effectLst/>
              <a:uLnTx/>
              <a:uFillTx/>
              <a:latin typeface="+mn-lt"/>
              <a:ea typeface="+mn-ea"/>
              <a:cs typeface="+mn-cs"/>
            </a:endParaRPr>
          </a:p>
          <a:p>
            <a:pPr marL="457200" marR="0" lvl="0" indent="-457200" algn="r" defTabSz="914400" rtl="1" eaLnBrk="1" fontAlgn="auto" latinLnBrk="0" hangingPunct="1">
              <a:lnSpc>
                <a:spcPct val="100000"/>
              </a:lnSpc>
              <a:spcBef>
                <a:spcPct val="20000"/>
              </a:spcBef>
              <a:spcAft>
                <a:spcPts val="0"/>
              </a:spcAft>
              <a:buClr>
                <a:schemeClr val="accent3"/>
              </a:buClr>
              <a:buSzTx/>
              <a:buFont typeface="Wingdings 2"/>
              <a:buAutoNum type="arabic1Minus"/>
              <a:tabLst/>
              <a:defRPr/>
            </a:pPr>
            <a:endParaRPr kumimoji="0" lang="ar-SA" sz="3200" b="1" i="0" u="none" strike="noStrike" kern="1200" cap="none" spc="0" normalizeH="0" baseline="0" noProof="0" dirty="0" smtClean="0">
              <a:ln>
                <a:noFill/>
              </a:ln>
              <a:solidFill>
                <a:schemeClr val="bg1"/>
              </a:solidFill>
              <a:effectLst/>
              <a:uLnTx/>
              <a:uFillTx/>
              <a:latin typeface="+mn-lt"/>
              <a:ea typeface="+mn-ea"/>
              <a:cs typeface="+mn-cs"/>
            </a:endParaRPr>
          </a:p>
          <a:p>
            <a:pPr marL="342900" marR="0" lvl="0" indent="-342900" algn="r" defTabSz="914400" rtl="1" eaLnBrk="1" fontAlgn="auto" latinLnBrk="0" hangingPunct="1">
              <a:lnSpc>
                <a:spcPct val="100000"/>
              </a:lnSpc>
              <a:spcBef>
                <a:spcPct val="20000"/>
              </a:spcBef>
              <a:spcAft>
                <a:spcPts val="0"/>
              </a:spcAft>
              <a:buClr>
                <a:schemeClr val="accent3"/>
              </a:buClr>
              <a:buSzTx/>
              <a:buFont typeface="Wingdings 2"/>
              <a:buNone/>
              <a:tabLst/>
              <a:defRPr/>
            </a:pPr>
            <a:endParaRPr kumimoji="0" lang="ar-SA" sz="3200" b="1" i="0" u="none" strike="noStrike" kern="1200" cap="none" spc="0" normalizeH="0" baseline="0" noProof="0" dirty="0" smtClean="0">
              <a:ln>
                <a:noFill/>
              </a:ln>
              <a:solidFill>
                <a:schemeClr val="bg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wipe(down)">
                                      <p:cBhvr>
                                        <p:cTn id="7" dur="500"/>
                                        <p:tgtEl>
                                          <p:spTgt spid="6">
                                            <p:txEl>
                                              <p:pRg st="0" end="0"/>
                                            </p:txEl>
                                          </p:spTgt>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animEffect transition="in" filter="wipe(down)">
                                      <p:cBhvr>
                                        <p:cTn id="11" dur="500"/>
                                        <p:tgtEl>
                                          <p:spTgt spid="6">
                                            <p:txEl>
                                              <p:pRg st="1" end="1"/>
                                            </p:txEl>
                                          </p:spTgt>
                                        </p:tgtEl>
                                      </p:cBhvr>
                                    </p:animEffect>
                                  </p:childTnLst>
                                </p:cTn>
                              </p:par>
                            </p:childTnLst>
                          </p:cTn>
                        </p:par>
                        <p:par>
                          <p:cTn id="12" fill="hold">
                            <p:stCondLst>
                              <p:cond delay="1000"/>
                            </p:stCondLst>
                            <p:childTnLst>
                              <p:par>
                                <p:cTn id="13" presetID="22" presetClass="entr" presetSubtype="4" fill="hold" grpId="0" nodeType="after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animEffect transition="in" filter="wipe(down)">
                                      <p:cBhvr>
                                        <p:cTn id="15" dur="500"/>
                                        <p:tgtEl>
                                          <p:spTgt spid="6">
                                            <p:txEl>
                                              <p:pRg st="2" end="2"/>
                                            </p:txEl>
                                          </p:spTgt>
                                        </p:tgtEl>
                                      </p:cBhvr>
                                    </p:animEffect>
                                  </p:childTnLst>
                                </p:cTn>
                              </p:par>
                            </p:childTnLst>
                          </p:cTn>
                        </p:par>
                        <p:par>
                          <p:cTn id="16" fill="hold">
                            <p:stCondLst>
                              <p:cond delay="1500"/>
                            </p:stCondLst>
                            <p:childTnLst>
                              <p:par>
                                <p:cTn id="17" presetID="22" presetClass="entr" presetSubtype="4" fill="hold" grpId="0" nodeType="after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animEffect transition="in" filter="wipe(down)">
                                      <p:cBhvr>
                                        <p:cTn id="19" dur="5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4725</TotalTime>
  <Words>560</Words>
  <Application>Microsoft Office PowerPoint</Application>
  <PresentationFormat>عرض على الشاشة (3:4)‏</PresentationFormat>
  <Paragraphs>57</Paragraphs>
  <Slides>14</Slides>
  <Notes>1</Notes>
  <HiddenSlides>0</HiddenSlides>
  <MMClips>0</MMClips>
  <ScaleCrop>false</ScaleCrop>
  <HeadingPairs>
    <vt:vector size="4" baseType="variant">
      <vt:variant>
        <vt:lpstr>سمة</vt:lpstr>
      </vt:variant>
      <vt:variant>
        <vt:i4>1</vt:i4>
      </vt:variant>
      <vt:variant>
        <vt:lpstr>عناوين الشرائح</vt:lpstr>
      </vt:variant>
      <vt:variant>
        <vt:i4>14</vt:i4>
      </vt:variant>
    </vt:vector>
  </HeadingPairs>
  <TitlesOfParts>
    <vt:vector size="15" baseType="lpstr">
      <vt:lpstr>سمة Office</vt:lpstr>
      <vt:lpstr>الشريحة 1</vt:lpstr>
      <vt:lpstr>الشريحة 2</vt:lpstr>
      <vt:lpstr>الشريحة 3</vt:lpstr>
      <vt:lpstr>الشريحة 4</vt:lpstr>
      <vt:lpstr>الشريحة 5</vt:lpstr>
      <vt:lpstr>الشريحة 6</vt:lpstr>
      <vt:lpstr>الشريحة 7</vt:lpstr>
      <vt:lpstr>الشريحة 8</vt:lpstr>
      <vt:lpstr>الشريحة 9</vt:lpstr>
      <vt:lpstr>الشريحة 10</vt:lpstr>
      <vt:lpstr>الشريحة 11</vt:lpstr>
      <vt:lpstr>الشريحة 12</vt:lpstr>
      <vt:lpstr>الشريحة 13</vt:lpstr>
      <vt:lpstr>الشريحة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A1</dc:creator>
  <cp:lastModifiedBy>win7</cp:lastModifiedBy>
  <cp:revision>356</cp:revision>
  <dcterms:created xsi:type="dcterms:W3CDTF">2011-09-30T08:08:21Z</dcterms:created>
  <dcterms:modified xsi:type="dcterms:W3CDTF">2014-04-03T06:57:07Z</dcterms:modified>
</cp:coreProperties>
</file>