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3E1C68-440F-4FC8-989A-D753CF2A11BA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886D2817-3737-49D2-A954-97F92FE5768B}">
      <dgm:prSet phldrT="[نص]"/>
      <dgm:spPr/>
      <dgm:t>
        <a:bodyPr/>
        <a:lstStyle/>
        <a:p>
          <a:pPr rtl="1"/>
          <a:r>
            <a:rPr lang="ar-SA" dirty="0" smtClean="0"/>
            <a:t>يفترض ثبات أحد عناصر الانتاج</a:t>
          </a:r>
          <a:endParaRPr lang="ar-SA" dirty="0"/>
        </a:p>
      </dgm:t>
    </dgm:pt>
    <dgm:pt modelId="{7936D060-D8EA-456B-9D3E-7629F6039E5B}" type="parTrans" cxnId="{DDB2DEDD-99DC-4A52-A608-EDF748475513}">
      <dgm:prSet/>
      <dgm:spPr/>
      <dgm:t>
        <a:bodyPr/>
        <a:lstStyle/>
        <a:p>
          <a:pPr rtl="1"/>
          <a:endParaRPr lang="ar-SA"/>
        </a:p>
      </dgm:t>
    </dgm:pt>
    <dgm:pt modelId="{124F7858-DE10-4326-9E53-7D799C84761C}" type="sibTrans" cxnId="{DDB2DEDD-99DC-4A52-A608-EDF748475513}">
      <dgm:prSet/>
      <dgm:spPr/>
      <dgm:t>
        <a:bodyPr/>
        <a:lstStyle/>
        <a:p>
          <a:pPr rtl="1"/>
          <a:endParaRPr lang="ar-SA"/>
        </a:p>
      </dgm:t>
    </dgm:pt>
    <dgm:pt modelId="{12DE035D-27A6-48BB-8E60-70A037877A4E}">
      <dgm:prSet phldrT="[نص]"/>
      <dgm:spPr/>
      <dgm:t>
        <a:bodyPr/>
        <a:lstStyle/>
        <a:p>
          <a:pPr rtl="1"/>
          <a:r>
            <a:rPr lang="ar-SA" dirty="0" smtClean="0"/>
            <a:t>تقييد المنشأة بحجم معين للمشروع</a:t>
          </a:r>
          <a:endParaRPr lang="ar-SA" dirty="0"/>
        </a:p>
      </dgm:t>
    </dgm:pt>
    <dgm:pt modelId="{643A8582-0ED7-4C55-BB4D-62837480215B}" type="parTrans" cxnId="{0B335554-4A1F-42B5-9242-DBA0D115795C}">
      <dgm:prSet/>
      <dgm:spPr/>
      <dgm:t>
        <a:bodyPr/>
        <a:lstStyle/>
        <a:p>
          <a:pPr rtl="1"/>
          <a:endParaRPr lang="ar-SA"/>
        </a:p>
      </dgm:t>
    </dgm:pt>
    <dgm:pt modelId="{5969D197-BFB0-49B5-9CF4-4BF4BA736B88}" type="sibTrans" cxnId="{0B335554-4A1F-42B5-9242-DBA0D115795C}">
      <dgm:prSet/>
      <dgm:spPr/>
      <dgm:t>
        <a:bodyPr/>
        <a:lstStyle/>
        <a:p>
          <a:pPr rtl="1"/>
          <a:endParaRPr lang="ar-SA"/>
        </a:p>
      </dgm:t>
    </dgm:pt>
    <dgm:pt modelId="{1C6A6A3A-0B84-49E2-BA1C-FCA477240E25}">
      <dgm:prSet phldrT="[نص]"/>
      <dgm:spPr/>
      <dgm:t>
        <a:bodyPr/>
        <a:lstStyle/>
        <a:p>
          <a:pPr rtl="1"/>
          <a:r>
            <a:rPr lang="ar-SA" dirty="0" smtClean="0"/>
            <a:t>تحاول تحقيق أكبر انتاج بتكاليف الإنتاج الثابتة</a:t>
          </a:r>
          <a:endParaRPr lang="ar-SA" dirty="0"/>
        </a:p>
      </dgm:t>
    </dgm:pt>
    <dgm:pt modelId="{16FDDBB1-231B-44E6-A118-4BB7819293D1}" type="parTrans" cxnId="{CB9CC28B-E1E2-4BF0-AF4E-0AE74D032549}">
      <dgm:prSet/>
      <dgm:spPr/>
      <dgm:t>
        <a:bodyPr/>
        <a:lstStyle/>
        <a:p>
          <a:pPr rtl="1"/>
          <a:endParaRPr lang="ar-SA"/>
        </a:p>
      </dgm:t>
    </dgm:pt>
    <dgm:pt modelId="{52B91A4C-235F-4B3C-BC56-2D4672926F12}" type="sibTrans" cxnId="{CB9CC28B-E1E2-4BF0-AF4E-0AE74D032549}">
      <dgm:prSet/>
      <dgm:spPr/>
      <dgm:t>
        <a:bodyPr/>
        <a:lstStyle/>
        <a:p>
          <a:pPr rtl="1"/>
          <a:endParaRPr lang="ar-SA"/>
        </a:p>
      </dgm:t>
    </dgm:pt>
    <dgm:pt modelId="{E81F0DCF-C8D3-447A-909E-269E8B1F71F8}" type="pres">
      <dgm:prSet presAssocID="{4C3E1C68-440F-4FC8-989A-D753CF2A11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6A2892D-5476-4A0E-BED1-D6C853FDB90C}" type="pres">
      <dgm:prSet presAssocID="{886D2817-3737-49D2-A954-97F92FE5768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207D7AA-69BA-4E7A-9774-25BCA194B70A}" type="pres">
      <dgm:prSet presAssocID="{124F7858-DE10-4326-9E53-7D799C84761C}" presName="sibTrans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9A99B50B-CF4A-41E1-B1C0-E6E59579C025}" type="pres">
      <dgm:prSet presAssocID="{124F7858-DE10-4326-9E53-7D799C84761C}" presName="connectorText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2761E169-FB2E-489B-9C9C-40AF23DC1369}" type="pres">
      <dgm:prSet presAssocID="{12DE035D-27A6-48BB-8E60-70A037877A4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65E1A6-B8EF-4EC9-8F5B-12A8E4593750}" type="pres">
      <dgm:prSet presAssocID="{5969D197-BFB0-49B5-9CF4-4BF4BA736B88}" presName="sibTrans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45D4FB2A-76FA-4A5D-A2C8-4667A9D27051}" type="pres">
      <dgm:prSet presAssocID="{5969D197-BFB0-49B5-9CF4-4BF4BA736B88}" presName="connectorText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6D10333A-AD88-4290-8282-181A80E12AC5}" type="pres">
      <dgm:prSet presAssocID="{1C6A6A3A-0B84-49E2-BA1C-FCA477240E2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5F5B51F-CAF8-4C57-846D-34C6AE4825F1}" type="presOf" srcId="{5969D197-BFB0-49B5-9CF4-4BF4BA736B88}" destId="{45D4FB2A-76FA-4A5D-A2C8-4667A9D27051}" srcOrd="1" destOrd="0" presId="urn:microsoft.com/office/officeart/2005/8/layout/process5"/>
    <dgm:cxn modelId="{88971D20-CC55-4A33-A205-A302A3A2A282}" type="presOf" srcId="{124F7858-DE10-4326-9E53-7D799C84761C}" destId="{7207D7AA-69BA-4E7A-9774-25BCA194B70A}" srcOrd="0" destOrd="0" presId="urn:microsoft.com/office/officeart/2005/8/layout/process5"/>
    <dgm:cxn modelId="{DDB2DEDD-99DC-4A52-A608-EDF748475513}" srcId="{4C3E1C68-440F-4FC8-989A-D753CF2A11BA}" destId="{886D2817-3737-49D2-A954-97F92FE5768B}" srcOrd="0" destOrd="0" parTransId="{7936D060-D8EA-456B-9D3E-7629F6039E5B}" sibTransId="{124F7858-DE10-4326-9E53-7D799C84761C}"/>
    <dgm:cxn modelId="{BFDE5208-9D0F-498B-A064-0EB9E7D7E63E}" type="presOf" srcId="{4C3E1C68-440F-4FC8-989A-D753CF2A11BA}" destId="{E81F0DCF-C8D3-447A-909E-269E8B1F71F8}" srcOrd="0" destOrd="0" presId="urn:microsoft.com/office/officeart/2005/8/layout/process5"/>
    <dgm:cxn modelId="{9FCD06AD-5045-4BBA-A81A-FA575E1FAD15}" type="presOf" srcId="{12DE035D-27A6-48BB-8E60-70A037877A4E}" destId="{2761E169-FB2E-489B-9C9C-40AF23DC1369}" srcOrd="0" destOrd="0" presId="urn:microsoft.com/office/officeart/2005/8/layout/process5"/>
    <dgm:cxn modelId="{7D9C4721-F88E-42D1-8F7F-017FB38ECF04}" type="presOf" srcId="{124F7858-DE10-4326-9E53-7D799C84761C}" destId="{9A99B50B-CF4A-41E1-B1C0-E6E59579C025}" srcOrd="1" destOrd="0" presId="urn:microsoft.com/office/officeart/2005/8/layout/process5"/>
    <dgm:cxn modelId="{0B335554-4A1F-42B5-9242-DBA0D115795C}" srcId="{4C3E1C68-440F-4FC8-989A-D753CF2A11BA}" destId="{12DE035D-27A6-48BB-8E60-70A037877A4E}" srcOrd="1" destOrd="0" parTransId="{643A8582-0ED7-4C55-BB4D-62837480215B}" sibTransId="{5969D197-BFB0-49B5-9CF4-4BF4BA736B88}"/>
    <dgm:cxn modelId="{CB9CC28B-E1E2-4BF0-AF4E-0AE74D032549}" srcId="{4C3E1C68-440F-4FC8-989A-D753CF2A11BA}" destId="{1C6A6A3A-0B84-49E2-BA1C-FCA477240E25}" srcOrd="2" destOrd="0" parTransId="{16FDDBB1-231B-44E6-A118-4BB7819293D1}" sibTransId="{52B91A4C-235F-4B3C-BC56-2D4672926F12}"/>
    <dgm:cxn modelId="{30121D7A-94EB-436B-8A2B-9E7E623562AF}" type="presOf" srcId="{5969D197-BFB0-49B5-9CF4-4BF4BA736B88}" destId="{E065E1A6-B8EF-4EC9-8F5B-12A8E4593750}" srcOrd="0" destOrd="0" presId="urn:microsoft.com/office/officeart/2005/8/layout/process5"/>
    <dgm:cxn modelId="{8E3CB6BE-3A7A-4C5B-A0D6-D8211AB87578}" type="presOf" srcId="{886D2817-3737-49D2-A954-97F92FE5768B}" destId="{36A2892D-5476-4A0E-BED1-D6C853FDB90C}" srcOrd="0" destOrd="0" presId="urn:microsoft.com/office/officeart/2005/8/layout/process5"/>
    <dgm:cxn modelId="{856961F3-15FF-4365-BED3-334E0DF7F412}" type="presOf" srcId="{1C6A6A3A-0B84-49E2-BA1C-FCA477240E25}" destId="{6D10333A-AD88-4290-8282-181A80E12AC5}" srcOrd="0" destOrd="0" presId="urn:microsoft.com/office/officeart/2005/8/layout/process5"/>
    <dgm:cxn modelId="{384E624A-1CDD-49C6-B48C-BC934087719E}" type="presParOf" srcId="{E81F0DCF-C8D3-447A-909E-269E8B1F71F8}" destId="{36A2892D-5476-4A0E-BED1-D6C853FDB90C}" srcOrd="0" destOrd="0" presId="urn:microsoft.com/office/officeart/2005/8/layout/process5"/>
    <dgm:cxn modelId="{4AD7DFA1-043F-4F0E-B95C-82BEDB96A94E}" type="presParOf" srcId="{E81F0DCF-C8D3-447A-909E-269E8B1F71F8}" destId="{7207D7AA-69BA-4E7A-9774-25BCA194B70A}" srcOrd="1" destOrd="0" presId="urn:microsoft.com/office/officeart/2005/8/layout/process5"/>
    <dgm:cxn modelId="{55B656DF-C14A-4F0F-ABAA-563CF902B3A5}" type="presParOf" srcId="{7207D7AA-69BA-4E7A-9774-25BCA194B70A}" destId="{9A99B50B-CF4A-41E1-B1C0-E6E59579C025}" srcOrd="0" destOrd="0" presId="urn:microsoft.com/office/officeart/2005/8/layout/process5"/>
    <dgm:cxn modelId="{409E3F81-E5B4-4D3D-BC50-FD67359E2A8C}" type="presParOf" srcId="{E81F0DCF-C8D3-447A-909E-269E8B1F71F8}" destId="{2761E169-FB2E-489B-9C9C-40AF23DC1369}" srcOrd="2" destOrd="0" presId="urn:microsoft.com/office/officeart/2005/8/layout/process5"/>
    <dgm:cxn modelId="{D5DA3852-8A0D-4FD9-A836-404232E0A979}" type="presParOf" srcId="{E81F0DCF-C8D3-447A-909E-269E8B1F71F8}" destId="{E065E1A6-B8EF-4EC9-8F5B-12A8E4593750}" srcOrd="3" destOrd="0" presId="urn:microsoft.com/office/officeart/2005/8/layout/process5"/>
    <dgm:cxn modelId="{7AC277F5-6835-45C8-BF0B-1FB5B04CDCA0}" type="presParOf" srcId="{E065E1A6-B8EF-4EC9-8F5B-12A8E4593750}" destId="{45D4FB2A-76FA-4A5D-A2C8-4667A9D27051}" srcOrd="0" destOrd="0" presId="urn:microsoft.com/office/officeart/2005/8/layout/process5"/>
    <dgm:cxn modelId="{F4FBFEE1-0647-4482-AE34-621816540916}" type="presParOf" srcId="{E81F0DCF-C8D3-447A-909E-269E8B1F71F8}" destId="{6D10333A-AD88-4290-8282-181A80E12AC5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640064-7988-4DCF-AA89-43B1CAFEF6EB}" type="doc">
      <dgm:prSet loTypeId="urn:microsoft.com/office/officeart/2005/8/layout/process5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pPr rtl="1"/>
          <a:endParaRPr lang="ar-SA"/>
        </a:p>
      </dgm:t>
    </dgm:pt>
    <dgm:pt modelId="{2AA2306B-2DDC-40A0-ADF6-15AB9CEA236E}">
      <dgm:prSet phldrT="[نص]"/>
      <dgm:spPr/>
      <dgm:t>
        <a:bodyPr/>
        <a:lstStyle/>
        <a:p>
          <a:pPr rtl="1"/>
          <a:r>
            <a:rPr lang="ar-SA" dirty="0" err="1" smtClean="0"/>
            <a:t>لايوجد</a:t>
          </a:r>
          <a:r>
            <a:rPr lang="ar-SA" dirty="0" smtClean="0"/>
            <a:t> تكاليف ثابتة</a:t>
          </a:r>
          <a:endParaRPr lang="ar-SA" dirty="0"/>
        </a:p>
      </dgm:t>
    </dgm:pt>
    <dgm:pt modelId="{A6416F82-9379-43E5-AF77-6B46D35BF602}" type="parTrans" cxnId="{D2B6BF32-3927-4AFC-8F1A-B1FD2DB5AD90}">
      <dgm:prSet/>
      <dgm:spPr/>
      <dgm:t>
        <a:bodyPr/>
        <a:lstStyle/>
        <a:p>
          <a:pPr rtl="1"/>
          <a:endParaRPr lang="ar-SA"/>
        </a:p>
      </dgm:t>
    </dgm:pt>
    <dgm:pt modelId="{CED61DE4-E4A7-493F-9D0D-88495188580C}" type="sibTrans" cxnId="{D2B6BF32-3927-4AFC-8F1A-B1FD2DB5AD90}">
      <dgm:prSet/>
      <dgm:spPr/>
      <dgm:t>
        <a:bodyPr/>
        <a:lstStyle/>
        <a:p>
          <a:pPr rtl="1"/>
          <a:endParaRPr lang="ar-SA"/>
        </a:p>
      </dgm:t>
    </dgm:pt>
    <dgm:pt modelId="{B4EE4996-8711-4C76-BFE2-7C6E6096141F}">
      <dgm:prSet phldrT="[نص]"/>
      <dgm:spPr/>
      <dgm:t>
        <a:bodyPr/>
        <a:lstStyle/>
        <a:p>
          <a:pPr rtl="1"/>
          <a:r>
            <a:rPr lang="ar-SA" dirty="0" smtClean="0"/>
            <a:t>سيكون للمنشأة خيارات عدة من أحجام المشروع</a:t>
          </a:r>
          <a:endParaRPr lang="ar-SA" dirty="0"/>
        </a:p>
      </dgm:t>
    </dgm:pt>
    <dgm:pt modelId="{ACBE6D72-D413-4502-AF75-61A25D5F1E57}" type="parTrans" cxnId="{ACAE4F6F-527C-491C-8289-D13C94D6CF7D}">
      <dgm:prSet/>
      <dgm:spPr/>
      <dgm:t>
        <a:bodyPr/>
        <a:lstStyle/>
        <a:p>
          <a:pPr rtl="1"/>
          <a:endParaRPr lang="ar-SA"/>
        </a:p>
      </dgm:t>
    </dgm:pt>
    <dgm:pt modelId="{29D361C9-D0D3-402A-B66B-F4D931489968}" type="sibTrans" cxnId="{ACAE4F6F-527C-491C-8289-D13C94D6CF7D}">
      <dgm:prSet/>
      <dgm:spPr/>
      <dgm:t>
        <a:bodyPr/>
        <a:lstStyle/>
        <a:p>
          <a:pPr rtl="1"/>
          <a:endParaRPr lang="ar-SA"/>
        </a:p>
      </dgm:t>
    </dgm:pt>
    <dgm:pt modelId="{82C6DDCD-1D5E-4ABF-B0D1-67A8F361BF05}">
      <dgm:prSet phldrT="[نص]"/>
      <dgm:spPr/>
      <dgm:t>
        <a:bodyPr/>
        <a:lstStyle/>
        <a:p>
          <a:pPr rtl="1"/>
          <a:r>
            <a:rPr lang="ar-SA" dirty="0" smtClean="0"/>
            <a:t>ستهتم بتحقيق أقل التكاليف لحجم المشروع (الإنتاج) الذي تختاره</a:t>
          </a:r>
          <a:endParaRPr lang="ar-SA" dirty="0"/>
        </a:p>
      </dgm:t>
    </dgm:pt>
    <dgm:pt modelId="{D9FB05E6-3809-47F6-90F3-88CE3D26F1D0}" type="parTrans" cxnId="{E720FEFB-E540-4925-9AEC-106D6AE52994}">
      <dgm:prSet/>
      <dgm:spPr/>
      <dgm:t>
        <a:bodyPr/>
        <a:lstStyle/>
        <a:p>
          <a:pPr rtl="1"/>
          <a:endParaRPr lang="ar-SA"/>
        </a:p>
      </dgm:t>
    </dgm:pt>
    <dgm:pt modelId="{415990E8-741F-4D4A-AE2A-FABE61E7BB40}" type="sibTrans" cxnId="{E720FEFB-E540-4925-9AEC-106D6AE52994}">
      <dgm:prSet/>
      <dgm:spPr/>
      <dgm:t>
        <a:bodyPr/>
        <a:lstStyle/>
        <a:p>
          <a:pPr rtl="1"/>
          <a:endParaRPr lang="ar-SA"/>
        </a:p>
      </dgm:t>
    </dgm:pt>
    <dgm:pt modelId="{C655B29F-C578-4AF5-A144-43CAF55EED6B}" type="pres">
      <dgm:prSet presAssocID="{06640064-7988-4DCF-AA89-43B1CAFEF6E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971A9B9-84F3-4DA8-8B92-508E2D8F3212}" type="pres">
      <dgm:prSet presAssocID="{2AA2306B-2DDC-40A0-ADF6-15AB9CEA236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EE918C-1ED2-4DD4-96F0-C2C97482E243}" type="pres">
      <dgm:prSet presAssocID="{CED61DE4-E4A7-493F-9D0D-88495188580C}" presName="sibTrans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CF58BBAE-46F0-49B6-B479-7A047C13984E}" type="pres">
      <dgm:prSet presAssocID="{CED61DE4-E4A7-493F-9D0D-88495188580C}" presName="connectorText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7E3EF017-D54A-4E7C-A595-2F05AE48749E}" type="pres">
      <dgm:prSet presAssocID="{B4EE4996-8711-4C76-BFE2-7C6E6096141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226BF2B-4F2B-467A-BC29-7C3B1C812DBF}" type="pres">
      <dgm:prSet presAssocID="{29D361C9-D0D3-402A-B66B-F4D931489968}" presName="sibTrans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DC0411FB-E66D-4ABA-9E5D-94EFC4F38869}" type="pres">
      <dgm:prSet presAssocID="{29D361C9-D0D3-402A-B66B-F4D931489968}" presName="connectorText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6ABB8C94-CFBB-47B4-8999-88EB6C5B0A77}" type="pres">
      <dgm:prSet presAssocID="{82C6DDCD-1D5E-4ABF-B0D1-67A8F361BF0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FE06C33-79ED-4B66-B48E-7593F431AE72}" type="presOf" srcId="{06640064-7988-4DCF-AA89-43B1CAFEF6EB}" destId="{C655B29F-C578-4AF5-A144-43CAF55EED6B}" srcOrd="0" destOrd="0" presId="urn:microsoft.com/office/officeart/2005/8/layout/process5"/>
    <dgm:cxn modelId="{D6ABB59A-4DB4-43B8-8CEF-17D7A1337AB9}" type="presOf" srcId="{82C6DDCD-1D5E-4ABF-B0D1-67A8F361BF05}" destId="{6ABB8C94-CFBB-47B4-8999-88EB6C5B0A77}" srcOrd="0" destOrd="0" presId="urn:microsoft.com/office/officeart/2005/8/layout/process5"/>
    <dgm:cxn modelId="{9D6BD0DB-2B70-4C4A-A52A-4189C11148E7}" type="presOf" srcId="{CED61DE4-E4A7-493F-9D0D-88495188580C}" destId="{F0EE918C-1ED2-4DD4-96F0-C2C97482E243}" srcOrd="0" destOrd="0" presId="urn:microsoft.com/office/officeart/2005/8/layout/process5"/>
    <dgm:cxn modelId="{CA7B16E6-3D1D-40E6-A2F6-0FD1C536AF95}" type="presOf" srcId="{29D361C9-D0D3-402A-B66B-F4D931489968}" destId="{DC0411FB-E66D-4ABA-9E5D-94EFC4F38869}" srcOrd="1" destOrd="0" presId="urn:microsoft.com/office/officeart/2005/8/layout/process5"/>
    <dgm:cxn modelId="{D2B6BF32-3927-4AFC-8F1A-B1FD2DB5AD90}" srcId="{06640064-7988-4DCF-AA89-43B1CAFEF6EB}" destId="{2AA2306B-2DDC-40A0-ADF6-15AB9CEA236E}" srcOrd="0" destOrd="0" parTransId="{A6416F82-9379-43E5-AF77-6B46D35BF602}" sibTransId="{CED61DE4-E4A7-493F-9D0D-88495188580C}"/>
    <dgm:cxn modelId="{DC364496-C89F-4E6E-BA2B-39285306BEA2}" type="presOf" srcId="{CED61DE4-E4A7-493F-9D0D-88495188580C}" destId="{CF58BBAE-46F0-49B6-B479-7A047C13984E}" srcOrd="1" destOrd="0" presId="urn:microsoft.com/office/officeart/2005/8/layout/process5"/>
    <dgm:cxn modelId="{E720FEFB-E540-4925-9AEC-106D6AE52994}" srcId="{06640064-7988-4DCF-AA89-43B1CAFEF6EB}" destId="{82C6DDCD-1D5E-4ABF-B0D1-67A8F361BF05}" srcOrd="2" destOrd="0" parTransId="{D9FB05E6-3809-47F6-90F3-88CE3D26F1D0}" sibTransId="{415990E8-741F-4D4A-AE2A-FABE61E7BB40}"/>
    <dgm:cxn modelId="{AD99D5B7-7433-40B2-9C17-850CB10EC843}" type="presOf" srcId="{2AA2306B-2DDC-40A0-ADF6-15AB9CEA236E}" destId="{5971A9B9-84F3-4DA8-8B92-508E2D8F3212}" srcOrd="0" destOrd="0" presId="urn:microsoft.com/office/officeart/2005/8/layout/process5"/>
    <dgm:cxn modelId="{ACAE4F6F-527C-491C-8289-D13C94D6CF7D}" srcId="{06640064-7988-4DCF-AA89-43B1CAFEF6EB}" destId="{B4EE4996-8711-4C76-BFE2-7C6E6096141F}" srcOrd="1" destOrd="0" parTransId="{ACBE6D72-D413-4502-AF75-61A25D5F1E57}" sibTransId="{29D361C9-D0D3-402A-B66B-F4D931489968}"/>
    <dgm:cxn modelId="{A3976363-66B4-466B-B51D-275B3B66E6C0}" type="presOf" srcId="{29D361C9-D0D3-402A-B66B-F4D931489968}" destId="{2226BF2B-4F2B-467A-BC29-7C3B1C812DBF}" srcOrd="0" destOrd="0" presId="urn:microsoft.com/office/officeart/2005/8/layout/process5"/>
    <dgm:cxn modelId="{E0D30FD0-7F11-4202-A425-B60710AB8872}" type="presOf" srcId="{B4EE4996-8711-4C76-BFE2-7C6E6096141F}" destId="{7E3EF017-D54A-4E7C-A595-2F05AE48749E}" srcOrd="0" destOrd="0" presId="urn:microsoft.com/office/officeart/2005/8/layout/process5"/>
    <dgm:cxn modelId="{0A91E330-E989-47C5-9594-2443B497B24F}" type="presParOf" srcId="{C655B29F-C578-4AF5-A144-43CAF55EED6B}" destId="{5971A9B9-84F3-4DA8-8B92-508E2D8F3212}" srcOrd="0" destOrd="0" presId="urn:microsoft.com/office/officeart/2005/8/layout/process5"/>
    <dgm:cxn modelId="{B6AE5296-4663-4723-964D-C1ED40BC6925}" type="presParOf" srcId="{C655B29F-C578-4AF5-A144-43CAF55EED6B}" destId="{F0EE918C-1ED2-4DD4-96F0-C2C97482E243}" srcOrd="1" destOrd="0" presId="urn:microsoft.com/office/officeart/2005/8/layout/process5"/>
    <dgm:cxn modelId="{FE1E3CC1-297D-45EC-8E87-24D9B89AD63C}" type="presParOf" srcId="{F0EE918C-1ED2-4DD4-96F0-C2C97482E243}" destId="{CF58BBAE-46F0-49B6-B479-7A047C13984E}" srcOrd="0" destOrd="0" presId="urn:microsoft.com/office/officeart/2005/8/layout/process5"/>
    <dgm:cxn modelId="{9E2608BE-9AAF-4B07-81CC-21E89D7D6B58}" type="presParOf" srcId="{C655B29F-C578-4AF5-A144-43CAF55EED6B}" destId="{7E3EF017-D54A-4E7C-A595-2F05AE48749E}" srcOrd="2" destOrd="0" presId="urn:microsoft.com/office/officeart/2005/8/layout/process5"/>
    <dgm:cxn modelId="{E40365D1-4C19-4090-A45D-305B3BEE8F19}" type="presParOf" srcId="{C655B29F-C578-4AF5-A144-43CAF55EED6B}" destId="{2226BF2B-4F2B-467A-BC29-7C3B1C812DBF}" srcOrd="3" destOrd="0" presId="urn:microsoft.com/office/officeart/2005/8/layout/process5"/>
    <dgm:cxn modelId="{30A8EDFD-4C9C-4C61-B1B6-2A2495E4C9FF}" type="presParOf" srcId="{2226BF2B-4F2B-467A-BC29-7C3B1C812DBF}" destId="{DC0411FB-E66D-4ABA-9E5D-94EFC4F38869}" srcOrd="0" destOrd="0" presId="urn:microsoft.com/office/officeart/2005/8/layout/process5"/>
    <dgm:cxn modelId="{2051534C-2CD8-4A88-94F3-AE13044CF942}" type="presParOf" srcId="{C655B29F-C578-4AF5-A144-43CAF55EED6B}" destId="{6ABB8C94-CFBB-47B4-8999-88EB6C5B0A77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9F37AF-623F-4DC6-8C7B-2D86C9533CE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0B562D3-14F1-49A6-B508-99C33D07A621}">
      <dgm:prSet phldrT="[نص]"/>
      <dgm:spPr/>
      <dgm:t>
        <a:bodyPr/>
        <a:lstStyle/>
        <a:p>
          <a:pPr rtl="1"/>
          <a:r>
            <a:rPr lang="ar-SA" dirty="0" smtClean="0"/>
            <a:t>تكاليف الأجل الطويل </a:t>
          </a:r>
          <a:endParaRPr lang="ar-SA" dirty="0"/>
        </a:p>
      </dgm:t>
    </dgm:pt>
    <dgm:pt modelId="{FA657ED7-169D-4A1B-8AE8-33FC38FC1D36}" type="parTrans" cxnId="{D25C6E95-C5E8-43E5-942E-FA1DD95FA6EA}">
      <dgm:prSet/>
      <dgm:spPr/>
      <dgm:t>
        <a:bodyPr/>
        <a:lstStyle/>
        <a:p>
          <a:pPr rtl="1"/>
          <a:endParaRPr lang="ar-SA"/>
        </a:p>
      </dgm:t>
    </dgm:pt>
    <dgm:pt modelId="{028FEFFB-D409-4B5A-B696-BAA76489DAED}" type="sibTrans" cxnId="{D25C6E95-C5E8-43E5-942E-FA1DD95FA6EA}">
      <dgm:prSet/>
      <dgm:spPr/>
      <dgm:t>
        <a:bodyPr/>
        <a:lstStyle/>
        <a:p>
          <a:pPr rtl="1"/>
          <a:endParaRPr lang="ar-SA"/>
        </a:p>
      </dgm:t>
    </dgm:pt>
    <dgm:pt modelId="{B3AECE02-F995-44DC-8077-88387EB0E467}">
      <dgm:prSet phldrT="[نص]"/>
      <dgm:spPr/>
      <dgm:t>
        <a:bodyPr/>
        <a:lstStyle/>
        <a:p>
          <a:pPr rtl="1"/>
          <a:r>
            <a:rPr lang="ar-SA" dirty="0" smtClean="0"/>
            <a:t>حدية </a:t>
          </a:r>
        </a:p>
        <a:p>
          <a:pPr rtl="1"/>
          <a:r>
            <a:rPr lang="en-US" dirty="0" smtClean="0"/>
            <a:t>(LMC)</a:t>
          </a:r>
          <a:endParaRPr lang="ar-SA" dirty="0"/>
        </a:p>
      </dgm:t>
    </dgm:pt>
    <dgm:pt modelId="{12467633-8E7F-4500-9A7F-7C014CE0A735}" type="parTrans" cxnId="{7C6A08B7-CB6F-4D70-BFF9-77140AE853C1}">
      <dgm:prSet/>
      <dgm:spPr/>
      <dgm:t>
        <a:bodyPr/>
        <a:lstStyle/>
        <a:p>
          <a:pPr rtl="1"/>
          <a:endParaRPr lang="ar-SA"/>
        </a:p>
      </dgm:t>
    </dgm:pt>
    <dgm:pt modelId="{E7FE37A0-ADAB-402C-B481-67D905BBB1F3}" type="sibTrans" cxnId="{7C6A08B7-CB6F-4D70-BFF9-77140AE853C1}">
      <dgm:prSet/>
      <dgm:spPr/>
      <dgm:t>
        <a:bodyPr/>
        <a:lstStyle/>
        <a:p>
          <a:pPr rtl="1"/>
          <a:endParaRPr lang="ar-SA"/>
        </a:p>
      </dgm:t>
    </dgm:pt>
    <dgm:pt modelId="{AD5DFF1E-84E3-4689-B0E9-D32200469515}">
      <dgm:prSet phldrT="[نص]"/>
      <dgm:spPr/>
      <dgm:t>
        <a:bodyPr/>
        <a:lstStyle/>
        <a:p>
          <a:pPr rtl="1"/>
          <a:r>
            <a:rPr lang="ar-SA" dirty="0" smtClean="0"/>
            <a:t>متوسطة</a:t>
          </a:r>
        </a:p>
        <a:p>
          <a:pPr rtl="1"/>
          <a:r>
            <a:rPr lang="en-US" dirty="0" smtClean="0"/>
            <a:t>(LAC)</a:t>
          </a:r>
          <a:endParaRPr lang="ar-SA" dirty="0"/>
        </a:p>
      </dgm:t>
    </dgm:pt>
    <dgm:pt modelId="{501BC5AE-4664-4A7F-8771-5D1F30282EA2}" type="parTrans" cxnId="{55D811A6-82C1-48F2-9DE9-5BCC230954D8}">
      <dgm:prSet/>
      <dgm:spPr/>
      <dgm:t>
        <a:bodyPr/>
        <a:lstStyle/>
        <a:p>
          <a:pPr rtl="1"/>
          <a:endParaRPr lang="ar-SA"/>
        </a:p>
      </dgm:t>
    </dgm:pt>
    <dgm:pt modelId="{7DD01B53-B4C7-488F-B4A5-BE1009AAE857}" type="sibTrans" cxnId="{55D811A6-82C1-48F2-9DE9-5BCC230954D8}">
      <dgm:prSet/>
      <dgm:spPr/>
      <dgm:t>
        <a:bodyPr/>
        <a:lstStyle/>
        <a:p>
          <a:pPr rtl="1"/>
          <a:endParaRPr lang="ar-SA"/>
        </a:p>
      </dgm:t>
    </dgm:pt>
    <dgm:pt modelId="{B7D8BBE0-4A84-4FE0-886D-A0078B0EEA24}">
      <dgm:prSet phldrT="[نص]"/>
      <dgm:spPr/>
      <dgm:t>
        <a:bodyPr/>
        <a:lstStyle/>
        <a:p>
          <a:pPr rtl="1"/>
          <a:r>
            <a:rPr lang="ar-SA" dirty="0" smtClean="0"/>
            <a:t>كلية </a:t>
          </a:r>
        </a:p>
        <a:p>
          <a:pPr rtl="1"/>
          <a:r>
            <a:rPr lang="en-US" dirty="0" smtClean="0"/>
            <a:t>(LTC)</a:t>
          </a:r>
          <a:endParaRPr lang="ar-SA" dirty="0"/>
        </a:p>
      </dgm:t>
    </dgm:pt>
    <dgm:pt modelId="{20E93280-3FFA-4032-A942-0E6589951F4E}" type="parTrans" cxnId="{026C1CD2-3E2E-450E-AE29-0C4DFF3B21E6}">
      <dgm:prSet/>
      <dgm:spPr/>
      <dgm:t>
        <a:bodyPr/>
        <a:lstStyle/>
        <a:p>
          <a:pPr rtl="1"/>
          <a:endParaRPr lang="ar-SA"/>
        </a:p>
      </dgm:t>
    </dgm:pt>
    <dgm:pt modelId="{A1C24821-FAC2-46DF-93C8-38398334E6DB}" type="sibTrans" cxnId="{026C1CD2-3E2E-450E-AE29-0C4DFF3B21E6}">
      <dgm:prSet/>
      <dgm:spPr/>
      <dgm:t>
        <a:bodyPr/>
        <a:lstStyle/>
        <a:p>
          <a:pPr rtl="1"/>
          <a:endParaRPr lang="ar-SA"/>
        </a:p>
      </dgm:t>
    </dgm:pt>
    <dgm:pt modelId="{B8545D31-73D6-4B00-AB63-612828259542}" type="pres">
      <dgm:prSet presAssocID="{EC9F37AF-623F-4DC6-8C7B-2D86C9533C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4F19922-9D97-4AE6-AC32-90E1493C6978}" type="pres">
      <dgm:prSet presAssocID="{A0B562D3-14F1-49A6-B508-99C33D07A621}" presName="hierRoot1" presStyleCnt="0">
        <dgm:presLayoutVars>
          <dgm:hierBranch val="init"/>
        </dgm:presLayoutVars>
      </dgm:prSet>
      <dgm:spPr/>
    </dgm:pt>
    <dgm:pt modelId="{1C7BC5FD-C7F6-4A84-917D-D7B794217E4E}" type="pres">
      <dgm:prSet presAssocID="{A0B562D3-14F1-49A6-B508-99C33D07A621}" presName="rootComposite1" presStyleCnt="0"/>
      <dgm:spPr/>
    </dgm:pt>
    <dgm:pt modelId="{1D2B52D1-C5C9-4841-9FBA-5F4F26534EBF}" type="pres">
      <dgm:prSet presAssocID="{A0B562D3-14F1-49A6-B508-99C33D07A62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527CDB5-F214-4F95-A1F7-11A72CD32FFE}" type="pres">
      <dgm:prSet presAssocID="{A0B562D3-14F1-49A6-B508-99C33D07A621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EE0DA045-5C25-486B-8E8D-68879FC147A6}" type="pres">
      <dgm:prSet presAssocID="{A0B562D3-14F1-49A6-B508-99C33D07A621}" presName="hierChild2" presStyleCnt="0"/>
      <dgm:spPr/>
    </dgm:pt>
    <dgm:pt modelId="{E160860C-749F-446B-8EE0-40D7471FF251}" type="pres">
      <dgm:prSet presAssocID="{12467633-8E7F-4500-9A7F-7C014CE0A735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2ACEFE35-31C9-4865-B4CE-B4F3CBE6C5DD}" type="pres">
      <dgm:prSet presAssocID="{B3AECE02-F995-44DC-8077-88387EB0E467}" presName="hierRoot2" presStyleCnt="0">
        <dgm:presLayoutVars>
          <dgm:hierBranch val="init"/>
        </dgm:presLayoutVars>
      </dgm:prSet>
      <dgm:spPr/>
    </dgm:pt>
    <dgm:pt modelId="{4232736C-E434-4E15-910F-183569D6B908}" type="pres">
      <dgm:prSet presAssocID="{B3AECE02-F995-44DC-8077-88387EB0E467}" presName="rootComposite" presStyleCnt="0"/>
      <dgm:spPr/>
    </dgm:pt>
    <dgm:pt modelId="{423675DF-8C1C-46FA-906E-FAD31AA565FA}" type="pres">
      <dgm:prSet presAssocID="{B3AECE02-F995-44DC-8077-88387EB0E4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81CA0BE-0A3D-4480-990A-B4FA94208423}" type="pres">
      <dgm:prSet presAssocID="{B3AECE02-F995-44DC-8077-88387EB0E467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DBC9AC1F-FBF3-43D9-84BE-753CB859477C}" type="pres">
      <dgm:prSet presAssocID="{B3AECE02-F995-44DC-8077-88387EB0E467}" presName="hierChild4" presStyleCnt="0"/>
      <dgm:spPr/>
    </dgm:pt>
    <dgm:pt modelId="{E1A0F392-2713-49E1-A348-81774737919E}" type="pres">
      <dgm:prSet presAssocID="{B3AECE02-F995-44DC-8077-88387EB0E467}" presName="hierChild5" presStyleCnt="0"/>
      <dgm:spPr/>
    </dgm:pt>
    <dgm:pt modelId="{7CCE14C1-1A5E-4E77-8444-A244B3BFE3CA}" type="pres">
      <dgm:prSet presAssocID="{501BC5AE-4664-4A7F-8771-5D1F30282EA2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19271E3-D046-4A7D-96FD-5DCCB7632CAB}" type="pres">
      <dgm:prSet presAssocID="{AD5DFF1E-84E3-4689-B0E9-D32200469515}" presName="hierRoot2" presStyleCnt="0">
        <dgm:presLayoutVars>
          <dgm:hierBranch val="init"/>
        </dgm:presLayoutVars>
      </dgm:prSet>
      <dgm:spPr/>
    </dgm:pt>
    <dgm:pt modelId="{32063D93-E2D6-4B5A-A68A-388CDA3C9BC8}" type="pres">
      <dgm:prSet presAssocID="{AD5DFF1E-84E3-4689-B0E9-D32200469515}" presName="rootComposite" presStyleCnt="0"/>
      <dgm:spPr/>
    </dgm:pt>
    <dgm:pt modelId="{B70A3770-4E84-4751-A6DA-5B7CF8CFBCE1}" type="pres">
      <dgm:prSet presAssocID="{AD5DFF1E-84E3-4689-B0E9-D3220046951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6DD10CB-7728-4822-B906-F598610DDDAA}" type="pres">
      <dgm:prSet presAssocID="{AD5DFF1E-84E3-4689-B0E9-D32200469515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29EC4FDD-45B8-413D-9B56-0FB1F30BAFEC}" type="pres">
      <dgm:prSet presAssocID="{AD5DFF1E-84E3-4689-B0E9-D32200469515}" presName="hierChild4" presStyleCnt="0"/>
      <dgm:spPr/>
    </dgm:pt>
    <dgm:pt modelId="{C1AE18B6-2FBC-4AEA-98E2-32E79342EBAA}" type="pres">
      <dgm:prSet presAssocID="{AD5DFF1E-84E3-4689-B0E9-D32200469515}" presName="hierChild5" presStyleCnt="0"/>
      <dgm:spPr/>
    </dgm:pt>
    <dgm:pt modelId="{193B00BD-9AD9-4DE7-9043-18F0A007A5CF}" type="pres">
      <dgm:prSet presAssocID="{20E93280-3FFA-4032-A942-0E6589951F4E}" presName="Name37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15D3C06D-EBC7-44FE-A217-20A4F317967C}" type="pres">
      <dgm:prSet presAssocID="{B7D8BBE0-4A84-4FE0-886D-A0078B0EEA24}" presName="hierRoot2" presStyleCnt="0">
        <dgm:presLayoutVars>
          <dgm:hierBranch val="init"/>
        </dgm:presLayoutVars>
      </dgm:prSet>
      <dgm:spPr/>
    </dgm:pt>
    <dgm:pt modelId="{10C304F7-7438-4199-B1E5-321736CEACCD}" type="pres">
      <dgm:prSet presAssocID="{B7D8BBE0-4A84-4FE0-886D-A0078B0EEA24}" presName="rootComposite" presStyleCnt="0"/>
      <dgm:spPr/>
    </dgm:pt>
    <dgm:pt modelId="{38765451-5333-4094-8D85-0C64AD119A70}" type="pres">
      <dgm:prSet presAssocID="{B7D8BBE0-4A84-4FE0-886D-A0078B0EEA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971C8A3-90CF-4FDE-A3AA-99AC45CB3D72}" type="pres">
      <dgm:prSet presAssocID="{B7D8BBE0-4A84-4FE0-886D-A0078B0EEA24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C9EB50AD-9D25-46C2-9A11-727BD7499531}" type="pres">
      <dgm:prSet presAssocID="{B7D8BBE0-4A84-4FE0-886D-A0078B0EEA24}" presName="hierChild4" presStyleCnt="0"/>
      <dgm:spPr/>
    </dgm:pt>
    <dgm:pt modelId="{F906E405-2BF9-4D62-BFE3-9C158C965198}" type="pres">
      <dgm:prSet presAssocID="{B7D8BBE0-4A84-4FE0-886D-A0078B0EEA24}" presName="hierChild5" presStyleCnt="0"/>
      <dgm:spPr/>
    </dgm:pt>
    <dgm:pt modelId="{EF364F30-B15D-43A7-BAFD-7B43A76A7A37}" type="pres">
      <dgm:prSet presAssocID="{A0B562D3-14F1-49A6-B508-99C33D07A621}" presName="hierChild3" presStyleCnt="0"/>
      <dgm:spPr/>
    </dgm:pt>
  </dgm:ptLst>
  <dgm:cxnLst>
    <dgm:cxn modelId="{C314FAAF-BB8F-4197-8BB5-4E9F64D9BAB4}" type="presOf" srcId="{A0B562D3-14F1-49A6-B508-99C33D07A621}" destId="{1D2B52D1-C5C9-4841-9FBA-5F4F26534EBF}" srcOrd="0" destOrd="0" presId="urn:microsoft.com/office/officeart/2005/8/layout/orgChart1"/>
    <dgm:cxn modelId="{55753CEB-856C-4B1B-8D34-5A9954C0D4CE}" type="presOf" srcId="{501BC5AE-4664-4A7F-8771-5D1F30282EA2}" destId="{7CCE14C1-1A5E-4E77-8444-A244B3BFE3CA}" srcOrd="0" destOrd="0" presId="urn:microsoft.com/office/officeart/2005/8/layout/orgChart1"/>
    <dgm:cxn modelId="{026C1CD2-3E2E-450E-AE29-0C4DFF3B21E6}" srcId="{A0B562D3-14F1-49A6-B508-99C33D07A621}" destId="{B7D8BBE0-4A84-4FE0-886D-A0078B0EEA24}" srcOrd="2" destOrd="0" parTransId="{20E93280-3FFA-4032-A942-0E6589951F4E}" sibTransId="{A1C24821-FAC2-46DF-93C8-38398334E6DB}"/>
    <dgm:cxn modelId="{D25C6E95-C5E8-43E5-942E-FA1DD95FA6EA}" srcId="{EC9F37AF-623F-4DC6-8C7B-2D86C9533CE1}" destId="{A0B562D3-14F1-49A6-B508-99C33D07A621}" srcOrd="0" destOrd="0" parTransId="{FA657ED7-169D-4A1B-8AE8-33FC38FC1D36}" sibTransId="{028FEFFB-D409-4B5A-B696-BAA76489DAED}"/>
    <dgm:cxn modelId="{55D811A6-82C1-48F2-9DE9-5BCC230954D8}" srcId="{A0B562D3-14F1-49A6-B508-99C33D07A621}" destId="{AD5DFF1E-84E3-4689-B0E9-D32200469515}" srcOrd="1" destOrd="0" parTransId="{501BC5AE-4664-4A7F-8771-5D1F30282EA2}" sibTransId="{7DD01B53-B4C7-488F-B4A5-BE1009AAE857}"/>
    <dgm:cxn modelId="{7C6A08B7-CB6F-4D70-BFF9-77140AE853C1}" srcId="{A0B562D3-14F1-49A6-B508-99C33D07A621}" destId="{B3AECE02-F995-44DC-8077-88387EB0E467}" srcOrd="0" destOrd="0" parTransId="{12467633-8E7F-4500-9A7F-7C014CE0A735}" sibTransId="{E7FE37A0-ADAB-402C-B481-67D905BBB1F3}"/>
    <dgm:cxn modelId="{A2C7D218-12FB-4E22-BB80-E98DBD28E04C}" type="presOf" srcId="{B3AECE02-F995-44DC-8077-88387EB0E467}" destId="{681CA0BE-0A3D-4480-990A-B4FA94208423}" srcOrd="1" destOrd="0" presId="urn:microsoft.com/office/officeart/2005/8/layout/orgChart1"/>
    <dgm:cxn modelId="{DD04F6B8-0E08-4F9A-BD84-033E0CCD35F7}" type="presOf" srcId="{AD5DFF1E-84E3-4689-B0E9-D32200469515}" destId="{F6DD10CB-7728-4822-B906-F598610DDDAA}" srcOrd="1" destOrd="0" presId="urn:microsoft.com/office/officeart/2005/8/layout/orgChart1"/>
    <dgm:cxn modelId="{315833D4-EFF8-4CDC-A2A7-D97004958C5F}" type="presOf" srcId="{B3AECE02-F995-44DC-8077-88387EB0E467}" destId="{423675DF-8C1C-46FA-906E-FAD31AA565FA}" srcOrd="0" destOrd="0" presId="urn:microsoft.com/office/officeart/2005/8/layout/orgChart1"/>
    <dgm:cxn modelId="{36C15894-9563-4564-95EA-22262443EB5B}" type="presOf" srcId="{A0B562D3-14F1-49A6-B508-99C33D07A621}" destId="{B527CDB5-F214-4F95-A1F7-11A72CD32FFE}" srcOrd="1" destOrd="0" presId="urn:microsoft.com/office/officeart/2005/8/layout/orgChart1"/>
    <dgm:cxn modelId="{0CC79F9E-F7EC-42C3-B7BC-25241D9A135A}" type="presOf" srcId="{B7D8BBE0-4A84-4FE0-886D-A0078B0EEA24}" destId="{F971C8A3-90CF-4FDE-A3AA-99AC45CB3D72}" srcOrd="1" destOrd="0" presId="urn:microsoft.com/office/officeart/2005/8/layout/orgChart1"/>
    <dgm:cxn modelId="{BDAFB0A7-3FE7-44F3-B8EF-80989F1C0374}" type="presOf" srcId="{12467633-8E7F-4500-9A7F-7C014CE0A735}" destId="{E160860C-749F-446B-8EE0-40D7471FF251}" srcOrd="0" destOrd="0" presId="urn:microsoft.com/office/officeart/2005/8/layout/orgChart1"/>
    <dgm:cxn modelId="{84BC14D0-BBAF-48DE-BC29-3D8CAAFF54D7}" type="presOf" srcId="{B7D8BBE0-4A84-4FE0-886D-A0078B0EEA24}" destId="{38765451-5333-4094-8D85-0C64AD119A70}" srcOrd="0" destOrd="0" presId="urn:microsoft.com/office/officeart/2005/8/layout/orgChart1"/>
    <dgm:cxn modelId="{8FE128A2-37EF-4493-B745-FA5DBFB47621}" type="presOf" srcId="{20E93280-3FFA-4032-A942-0E6589951F4E}" destId="{193B00BD-9AD9-4DE7-9043-18F0A007A5CF}" srcOrd="0" destOrd="0" presId="urn:microsoft.com/office/officeart/2005/8/layout/orgChart1"/>
    <dgm:cxn modelId="{EADAF594-8A9A-44D6-9E22-D55003A63DD6}" type="presOf" srcId="{AD5DFF1E-84E3-4689-B0E9-D32200469515}" destId="{B70A3770-4E84-4751-A6DA-5B7CF8CFBCE1}" srcOrd="0" destOrd="0" presId="urn:microsoft.com/office/officeart/2005/8/layout/orgChart1"/>
    <dgm:cxn modelId="{CEA114C1-C6E4-4687-94D7-E5F9525B2B75}" type="presOf" srcId="{EC9F37AF-623F-4DC6-8C7B-2D86C9533CE1}" destId="{B8545D31-73D6-4B00-AB63-612828259542}" srcOrd="0" destOrd="0" presId="urn:microsoft.com/office/officeart/2005/8/layout/orgChart1"/>
    <dgm:cxn modelId="{174FA6E3-3DFC-4054-9478-F203462A676E}" type="presParOf" srcId="{B8545D31-73D6-4B00-AB63-612828259542}" destId="{04F19922-9D97-4AE6-AC32-90E1493C6978}" srcOrd="0" destOrd="0" presId="urn:microsoft.com/office/officeart/2005/8/layout/orgChart1"/>
    <dgm:cxn modelId="{E480829B-3289-4FF6-8977-94FFB6BE9DF3}" type="presParOf" srcId="{04F19922-9D97-4AE6-AC32-90E1493C6978}" destId="{1C7BC5FD-C7F6-4A84-917D-D7B794217E4E}" srcOrd="0" destOrd="0" presId="urn:microsoft.com/office/officeart/2005/8/layout/orgChart1"/>
    <dgm:cxn modelId="{145B9601-0B71-4478-B6A4-68D19AF566EB}" type="presParOf" srcId="{1C7BC5FD-C7F6-4A84-917D-D7B794217E4E}" destId="{1D2B52D1-C5C9-4841-9FBA-5F4F26534EBF}" srcOrd="0" destOrd="0" presId="urn:microsoft.com/office/officeart/2005/8/layout/orgChart1"/>
    <dgm:cxn modelId="{8C8A1366-87F1-4275-9157-B7EFC49196FD}" type="presParOf" srcId="{1C7BC5FD-C7F6-4A84-917D-D7B794217E4E}" destId="{B527CDB5-F214-4F95-A1F7-11A72CD32FFE}" srcOrd="1" destOrd="0" presId="urn:microsoft.com/office/officeart/2005/8/layout/orgChart1"/>
    <dgm:cxn modelId="{A85C50F0-668F-49A8-9809-F084FAC55E86}" type="presParOf" srcId="{04F19922-9D97-4AE6-AC32-90E1493C6978}" destId="{EE0DA045-5C25-486B-8E8D-68879FC147A6}" srcOrd="1" destOrd="0" presId="urn:microsoft.com/office/officeart/2005/8/layout/orgChart1"/>
    <dgm:cxn modelId="{53B87CD9-19C4-4559-AE0C-69E5DD7472C4}" type="presParOf" srcId="{EE0DA045-5C25-486B-8E8D-68879FC147A6}" destId="{E160860C-749F-446B-8EE0-40D7471FF251}" srcOrd="0" destOrd="0" presId="urn:microsoft.com/office/officeart/2005/8/layout/orgChart1"/>
    <dgm:cxn modelId="{0047D950-B547-4136-B9C4-6D1EE73B96C0}" type="presParOf" srcId="{EE0DA045-5C25-486B-8E8D-68879FC147A6}" destId="{2ACEFE35-31C9-4865-B4CE-B4F3CBE6C5DD}" srcOrd="1" destOrd="0" presId="urn:microsoft.com/office/officeart/2005/8/layout/orgChart1"/>
    <dgm:cxn modelId="{208023FE-5FAB-449D-886A-5F47E31E0117}" type="presParOf" srcId="{2ACEFE35-31C9-4865-B4CE-B4F3CBE6C5DD}" destId="{4232736C-E434-4E15-910F-183569D6B908}" srcOrd="0" destOrd="0" presId="urn:microsoft.com/office/officeart/2005/8/layout/orgChart1"/>
    <dgm:cxn modelId="{51E06BA9-862F-4202-BBD8-13C41956F69B}" type="presParOf" srcId="{4232736C-E434-4E15-910F-183569D6B908}" destId="{423675DF-8C1C-46FA-906E-FAD31AA565FA}" srcOrd="0" destOrd="0" presId="urn:microsoft.com/office/officeart/2005/8/layout/orgChart1"/>
    <dgm:cxn modelId="{0FF2550F-EB41-47DB-99FA-1B330E8E539B}" type="presParOf" srcId="{4232736C-E434-4E15-910F-183569D6B908}" destId="{681CA0BE-0A3D-4480-990A-B4FA94208423}" srcOrd="1" destOrd="0" presId="urn:microsoft.com/office/officeart/2005/8/layout/orgChart1"/>
    <dgm:cxn modelId="{8A575B13-3113-493B-8C1F-CC38AABA6EF1}" type="presParOf" srcId="{2ACEFE35-31C9-4865-B4CE-B4F3CBE6C5DD}" destId="{DBC9AC1F-FBF3-43D9-84BE-753CB859477C}" srcOrd="1" destOrd="0" presId="urn:microsoft.com/office/officeart/2005/8/layout/orgChart1"/>
    <dgm:cxn modelId="{074BF57A-A9D3-4D9A-8C59-026684396489}" type="presParOf" srcId="{2ACEFE35-31C9-4865-B4CE-B4F3CBE6C5DD}" destId="{E1A0F392-2713-49E1-A348-81774737919E}" srcOrd="2" destOrd="0" presId="urn:microsoft.com/office/officeart/2005/8/layout/orgChart1"/>
    <dgm:cxn modelId="{71D8EAAE-8FBF-4C1E-ADC7-E66C18E24A1F}" type="presParOf" srcId="{EE0DA045-5C25-486B-8E8D-68879FC147A6}" destId="{7CCE14C1-1A5E-4E77-8444-A244B3BFE3CA}" srcOrd="2" destOrd="0" presId="urn:microsoft.com/office/officeart/2005/8/layout/orgChart1"/>
    <dgm:cxn modelId="{EFC3D600-8C8B-4CAA-AF8E-44E3D011AFF8}" type="presParOf" srcId="{EE0DA045-5C25-486B-8E8D-68879FC147A6}" destId="{119271E3-D046-4A7D-96FD-5DCCB7632CAB}" srcOrd="3" destOrd="0" presId="urn:microsoft.com/office/officeart/2005/8/layout/orgChart1"/>
    <dgm:cxn modelId="{0FD39D27-D3DD-4C90-9417-3655EFF28E62}" type="presParOf" srcId="{119271E3-D046-4A7D-96FD-5DCCB7632CAB}" destId="{32063D93-E2D6-4B5A-A68A-388CDA3C9BC8}" srcOrd="0" destOrd="0" presId="urn:microsoft.com/office/officeart/2005/8/layout/orgChart1"/>
    <dgm:cxn modelId="{878803F6-A969-428A-A217-3BE952329244}" type="presParOf" srcId="{32063D93-E2D6-4B5A-A68A-388CDA3C9BC8}" destId="{B70A3770-4E84-4751-A6DA-5B7CF8CFBCE1}" srcOrd="0" destOrd="0" presId="urn:microsoft.com/office/officeart/2005/8/layout/orgChart1"/>
    <dgm:cxn modelId="{192FF31B-10E3-4873-B3BA-4E5EDDA1DED3}" type="presParOf" srcId="{32063D93-E2D6-4B5A-A68A-388CDA3C9BC8}" destId="{F6DD10CB-7728-4822-B906-F598610DDDAA}" srcOrd="1" destOrd="0" presId="urn:microsoft.com/office/officeart/2005/8/layout/orgChart1"/>
    <dgm:cxn modelId="{4C6EF71D-605C-4FC1-935A-C142C35060EA}" type="presParOf" srcId="{119271E3-D046-4A7D-96FD-5DCCB7632CAB}" destId="{29EC4FDD-45B8-413D-9B56-0FB1F30BAFEC}" srcOrd="1" destOrd="0" presId="urn:microsoft.com/office/officeart/2005/8/layout/orgChart1"/>
    <dgm:cxn modelId="{DC40F8FF-A1BD-4C3F-BA5F-DC2A2DB134F4}" type="presParOf" srcId="{119271E3-D046-4A7D-96FD-5DCCB7632CAB}" destId="{C1AE18B6-2FBC-4AEA-98E2-32E79342EBAA}" srcOrd="2" destOrd="0" presId="urn:microsoft.com/office/officeart/2005/8/layout/orgChart1"/>
    <dgm:cxn modelId="{017EC996-9835-4D35-A8E1-CE4B07519378}" type="presParOf" srcId="{EE0DA045-5C25-486B-8E8D-68879FC147A6}" destId="{193B00BD-9AD9-4DE7-9043-18F0A007A5CF}" srcOrd="4" destOrd="0" presId="urn:microsoft.com/office/officeart/2005/8/layout/orgChart1"/>
    <dgm:cxn modelId="{72BC30D5-9DC4-415E-9E53-A033461D09E6}" type="presParOf" srcId="{EE0DA045-5C25-486B-8E8D-68879FC147A6}" destId="{15D3C06D-EBC7-44FE-A217-20A4F317967C}" srcOrd="5" destOrd="0" presId="urn:microsoft.com/office/officeart/2005/8/layout/orgChart1"/>
    <dgm:cxn modelId="{853D628B-0404-40E4-BF78-241DEB1DCE61}" type="presParOf" srcId="{15D3C06D-EBC7-44FE-A217-20A4F317967C}" destId="{10C304F7-7438-4199-B1E5-321736CEACCD}" srcOrd="0" destOrd="0" presId="urn:microsoft.com/office/officeart/2005/8/layout/orgChart1"/>
    <dgm:cxn modelId="{B52738E0-3662-40CF-BFD5-7AFAB26FB5BA}" type="presParOf" srcId="{10C304F7-7438-4199-B1E5-321736CEACCD}" destId="{38765451-5333-4094-8D85-0C64AD119A70}" srcOrd="0" destOrd="0" presId="urn:microsoft.com/office/officeart/2005/8/layout/orgChart1"/>
    <dgm:cxn modelId="{859BFD7D-13B6-4DFE-B4F9-5CFB78DACB1A}" type="presParOf" srcId="{10C304F7-7438-4199-B1E5-321736CEACCD}" destId="{F971C8A3-90CF-4FDE-A3AA-99AC45CB3D72}" srcOrd="1" destOrd="0" presId="urn:microsoft.com/office/officeart/2005/8/layout/orgChart1"/>
    <dgm:cxn modelId="{73136C27-FE75-4729-AF74-E5FC08603ECA}" type="presParOf" srcId="{15D3C06D-EBC7-44FE-A217-20A4F317967C}" destId="{C9EB50AD-9D25-46C2-9A11-727BD7499531}" srcOrd="1" destOrd="0" presId="urn:microsoft.com/office/officeart/2005/8/layout/orgChart1"/>
    <dgm:cxn modelId="{2E25FBBA-F3AA-4DAE-A812-AB9E03566CFA}" type="presParOf" srcId="{15D3C06D-EBC7-44FE-A217-20A4F317967C}" destId="{F906E405-2BF9-4D62-BFE3-9C158C965198}" srcOrd="2" destOrd="0" presId="urn:microsoft.com/office/officeart/2005/8/layout/orgChart1"/>
    <dgm:cxn modelId="{C01B1929-4C07-4998-AF15-FE6CA757A527}" type="presParOf" srcId="{04F19922-9D97-4AE6-AC32-90E1493C6978}" destId="{EF364F30-B15D-43A7-BAFD-7B43A76A7A3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3C31F5-B776-41CE-9239-6EB6E4D9E70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50D66FF-109D-42F6-9377-22F835AE4E32}">
      <dgm:prSet phldrT="[نص]"/>
      <dgm:spPr/>
      <dgm:t>
        <a:bodyPr/>
        <a:lstStyle/>
        <a:p>
          <a:pPr rtl="1"/>
          <a:r>
            <a:rPr lang="ar-SA" dirty="0" smtClean="0"/>
            <a:t>تماس منحنيات التكليف المتوسطة في الاجلين الطويل والقصير</a:t>
          </a:r>
          <a:endParaRPr lang="ar-SA" dirty="0"/>
        </a:p>
      </dgm:t>
    </dgm:pt>
    <dgm:pt modelId="{2380BB84-01B2-4856-BB9C-D83935214A57}" type="parTrans" cxnId="{55CD98F6-2C6E-4204-B482-E45F72259AAE}">
      <dgm:prSet/>
      <dgm:spPr/>
      <dgm:t>
        <a:bodyPr/>
        <a:lstStyle/>
        <a:p>
          <a:pPr rtl="1"/>
          <a:endParaRPr lang="ar-SA"/>
        </a:p>
      </dgm:t>
    </dgm:pt>
    <dgm:pt modelId="{69E122CE-75D6-4096-B534-73846AEF6D42}" type="sibTrans" cxnId="{55CD98F6-2C6E-4204-B482-E45F72259AAE}">
      <dgm:prSet/>
      <dgm:spPr/>
      <dgm:t>
        <a:bodyPr/>
        <a:lstStyle/>
        <a:p>
          <a:pPr rtl="1"/>
          <a:endParaRPr lang="ar-SA"/>
        </a:p>
      </dgm:t>
    </dgm:pt>
    <dgm:pt modelId="{B9B278D4-008C-4941-9B21-DDA7A40E3B10}">
      <dgm:prSet phldrT="[نص]"/>
      <dgm:spPr/>
      <dgm:t>
        <a:bodyPr/>
        <a:lstStyle/>
        <a:p>
          <a:pPr rtl="1"/>
          <a:r>
            <a:rPr lang="en-US" dirty="0" smtClean="0"/>
            <a:t>SAC=LAC</a:t>
          </a:r>
          <a:endParaRPr lang="ar-SA" dirty="0"/>
        </a:p>
      </dgm:t>
    </dgm:pt>
    <dgm:pt modelId="{E4DE9484-75CF-45CB-B302-A764DAE50B15}" type="parTrans" cxnId="{051C7908-19A1-4C7E-B8BD-D9DFC2114F68}">
      <dgm:prSet/>
      <dgm:spPr/>
      <dgm:t>
        <a:bodyPr/>
        <a:lstStyle/>
        <a:p>
          <a:pPr rtl="1"/>
          <a:endParaRPr lang="ar-SA"/>
        </a:p>
      </dgm:t>
    </dgm:pt>
    <dgm:pt modelId="{B040825C-6423-4011-BB1C-E42D54FFF865}" type="sibTrans" cxnId="{051C7908-19A1-4C7E-B8BD-D9DFC2114F68}">
      <dgm:prSet/>
      <dgm:spPr/>
      <dgm:t>
        <a:bodyPr/>
        <a:lstStyle/>
        <a:p>
          <a:pPr rtl="1"/>
          <a:endParaRPr lang="ar-SA"/>
        </a:p>
      </dgm:t>
    </dgm:pt>
    <dgm:pt modelId="{EB353A34-5E48-4F30-82C6-C800D1DB3FEE}">
      <dgm:prSet phldrT="[نص]"/>
      <dgm:spPr/>
      <dgm:t>
        <a:bodyPr/>
        <a:lstStyle/>
        <a:p>
          <a:pPr rtl="1"/>
          <a:r>
            <a:rPr lang="en-US" dirty="0" smtClean="0"/>
            <a:t>SMC=LMC</a:t>
          </a:r>
          <a:endParaRPr lang="ar-SA" dirty="0"/>
        </a:p>
      </dgm:t>
    </dgm:pt>
    <dgm:pt modelId="{7FC39ED4-5FBB-4406-B6DE-C864476D96FD}" type="parTrans" cxnId="{1A0F4A5C-8C92-4DB6-9EDE-520F76D29848}">
      <dgm:prSet/>
      <dgm:spPr/>
      <dgm:t>
        <a:bodyPr/>
        <a:lstStyle/>
        <a:p>
          <a:pPr rtl="1"/>
          <a:endParaRPr lang="ar-SA"/>
        </a:p>
      </dgm:t>
    </dgm:pt>
    <dgm:pt modelId="{BEA2FF4C-0CD7-4FCD-A018-38E4222C264B}" type="sibTrans" cxnId="{1A0F4A5C-8C92-4DB6-9EDE-520F76D29848}">
      <dgm:prSet/>
      <dgm:spPr/>
      <dgm:t>
        <a:bodyPr/>
        <a:lstStyle/>
        <a:p>
          <a:pPr rtl="1"/>
          <a:endParaRPr lang="ar-SA"/>
        </a:p>
      </dgm:t>
    </dgm:pt>
    <dgm:pt modelId="{06B2C1E7-AE7D-4756-8F9A-CCCC110F66F0}" type="pres">
      <dgm:prSet presAssocID="{B63C31F5-B776-41CE-9239-6EB6E4D9E701}" presName="Name0" presStyleCnt="0">
        <dgm:presLayoutVars>
          <dgm:dir/>
          <dgm:resizeHandles val="exact"/>
        </dgm:presLayoutVars>
      </dgm:prSet>
      <dgm:spPr/>
    </dgm:pt>
    <dgm:pt modelId="{D09FB8F9-9075-4160-BF34-D624A3CDB683}" type="pres">
      <dgm:prSet presAssocID="{B50D66FF-109D-42F6-9377-22F835AE4E3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5F82E8-9440-4EBE-B1DB-BAC7BDB259E4}" type="pres">
      <dgm:prSet presAssocID="{69E122CE-75D6-4096-B534-73846AEF6D42}" presName="sibTrans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01FA610A-308E-4519-B836-660BC7949CDA}" type="pres">
      <dgm:prSet presAssocID="{69E122CE-75D6-4096-B534-73846AEF6D42}" presName="connectorText" presStyleLbl="sibTrans2D1" presStyleIdx="0" presStyleCnt="2"/>
      <dgm:spPr/>
      <dgm:t>
        <a:bodyPr/>
        <a:lstStyle/>
        <a:p>
          <a:pPr rtl="1"/>
          <a:endParaRPr lang="ar-SA"/>
        </a:p>
      </dgm:t>
    </dgm:pt>
    <dgm:pt modelId="{B7877C96-1ECC-4687-A6CC-BB5A153401A3}" type="pres">
      <dgm:prSet presAssocID="{B9B278D4-008C-4941-9B21-DDA7A40E3B1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F60F3D9-D32D-43C4-B847-AC175CE6F451}" type="pres">
      <dgm:prSet presAssocID="{B040825C-6423-4011-BB1C-E42D54FFF865}" presName="sibTrans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97DE5591-7856-44DC-825E-61F98B521C11}" type="pres">
      <dgm:prSet presAssocID="{B040825C-6423-4011-BB1C-E42D54FFF865}" presName="connectorText" presStyleLbl="sibTrans2D1" presStyleIdx="1" presStyleCnt="2"/>
      <dgm:spPr/>
      <dgm:t>
        <a:bodyPr/>
        <a:lstStyle/>
        <a:p>
          <a:pPr rtl="1"/>
          <a:endParaRPr lang="ar-SA"/>
        </a:p>
      </dgm:t>
    </dgm:pt>
    <dgm:pt modelId="{C152C36B-E209-4E5F-A2C4-066B17B8EE30}" type="pres">
      <dgm:prSet presAssocID="{EB353A34-5E48-4F30-82C6-C800D1DB3FE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AAF93E4-29E0-44B7-AB4F-D5EE97271DF9}" type="presOf" srcId="{B040825C-6423-4011-BB1C-E42D54FFF865}" destId="{97DE5591-7856-44DC-825E-61F98B521C11}" srcOrd="1" destOrd="0" presId="urn:microsoft.com/office/officeart/2005/8/layout/process1"/>
    <dgm:cxn modelId="{051C7908-19A1-4C7E-B8BD-D9DFC2114F68}" srcId="{B63C31F5-B776-41CE-9239-6EB6E4D9E701}" destId="{B9B278D4-008C-4941-9B21-DDA7A40E3B10}" srcOrd="1" destOrd="0" parTransId="{E4DE9484-75CF-45CB-B302-A764DAE50B15}" sibTransId="{B040825C-6423-4011-BB1C-E42D54FFF865}"/>
    <dgm:cxn modelId="{1A0F4A5C-8C92-4DB6-9EDE-520F76D29848}" srcId="{B63C31F5-B776-41CE-9239-6EB6E4D9E701}" destId="{EB353A34-5E48-4F30-82C6-C800D1DB3FEE}" srcOrd="2" destOrd="0" parTransId="{7FC39ED4-5FBB-4406-B6DE-C864476D96FD}" sibTransId="{BEA2FF4C-0CD7-4FCD-A018-38E4222C264B}"/>
    <dgm:cxn modelId="{77AF2D34-65BD-4403-9FF1-215AE13DE3FD}" type="presOf" srcId="{B63C31F5-B776-41CE-9239-6EB6E4D9E701}" destId="{06B2C1E7-AE7D-4756-8F9A-CCCC110F66F0}" srcOrd="0" destOrd="0" presId="urn:microsoft.com/office/officeart/2005/8/layout/process1"/>
    <dgm:cxn modelId="{B6F32204-5311-4633-B7F9-FA7B2A391FCB}" type="presOf" srcId="{B9B278D4-008C-4941-9B21-DDA7A40E3B10}" destId="{B7877C96-1ECC-4687-A6CC-BB5A153401A3}" srcOrd="0" destOrd="0" presId="urn:microsoft.com/office/officeart/2005/8/layout/process1"/>
    <dgm:cxn modelId="{67572B65-D791-4482-BF7B-793CCAB7AF30}" type="presOf" srcId="{69E122CE-75D6-4096-B534-73846AEF6D42}" destId="{FA5F82E8-9440-4EBE-B1DB-BAC7BDB259E4}" srcOrd="0" destOrd="0" presId="urn:microsoft.com/office/officeart/2005/8/layout/process1"/>
    <dgm:cxn modelId="{C8DFE7A0-D07B-46D9-A39C-70793322C9AF}" type="presOf" srcId="{EB353A34-5E48-4F30-82C6-C800D1DB3FEE}" destId="{C152C36B-E209-4E5F-A2C4-066B17B8EE30}" srcOrd="0" destOrd="0" presId="urn:microsoft.com/office/officeart/2005/8/layout/process1"/>
    <dgm:cxn modelId="{020B982B-8B31-497D-8EF1-D0C28762D78B}" type="presOf" srcId="{B040825C-6423-4011-BB1C-E42D54FFF865}" destId="{3F60F3D9-D32D-43C4-B847-AC175CE6F451}" srcOrd="0" destOrd="0" presId="urn:microsoft.com/office/officeart/2005/8/layout/process1"/>
    <dgm:cxn modelId="{9EB4DC40-D61C-4C1D-81CD-67D2C53F90B8}" type="presOf" srcId="{69E122CE-75D6-4096-B534-73846AEF6D42}" destId="{01FA610A-308E-4519-B836-660BC7949CDA}" srcOrd="1" destOrd="0" presId="urn:microsoft.com/office/officeart/2005/8/layout/process1"/>
    <dgm:cxn modelId="{35E084CE-66D4-428E-9DEF-11098A641C4C}" type="presOf" srcId="{B50D66FF-109D-42F6-9377-22F835AE4E32}" destId="{D09FB8F9-9075-4160-BF34-D624A3CDB683}" srcOrd="0" destOrd="0" presId="urn:microsoft.com/office/officeart/2005/8/layout/process1"/>
    <dgm:cxn modelId="{55CD98F6-2C6E-4204-B482-E45F72259AAE}" srcId="{B63C31F5-B776-41CE-9239-6EB6E4D9E701}" destId="{B50D66FF-109D-42F6-9377-22F835AE4E32}" srcOrd="0" destOrd="0" parTransId="{2380BB84-01B2-4856-BB9C-D83935214A57}" sibTransId="{69E122CE-75D6-4096-B534-73846AEF6D42}"/>
    <dgm:cxn modelId="{30439C72-BC2F-4666-B28F-F979AEADD390}" type="presParOf" srcId="{06B2C1E7-AE7D-4756-8F9A-CCCC110F66F0}" destId="{D09FB8F9-9075-4160-BF34-D624A3CDB683}" srcOrd="0" destOrd="0" presId="urn:microsoft.com/office/officeart/2005/8/layout/process1"/>
    <dgm:cxn modelId="{15FD7AEE-B44F-4C26-BC8A-D195D1B67F21}" type="presParOf" srcId="{06B2C1E7-AE7D-4756-8F9A-CCCC110F66F0}" destId="{FA5F82E8-9440-4EBE-B1DB-BAC7BDB259E4}" srcOrd="1" destOrd="0" presId="urn:microsoft.com/office/officeart/2005/8/layout/process1"/>
    <dgm:cxn modelId="{34792E36-DC05-42E8-9A39-65E4F30D259C}" type="presParOf" srcId="{FA5F82E8-9440-4EBE-B1DB-BAC7BDB259E4}" destId="{01FA610A-308E-4519-B836-660BC7949CDA}" srcOrd="0" destOrd="0" presId="urn:microsoft.com/office/officeart/2005/8/layout/process1"/>
    <dgm:cxn modelId="{E63611EC-BB9F-4431-9FDB-680075BD47E0}" type="presParOf" srcId="{06B2C1E7-AE7D-4756-8F9A-CCCC110F66F0}" destId="{B7877C96-1ECC-4687-A6CC-BB5A153401A3}" srcOrd="2" destOrd="0" presId="urn:microsoft.com/office/officeart/2005/8/layout/process1"/>
    <dgm:cxn modelId="{8718CAE9-FAFF-4B09-B893-ACE01F89FC22}" type="presParOf" srcId="{06B2C1E7-AE7D-4756-8F9A-CCCC110F66F0}" destId="{3F60F3D9-D32D-43C4-B847-AC175CE6F451}" srcOrd="3" destOrd="0" presId="urn:microsoft.com/office/officeart/2005/8/layout/process1"/>
    <dgm:cxn modelId="{204B47E9-4C9F-48AF-B814-DD874BF5D5FD}" type="presParOf" srcId="{3F60F3D9-D32D-43C4-B847-AC175CE6F451}" destId="{97DE5591-7856-44DC-825E-61F98B521C11}" srcOrd="0" destOrd="0" presId="urn:microsoft.com/office/officeart/2005/8/layout/process1"/>
    <dgm:cxn modelId="{1C22DF2B-EB4F-47ED-BADB-F5EE6378FBE3}" type="presParOf" srcId="{06B2C1E7-AE7D-4756-8F9A-CCCC110F66F0}" destId="{C152C36B-E209-4E5F-A2C4-066B17B8EE3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2892D-5476-4A0E-BED1-D6C853FDB90C}">
      <dsp:nvSpPr>
        <dsp:cNvPr id="0" name=""/>
        <dsp:cNvSpPr/>
      </dsp:nvSpPr>
      <dsp:spPr>
        <a:xfrm>
          <a:off x="455036" y="1848"/>
          <a:ext cx="1832064" cy="10992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يفترض ثبات أحد عناصر الانتاج</a:t>
          </a:r>
          <a:endParaRPr lang="ar-SA" sz="2100" kern="1200" dirty="0"/>
        </a:p>
      </dsp:txBody>
      <dsp:txXfrm>
        <a:off x="487232" y="34044"/>
        <a:ext cx="1767672" cy="1034846"/>
      </dsp:txXfrm>
    </dsp:sp>
    <dsp:sp modelId="{7207D7AA-69BA-4E7A-9774-25BCA194B70A}">
      <dsp:nvSpPr>
        <dsp:cNvPr id="0" name=""/>
        <dsp:cNvSpPr/>
      </dsp:nvSpPr>
      <dsp:spPr>
        <a:xfrm>
          <a:off x="2448321" y="324291"/>
          <a:ext cx="388397" cy="4543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700" kern="1200"/>
        </a:p>
      </dsp:txBody>
      <dsp:txXfrm>
        <a:off x="2448321" y="415161"/>
        <a:ext cx="271878" cy="272611"/>
      </dsp:txXfrm>
    </dsp:sp>
    <dsp:sp modelId="{2761E169-FB2E-489B-9C9C-40AF23DC1369}">
      <dsp:nvSpPr>
        <dsp:cNvPr id="0" name=""/>
        <dsp:cNvSpPr/>
      </dsp:nvSpPr>
      <dsp:spPr>
        <a:xfrm>
          <a:off x="3019925" y="1848"/>
          <a:ext cx="1832064" cy="1099238"/>
        </a:xfrm>
        <a:prstGeom prst="roundRect">
          <a:avLst>
            <a:gd name="adj" fmla="val 10000"/>
          </a:avLst>
        </a:prstGeom>
        <a:solidFill>
          <a:schemeClr val="accent4">
            <a:hueOff val="-345260"/>
            <a:satOff val="21339"/>
            <a:lumOff val="-883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تقييد المنشأة بحجم معين للمشروع</a:t>
          </a:r>
          <a:endParaRPr lang="ar-SA" sz="2100" kern="1200" dirty="0"/>
        </a:p>
      </dsp:txBody>
      <dsp:txXfrm>
        <a:off x="3052121" y="34044"/>
        <a:ext cx="1767672" cy="1034846"/>
      </dsp:txXfrm>
    </dsp:sp>
    <dsp:sp modelId="{E065E1A6-B8EF-4EC9-8F5B-12A8E4593750}">
      <dsp:nvSpPr>
        <dsp:cNvPr id="0" name=""/>
        <dsp:cNvSpPr/>
      </dsp:nvSpPr>
      <dsp:spPr>
        <a:xfrm rot="5400000">
          <a:off x="3741759" y="1229331"/>
          <a:ext cx="388397" cy="4543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690521"/>
            <a:satOff val="42677"/>
            <a:lumOff val="-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700" kern="1200"/>
        </a:p>
      </dsp:txBody>
      <dsp:txXfrm rot="-5400000">
        <a:off x="3799653" y="1262308"/>
        <a:ext cx="272611" cy="271878"/>
      </dsp:txXfrm>
    </dsp:sp>
    <dsp:sp modelId="{6D10333A-AD88-4290-8282-181A80E12AC5}">
      <dsp:nvSpPr>
        <dsp:cNvPr id="0" name=""/>
        <dsp:cNvSpPr/>
      </dsp:nvSpPr>
      <dsp:spPr>
        <a:xfrm>
          <a:off x="3019925" y="1833912"/>
          <a:ext cx="1832064" cy="1099238"/>
        </a:xfrm>
        <a:prstGeom prst="roundRect">
          <a:avLst>
            <a:gd name="adj" fmla="val 10000"/>
          </a:avLst>
        </a:prstGeom>
        <a:solidFill>
          <a:schemeClr val="accent4">
            <a:hueOff val="-690521"/>
            <a:satOff val="42677"/>
            <a:lumOff val="-1765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تحاول تحقيق أكبر انتاج بتكاليف الإنتاج الثابتة</a:t>
          </a:r>
          <a:endParaRPr lang="ar-SA" sz="2100" kern="1200" dirty="0"/>
        </a:p>
      </dsp:txBody>
      <dsp:txXfrm>
        <a:off x="3052121" y="1866108"/>
        <a:ext cx="1767672" cy="1034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1A9B9-84F3-4DA8-8B92-508E2D8F3212}">
      <dsp:nvSpPr>
        <dsp:cNvPr id="0" name=""/>
        <dsp:cNvSpPr/>
      </dsp:nvSpPr>
      <dsp:spPr>
        <a:xfrm>
          <a:off x="497143" y="1492"/>
          <a:ext cx="1832688" cy="109961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err="1" smtClean="0"/>
            <a:t>لايوجد</a:t>
          </a:r>
          <a:r>
            <a:rPr lang="ar-SA" sz="1700" kern="1200" dirty="0" smtClean="0"/>
            <a:t> تكاليف ثابتة</a:t>
          </a:r>
          <a:endParaRPr lang="ar-SA" sz="1700" kern="1200" dirty="0"/>
        </a:p>
      </dsp:txBody>
      <dsp:txXfrm>
        <a:off x="529350" y="33699"/>
        <a:ext cx="1768274" cy="1035198"/>
      </dsp:txXfrm>
    </dsp:sp>
    <dsp:sp modelId="{F0EE918C-1ED2-4DD4-96F0-C2C97482E243}">
      <dsp:nvSpPr>
        <dsp:cNvPr id="0" name=""/>
        <dsp:cNvSpPr/>
      </dsp:nvSpPr>
      <dsp:spPr>
        <a:xfrm>
          <a:off x="2491107" y="324045"/>
          <a:ext cx="388529" cy="454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2491107" y="414946"/>
        <a:ext cx="271970" cy="272704"/>
      </dsp:txXfrm>
    </dsp:sp>
    <dsp:sp modelId="{7E3EF017-D54A-4E7C-A595-2F05AE48749E}">
      <dsp:nvSpPr>
        <dsp:cNvPr id="0" name=""/>
        <dsp:cNvSpPr/>
      </dsp:nvSpPr>
      <dsp:spPr>
        <a:xfrm>
          <a:off x="3062906" y="1492"/>
          <a:ext cx="1832688" cy="109961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سيكون للمنشأة خيارات عدة من أحجام المشروع</a:t>
          </a:r>
          <a:endParaRPr lang="ar-SA" sz="1700" kern="1200" dirty="0"/>
        </a:p>
      </dsp:txBody>
      <dsp:txXfrm>
        <a:off x="3095113" y="33699"/>
        <a:ext cx="1768274" cy="1035198"/>
      </dsp:txXfrm>
    </dsp:sp>
    <dsp:sp modelId="{2226BF2B-4F2B-467A-BC29-7C3B1C812DBF}">
      <dsp:nvSpPr>
        <dsp:cNvPr id="0" name=""/>
        <dsp:cNvSpPr/>
      </dsp:nvSpPr>
      <dsp:spPr>
        <a:xfrm rot="5400000">
          <a:off x="3784985" y="1229394"/>
          <a:ext cx="388529" cy="454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476171"/>
            <a:satOff val="-32198"/>
            <a:lumOff val="423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 rot="-5400000">
        <a:off x="3842898" y="1262383"/>
        <a:ext cx="272704" cy="271970"/>
      </dsp:txXfrm>
    </dsp:sp>
    <dsp:sp modelId="{6ABB8C94-CFBB-47B4-8999-88EB6C5B0A77}">
      <dsp:nvSpPr>
        <dsp:cNvPr id="0" name=""/>
        <dsp:cNvSpPr/>
      </dsp:nvSpPr>
      <dsp:spPr>
        <a:xfrm>
          <a:off x="3062906" y="1834181"/>
          <a:ext cx="1832688" cy="109961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ستهتم بتحقيق أقل التكاليف لحجم المشروع (الإنتاج) الذي تختاره</a:t>
          </a:r>
          <a:endParaRPr lang="ar-SA" sz="1700" kern="1200" dirty="0"/>
        </a:p>
      </dsp:txBody>
      <dsp:txXfrm>
        <a:off x="3095113" y="1866388"/>
        <a:ext cx="1768274" cy="1035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B00BD-9AD9-4DE7-9043-18F0A007A5CF}">
      <dsp:nvSpPr>
        <dsp:cNvPr id="0" name=""/>
        <dsp:cNvSpPr/>
      </dsp:nvSpPr>
      <dsp:spPr>
        <a:xfrm>
          <a:off x="4064000" y="1756975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E14C1-1A5E-4E77-8444-A244B3BFE3CA}">
      <dsp:nvSpPr>
        <dsp:cNvPr id="0" name=""/>
        <dsp:cNvSpPr/>
      </dsp:nvSpPr>
      <dsp:spPr>
        <a:xfrm>
          <a:off x="4018280" y="1756975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0860C-749F-446B-8EE0-40D7471FF251}">
      <dsp:nvSpPr>
        <dsp:cNvPr id="0" name=""/>
        <dsp:cNvSpPr/>
      </dsp:nvSpPr>
      <dsp:spPr>
        <a:xfrm>
          <a:off x="1188690" y="1756975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B52D1-C5C9-4841-9FBA-5F4F26534EBF}">
      <dsp:nvSpPr>
        <dsp:cNvPr id="0" name=""/>
        <dsp:cNvSpPr/>
      </dsp:nvSpPr>
      <dsp:spPr>
        <a:xfrm>
          <a:off x="2875855" y="568830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تكاليف الأجل الطويل </a:t>
          </a:r>
          <a:endParaRPr lang="ar-SA" sz="3500" kern="1200" dirty="0"/>
        </a:p>
      </dsp:txBody>
      <dsp:txXfrm>
        <a:off x="2875855" y="568830"/>
        <a:ext cx="2376289" cy="1188144"/>
      </dsp:txXfrm>
    </dsp:sp>
    <dsp:sp modelId="{423675DF-8C1C-46FA-906E-FAD31AA565FA}">
      <dsp:nvSpPr>
        <dsp:cNvPr id="0" name=""/>
        <dsp:cNvSpPr/>
      </dsp:nvSpPr>
      <dsp:spPr>
        <a:xfrm>
          <a:off x="545" y="2255995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حدية </a:t>
          </a:r>
        </a:p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(LMC)</a:t>
          </a:r>
          <a:endParaRPr lang="ar-SA" sz="3500" kern="1200" dirty="0"/>
        </a:p>
      </dsp:txBody>
      <dsp:txXfrm>
        <a:off x="545" y="2255995"/>
        <a:ext cx="2376289" cy="1188144"/>
      </dsp:txXfrm>
    </dsp:sp>
    <dsp:sp modelId="{B70A3770-4E84-4751-A6DA-5B7CF8CFBCE1}">
      <dsp:nvSpPr>
        <dsp:cNvPr id="0" name=""/>
        <dsp:cNvSpPr/>
      </dsp:nvSpPr>
      <dsp:spPr>
        <a:xfrm>
          <a:off x="2875855" y="2255995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متوسطة</a:t>
          </a:r>
        </a:p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(LAC)</a:t>
          </a:r>
          <a:endParaRPr lang="ar-SA" sz="3500" kern="1200" dirty="0"/>
        </a:p>
      </dsp:txBody>
      <dsp:txXfrm>
        <a:off x="2875855" y="2255995"/>
        <a:ext cx="2376289" cy="1188144"/>
      </dsp:txXfrm>
    </dsp:sp>
    <dsp:sp modelId="{38765451-5333-4094-8D85-0C64AD119A70}">
      <dsp:nvSpPr>
        <dsp:cNvPr id="0" name=""/>
        <dsp:cNvSpPr/>
      </dsp:nvSpPr>
      <dsp:spPr>
        <a:xfrm>
          <a:off x="5751165" y="2255995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كلية </a:t>
          </a:r>
        </a:p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(LTC)</a:t>
          </a:r>
          <a:endParaRPr lang="ar-SA" sz="3500" kern="1200" dirty="0"/>
        </a:p>
      </dsp:txBody>
      <dsp:txXfrm>
        <a:off x="5751165" y="2255995"/>
        <a:ext cx="2376289" cy="11881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FB8F9-9075-4160-BF34-D624A3CDB683}">
      <dsp:nvSpPr>
        <dsp:cNvPr id="0" name=""/>
        <dsp:cNvSpPr/>
      </dsp:nvSpPr>
      <dsp:spPr>
        <a:xfrm>
          <a:off x="4766" y="1109060"/>
          <a:ext cx="1424570" cy="1415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تماس منحنيات التكليف المتوسطة في الاجلين الطويل والقصير</a:t>
          </a:r>
          <a:endParaRPr lang="ar-SA" sz="1800" kern="1200" dirty="0"/>
        </a:p>
      </dsp:txBody>
      <dsp:txXfrm>
        <a:off x="46229" y="1150523"/>
        <a:ext cx="1341644" cy="1332740"/>
      </dsp:txXfrm>
    </dsp:sp>
    <dsp:sp modelId="{FA5F82E8-9440-4EBE-B1DB-BAC7BDB259E4}">
      <dsp:nvSpPr>
        <dsp:cNvPr id="0" name=""/>
        <dsp:cNvSpPr/>
      </dsp:nvSpPr>
      <dsp:spPr>
        <a:xfrm>
          <a:off x="1571793" y="1640246"/>
          <a:ext cx="302008" cy="353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1571793" y="1710905"/>
        <a:ext cx="211406" cy="211975"/>
      </dsp:txXfrm>
    </dsp:sp>
    <dsp:sp modelId="{B7877C96-1ECC-4687-A6CC-BB5A153401A3}">
      <dsp:nvSpPr>
        <dsp:cNvPr id="0" name=""/>
        <dsp:cNvSpPr/>
      </dsp:nvSpPr>
      <dsp:spPr>
        <a:xfrm>
          <a:off x="1999164" y="1109060"/>
          <a:ext cx="1424570" cy="1415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SAC=LAC</a:t>
          </a:r>
          <a:endParaRPr lang="ar-SA" sz="1800" kern="1200" dirty="0"/>
        </a:p>
      </dsp:txBody>
      <dsp:txXfrm>
        <a:off x="2040627" y="1150523"/>
        <a:ext cx="1341644" cy="1332740"/>
      </dsp:txXfrm>
    </dsp:sp>
    <dsp:sp modelId="{3F60F3D9-D32D-43C4-B847-AC175CE6F451}">
      <dsp:nvSpPr>
        <dsp:cNvPr id="0" name=""/>
        <dsp:cNvSpPr/>
      </dsp:nvSpPr>
      <dsp:spPr>
        <a:xfrm>
          <a:off x="3566192" y="1640246"/>
          <a:ext cx="302008" cy="353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400" kern="1200"/>
        </a:p>
      </dsp:txBody>
      <dsp:txXfrm>
        <a:off x="3566192" y="1710905"/>
        <a:ext cx="211406" cy="211975"/>
      </dsp:txXfrm>
    </dsp:sp>
    <dsp:sp modelId="{C152C36B-E209-4E5F-A2C4-066B17B8EE30}">
      <dsp:nvSpPr>
        <dsp:cNvPr id="0" name=""/>
        <dsp:cNvSpPr/>
      </dsp:nvSpPr>
      <dsp:spPr>
        <a:xfrm>
          <a:off x="3993563" y="1109060"/>
          <a:ext cx="1424570" cy="14156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SMC=LMC</a:t>
          </a:r>
          <a:endParaRPr lang="ar-SA" sz="1800" kern="1200" dirty="0"/>
        </a:p>
      </dsp:txBody>
      <dsp:txXfrm>
        <a:off x="4035026" y="1150523"/>
        <a:ext cx="1341644" cy="1332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4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تكاليف الإنتاج في الأجل الطويل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الفصل الرابع عشر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92716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الحجم الأمثل للمشروع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الطاقة الطبيعية القصوى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ar-SA" dirty="0"/>
              <a:t>تتحقق عندما يكون الإنتاج الكلي عند أقصى قيمة له ، فتكون الطاقة الطبيعية أكبر من الطاقة الاقتصادية ، فيمكن زيادة الإنتاج الى أبعد من أدنى نقطة للتكاليف المتوسطة على حساب تكاليف متوسطة </a:t>
            </a:r>
            <a:r>
              <a:rPr lang="ar-SA" dirty="0" smtClean="0"/>
              <a:t>أكبر.</a:t>
            </a:r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الطاقة الاقتصادية القصوى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ar-SA" dirty="0"/>
              <a:t>تتحقق عندما يكون مستوى الإنتاج عند أدنى نقطة للتكاليف المتوسطة </a:t>
            </a:r>
            <a:r>
              <a:rPr lang="ar-SA" dirty="0" smtClean="0"/>
              <a:t>الكلية سواء في الأجلين الطويل والقصير.</a:t>
            </a:r>
            <a:endParaRPr lang="ar-SA" dirty="0"/>
          </a:p>
          <a:p>
            <a:endParaRPr lang="ar-SA" dirty="0"/>
          </a:p>
        </p:txBody>
      </p:sp>
      <p:cxnSp>
        <p:nvCxnSpPr>
          <p:cNvPr id="8" name="رابط كسهم مستقيم 7"/>
          <p:cNvCxnSpPr/>
          <p:nvPr/>
        </p:nvCxnSpPr>
        <p:spPr>
          <a:xfrm>
            <a:off x="7356389" y="5371070"/>
            <a:ext cx="27843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V="1">
            <a:off x="7356389" y="3632886"/>
            <a:ext cx="0" cy="1738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قوس 10"/>
          <p:cNvSpPr/>
          <p:nvPr/>
        </p:nvSpPr>
        <p:spPr>
          <a:xfrm rot="8113918">
            <a:off x="7636086" y="2271652"/>
            <a:ext cx="2377793" cy="236904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cxnSp>
        <p:nvCxnSpPr>
          <p:cNvPr id="13" name="رابط مستقيم 12"/>
          <p:cNvCxnSpPr/>
          <p:nvPr/>
        </p:nvCxnSpPr>
        <p:spPr>
          <a:xfrm>
            <a:off x="8748583" y="4629665"/>
            <a:ext cx="0" cy="741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9844216" y="5469924"/>
            <a:ext cx="395416" cy="3911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Q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6433751" y="3632886"/>
            <a:ext cx="790833" cy="5189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SAC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LAC</a:t>
            </a:r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0548" y="3925330"/>
            <a:ext cx="328533" cy="30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الحجم الأمثل للمشروع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ar-SA" dirty="0"/>
              <a:t>عند تماس منحنى التكاليف المتوسطة الكلية في الاجلين الطويل والقصير </a:t>
            </a:r>
            <a:r>
              <a:rPr lang="ar-SA" dirty="0" smtClean="0"/>
              <a:t>ببعضهما.</a:t>
            </a:r>
            <a:endParaRPr lang="ar-SA" dirty="0"/>
          </a:p>
          <a:p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الحجم الأمثل للمشروع: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3812499"/>
          </a:xfrm>
        </p:spPr>
        <p:txBody>
          <a:bodyPr/>
          <a:lstStyle/>
          <a:p>
            <a:r>
              <a:rPr lang="ar-SA" dirty="0" smtClean="0"/>
              <a:t>الحجم الأكثر كفاءة من بين الأحجام المصنعية التي تستطيع المنشأة اختيارها أو بناءها، وهو الحجم الذي تتحقق او </a:t>
            </a:r>
            <a:r>
              <a:rPr lang="ar-SA" dirty="0" err="1" smtClean="0"/>
              <a:t>تستغ</a:t>
            </a:r>
            <a:r>
              <a:rPr lang="ar-SA" dirty="0" smtClean="0"/>
              <a:t> فيه الطاقة الاقتصادية القصوى للمشروع في الأجلين الطويل والقصير ، حيث تنتج المنشأة عنده بأقصى كفاءة ممكنة .</a:t>
            </a:r>
          </a:p>
          <a:p>
            <a:r>
              <a:rPr lang="ar-SA" dirty="0" smtClean="0"/>
              <a:t>يتحقق عند تماس ادنى نقطة للتكاليف المتوسطة في الأجل القصير مع ادنى نقطة للتكاليف في الأجل الطويل.</a:t>
            </a:r>
          </a:p>
          <a:p>
            <a:r>
              <a:rPr lang="ar-SA" dirty="0" smtClean="0"/>
              <a:t>الإنتاج بأقل التكاليف وليس اقصى الأرباح.</a:t>
            </a:r>
            <a:endParaRPr lang="ar-SA" dirty="0"/>
          </a:p>
        </p:txBody>
      </p:sp>
      <p:cxnSp>
        <p:nvCxnSpPr>
          <p:cNvPr id="8" name="رابط كسهم مستقيم 7"/>
          <p:cNvCxnSpPr/>
          <p:nvPr/>
        </p:nvCxnSpPr>
        <p:spPr>
          <a:xfrm flipV="1">
            <a:off x="7496432" y="6376086"/>
            <a:ext cx="2825579" cy="16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 flipV="1">
            <a:off x="7512908" y="4761470"/>
            <a:ext cx="24714" cy="1622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قوس 10"/>
          <p:cNvSpPr/>
          <p:nvPr/>
        </p:nvSpPr>
        <p:spPr>
          <a:xfrm rot="8113918">
            <a:off x="7586659" y="3647779"/>
            <a:ext cx="2377793" cy="236904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2" name="قوس 11"/>
          <p:cNvSpPr/>
          <p:nvPr/>
        </p:nvSpPr>
        <p:spPr>
          <a:xfrm rot="8113918">
            <a:off x="8315144" y="5156517"/>
            <a:ext cx="920820" cy="83275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5665" y="4728518"/>
            <a:ext cx="432646" cy="406817"/>
          </a:xfrm>
          <a:prstGeom prst="rect">
            <a:avLst/>
          </a:prstGeom>
        </p:spPr>
      </p:pic>
      <p:pic>
        <p:nvPicPr>
          <p:cNvPr id="16" name="صورة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8203" y="5276970"/>
            <a:ext cx="551001" cy="374187"/>
          </a:xfrm>
          <a:prstGeom prst="rect">
            <a:avLst/>
          </a:prstGeom>
        </p:spPr>
      </p:pic>
      <p:pic>
        <p:nvPicPr>
          <p:cNvPr id="17" name="صورة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9637" y="5572896"/>
            <a:ext cx="507910" cy="331780"/>
          </a:xfrm>
          <a:prstGeom prst="rect">
            <a:avLst/>
          </a:prstGeom>
        </p:spPr>
      </p:pic>
      <p:cxnSp>
        <p:nvCxnSpPr>
          <p:cNvPr id="19" name="رابط مستقيم 18"/>
          <p:cNvCxnSpPr/>
          <p:nvPr/>
        </p:nvCxnSpPr>
        <p:spPr>
          <a:xfrm>
            <a:off x="8717889" y="6021859"/>
            <a:ext cx="0" cy="354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صورة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9955" y="6439473"/>
            <a:ext cx="365570" cy="370140"/>
          </a:xfrm>
          <a:prstGeom prst="rect">
            <a:avLst/>
          </a:prstGeom>
        </p:spPr>
      </p:pic>
      <p:sp>
        <p:nvSpPr>
          <p:cNvPr id="21" name="عنصر نائب للنص 2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اختيار مستوى انتاجي بأقل التكاليف </a:t>
            </a:r>
            <a:endParaRPr lang="ar-SA" dirty="0"/>
          </a:p>
        </p:txBody>
      </p:sp>
      <p:cxnSp>
        <p:nvCxnSpPr>
          <p:cNvPr id="23" name="رابط كسهم مستقيم 22"/>
          <p:cNvCxnSpPr/>
          <p:nvPr/>
        </p:nvCxnSpPr>
        <p:spPr>
          <a:xfrm flipV="1">
            <a:off x="1573427" y="5502876"/>
            <a:ext cx="2965622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flipV="1">
            <a:off x="1606378" y="3970638"/>
            <a:ext cx="32952" cy="1532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قوس 26"/>
          <p:cNvSpPr/>
          <p:nvPr/>
        </p:nvSpPr>
        <p:spPr>
          <a:xfrm rot="8113918">
            <a:off x="1805049" y="2810437"/>
            <a:ext cx="2377793" cy="2369043"/>
          </a:xfrm>
          <a:prstGeom prst="arc">
            <a:avLst>
              <a:gd name="adj1" fmla="val 16200000"/>
              <a:gd name="adj2" fmla="val 7511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8" name="قوس 27"/>
          <p:cNvSpPr/>
          <p:nvPr/>
        </p:nvSpPr>
        <p:spPr>
          <a:xfrm rot="8113918">
            <a:off x="2050381" y="4111039"/>
            <a:ext cx="920820" cy="832758"/>
          </a:xfrm>
          <a:prstGeom prst="arc">
            <a:avLst>
              <a:gd name="adj1" fmla="val 16200000"/>
              <a:gd name="adj2" fmla="val 15659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cxnSp>
        <p:nvCxnSpPr>
          <p:cNvPr id="30" name="رابط مستقيم 29"/>
          <p:cNvCxnSpPr/>
          <p:nvPr/>
        </p:nvCxnSpPr>
        <p:spPr>
          <a:xfrm>
            <a:off x="2187262" y="4832300"/>
            <a:ext cx="21380" cy="678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صورة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2271" y="3874564"/>
            <a:ext cx="432854" cy="402371"/>
          </a:xfrm>
          <a:prstGeom prst="rect">
            <a:avLst/>
          </a:prstGeom>
        </p:spPr>
      </p:pic>
      <p:pic>
        <p:nvPicPr>
          <p:cNvPr id="38" name="صورة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51726" y="4527418"/>
            <a:ext cx="512108" cy="335309"/>
          </a:xfrm>
          <a:prstGeom prst="rect">
            <a:avLst/>
          </a:prstGeom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36139" y="4624970"/>
            <a:ext cx="548688" cy="371888"/>
          </a:xfrm>
          <a:prstGeom prst="rect">
            <a:avLst/>
          </a:prstGeom>
        </p:spPr>
      </p:pic>
      <p:pic>
        <p:nvPicPr>
          <p:cNvPr id="40" name="صورة 3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0720" y="5453399"/>
            <a:ext cx="365792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9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اختيار مستوى انتاجي بأقل التكاليف.</a:t>
            </a:r>
            <a:endParaRPr lang="ar-SA" dirty="0"/>
          </a:p>
        </p:txBody>
      </p:sp>
      <p:sp>
        <p:nvSpPr>
          <p:cNvPr id="9" name="عنصر نائب للمحتوى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/>
              <a:t>تخفيض التكاليف في الجل الطويل لا يعني أن حجم المشروع المرغوب يتم </a:t>
            </a:r>
            <a:r>
              <a:rPr lang="ar-SA" dirty="0" err="1" smtClean="0"/>
              <a:t>تشغيلة</a:t>
            </a:r>
            <a:r>
              <a:rPr lang="ar-SA" dirty="0" smtClean="0"/>
              <a:t> عند أدنى نقطة للتكاليف المتوسطة في الجل القصير ولكنه يتطلب أن يكون منحنى التكاليف المتوسطة في الأجل القصير ملامسا لمنحنى التكاليف المتوسطة في الأجل الطويل .</a:t>
            </a:r>
            <a:endParaRPr lang="ar-SA" dirty="0"/>
          </a:p>
        </p:txBody>
      </p:sp>
      <p:cxnSp>
        <p:nvCxnSpPr>
          <p:cNvPr id="11" name="رابط كسهم مستقيم 10"/>
          <p:cNvCxnSpPr/>
          <p:nvPr/>
        </p:nvCxnSpPr>
        <p:spPr>
          <a:xfrm>
            <a:off x="1754659" y="5198076"/>
            <a:ext cx="33033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V="1">
            <a:off x="1771135" y="2644346"/>
            <a:ext cx="24714" cy="2553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قوس 14"/>
          <p:cNvSpPr/>
          <p:nvPr/>
        </p:nvSpPr>
        <p:spPr>
          <a:xfrm rot="10515830">
            <a:off x="1946305" y="2614012"/>
            <a:ext cx="3429790" cy="2053774"/>
          </a:xfrm>
          <a:prstGeom prst="arc">
            <a:avLst>
              <a:gd name="adj1" fmla="val 10983877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7" name="قوس 16"/>
          <p:cNvSpPr/>
          <p:nvPr/>
        </p:nvSpPr>
        <p:spPr>
          <a:xfrm rot="10395066">
            <a:off x="2109166" y="2722323"/>
            <a:ext cx="2203001" cy="1913070"/>
          </a:xfrm>
          <a:prstGeom prst="arc">
            <a:avLst>
              <a:gd name="adj1" fmla="val 10983877"/>
              <a:gd name="adj2" fmla="val 34500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8" name="قوس 17"/>
          <p:cNvSpPr/>
          <p:nvPr/>
        </p:nvSpPr>
        <p:spPr>
          <a:xfrm rot="9938550">
            <a:off x="1920055" y="2737559"/>
            <a:ext cx="1661590" cy="1724622"/>
          </a:xfrm>
          <a:prstGeom prst="arc">
            <a:avLst>
              <a:gd name="adj1" fmla="val 10983877"/>
              <a:gd name="adj2" fmla="val 1172243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cxnSp>
        <p:nvCxnSpPr>
          <p:cNvPr id="20" name="رابط مستقيم 19"/>
          <p:cNvCxnSpPr/>
          <p:nvPr/>
        </p:nvCxnSpPr>
        <p:spPr>
          <a:xfrm>
            <a:off x="2870048" y="4481383"/>
            <a:ext cx="0" cy="71669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>
            <a:off x="2004388" y="3978876"/>
            <a:ext cx="0" cy="121919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flipH="1">
            <a:off x="1795849" y="3978624"/>
            <a:ext cx="208539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flipH="1">
            <a:off x="1783492" y="4588475"/>
            <a:ext cx="107503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 flipH="1">
            <a:off x="1784331" y="4481383"/>
            <a:ext cx="1074199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صورة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952" y="5277752"/>
            <a:ext cx="366957" cy="294293"/>
          </a:xfrm>
          <a:prstGeom prst="rect">
            <a:avLst/>
          </a:prstGeom>
        </p:spPr>
      </p:pic>
      <p:pic>
        <p:nvPicPr>
          <p:cNvPr id="44" name="صورة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396" y="2521859"/>
            <a:ext cx="331977" cy="297199"/>
          </a:xfrm>
          <a:prstGeom prst="rect">
            <a:avLst/>
          </a:prstGeom>
        </p:spPr>
      </p:pic>
      <p:pic>
        <p:nvPicPr>
          <p:cNvPr id="45" name="صورة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854" y="3822799"/>
            <a:ext cx="434319" cy="311649"/>
          </a:xfrm>
          <a:prstGeom prst="rect">
            <a:avLst/>
          </a:prstGeom>
        </p:spPr>
      </p:pic>
      <p:pic>
        <p:nvPicPr>
          <p:cNvPr id="46" name="صورة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1797" y="4524389"/>
            <a:ext cx="313322" cy="233748"/>
          </a:xfrm>
          <a:prstGeom prst="rect">
            <a:avLst/>
          </a:prstGeom>
        </p:spPr>
      </p:pic>
      <p:pic>
        <p:nvPicPr>
          <p:cNvPr id="47" name="صورة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95782" y="4373755"/>
            <a:ext cx="350415" cy="215255"/>
          </a:xfrm>
          <a:prstGeom prst="rect">
            <a:avLst/>
          </a:prstGeom>
        </p:spPr>
      </p:pic>
      <p:pic>
        <p:nvPicPr>
          <p:cNvPr id="48" name="صورة 4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6543" y="3061335"/>
            <a:ext cx="472064" cy="372278"/>
          </a:xfrm>
          <a:prstGeom prst="rect">
            <a:avLst/>
          </a:prstGeom>
        </p:spPr>
      </p:pic>
      <p:pic>
        <p:nvPicPr>
          <p:cNvPr id="49" name="صورة 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7769" y="3206193"/>
            <a:ext cx="496033" cy="393677"/>
          </a:xfrm>
          <a:prstGeom prst="rect">
            <a:avLst/>
          </a:prstGeom>
        </p:spPr>
      </p:pic>
      <p:pic>
        <p:nvPicPr>
          <p:cNvPr id="50" name="صورة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41790" y="3247474"/>
            <a:ext cx="524404" cy="363049"/>
          </a:xfrm>
          <a:prstGeom prst="rect">
            <a:avLst/>
          </a:prstGeom>
        </p:spPr>
      </p:pic>
      <p:pic>
        <p:nvPicPr>
          <p:cNvPr id="51" name="صورة 5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56860" y="5227396"/>
            <a:ext cx="403340" cy="320299"/>
          </a:xfrm>
          <a:prstGeom prst="rect">
            <a:avLst/>
          </a:prstGeom>
        </p:spPr>
      </p:pic>
      <p:pic>
        <p:nvPicPr>
          <p:cNvPr id="52" name="صورة 5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06679" y="5267853"/>
            <a:ext cx="383057" cy="30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1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مقدمة:</a:t>
            </a:r>
            <a:endParaRPr lang="ar-SA" dirty="0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الأجل الطويل:</a:t>
            </a:r>
            <a:endParaRPr lang="ar-S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عنصر نائب للنص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5">
                    <a:lumMod val="75000"/>
                  </a:schemeClr>
                </a:solidFill>
              </a:rPr>
              <a:t>الأجل القصير:</a:t>
            </a:r>
            <a:endParaRPr lang="ar-SA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" name="رسم تخطيطي 4"/>
          <p:cNvGraphicFramePr/>
          <p:nvPr>
            <p:extLst/>
          </p:nvPr>
        </p:nvGraphicFramePr>
        <p:xfrm>
          <a:off x="6217710" y="2926052"/>
          <a:ext cx="5307026" cy="2934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عنصر نائب للمحتوى 9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581025" y="2925763"/>
          <a:ext cx="5392738" cy="293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279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التكاليف في الأجل الطويل </a:t>
            </a:r>
            <a:endParaRPr lang="ar-SA" dirty="0"/>
          </a:p>
        </p:txBody>
      </p:sp>
      <p:graphicFrame>
        <p:nvGraphicFramePr>
          <p:cNvPr id="8" name="رسم تخطيطي 7"/>
          <p:cNvGraphicFramePr/>
          <p:nvPr>
            <p:extLst/>
          </p:nvPr>
        </p:nvGraphicFramePr>
        <p:xfrm>
          <a:off x="2032000" y="2125362"/>
          <a:ext cx="8128000" cy="4012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579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التكاليف الكلية في الأجل الطويل :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/>
              <a:t>أقل تكاليف يمكن أن تتحملها المنشأة للحصول على مستوى معين من الإنتاج </a:t>
            </a:r>
            <a:endParaRPr lang="ar-SA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1312752" y="5314384"/>
            <a:ext cx="36757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H="1" flipV="1">
            <a:off x="1312752" y="2743200"/>
            <a:ext cx="9054" cy="2571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شكل حر 10"/>
          <p:cNvSpPr/>
          <p:nvPr/>
        </p:nvSpPr>
        <p:spPr>
          <a:xfrm>
            <a:off x="1312751" y="2507810"/>
            <a:ext cx="2218099" cy="2218099"/>
          </a:xfrm>
          <a:custGeom>
            <a:avLst/>
            <a:gdLst>
              <a:gd name="connsiteX0" fmla="*/ 0 w 1971760"/>
              <a:gd name="connsiteY0" fmla="*/ 1916784 h 1916784"/>
              <a:gd name="connsiteX1" fmla="*/ 126749 w 1971760"/>
              <a:gd name="connsiteY1" fmla="*/ 1690447 h 1916784"/>
              <a:gd name="connsiteX2" fmla="*/ 289711 w 1971760"/>
              <a:gd name="connsiteY2" fmla="*/ 1464111 h 1916784"/>
              <a:gd name="connsiteX3" fmla="*/ 497941 w 1971760"/>
              <a:gd name="connsiteY3" fmla="*/ 1292095 h 1916784"/>
              <a:gd name="connsiteX4" fmla="*/ 832919 w 1971760"/>
              <a:gd name="connsiteY4" fmla="*/ 1129132 h 1916784"/>
              <a:gd name="connsiteX5" fmla="*/ 1231272 w 1971760"/>
              <a:gd name="connsiteY5" fmla="*/ 939010 h 1916784"/>
              <a:gd name="connsiteX6" fmla="*/ 1457608 w 1971760"/>
              <a:gd name="connsiteY6" fmla="*/ 794154 h 1916784"/>
              <a:gd name="connsiteX7" fmla="*/ 1683945 w 1971760"/>
              <a:gd name="connsiteY7" fmla="*/ 567818 h 1916784"/>
              <a:gd name="connsiteX8" fmla="*/ 1946496 w 1971760"/>
              <a:gd name="connsiteY8" fmla="*/ 69877 h 1916784"/>
              <a:gd name="connsiteX9" fmla="*/ 1946496 w 1971760"/>
              <a:gd name="connsiteY9" fmla="*/ 15556 h 191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1760" h="1916784">
                <a:moveTo>
                  <a:pt x="0" y="1916784"/>
                </a:moveTo>
                <a:cubicBezTo>
                  <a:pt x="39232" y="1841338"/>
                  <a:pt x="78464" y="1765892"/>
                  <a:pt x="126749" y="1690447"/>
                </a:cubicBezTo>
                <a:cubicBezTo>
                  <a:pt x="175034" y="1615002"/>
                  <a:pt x="227846" y="1530503"/>
                  <a:pt x="289711" y="1464111"/>
                </a:cubicBezTo>
                <a:cubicBezTo>
                  <a:pt x="351576" y="1397719"/>
                  <a:pt x="407406" y="1347925"/>
                  <a:pt x="497941" y="1292095"/>
                </a:cubicBezTo>
                <a:cubicBezTo>
                  <a:pt x="588476" y="1236265"/>
                  <a:pt x="832919" y="1129132"/>
                  <a:pt x="832919" y="1129132"/>
                </a:cubicBezTo>
                <a:cubicBezTo>
                  <a:pt x="955141" y="1070285"/>
                  <a:pt x="1127157" y="994840"/>
                  <a:pt x="1231272" y="939010"/>
                </a:cubicBezTo>
                <a:cubicBezTo>
                  <a:pt x="1335387" y="883180"/>
                  <a:pt x="1382163" y="856019"/>
                  <a:pt x="1457608" y="794154"/>
                </a:cubicBezTo>
                <a:cubicBezTo>
                  <a:pt x="1533054" y="732289"/>
                  <a:pt x="1602464" y="688531"/>
                  <a:pt x="1683945" y="567818"/>
                </a:cubicBezTo>
                <a:cubicBezTo>
                  <a:pt x="1765426" y="447105"/>
                  <a:pt x="1902738" y="161921"/>
                  <a:pt x="1946496" y="69877"/>
                </a:cubicBezTo>
                <a:cubicBezTo>
                  <a:pt x="1990255" y="-22167"/>
                  <a:pt x="1968375" y="-3306"/>
                  <a:pt x="1946496" y="15556"/>
                </a:cubicBezTo>
              </a:path>
            </a:pathLst>
          </a:custGeom>
          <a:ln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1330859" y="2408222"/>
            <a:ext cx="2833735" cy="1702051"/>
          </a:xfrm>
          <a:custGeom>
            <a:avLst/>
            <a:gdLst>
              <a:gd name="connsiteX0" fmla="*/ 0 w 2634559"/>
              <a:gd name="connsiteY0" fmla="*/ 1294645 h 1294645"/>
              <a:gd name="connsiteX1" fmla="*/ 144856 w 2634559"/>
              <a:gd name="connsiteY1" fmla="*/ 1104522 h 1294645"/>
              <a:gd name="connsiteX2" fmla="*/ 452674 w 2634559"/>
              <a:gd name="connsiteY2" fmla="*/ 905346 h 1294645"/>
              <a:gd name="connsiteX3" fmla="*/ 778598 w 2634559"/>
              <a:gd name="connsiteY3" fmla="*/ 832919 h 1294645"/>
              <a:gd name="connsiteX4" fmla="*/ 1068309 w 2634559"/>
              <a:gd name="connsiteY4" fmla="*/ 805758 h 1294645"/>
              <a:gd name="connsiteX5" fmla="*/ 1339913 w 2634559"/>
              <a:gd name="connsiteY5" fmla="*/ 760491 h 1294645"/>
              <a:gd name="connsiteX6" fmla="*/ 1548143 w 2634559"/>
              <a:gd name="connsiteY6" fmla="*/ 742384 h 1294645"/>
              <a:gd name="connsiteX7" fmla="*/ 1937442 w 2634559"/>
              <a:gd name="connsiteY7" fmla="*/ 697117 h 1294645"/>
              <a:gd name="connsiteX8" fmla="*/ 2272420 w 2634559"/>
              <a:gd name="connsiteY8" fmla="*/ 506994 h 1294645"/>
              <a:gd name="connsiteX9" fmla="*/ 2544024 w 2634559"/>
              <a:gd name="connsiteY9" fmla="*/ 244443 h 1294645"/>
              <a:gd name="connsiteX10" fmla="*/ 2634559 w 2634559"/>
              <a:gd name="connsiteY10" fmla="*/ 0 h 1294645"/>
              <a:gd name="connsiteX11" fmla="*/ 2634559 w 2634559"/>
              <a:gd name="connsiteY11" fmla="*/ 0 h 1294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34559" h="1294645">
                <a:moveTo>
                  <a:pt x="0" y="1294645"/>
                </a:moveTo>
                <a:cubicBezTo>
                  <a:pt x="34705" y="1232025"/>
                  <a:pt x="69410" y="1169405"/>
                  <a:pt x="144856" y="1104522"/>
                </a:cubicBezTo>
                <a:cubicBezTo>
                  <a:pt x="220302" y="1039639"/>
                  <a:pt x="347050" y="950613"/>
                  <a:pt x="452674" y="905346"/>
                </a:cubicBezTo>
                <a:cubicBezTo>
                  <a:pt x="558298" y="860079"/>
                  <a:pt x="675992" y="849517"/>
                  <a:pt x="778598" y="832919"/>
                </a:cubicBezTo>
                <a:cubicBezTo>
                  <a:pt x="881204" y="816321"/>
                  <a:pt x="974757" y="817829"/>
                  <a:pt x="1068309" y="805758"/>
                </a:cubicBezTo>
                <a:cubicBezTo>
                  <a:pt x="1161862" y="793687"/>
                  <a:pt x="1259941" y="771053"/>
                  <a:pt x="1339913" y="760491"/>
                </a:cubicBezTo>
                <a:cubicBezTo>
                  <a:pt x="1419885" y="749929"/>
                  <a:pt x="1448555" y="752946"/>
                  <a:pt x="1548143" y="742384"/>
                </a:cubicBezTo>
                <a:cubicBezTo>
                  <a:pt x="1647731" y="731822"/>
                  <a:pt x="1816729" y="736349"/>
                  <a:pt x="1937442" y="697117"/>
                </a:cubicBezTo>
                <a:cubicBezTo>
                  <a:pt x="2058155" y="657885"/>
                  <a:pt x="2171323" y="582440"/>
                  <a:pt x="2272420" y="506994"/>
                </a:cubicBezTo>
                <a:cubicBezTo>
                  <a:pt x="2373517" y="431548"/>
                  <a:pt x="2483668" y="328942"/>
                  <a:pt x="2544024" y="244443"/>
                </a:cubicBezTo>
                <a:cubicBezTo>
                  <a:pt x="2604381" y="159944"/>
                  <a:pt x="2634559" y="0"/>
                  <a:pt x="2634559" y="0"/>
                </a:cubicBezTo>
                <a:lnTo>
                  <a:pt x="2634559" y="0"/>
                </a:lnTo>
              </a:path>
            </a:pathLst>
          </a:custGeom>
          <a:ln>
            <a:prstDash val="sys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3" name="شكل حر 12"/>
          <p:cNvSpPr/>
          <p:nvPr/>
        </p:nvSpPr>
        <p:spPr>
          <a:xfrm>
            <a:off x="1312752" y="2507810"/>
            <a:ext cx="3594226" cy="1004935"/>
          </a:xfrm>
          <a:custGeom>
            <a:avLst/>
            <a:gdLst>
              <a:gd name="connsiteX0" fmla="*/ 0 w 3594226"/>
              <a:gd name="connsiteY0" fmla="*/ 1004935 h 1004935"/>
              <a:gd name="connsiteX1" fmla="*/ 135802 w 3594226"/>
              <a:gd name="connsiteY1" fmla="*/ 787651 h 1004935"/>
              <a:gd name="connsiteX2" fmla="*/ 407406 w 3594226"/>
              <a:gd name="connsiteY2" fmla="*/ 660903 h 1004935"/>
              <a:gd name="connsiteX3" fmla="*/ 787652 w 3594226"/>
              <a:gd name="connsiteY3" fmla="*/ 624689 h 1004935"/>
              <a:gd name="connsiteX4" fmla="*/ 1176951 w 3594226"/>
              <a:gd name="connsiteY4" fmla="*/ 579422 h 1004935"/>
              <a:gd name="connsiteX5" fmla="*/ 1828800 w 3594226"/>
              <a:gd name="connsiteY5" fmla="*/ 516047 h 1004935"/>
              <a:gd name="connsiteX6" fmla="*/ 2082298 w 3594226"/>
              <a:gd name="connsiteY6" fmla="*/ 488887 h 1004935"/>
              <a:gd name="connsiteX7" fmla="*/ 2553078 w 3594226"/>
              <a:gd name="connsiteY7" fmla="*/ 434566 h 1004935"/>
              <a:gd name="connsiteX8" fmla="*/ 2788468 w 3594226"/>
              <a:gd name="connsiteY8" fmla="*/ 389299 h 1004935"/>
              <a:gd name="connsiteX9" fmla="*/ 3223034 w 3594226"/>
              <a:gd name="connsiteY9" fmla="*/ 244443 h 1004935"/>
              <a:gd name="connsiteX10" fmla="*/ 3512745 w 3594226"/>
              <a:gd name="connsiteY10" fmla="*/ 63374 h 1004935"/>
              <a:gd name="connsiteX11" fmla="*/ 3594226 w 3594226"/>
              <a:gd name="connsiteY11" fmla="*/ 0 h 1004935"/>
              <a:gd name="connsiteX12" fmla="*/ 3594226 w 3594226"/>
              <a:gd name="connsiteY12" fmla="*/ 0 h 100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94226" h="1004935">
                <a:moveTo>
                  <a:pt x="0" y="1004935"/>
                </a:moveTo>
                <a:cubicBezTo>
                  <a:pt x="33950" y="924962"/>
                  <a:pt x="67901" y="844990"/>
                  <a:pt x="135802" y="787651"/>
                </a:cubicBezTo>
                <a:cubicBezTo>
                  <a:pt x="203703" y="730312"/>
                  <a:pt x="298764" y="688063"/>
                  <a:pt x="407406" y="660903"/>
                </a:cubicBezTo>
                <a:cubicBezTo>
                  <a:pt x="516048" y="633743"/>
                  <a:pt x="659395" y="638269"/>
                  <a:pt x="787652" y="624689"/>
                </a:cubicBezTo>
                <a:cubicBezTo>
                  <a:pt x="915909" y="611109"/>
                  <a:pt x="1176951" y="579422"/>
                  <a:pt x="1176951" y="579422"/>
                </a:cubicBezTo>
                <a:lnTo>
                  <a:pt x="1828800" y="516047"/>
                </a:lnTo>
                <a:lnTo>
                  <a:pt x="2082298" y="488887"/>
                </a:lnTo>
                <a:lnTo>
                  <a:pt x="2553078" y="434566"/>
                </a:lnTo>
                <a:cubicBezTo>
                  <a:pt x="2670773" y="417968"/>
                  <a:pt x="2676809" y="420986"/>
                  <a:pt x="2788468" y="389299"/>
                </a:cubicBezTo>
                <a:cubicBezTo>
                  <a:pt x="2900127" y="357612"/>
                  <a:pt x="3102321" y="298764"/>
                  <a:pt x="3223034" y="244443"/>
                </a:cubicBezTo>
                <a:cubicBezTo>
                  <a:pt x="3343747" y="190122"/>
                  <a:pt x="3450880" y="104114"/>
                  <a:pt x="3512745" y="63374"/>
                </a:cubicBezTo>
                <a:cubicBezTo>
                  <a:pt x="3574610" y="22634"/>
                  <a:pt x="3594226" y="0"/>
                  <a:pt x="3594226" y="0"/>
                </a:cubicBezTo>
                <a:lnTo>
                  <a:pt x="3594226" y="0"/>
                </a:lnTo>
              </a:path>
            </a:pathLst>
          </a:custGeom>
          <a:ln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897925" y="2196535"/>
            <a:ext cx="579422" cy="3112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</a:rPr>
              <a:t>K3</a:t>
            </a:r>
            <a:endParaRPr lang="ar-SA" dirty="0">
              <a:ln>
                <a:solidFill>
                  <a:prstClr val="white">
                    <a:lumMod val="50000"/>
                  </a:prstClr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883937" y="2100404"/>
            <a:ext cx="465491" cy="3078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>
                <a:ln>
                  <a:solidFill>
                    <a:srgbClr val="4D1434">
                      <a:lumMod val="75000"/>
                      <a:lumOff val="25000"/>
                    </a:srgbClr>
                  </a:solidFill>
                </a:ln>
                <a:solidFill>
                  <a:prstClr val="black"/>
                </a:solidFill>
              </a:rPr>
              <a:t>K2</a:t>
            </a:r>
            <a:endParaRPr lang="ar-SA" dirty="0">
              <a:ln>
                <a:solidFill>
                  <a:srgbClr val="4D1434">
                    <a:lumMod val="75000"/>
                    <a:lumOff val="25000"/>
                  </a:srgbClr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132499" y="2073244"/>
            <a:ext cx="479834" cy="4345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ln>
                  <a:solidFill>
                    <a:srgbClr val="66B1CE">
                      <a:lumMod val="60000"/>
                      <a:lumOff val="40000"/>
                    </a:srgbClr>
                  </a:solidFill>
                </a:ln>
                <a:solidFill>
                  <a:prstClr val="black"/>
                </a:solidFill>
              </a:rPr>
              <a:t>K1</a:t>
            </a:r>
            <a:endParaRPr lang="ar-SA" dirty="0">
              <a:ln>
                <a:solidFill>
                  <a:srgbClr val="66B1CE">
                    <a:lumMod val="60000"/>
                    <a:lumOff val="40000"/>
                  </a:srgbClr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706170" y="2507810"/>
            <a:ext cx="461727" cy="47854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Tc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4713091" y="5386812"/>
            <a:ext cx="501705" cy="3711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Q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9" name="شكل حر 18"/>
          <p:cNvSpPr/>
          <p:nvPr/>
        </p:nvSpPr>
        <p:spPr>
          <a:xfrm>
            <a:off x="1312752" y="2496429"/>
            <a:ext cx="3619160" cy="2238533"/>
          </a:xfrm>
          <a:custGeom>
            <a:avLst/>
            <a:gdLst>
              <a:gd name="connsiteX0" fmla="*/ 0 w 3619160"/>
              <a:gd name="connsiteY0" fmla="*/ 2238533 h 2238533"/>
              <a:gd name="connsiteX1" fmla="*/ 108642 w 3619160"/>
              <a:gd name="connsiteY1" fmla="*/ 1994090 h 2238533"/>
              <a:gd name="connsiteX2" fmla="*/ 389299 w 3619160"/>
              <a:gd name="connsiteY2" fmla="*/ 1650058 h 2238533"/>
              <a:gd name="connsiteX3" fmla="*/ 841973 w 3619160"/>
              <a:gd name="connsiteY3" fmla="*/ 1369401 h 2238533"/>
              <a:gd name="connsiteX4" fmla="*/ 1439501 w 3619160"/>
              <a:gd name="connsiteY4" fmla="*/ 1070636 h 2238533"/>
              <a:gd name="connsiteX5" fmla="*/ 1711105 w 3619160"/>
              <a:gd name="connsiteY5" fmla="*/ 880514 h 2238533"/>
              <a:gd name="connsiteX6" fmla="*/ 1756373 w 3619160"/>
              <a:gd name="connsiteY6" fmla="*/ 880514 h 2238533"/>
              <a:gd name="connsiteX7" fmla="*/ 2100404 w 3619160"/>
              <a:gd name="connsiteY7" fmla="*/ 844300 h 2238533"/>
              <a:gd name="connsiteX8" fmla="*/ 2417276 w 3619160"/>
              <a:gd name="connsiteY8" fmla="*/ 636070 h 2238533"/>
              <a:gd name="connsiteX9" fmla="*/ 2607398 w 3619160"/>
              <a:gd name="connsiteY9" fmla="*/ 427840 h 2238533"/>
              <a:gd name="connsiteX10" fmla="*/ 2625505 w 3619160"/>
              <a:gd name="connsiteY10" fmla="*/ 427840 h 2238533"/>
              <a:gd name="connsiteX11" fmla="*/ 2888056 w 3619160"/>
              <a:gd name="connsiteY11" fmla="*/ 391626 h 2238533"/>
              <a:gd name="connsiteX12" fmla="*/ 3195874 w 3619160"/>
              <a:gd name="connsiteY12" fmla="*/ 264878 h 2238533"/>
              <a:gd name="connsiteX13" fmla="*/ 3576119 w 3619160"/>
              <a:gd name="connsiteY13" fmla="*/ 29488 h 2238533"/>
              <a:gd name="connsiteX14" fmla="*/ 3594226 w 3619160"/>
              <a:gd name="connsiteY14" fmla="*/ 11381 h 223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19160" h="2238533">
                <a:moveTo>
                  <a:pt x="0" y="2238533"/>
                </a:moveTo>
                <a:cubicBezTo>
                  <a:pt x="21879" y="2165351"/>
                  <a:pt x="43759" y="2092169"/>
                  <a:pt x="108642" y="1994090"/>
                </a:cubicBezTo>
                <a:cubicBezTo>
                  <a:pt x="173525" y="1896011"/>
                  <a:pt x="267077" y="1754173"/>
                  <a:pt x="389299" y="1650058"/>
                </a:cubicBezTo>
                <a:cubicBezTo>
                  <a:pt x="511521" y="1545943"/>
                  <a:pt x="666939" y="1465971"/>
                  <a:pt x="841973" y="1369401"/>
                </a:cubicBezTo>
                <a:cubicBezTo>
                  <a:pt x="1017007" y="1272831"/>
                  <a:pt x="1294646" y="1152117"/>
                  <a:pt x="1439501" y="1070636"/>
                </a:cubicBezTo>
                <a:cubicBezTo>
                  <a:pt x="1584356" y="989155"/>
                  <a:pt x="1658293" y="912201"/>
                  <a:pt x="1711105" y="880514"/>
                </a:cubicBezTo>
                <a:cubicBezTo>
                  <a:pt x="1763917" y="848827"/>
                  <a:pt x="1691490" y="886550"/>
                  <a:pt x="1756373" y="880514"/>
                </a:cubicBezTo>
                <a:cubicBezTo>
                  <a:pt x="1821256" y="874478"/>
                  <a:pt x="1990254" y="885041"/>
                  <a:pt x="2100404" y="844300"/>
                </a:cubicBezTo>
                <a:cubicBezTo>
                  <a:pt x="2210554" y="803559"/>
                  <a:pt x="2332777" y="705480"/>
                  <a:pt x="2417276" y="636070"/>
                </a:cubicBezTo>
                <a:cubicBezTo>
                  <a:pt x="2501775" y="566660"/>
                  <a:pt x="2572693" y="462545"/>
                  <a:pt x="2607398" y="427840"/>
                </a:cubicBezTo>
                <a:cubicBezTo>
                  <a:pt x="2642103" y="393135"/>
                  <a:pt x="2625505" y="427840"/>
                  <a:pt x="2625505" y="427840"/>
                </a:cubicBezTo>
                <a:cubicBezTo>
                  <a:pt x="2672281" y="421804"/>
                  <a:pt x="2792995" y="418786"/>
                  <a:pt x="2888056" y="391626"/>
                </a:cubicBezTo>
                <a:cubicBezTo>
                  <a:pt x="2983117" y="364466"/>
                  <a:pt x="3081197" y="325234"/>
                  <a:pt x="3195874" y="264878"/>
                </a:cubicBezTo>
                <a:cubicBezTo>
                  <a:pt x="3310551" y="204522"/>
                  <a:pt x="3509727" y="71737"/>
                  <a:pt x="3576119" y="29488"/>
                </a:cubicBezTo>
                <a:cubicBezTo>
                  <a:pt x="3642511" y="-12762"/>
                  <a:pt x="3618368" y="-691"/>
                  <a:pt x="3594226" y="1138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3883937" y="2863064"/>
            <a:ext cx="108641" cy="1232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2987644" y="3331675"/>
            <a:ext cx="72427" cy="90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cxnSp>
        <p:nvCxnSpPr>
          <p:cNvPr id="23" name="رابط مستقيم 22"/>
          <p:cNvCxnSpPr>
            <a:stCxn id="20" idx="1"/>
          </p:cNvCxnSpPr>
          <p:nvPr/>
        </p:nvCxnSpPr>
        <p:spPr>
          <a:xfrm flipH="1">
            <a:off x="3883937" y="2881120"/>
            <a:ext cx="15910" cy="243326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>
            <a:stCxn id="21" idx="1"/>
          </p:cNvCxnSpPr>
          <p:nvPr/>
        </p:nvCxnSpPr>
        <p:spPr>
          <a:xfrm flipH="1">
            <a:off x="2987643" y="3345000"/>
            <a:ext cx="10608" cy="196938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ستطيل 27"/>
          <p:cNvSpPr/>
          <p:nvPr/>
        </p:nvSpPr>
        <p:spPr>
          <a:xfrm>
            <a:off x="2616451" y="5386812"/>
            <a:ext cx="516048" cy="3711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Q1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3612332" y="5386812"/>
            <a:ext cx="552261" cy="3711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Q2</a:t>
            </a: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2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التكاليف الكلية في الأجل الطويل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/>
              <a:t>بافتراض أن </a:t>
            </a:r>
            <a:r>
              <a:rPr lang="ar-SA" dirty="0" err="1" smtClean="0"/>
              <a:t>المنشأه</a:t>
            </a:r>
            <a:r>
              <a:rPr lang="ar-SA" dirty="0" smtClean="0"/>
              <a:t> لا يقتصر خيارها على 3 أحجام فقط للمشروع وانما هناك العديد من الأحجام التي يمكن التغيير بينها </a:t>
            </a:r>
            <a:r>
              <a:rPr lang="ar-SA" dirty="0" err="1" smtClean="0"/>
              <a:t>باستمرار.يكون</a:t>
            </a:r>
            <a:r>
              <a:rPr lang="ar-SA" dirty="0" smtClean="0"/>
              <a:t> منحنى التكاليف </a:t>
            </a:r>
            <a:r>
              <a:rPr lang="ar-SA" dirty="0" err="1" smtClean="0"/>
              <a:t>الكليه</a:t>
            </a:r>
            <a:r>
              <a:rPr lang="ar-SA" dirty="0" smtClean="0"/>
              <a:t> بالشكل التالي.</a:t>
            </a:r>
          </a:p>
          <a:p>
            <a:r>
              <a:rPr lang="ar-SA" dirty="0" smtClean="0"/>
              <a:t>يلاحظ  أنه يبدأ من الصفر لعدم وجود تكاليف ثابتة.</a:t>
            </a:r>
          </a:p>
          <a:p>
            <a:r>
              <a:rPr lang="ar-SA" dirty="0" smtClean="0"/>
              <a:t>يلاحظ أنه يتزايد بمعد متنافص ثم بمعدل متزايد.</a:t>
            </a:r>
          </a:p>
          <a:p>
            <a:endParaRPr lang="ar-SA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1267691" y="5559136"/>
            <a:ext cx="31900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V="1">
            <a:off x="1298864" y="2732809"/>
            <a:ext cx="41563" cy="2836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شكل حر 8"/>
          <p:cNvSpPr/>
          <p:nvPr/>
        </p:nvSpPr>
        <p:spPr>
          <a:xfrm>
            <a:off x="1309255" y="2847109"/>
            <a:ext cx="3553690" cy="2680855"/>
          </a:xfrm>
          <a:custGeom>
            <a:avLst/>
            <a:gdLst>
              <a:gd name="connsiteX0" fmla="*/ 0 w 3553690"/>
              <a:gd name="connsiteY0" fmla="*/ 2680855 h 2680855"/>
              <a:gd name="connsiteX1" fmla="*/ 114300 w 3553690"/>
              <a:gd name="connsiteY1" fmla="*/ 2306782 h 2680855"/>
              <a:gd name="connsiteX2" fmla="*/ 374072 w 3553690"/>
              <a:gd name="connsiteY2" fmla="*/ 1963882 h 2680855"/>
              <a:gd name="connsiteX3" fmla="*/ 737754 w 3553690"/>
              <a:gd name="connsiteY3" fmla="*/ 1808018 h 2680855"/>
              <a:gd name="connsiteX4" fmla="*/ 1298863 w 3553690"/>
              <a:gd name="connsiteY4" fmla="*/ 1714500 h 2680855"/>
              <a:gd name="connsiteX5" fmla="*/ 2026227 w 3553690"/>
              <a:gd name="connsiteY5" fmla="*/ 1537855 h 2680855"/>
              <a:gd name="connsiteX6" fmla="*/ 2576945 w 3553690"/>
              <a:gd name="connsiteY6" fmla="*/ 1371600 h 2680855"/>
              <a:gd name="connsiteX7" fmla="*/ 2992581 w 3553690"/>
              <a:gd name="connsiteY7" fmla="*/ 1091046 h 2680855"/>
              <a:gd name="connsiteX8" fmla="*/ 3304309 w 3553690"/>
              <a:gd name="connsiteY8" fmla="*/ 737755 h 2680855"/>
              <a:gd name="connsiteX9" fmla="*/ 3491345 w 3553690"/>
              <a:gd name="connsiteY9" fmla="*/ 384464 h 2680855"/>
              <a:gd name="connsiteX10" fmla="*/ 3553690 w 3553690"/>
              <a:gd name="connsiteY10" fmla="*/ 0 h 2680855"/>
              <a:gd name="connsiteX11" fmla="*/ 3553690 w 3553690"/>
              <a:gd name="connsiteY11" fmla="*/ 0 h 268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53690" h="2680855">
                <a:moveTo>
                  <a:pt x="0" y="2680855"/>
                </a:moveTo>
                <a:cubicBezTo>
                  <a:pt x="25977" y="2553566"/>
                  <a:pt x="51955" y="2426277"/>
                  <a:pt x="114300" y="2306782"/>
                </a:cubicBezTo>
                <a:cubicBezTo>
                  <a:pt x="176645" y="2187286"/>
                  <a:pt x="270163" y="2047009"/>
                  <a:pt x="374072" y="1963882"/>
                </a:cubicBezTo>
                <a:cubicBezTo>
                  <a:pt x="477981" y="1880755"/>
                  <a:pt x="583622" y="1849582"/>
                  <a:pt x="737754" y="1808018"/>
                </a:cubicBezTo>
                <a:cubicBezTo>
                  <a:pt x="891886" y="1766454"/>
                  <a:pt x="1084118" y="1759527"/>
                  <a:pt x="1298863" y="1714500"/>
                </a:cubicBezTo>
                <a:cubicBezTo>
                  <a:pt x="1513609" y="1669473"/>
                  <a:pt x="1813213" y="1595005"/>
                  <a:pt x="2026227" y="1537855"/>
                </a:cubicBezTo>
                <a:cubicBezTo>
                  <a:pt x="2239241" y="1480705"/>
                  <a:pt x="2415886" y="1446068"/>
                  <a:pt x="2576945" y="1371600"/>
                </a:cubicBezTo>
                <a:cubicBezTo>
                  <a:pt x="2738004" y="1297132"/>
                  <a:pt x="2871354" y="1196687"/>
                  <a:pt x="2992581" y="1091046"/>
                </a:cubicBezTo>
                <a:cubicBezTo>
                  <a:pt x="3113808" y="985405"/>
                  <a:pt x="3221182" y="855519"/>
                  <a:pt x="3304309" y="737755"/>
                </a:cubicBezTo>
                <a:cubicBezTo>
                  <a:pt x="3387436" y="619991"/>
                  <a:pt x="3449781" y="507423"/>
                  <a:pt x="3491345" y="384464"/>
                </a:cubicBezTo>
                <a:cubicBezTo>
                  <a:pt x="3532909" y="261505"/>
                  <a:pt x="3553690" y="0"/>
                  <a:pt x="3553690" y="0"/>
                </a:cubicBezTo>
                <a:lnTo>
                  <a:pt x="355369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81193" y="2732809"/>
            <a:ext cx="686498" cy="4260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TC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031672" y="5663622"/>
            <a:ext cx="540328" cy="39485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Q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4572000" y="2493818"/>
            <a:ext cx="768927" cy="3532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LTC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3525524" y="4218943"/>
            <a:ext cx="238898" cy="18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5" name="وسيلة شرح خطية 2 4"/>
          <p:cNvSpPr/>
          <p:nvPr/>
        </p:nvSpPr>
        <p:spPr>
          <a:xfrm>
            <a:off x="4952999" y="3622937"/>
            <a:ext cx="1037968" cy="568411"/>
          </a:xfrm>
          <a:prstGeom prst="borderCallout2">
            <a:avLst>
              <a:gd name="adj1" fmla="val 18750"/>
              <a:gd name="adj2" fmla="val -2777"/>
              <a:gd name="adj3" fmla="val 18750"/>
              <a:gd name="adj4" fmla="val -21429"/>
              <a:gd name="adj5" fmla="val 103804"/>
              <a:gd name="adj6" fmla="val -11968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black"/>
                </a:solidFill>
              </a:rPr>
              <a:t>نقطة الانقلاب</a:t>
            </a: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التكاليف المتوسطة في الأجل الطويل :</a:t>
            </a:r>
            <a:endParaRPr lang="ar-S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عنصر نائب للمحتوى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ar-SA" dirty="0" smtClean="0"/>
                  <a:t>هي أقل تكلفة ممكنة لكل وحدة من الإنتاج عندما يكون لدى المنشأة حرية في </a:t>
                </a:r>
                <a:r>
                  <a:rPr lang="ar-SA" dirty="0" err="1" smtClean="0"/>
                  <a:t>إختيار</a:t>
                </a:r>
                <a:r>
                  <a:rPr lang="ar-SA" dirty="0" smtClean="0"/>
                  <a:t> حجم المشروع الذي ترغبه.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𝐿𝐴𝐶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𝑇𝐶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ar-SA" dirty="0" smtClean="0"/>
              </a:p>
              <a:p>
                <a:endParaRPr lang="ar-SA" dirty="0"/>
              </a:p>
            </p:txBody>
          </p:sp>
        </mc:Choice>
        <mc:Fallback>
          <p:sp>
            <p:nvSpPr>
              <p:cNvPr id="4" name="عنصر نائب للمحتوى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r="-44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رابط كسهم مستقيم 5"/>
          <p:cNvCxnSpPr/>
          <p:nvPr/>
        </p:nvCxnSpPr>
        <p:spPr>
          <a:xfrm flipV="1">
            <a:off x="1252151" y="5214551"/>
            <a:ext cx="4777946" cy="16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V="1">
            <a:off x="1252151" y="2710249"/>
            <a:ext cx="74141" cy="2504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قوس 9"/>
          <p:cNvSpPr/>
          <p:nvPr/>
        </p:nvSpPr>
        <p:spPr>
          <a:xfrm rot="9174527">
            <a:off x="1320319" y="2608710"/>
            <a:ext cx="2650775" cy="1593538"/>
          </a:xfrm>
          <a:prstGeom prst="arc">
            <a:avLst>
              <a:gd name="adj1" fmla="val 12198124"/>
              <a:gd name="adj2" fmla="val 254184"/>
            </a:avLst>
          </a:prstGeom>
          <a:ln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1" name="قوس 10"/>
          <p:cNvSpPr/>
          <p:nvPr/>
        </p:nvSpPr>
        <p:spPr>
          <a:xfrm rot="8480115">
            <a:off x="1729060" y="956122"/>
            <a:ext cx="4581583" cy="2946610"/>
          </a:xfrm>
          <a:prstGeom prst="arc">
            <a:avLst>
              <a:gd name="adj1" fmla="val 14053309"/>
              <a:gd name="adj2" fmla="val 469405"/>
            </a:avLst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2" name="قوس 11"/>
          <p:cNvSpPr/>
          <p:nvPr/>
        </p:nvSpPr>
        <p:spPr>
          <a:xfrm rot="9174527">
            <a:off x="3793862" y="2533042"/>
            <a:ext cx="2723194" cy="1244502"/>
          </a:xfrm>
          <a:prstGeom prst="arc">
            <a:avLst>
              <a:gd name="adj1" fmla="val 13206388"/>
              <a:gd name="adj2" fmla="val 254184"/>
            </a:avLst>
          </a:prstGeom>
          <a:ln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593492" y="2405449"/>
            <a:ext cx="594925" cy="4235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SA2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469733" y="2957384"/>
            <a:ext cx="607997" cy="2883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SA1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5897457" y="3031524"/>
            <a:ext cx="610435" cy="3130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SA3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69557" y="2710249"/>
            <a:ext cx="550185" cy="3912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AC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447486" y="5274247"/>
            <a:ext cx="679369" cy="5868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Q</a:t>
            </a:r>
            <a:endParaRPr lang="ar-SA" dirty="0">
              <a:solidFill>
                <a:prstClr val="black"/>
              </a:solidFill>
            </a:endParaRPr>
          </a:p>
        </p:txBody>
      </p:sp>
      <p:cxnSp>
        <p:nvCxnSpPr>
          <p:cNvPr id="20" name="رابط مستقيم 19"/>
          <p:cNvCxnSpPr/>
          <p:nvPr/>
        </p:nvCxnSpPr>
        <p:spPr>
          <a:xfrm flipH="1">
            <a:off x="2215978" y="3904735"/>
            <a:ext cx="41190" cy="1326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flipH="1">
            <a:off x="2743200" y="4209535"/>
            <a:ext cx="49427" cy="1005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3469733" y="3830595"/>
            <a:ext cx="0" cy="1400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4316628" y="3970638"/>
            <a:ext cx="21174" cy="126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ستطيل 27"/>
          <p:cNvSpPr/>
          <p:nvPr/>
        </p:nvSpPr>
        <p:spPr>
          <a:xfrm>
            <a:off x="2374297" y="5296964"/>
            <a:ext cx="679369" cy="53116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Q2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1876293" y="5274247"/>
            <a:ext cx="679369" cy="53116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Q1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3069091" y="5304153"/>
            <a:ext cx="679369" cy="5868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Q3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4013460" y="5304153"/>
            <a:ext cx="679369" cy="5868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Q4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33" name="شكل حر 32"/>
          <p:cNvSpPr/>
          <p:nvPr/>
        </p:nvSpPr>
        <p:spPr>
          <a:xfrm>
            <a:off x="1416908" y="3361038"/>
            <a:ext cx="4550578" cy="979296"/>
          </a:xfrm>
          <a:custGeom>
            <a:avLst/>
            <a:gdLst>
              <a:gd name="connsiteX0" fmla="*/ 0 w 4550578"/>
              <a:gd name="connsiteY0" fmla="*/ 560173 h 979296"/>
              <a:gd name="connsiteX1" fmla="*/ 115330 w 4550578"/>
              <a:gd name="connsiteY1" fmla="*/ 774357 h 979296"/>
              <a:gd name="connsiteX2" fmla="*/ 378941 w 4550578"/>
              <a:gd name="connsiteY2" fmla="*/ 914400 h 979296"/>
              <a:gd name="connsiteX3" fmla="*/ 691978 w 4550578"/>
              <a:gd name="connsiteY3" fmla="*/ 972065 h 979296"/>
              <a:gd name="connsiteX4" fmla="*/ 972065 w 4550578"/>
              <a:gd name="connsiteY4" fmla="*/ 963827 h 979296"/>
              <a:gd name="connsiteX5" fmla="*/ 1375719 w 4550578"/>
              <a:gd name="connsiteY5" fmla="*/ 840259 h 979296"/>
              <a:gd name="connsiteX6" fmla="*/ 1400433 w 4550578"/>
              <a:gd name="connsiteY6" fmla="*/ 848497 h 979296"/>
              <a:gd name="connsiteX7" fmla="*/ 1672281 w 4550578"/>
              <a:gd name="connsiteY7" fmla="*/ 906162 h 979296"/>
              <a:gd name="connsiteX8" fmla="*/ 2026508 w 4550578"/>
              <a:gd name="connsiteY8" fmla="*/ 897924 h 979296"/>
              <a:gd name="connsiteX9" fmla="*/ 2636108 w 4550578"/>
              <a:gd name="connsiteY9" fmla="*/ 741405 h 979296"/>
              <a:gd name="connsiteX10" fmla="*/ 2891481 w 4550578"/>
              <a:gd name="connsiteY10" fmla="*/ 617838 h 979296"/>
              <a:gd name="connsiteX11" fmla="*/ 2924433 w 4550578"/>
              <a:gd name="connsiteY11" fmla="*/ 617838 h 979296"/>
              <a:gd name="connsiteX12" fmla="*/ 3352800 w 4550578"/>
              <a:gd name="connsiteY12" fmla="*/ 593124 h 979296"/>
              <a:gd name="connsiteX13" fmla="*/ 3847070 w 4550578"/>
              <a:gd name="connsiteY13" fmla="*/ 444843 h 979296"/>
              <a:gd name="connsiteX14" fmla="*/ 3871784 w 4550578"/>
              <a:gd name="connsiteY14" fmla="*/ 403654 h 979296"/>
              <a:gd name="connsiteX15" fmla="*/ 4448433 w 4550578"/>
              <a:gd name="connsiteY15" fmla="*/ 98854 h 979296"/>
              <a:gd name="connsiteX16" fmla="*/ 4547287 w 4550578"/>
              <a:gd name="connsiteY16" fmla="*/ 0 h 97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50578" h="979296">
                <a:moveTo>
                  <a:pt x="0" y="560173"/>
                </a:moveTo>
                <a:cubicBezTo>
                  <a:pt x="26086" y="637746"/>
                  <a:pt x="52173" y="715319"/>
                  <a:pt x="115330" y="774357"/>
                </a:cubicBezTo>
                <a:cubicBezTo>
                  <a:pt x="178487" y="833395"/>
                  <a:pt x="282833" y="881449"/>
                  <a:pt x="378941" y="914400"/>
                </a:cubicBezTo>
                <a:cubicBezTo>
                  <a:pt x="475049" y="947351"/>
                  <a:pt x="593124" y="963827"/>
                  <a:pt x="691978" y="972065"/>
                </a:cubicBezTo>
                <a:cubicBezTo>
                  <a:pt x="790832" y="980303"/>
                  <a:pt x="858108" y="985795"/>
                  <a:pt x="972065" y="963827"/>
                </a:cubicBezTo>
                <a:cubicBezTo>
                  <a:pt x="1086022" y="941859"/>
                  <a:pt x="1304324" y="859481"/>
                  <a:pt x="1375719" y="840259"/>
                </a:cubicBezTo>
                <a:cubicBezTo>
                  <a:pt x="1447114" y="821037"/>
                  <a:pt x="1351006" y="837513"/>
                  <a:pt x="1400433" y="848497"/>
                </a:cubicBezTo>
                <a:cubicBezTo>
                  <a:pt x="1449860" y="859481"/>
                  <a:pt x="1567935" y="897924"/>
                  <a:pt x="1672281" y="906162"/>
                </a:cubicBezTo>
                <a:cubicBezTo>
                  <a:pt x="1776627" y="914400"/>
                  <a:pt x="1865870" y="925384"/>
                  <a:pt x="2026508" y="897924"/>
                </a:cubicBezTo>
                <a:cubicBezTo>
                  <a:pt x="2187146" y="870465"/>
                  <a:pt x="2491946" y="788086"/>
                  <a:pt x="2636108" y="741405"/>
                </a:cubicBezTo>
                <a:cubicBezTo>
                  <a:pt x="2780270" y="694724"/>
                  <a:pt x="2843427" y="638433"/>
                  <a:pt x="2891481" y="617838"/>
                </a:cubicBezTo>
                <a:cubicBezTo>
                  <a:pt x="2939535" y="597244"/>
                  <a:pt x="2924433" y="617838"/>
                  <a:pt x="2924433" y="617838"/>
                </a:cubicBezTo>
                <a:cubicBezTo>
                  <a:pt x="3001319" y="613719"/>
                  <a:pt x="3199027" y="621957"/>
                  <a:pt x="3352800" y="593124"/>
                </a:cubicBezTo>
                <a:cubicBezTo>
                  <a:pt x="3506573" y="564292"/>
                  <a:pt x="3760573" y="476421"/>
                  <a:pt x="3847070" y="444843"/>
                </a:cubicBezTo>
                <a:cubicBezTo>
                  <a:pt x="3933567" y="413265"/>
                  <a:pt x="3771557" y="461319"/>
                  <a:pt x="3871784" y="403654"/>
                </a:cubicBezTo>
                <a:cubicBezTo>
                  <a:pt x="3972011" y="345989"/>
                  <a:pt x="4335849" y="166130"/>
                  <a:pt x="4448433" y="98854"/>
                </a:cubicBezTo>
                <a:cubicBezTo>
                  <a:pt x="4561017" y="31578"/>
                  <a:pt x="4554152" y="15789"/>
                  <a:pt x="454728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33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28" grpId="0" animBg="1"/>
      <p:bldP spid="29" grpId="0" animBg="1"/>
      <p:bldP spid="30" grpId="0" animBg="1"/>
      <p:bldP spid="31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التكاليف المتوسطة في الأجل الطويل :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err="1" smtClean="0"/>
              <a:t>بإفتراض</a:t>
            </a:r>
            <a:r>
              <a:rPr lang="ar-SA" dirty="0" smtClean="0"/>
              <a:t> أن عدد أحجام المشروع لمتاحة للمنشأة كبير جدا ويمكنها أن تغير باستمرار بين الأحجام المختلفة سيكون منحنى التكاليف المتوسطة في الأجل الطويل </a:t>
            </a:r>
            <a:r>
              <a:rPr lang="en-US" dirty="0" smtClean="0"/>
              <a:t>(LAC) </a:t>
            </a:r>
            <a:r>
              <a:rPr lang="ar-SA" dirty="0" smtClean="0"/>
              <a:t> كالتالي.</a:t>
            </a:r>
            <a:endParaRPr lang="ar-SA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1565189" y="5305168"/>
            <a:ext cx="36658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V="1">
            <a:off x="1565189" y="2833816"/>
            <a:ext cx="0" cy="2471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قوس 10"/>
          <p:cNvSpPr/>
          <p:nvPr/>
        </p:nvSpPr>
        <p:spPr>
          <a:xfrm rot="10800000">
            <a:off x="1916448" y="1894550"/>
            <a:ext cx="2963322" cy="2927440"/>
          </a:xfrm>
          <a:prstGeom prst="arc">
            <a:avLst>
              <a:gd name="adj1" fmla="val 11716080"/>
              <a:gd name="adj2" fmla="val 205722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8" name="قوس 17"/>
          <p:cNvSpPr/>
          <p:nvPr/>
        </p:nvSpPr>
        <p:spPr>
          <a:xfrm rot="10800000">
            <a:off x="2009381" y="3313559"/>
            <a:ext cx="633163" cy="785048"/>
          </a:xfrm>
          <a:prstGeom prst="arc">
            <a:avLst>
              <a:gd name="adj1" fmla="val 11716080"/>
              <a:gd name="adj2" fmla="val 20572248"/>
            </a:avLst>
          </a:prstGeom>
          <a:ln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9" name="قوس 18"/>
          <p:cNvSpPr/>
          <p:nvPr/>
        </p:nvSpPr>
        <p:spPr>
          <a:xfrm rot="10800000">
            <a:off x="2170608" y="3607095"/>
            <a:ext cx="633163" cy="785048"/>
          </a:xfrm>
          <a:prstGeom prst="arc">
            <a:avLst>
              <a:gd name="adj1" fmla="val 11716080"/>
              <a:gd name="adj2" fmla="val 20572248"/>
            </a:avLst>
          </a:prstGeom>
          <a:ln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0" name="قوس 19"/>
          <p:cNvSpPr/>
          <p:nvPr/>
        </p:nvSpPr>
        <p:spPr>
          <a:xfrm rot="10800000">
            <a:off x="3951192" y="3652002"/>
            <a:ext cx="633163" cy="785048"/>
          </a:xfrm>
          <a:prstGeom prst="arc">
            <a:avLst>
              <a:gd name="adj1" fmla="val 11716080"/>
              <a:gd name="adj2" fmla="val 20572248"/>
            </a:avLst>
          </a:prstGeom>
          <a:ln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1" name="قوس 20"/>
          <p:cNvSpPr/>
          <p:nvPr/>
        </p:nvSpPr>
        <p:spPr>
          <a:xfrm rot="10800000">
            <a:off x="2782606" y="3999619"/>
            <a:ext cx="633163" cy="785048"/>
          </a:xfrm>
          <a:prstGeom prst="arc">
            <a:avLst>
              <a:gd name="adj1" fmla="val 11716080"/>
              <a:gd name="adj2" fmla="val 20572248"/>
            </a:avLst>
          </a:prstGeom>
          <a:ln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2" name="قوس 21"/>
          <p:cNvSpPr/>
          <p:nvPr/>
        </p:nvSpPr>
        <p:spPr>
          <a:xfrm rot="10800000">
            <a:off x="4164209" y="3300800"/>
            <a:ext cx="633163" cy="785048"/>
          </a:xfrm>
          <a:prstGeom prst="arc">
            <a:avLst>
              <a:gd name="adj1" fmla="val 11716080"/>
              <a:gd name="adj2" fmla="val 20572248"/>
            </a:avLst>
          </a:prstGeom>
          <a:ln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3" name="قوس 22"/>
          <p:cNvSpPr/>
          <p:nvPr/>
        </p:nvSpPr>
        <p:spPr>
          <a:xfrm rot="10800000">
            <a:off x="3685838" y="3868025"/>
            <a:ext cx="633163" cy="785048"/>
          </a:xfrm>
          <a:prstGeom prst="arc">
            <a:avLst>
              <a:gd name="adj1" fmla="val 11716080"/>
              <a:gd name="adj2" fmla="val 20572248"/>
            </a:avLst>
          </a:prstGeom>
          <a:ln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4" name="قوس 23"/>
          <p:cNvSpPr/>
          <p:nvPr/>
        </p:nvSpPr>
        <p:spPr>
          <a:xfrm rot="10800000">
            <a:off x="2456857" y="3848684"/>
            <a:ext cx="633163" cy="785048"/>
          </a:xfrm>
          <a:prstGeom prst="arc">
            <a:avLst>
              <a:gd name="adj1" fmla="val 11716080"/>
              <a:gd name="adj2" fmla="val 20572248"/>
            </a:avLst>
          </a:prstGeom>
          <a:ln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5" name="قوس 24"/>
          <p:cNvSpPr/>
          <p:nvPr/>
        </p:nvSpPr>
        <p:spPr>
          <a:xfrm rot="10800000">
            <a:off x="3267492" y="3999619"/>
            <a:ext cx="633163" cy="785048"/>
          </a:xfrm>
          <a:prstGeom prst="arc">
            <a:avLst>
              <a:gd name="adj1" fmla="val 11716080"/>
              <a:gd name="adj2" fmla="val 20572248"/>
            </a:avLst>
          </a:prstGeom>
          <a:ln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4841942" y="3497482"/>
            <a:ext cx="648154" cy="35120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LAC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749643" y="2833816"/>
            <a:ext cx="634314" cy="3789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AC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5000368" y="5420497"/>
            <a:ext cx="622293" cy="4405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Q</a:t>
            </a: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99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التكاليف الحدية في الأجل الطويل</a:t>
            </a:r>
            <a:endParaRPr lang="ar-S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عنصر نائب للمحتوى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ar-SA" dirty="0" smtClean="0"/>
                  <a:t>هي التكلفة الإضافية التي تتحملها المنشأة في مقابل إنتاج وحدة واحدة وذلك عندما تكون جميع عناصر الإنتاج متغيرة.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𝐿𝑀𝐶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𝐿𝑇𝐶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ar-SA" dirty="0" smtClean="0"/>
              </a:p>
              <a:p>
                <a:r>
                  <a:rPr lang="ar-SA" dirty="0" smtClean="0"/>
                  <a:t>يمكن اشتقاق منحنى التكاليف الحدية من منحنى التكاليف الكلية.</a:t>
                </a:r>
              </a:p>
              <a:p>
                <a:r>
                  <a:rPr lang="ar-SA" dirty="0" smtClean="0"/>
                  <a:t>التكاليف الحدية تمثل ميل منحنى التكاليف الكلية.</a:t>
                </a:r>
              </a:p>
              <a:p>
                <a:r>
                  <a:rPr lang="ar-SA" dirty="0" smtClean="0"/>
                  <a:t>تتناقص حتى أدنى قيمة لها (عند نقطة </a:t>
                </a:r>
                <a:r>
                  <a:rPr lang="ar-SA" dirty="0" err="1" smtClean="0"/>
                  <a:t>الإنقلاب</a:t>
                </a:r>
                <a:r>
                  <a:rPr lang="ar-SA" dirty="0" smtClean="0"/>
                  <a:t> لمنحنى التكاليف الكلية ) ثم تتزايد بعدها.</a:t>
                </a:r>
              </a:p>
              <a:p>
                <a:r>
                  <a:rPr lang="ar-SA" dirty="0" smtClean="0"/>
                  <a:t>منحنى التكاليف الحدية يقطع منحنى التكاليف المتوسطة عند أدنى قيمة للتكاليف المتوسطة.</a:t>
                </a:r>
                <a:endParaRPr lang="ar-SA" dirty="0"/>
              </a:p>
            </p:txBody>
          </p:sp>
        </mc:Choice>
        <mc:Fallback>
          <p:sp>
            <p:nvSpPr>
              <p:cNvPr id="4" name="عنصر نائب للمحتوى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1236" r="-449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رابط كسهم مستقيم 5"/>
          <p:cNvCxnSpPr/>
          <p:nvPr/>
        </p:nvCxnSpPr>
        <p:spPr>
          <a:xfrm flipV="1">
            <a:off x="1293341" y="5502876"/>
            <a:ext cx="3064475" cy="16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V="1">
            <a:off x="1326292" y="2792627"/>
            <a:ext cx="8238" cy="2718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قوس 8"/>
          <p:cNvSpPr/>
          <p:nvPr/>
        </p:nvSpPr>
        <p:spPr>
          <a:xfrm rot="7037595">
            <a:off x="875222" y="2002835"/>
            <a:ext cx="3571548" cy="2513548"/>
          </a:xfrm>
          <a:prstGeom prst="arc">
            <a:avLst>
              <a:gd name="adj1" fmla="val 1403083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0" name="قوس 9"/>
          <p:cNvSpPr/>
          <p:nvPr/>
        </p:nvSpPr>
        <p:spPr>
          <a:xfrm rot="8452610">
            <a:off x="1733743" y="1361734"/>
            <a:ext cx="3040531" cy="2998115"/>
          </a:xfrm>
          <a:prstGeom prst="arc">
            <a:avLst>
              <a:gd name="adj1" fmla="val 1521896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81193" y="2578443"/>
            <a:ext cx="638007" cy="5848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AC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MC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3731741" y="2636108"/>
            <a:ext cx="774356" cy="3871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LMC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4357816" y="3385751"/>
            <a:ext cx="786414" cy="288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LAC</a:t>
            </a:r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003589" y="5585254"/>
            <a:ext cx="593124" cy="2757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Q</a:t>
            </a: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1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العلاقة بين منحنى التكاليف الحدية في الأجل الطويل ومنحنى التكاليف الحدية في الأجل القصير: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88075" y="2227263"/>
          <a:ext cx="5422900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رابط كسهم مستقيم 6"/>
          <p:cNvCxnSpPr/>
          <p:nvPr/>
        </p:nvCxnSpPr>
        <p:spPr>
          <a:xfrm flipV="1">
            <a:off x="1532238" y="4909751"/>
            <a:ext cx="3196281" cy="24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V="1">
            <a:off x="1532238" y="2397211"/>
            <a:ext cx="16476" cy="2537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قوس 9"/>
          <p:cNvSpPr/>
          <p:nvPr/>
        </p:nvSpPr>
        <p:spPr>
          <a:xfrm rot="8099539">
            <a:off x="1645058" y="619157"/>
            <a:ext cx="3283678" cy="3573849"/>
          </a:xfrm>
          <a:prstGeom prst="arc">
            <a:avLst>
              <a:gd name="adj1" fmla="val 16200000"/>
              <a:gd name="adj2" fmla="val 7269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2" name="قوس 11"/>
          <p:cNvSpPr/>
          <p:nvPr/>
        </p:nvSpPr>
        <p:spPr>
          <a:xfrm rot="2075776" flipV="1">
            <a:off x="2090377" y="573218"/>
            <a:ext cx="2373840" cy="3924006"/>
          </a:xfrm>
          <a:prstGeom prst="arc">
            <a:avLst>
              <a:gd name="adj1" fmla="val 15836128"/>
              <a:gd name="adj2" fmla="val 20801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3" name="قوس 12"/>
          <p:cNvSpPr/>
          <p:nvPr/>
        </p:nvSpPr>
        <p:spPr>
          <a:xfrm rot="8099539">
            <a:off x="2059265" y="2605919"/>
            <a:ext cx="1258046" cy="1211775"/>
          </a:xfrm>
          <a:prstGeom prst="arc">
            <a:avLst>
              <a:gd name="adj1" fmla="val 15581829"/>
              <a:gd name="adj2" fmla="val 1466334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4" name="قوس 13"/>
          <p:cNvSpPr/>
          <p:nvPr/>
        </p:nvSpPr>
        <p:spPr>
          <a:xfrm rot="1408187" flipV="1">
            <a:off x="1927893" y="2242227"/>
            <a:ext cx="828663" cy="2256228"/>
          </a:xfrm>
          <a:prstGeom prst="arc">
            <a:avLst>
              <a:gd name="adj1" fmla="val 15836128"/>
              <a:gd name="adj2" fmla="val 2080191"/>
            </a:avLst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cxnSp>
        <p:nvCxnSpPr>
          <p:cNvPr id="16" name="رابط مستقيم 15"/>
          <p:cNvCxnSpPr/>
          <p:nvPr/>
        </p:nvCxnSpPr>
        <p:spPr>
          <a:xfrm>
            <a:off x="2281881" y="3715265"/>
            <a:ext cx="16476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صورة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56707" y="2144937"/>
            <a:ext cx="472855" cy="321118"/>
          </a:xfrm>
          <a:prstGeom prst="rect">
            <a:avLst/>
          </a:prstGeom>
        </p:spPr>
      </p:pic>
      <p:pic>
        <p:nvPicPr>
          <p:cNvPr id="24" name="صورة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56708" y="3370341"/>
            <a:ext cx="451550" cy="301033"/>
          </a:xfrm>
          <a:prstGeom prst="rect">
            <a:avLst/>
          </a:prstGeom>
        </p:spPr>
      </p:pic>
      <p:pic>
        <p:nvPicPr>
          <p:cNvPr id="25" name="صورة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09717" y="3243671"/>
            <a:ext cx="473696" cy="308932"/>
          </a:xfrm>
          <a:prstGeom prst="rect">
            <a:avLst/>
          </a:prstGeom>
        </p:spPr>
      </p:pic>
      <p:pic>
        <p:nvPicPr>
          <p:cNvPr id="26" name="صورة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84897" y="4981462"/>
            <a:ext cx="343622" cy="372602"/>
          </a:xfrm>
          <a:prstGeom prst="rect">
            <a:avLst/>
          </a:prstGeom>
        </p:spPr>
      </p:pic>
      <p:pic>
        <p:nvPicPr>
          <p:cNvPr id="27" name="صورة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63717" y="3000549"/>
            <a:ext cx="440899" cy="270552"/>
          </a:xfrm>
          <a:prstGeom prst="rect">
            <a:avLst/>
          </a:prstGeom>
        </p:spPr>
      </p:pic>
      <p:pic>
        <p:nvPicPr>
          <p:cNvPr id="28" name="صورة 2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03300" y="2300342"/>
            <a:ext cx="392589" cy="35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2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المقسوم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مقسوم</Template>
  <TotalTime>0</TotalTime>
  <Words>485</Words>
  <Application>Microsoft Office PowerPoint</Application>
  <PresentationFormat>ملء الشاشة</PresentationFormat>
  <Paragraphs>86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Cambria Math</vt:lpstr>
      <vt:lpstr>Gill Sans MT</vt:lpstr>
      <vt:lpstr>Majalla UI</vt:lpstr>
      <vt:lpstr>Wingdings 2</vt:lpstr>
      <vt:lpstr>المقسوم</vt:lpstr>
      <vt:lpstr>تكاليف الإنتاج في الأجل الطويل</vt:lpstr>
      <vt:lpstr>مقدمة:</vt:lpstr>
      <vt:lpstr>أنواع التكاليف في الأجل الطويل </vt:lpstr>
      <vt:lpstr>التكاليف الكلية في الأجل الطويل :</vt:lpstr>
      <vt:lpstr>التكاليف الكلية في الأجل الطويل</vt:lpstr>
      <vt:lpstr>التكاليف المتوسطة في الأجل الطويل :</vt:lpstr>
      <vt:lpstr>التكاليف المتوسطة في الأجل الطويل :</vt:lpstr>
      <vt:lpstr>التكاليف الحدية في الأجل الطويل</vt:lpstr>
      <vt:lpstr>العلاقة بين منحنى التكاليف الحدية في الأجل الطويل ومنحنى التكاليف الحدية في الأجل القصير:</vt:lpstr>
      <vt:lpstr>الحجم الأمثل للمشروع</vt:lpstr>
      <vt:lpstr>الحجم الأمثل للمشروع</vt:lpstr>
      <vt:lpstr>اختيار مستوى انتاجي بأقل التكاليف.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تكاليف الإنتاج في الأجل الطويل</dc:title>
  <dc:creator>meshael fahad</dc:creator>
  <cp:lastModifiedBy>meshael fahad</cp:lastModifiedBy>
  <cp:revision>1</cp:revision>
  <dcterms:created xsi:type="dcterms:W3CDTF">2014-12-08T09:20:05Z</dcterms:created>
  <dcterms:modified xsi:type="dcterms:W3CDTF">2014-12-08T09:20:51Z</dcterms:modified>
</cp:coreProperties>
</file>