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7" r:id="rId12"/>
    <p:sldId id="268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14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21T13:58:22.43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9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3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1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94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5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1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606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098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26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6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8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85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18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1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0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0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4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9414" y="141668"/>
            <a:ext cx="60144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u="sng" dirty="0" smtClean="0"/>
              <a:t>بسم الله الرحمن الرحيم </a:t>
            </a:r>
            <a:endParaRPr lang="ar-SA" sz="6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601532" y="1970468"/>
            <a:ext cx="694171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u="sng" dirty="0" smtClean="0"/>
              <a:t>المقرر :- إدارة الفعاليات </a:t>
            </a:r>
          </a:p>
          <a:p>
            <a:pPr algn="ctr"/>
            <a:r>
              <a:rPr lang="ar-SA" sz="2800" b="1" u="sng" dirty="0" smtClean="0"/>
              <a:t>الموضوع :- تخطيط الفعاليات</a:t>
            </a:r>
            <a:endParaRPr lang="ar-SA" sz="2800" b="1" u="sng" dirty="0"/>
          </a:p>
        </p:txBody>
      </p:sp>
    </p:spTree>
    <p:extLst>
      <p:ext uri="{BB962C8B-B14F-4D97-AF65-F5344CB8AC3E}">
        <p14:creationId xmlns:p14="http://schemas.microsoft.com/office/powerpoint/2010/main" val="391968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189" y="1764406"/>
            <a:ext cx="9813702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u="sng" dirty="0" smtClean="0"/>
              <a:t>الصعوبات التي تواجه تخطيط الفعاليات :-</a:t>
            </a:r>
          </a:p>
          <a:p>
            <a:pPr algn="r"/>
            <a:endParaRPr lang="ar-SA" sz="2800" b="1" u="sng" dirty="0"/>
          </a:p>
          <a:p>
            <a:pPr algn="r"/>
            <a:r>
              <a:rPr lang="ar-SA" sz="2800" dirty="0" smtClean="0"/>
              <a:t>1- عدم الجديه في تنفيذ الخطة وتدني حماس العاملين لها .</a:t>
            </a:r>
          </a:p>
          <a:p>
            <a:pPr algn="r"/>
            <a:endParaRPr lang="ar-SA" sz="2800" dirty="0"/>
          </a:p>
          <a:p>
            <a:pPr algn="r"/>
            <a:r>
              <a:rPr lang="ar-SA" sz="2800" dirty="0" smtClean="0"/>
              <a:t>2- عدم كفايه الزمن اللازم لتنفيذ الخطة.</a:t>
            </a:r>
          </a:p>
          <a:p>
            <a:pPr algn="r"/>
            <a:endParaRPr lang="ar-SA" sz="2800" dirty="0"/>
          </a:p>
          <a:p>
            <a:pPr algn="r"/>
            <a:r>
              <a:rPr lang="ar-SA" sz="2800" dirty="0" smtClean="0"/>
              <a:t>3- نقص الموارد الذاتية وفشل الجهود في الحصول على موارد خارجية .</a:t>
            </a:r>
          </a:p>
          <a:p>
            <a:pPr algn="r"/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410062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494727" y="2524259"/>
            <a:ext cx="3296991" cy="1931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 flipV="1">
            <a:off x="3702675" y="2215166"/>
            <a:ext cx="1274885" cy="592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283127" y="2215166"/>
            <a:ext cx="1513143" cy="650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240739" y="4076593"/>
            <a:ext cx="1736823" cy="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453710" y="4079598"/>
            <a:ext cx="14681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48494" y="1636099"/>
            <a:ext cx="2009104" cy="997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Rectangle 20"/>
          <p:cNvSpPr/>
          <p:nvPr/>
        </p:nvSpPr>
        <p:spPr>
          <a:xfrm>
            <a:off x="1395780" y="3541690"/>
            <a:ext cx="20091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Rectangle 22"/>
          <p:cNvSpPr/>
          <p:nvPr/>
        </p:nvSpPr>
        <p:spPr>
          <a:xfrm>
            <a:off x="8838189" y="1681559"/>
            <a:ext cx="1996224" cy="91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Rectangle 23"/>
          <p:cNvSpPr/>
          <p:nvPr/>
        </p:nvSpPr>
        <p:spPr>
          <a:xfrm>
            <a:off x="8921902" y="3602545"/>
            <a:ext cx="1828799" cy="81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TextBox 25"/>
          <p:cNvSpPr txBox="1"/>
          <p:nvPr/>
        </p:nvSpPr>
        <p:spPr>
          <a:xfrm>
            <a:off x="4607478" y="3125492"/>
            <a:ext cx="301365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/>
              <a:t>العوامل المؤثره في البيئه الخارجيه للفعالية .</a:t>
            </a:r>
            <a:endParaRPr lang="ar-SA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9076447" y="1905861"/>
            <a:ext cx="16742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/>
              <a:t>1- حكومية .</a:t>
            </a:r>
            <a:endParaRPr lang="ar-SA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9092485" y="3826889"/>
            <a:ext cx="15454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2- الاقتصادية .</a:t>
            </a:r>
            <a:endParaRPr lang="ar-SA" dirty="0"/>
          </a:p>
        </p:txBody>
      </p:sp>
      <p:sp>
        <p:nvSpPr>
          <p:cNvPr id="30" name="TextBox 29"/>
          <p:cNvSpPr txBox="1"/>
          <p:nvPr/>
        </p:nvSpPr>
        <p:spPr>
          <a:xfrm>
            <a:off x="1903041" y="1921250"/>
            <a:ext cx="18931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3- اجتماعي</a:t>
            </a:r>
            <a:endParaRPr lang="ar-SA" dirty="0"/>
          </a:p>
        </p:txBody>
      </p:sp>
      <p:sp>
        <p:nvSpPr>
          <p:cNvPr id="31" name="TextBox 30"/>
          <p:cNvSpPr txBox="1"/>
          <p:nvPr/>
        </p:nvSpPr>
        <p:spPr>
          <a:xfrm>
            <a:off x="1646917" y="3814224"/>
            <a:ext cx="16258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4- التكنلوجيا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96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08359" y="2550017"/>
            <a:ext cx="4146998" cy="1751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العوامل المؤثره في البيئة الداخلية للفعالية</a:t>
            </a:r>
            <a:r>
              <a:rPr lang="en-US" sz="3200" dirty="0" smtClean="0"/>
              <a:t> </a:t>
            </a:r>
            <a:endParaRPr lang="ar-SA" sz="3200" dirty="0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V="1">
            <a:off x="6181858" y="1661375"/>
            <a:ext cx="12879" cy="88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3"/>
          </p:cNvCxnSpPr>
          <p:nvPr/>
        </p:nvCxnSpPr>
        <p:spPr>
          <a:xfrm flipV="1">
            <a:off x="8255357" y="3400023"/>
            <a:ext cx="1133340" cy="2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</p:cNvCxnSpPr>
          <p:nvPr/>
        </p:nvCxnSpPr>
        <p:spPr>
          <a:xfrm>
            <a:off x="6181858" y="4301544"/>
            <a:ext cx="0" cy="940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 flipH="1">
            <a:off x="2640168" y="3425781"/>
            <a:ext cx="1468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222382" y="592428"/>
            <a:ext cx="1944709" cy="1081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التسويق</a:t>
            </a:r>
            <a:endParaRPr lang="ar-SA" sz="3600" dirty="0"/>
          </a:p>
        </p:txBody>
      </p:sp>
      <p:sp>
        <p:nvSpPr>
          <p:cNvPr id="14" name="Oval 13"/>
          <p:cNvSpPr/>
          <p:nvPr/>
        </p:nvSpPr>
        <p:spPr>
          <a:xfrm>
            <a:off x="9388697" y="2723882"/>
            <a:ext cx="1725769" cy="1068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الإداره</a:t>
            </a:r>
            <a:endParaRPr lang="ar-SA" sz="3200" dirty="0"/>
          </a:p>
        </p:txBody>
      </p:sp>
      <p:sp>
        <p:nvSpPr>
          <p:cNvPr id="15" name="Oval 14"/>
          <p:cNvSpPr/>
          <p:nvPr/>
        </p:nvSpPr>
        <p:spPr>
          <a:xfrm>
            <a:off x="5119352" y="5112913"/>
            <a:ext cx="2150771" cy="1081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المنافسون</a:t>
            </a:r>
            <a:endParaRPr lang="ar-SA" sz="3200" dirty="0"/>
          </a:p>
        </p:txBody>
      </p:sp>
      <p:sp>
        <p:nvSpPr>
          <p:cNvPr id="16" name="Oval 15"/>
          <p:cNvSpPr/>
          <p:nvPr/>
        </p:nvSpPr>
        <p:spPr>
          <a:xfrm>
            <a:off x="927279" y="2801155"/>
            <a:ext cx="1944709" cy="991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العملاء</a:t>
            </a:r>
            <a:endParaRPr lang="ar-S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34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83392" y="1777285"/>
            <a:ext cx="20606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u="sng" dirty="0" smtClean="0"/>
              <a:t>المواضيع :-</a:t>
            </a:r>
            <a:endParaRPr lang="ar-SA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335629" y="2897746"/>
            <a:ext cx="7508383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1- تعريف التخطيط وتعريف الفعالي</a:t>
            </a:r>
            <a:r>
              <a:rPr lang="ar-SA" sz="2400" dirty="0"/>
              <a:t>ة</a:t>
            </a:r>
            <a:r>
              <a:rPr lang="ar-SA" sz="2400" dirty="0" smtClean="0"/>
              <a:t> .</a:t>
            </a:r>
          </a:p>
          <a:p>
            <a:pPr algn="r"/>
            <a:r>
              <a:rPr lang="ar-SA" sz="2400" dirty="0" smtClean="0"/>
              <a:t>2- لمن تقدم الفعاليه لهم و ماذا نحتاج ؟</a:t>
            </a:r>
          </a:p>
          <a:p>
            <a:pPr algn="r"/>
            <a:r>
              <a:rPr lang="ar-SA" sz="2400" dirty="0"/>
              <a:t>3</a:t>
            </a:r>
            <a:r>
              <a:rPr lang="ar-SA" sz="2400" dirty="0" smtClean="0"/>
              <a:t>- مزايا و عيوب تخطيط الفعاليات .</a:t>
            </a:r>
            <a:endParaRPr lang="ar-SA" sz="2400" dirty="0"/>
          </a:p>
          <a:p>
            <a:pPr algn="r"/>
            <a:r>
              <a:rPr lang="ar-SA" sz="2400" dirty="0" smtClean="0"/>
              <a:t>4- خصائص تخطيط الفعاليات</a:t>
            </a:r>
          </a:p>
          <a:p>
            <a:pPr algn="r"/>
            <a:r>
              <a:rPr lang="ar-SA" sz="2400" dirty="0" smtClean="0"/>
              <a:t>5- العوامل الدافعه لتخطيط الفعاليات .</a:t>
            </a:r>
          </a:p>
          <a:p>
            <a:pPr algn="r"/>
            <a:r>
              <a:rPr lang="ar-SA" sz="2400" dirty="0" smtClean="0"/>
              <a:t>6- الصعوبات التي تواجه تخطيط الفعاليات .</a:t>
            </a:r>
          </a:p>
          <a:p>
            <a:pPr algn="r"/>
            <a:r>
              <a:rPr lang="ar-SA" sz="2400" dirty="0" smtClean="0"/>
              <a:t>7- عوامل مؤثره في البيئه الخارجية والداخلية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11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2130" y="1841680"/>
            <a:ext cx="987809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   </a:t>
            </a:r>
            <a:r>
              <a:rPr lang="ar-SA" sz="3200" b="1" u="sng" dirty="0" smtClean="0"/>
              <a:t>تعريف التخطيط :- </a:t>
            </a:r>
          </a:p>
          <a:p>
            <a:pPr algn="r"/>
            <a:endParaRPr lang="ar-SA" sz="3200" dirty="0"/>
          </a:p>
          <a:p>
            <a:pPr algn="r"/>
            <a:r>
              <a:rPr lang="ar-SA" sz="3200" dirty="0" smtClean="0"/>
              <a:t>إن التخطيط هو عملية رسم الأهداف التي يراد التواصل إليها خلال فترة </a:t>
            </a:r>
            <a:r>
              <a:rPr lang="ar-SA" sz="3200" dirty="0" smtClean="0"/>
              <a:t>زمنية </a:t>
            </a:r>
            <a:r>
              <a:rPr lang="ar-SA" sz="3200" dirty="0" smtClean="0"/>
              <a:t>معينه ثم حشد الإمكانيات اللازمه لتحقيق تلك الأهداف وفق أساليب تختصر </a:t>
            </a:r>
            <a:r>
              <a:rPr lang="ar-SA" sz="3200" dirty="0" smtClean="0"/>
              <a:t>الكلف</a:t>
            </a:r>
            <a:r>
              <a:rPr lang="ar-SA" sz="3200" dirty="0"/>
              <a:t>ة</a:t>
            </a:r>
            <a:r>
              <a:rPr lang="ar-SA" sz="3200" dirty="0" smtClean="0"/>
              <a:t> </a:t>
            </a:r>
            <a:r>
              <a:rPr lang="ar-SA" sz="3200" dirty="0" smtClean="0"/>
              <a:t>وتعظم النتائج .</a:t>
            </a:r>
          </a:p>
          <a:p>
            <a:pPr algn="r"/>
            <a:r>
              <a:rPr lang="ar-SA" sz="3200" dirty="0" smtClean="0"/>
              <a:t>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98961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3527" y="1815921"/>
            <a:ext cx="44432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u="sng" dirty="0" smtClean="0"/>
              <a:t>تعريف الفعالية :-</a:t>
            </a:r>
            <a:endParaRPr lang="ar-SA" sz="36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073499" y="3013656"/>
            <a:ext cx="869323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حدث يقام في زمن معين و مكان معين لأجل تحقيق هدف معين سواء كان ثقافي اجتماعي سياسي ديني اقتصادي .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5145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2463" y="1841679"/>
            <a:ext cx="52545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u="sng" dirty="0" smtClean="0"/>
              <a:t>لمن تقدم الفعالية لهم وماذا نحتاج ؟ </a:t>
            </a:r>
            <a:endParaRPr lang="ar-SA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390919" y="2807594"/>
            <a:ext cx="946597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 smtClean="0"/>
              <a:t>1- الجمهور : وهم اهم عنصر وهم زوار المكان سواء كان مؤتمر او معرض او ندوة وغيرها .</a:t>
            </a:r>
          </a:p>
          <a:p>
            <a:pPr algn="r"/>
            <a:endParaRPr lang="ar-SA" sz="2000" dirty="0"/>
          </a:p>
          <a:p>
            <a:pPr algn="r"/>
            <a:endParaRPr lang="ar-SA" sz="2000" dirty="0" smtClean="0"/>
          </a:p>
          <a:p>
            <a:pPr algn="r"/>
            <a:endParaRPr lang="ar-SA" sz="2000" dirty="0"/>
          </a:p>
          <a:p>
            <a:pPr algn="r"/>
            <a:r>
              <a:rPr lang="ar-SA" sz="2000" dirty="0" smtClean="0"/>
              <a:t>2- تهيئة وإعداد مكان الفعاليه : يتم اول حجز المكان المطلوب ومن ثم تجهيزه لكل ما يحتاج ليظهر بالصوره اللازمه . </a:t>
            </a:r>
          </a:p>
          <a:p>
            <a:pPr algn="r"/>
            <a:endParaRPr lang="ar-SA" sz="2000" dirty="0"/>
          </a:p>
          <a:p>
            <a:pPr algn="r"/>
            <a:endParaRPr lang="ar-SA" sz="2000" dirty="0" smtClean="0"/>
          </a:p>
          <a:p>
            <a:pPr algn="r"/>
            <a:r>
              <a:rPr lang="ar-SA" sz="2000" dirty="0" smtClean="0"/>
              <a:t>3- البرامج التي سيتم طرحها في الفعاليه : حسب موضوع المؤتمر او المعرض او الندوة . </a:t>
            </a:r>
          </a:p>
        </p:txBody>
      </p:sp>
    </p:spTree>
    <p:extLst>
      <p:ext uri="{BB962C8B-B14F-4D97-AF65-F5344CB8AC3E}">
        <p14:creationId xmlns:p14="http://schemas.microsoft.com/office/powerpoint/2010/main" val="1871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5020" y="1867437"/>
            <a:ext cx="78045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u="sng" dirty="0" smtClean="0"/>
              <a:t>مزايا و فوائد تخطيط الفعاليات :-</a:t>
            </a:r>
            <a:endParaRPr lang="ar-SA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455313" y="3000777"/>
            <a:ext cx="9324304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 smtClean="0"/>
              <a:t>1- يدفع الإدارة إلى الإحاطه بمواردها المادية والبشرية اللازمه لتحقيق تلك الأهداف .</a:t>
            </a:r>
          </a:p>
          <a:p>
            <a:pPr algn="r"/>
            <a:endParaRPr lang="ar-SA" sz="2800" dirty="0"/>
          </a:p>
          <a:p>
            <a:pPr algn="r"/>
            <a:r>
              <a:rPr lang="ar-SA" sz="2800" dirty="0" smtClean="0"/>
              <a:t>2- يدفع الإداره وفروعها المختلفه إلى تنسيق أعمالها وبهذا يمنع ظاهرة التضارب والتقاطع بين أنشطتها المختلفه .</a:t>
            </a:r>
          </a:p>
          <a:p>
            <a:pPr algn="r"/>
            <a:endParaRPr lang="ar-SA" sz="2800" dirty="0"/>
          </a:p>
          <a:p>
            <a:pPr algn="r"/>
            <a:r>
              <a:rPr lang="ar-SA" sz="2800" dirty="0" smtClean="0"/>
              <a:t>3- يساعد على إجراء عمليات الرقابه الداخلية والخارجية . </a:t>
            </a:r>
            <a:endParaRPr lang="ar-SA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39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007" y="570008"/>
            <a:ext cx="9601196" cy="1303867"/>
          </a:xfrm>
        </p:spPr>
        <p:txBody>
          <a:bodyPr>
            <a:normAutofit/>
          </a:bodyPr>
          <a:lstStyle/>
          <a:p>
            <a:pPr algn="r"/>
            <a:r>
              <a:rPr lang="ar-SA" sz="2800" dirty="0" smtClean="0"/>
              <a:t>4- يختصر الزمن اللازم لإنجاز الأعمال .  </a:t>
            </a:r>
            <a:endParaRPr lang="ar-S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70468" y="2781837"/>
            <a:ext cx="8861735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u="sng" dirty="0" smtClean="0"/>
              <a:t>العيوب التي تصادف تخطيط الفعاليات :-</a:t>
            </a:r>
          </a:p>
          <a:p>
            <a:pPr algn="r"/>
            <a:endParaRPr lang="ar-SA" sz="2800" dirty="0"/>
          </a:p>
          <a:p>
            <a:pPr algn="r"/>
            <a:r>
              <a:rPr lang="ar-SA" sz="2800" dirty="0" smtClean="0"/>
              <a:t>1- عدم وضوح المستقبل : يتم التخطيط للمستقبل بكل ما يمكن لكن لا نستطيع الحكم على ما سيحدث بالمستقبل الا بوقته .</a:t>
            </a:r>
          </a:p>
          <a:p>
            <a:pPr algn="r"/>
            <a:endParaRPr lang="ar-SA" sz="2800" dirty="0"/>
          </a:p>
          <a:p>
            <a:pPr algn="r"/>
            <a:r>
              <a:rPr lang="ar-SA" sz="2800" dirty="0" smtClean="0"/>
              <a:t>2- التضليل المعلوماتي : يتم تجميع المعلومات الحاليه على قدر الامكانيه لرسم الصوره المستقبليه وعدم وضوح المعلومه تسبب تضليل المخطط في انجاز الهدف 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3261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65948" y="1790164"/>
            <a:ext cx="47265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u="sng" dirty="0" smtClean="0"/>
              <a:t>خصائص تخطيط الفعاليه :-</a:t>
            </a:r>
            <a:endParaRPr lang="ar-SA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00766" y="2846232"/>
            <a:ext cx="9491729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1- الوضوح : ان تكون اهداف الخطه واضحه ومحدده .</a:t>
            </a:r>
          </a:p>
          <a:p>
            <a:pPr algn="r"/>
            <a:endParaRPr lang="ar-SA" sz="3200" dirty="0"/>
          </a:p>
          <a:p>
            <a:pPr algn="r"/>
            <a:r>
              <a:rPr lang="ar-SA" sz="3200" dirty="0" smtClean="0"/>
              <a:t>2- البساطه : ان تكون الخطه سهلة التنفيذ وغير معقده .</a:t>
            </a:r>
          </a:p>
          <a:p>
            <a:pPr algn="r"/>
            <a:endParaRPr lang="ar-SA" sz="3200" dirty="0"/>
          </a:p>
          <a:p>
            <a:pPr algn="r"/>
            <a:r>
              <a:rPr lang="ar-SA" sz="3200" dirty="0" smtClean="0"/>
              <a:t>3- الواقعية :</a:t>
            </a:r>
            <a:r>
              <a:rPr lang="ar-SA" sz="3200" dirty="0"/>
              <a:t> </a:t>
            </a:r>
            <a:r>
              <a:rPr lang="ar-SA" sz="3200" dirty="0" smtClean="0"/>
              <a:t>ان تكون الخطة ممكنه التنفيذ في ضوء الإمكانيات المتاحه .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55320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9403" y="1751527"/>
            <a:ext cx="937582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u="sng" dirty="0" smtClean="0"/>
              <a:t>العوامل الدافعه لتخطيط الفعالية :-</a:t>
            </a:r>
          </a:p>
          <a:p>
            <a:pPr algn="r"/>
            <a:endParaRPr lang="ar-SA" sz="3200" b="1" u="sng" dirty="0"/>
          </a:p>
          <a:p>
            <a:pPr algn="r"/>
            <a:r>
              <a:rPr lang="ar-SA" sz="3200" dirty="0" smtClean="0"/>
              <a:t>1- التنبؤ بالمستقبل بصورة افضل وذلك باستخدام الاساليب الفنية التي تخدم هذا الغرض وتغذيتها بالمعلومات والبيانات اللازمه .</a:t>
            </a:r>
          </a:p>
          <a:p>
            <a:pPr algn="r"/>
            <a:endParaRPr lang="ar-SA" sz="3200" dirty="0"/>
          </a:p>
          <a:p>
            <a:pPr algn="r"/>
            <a:r>
              <a:rPr lang="ar-SA" sz="3200" dirty="0" smtClean="0"/>
              <a:t>2- الجماعية باشراك العاملين في العمليه التخطيطية ووضع حوافز فاعله لتنفيذها .</a:t>
            </a:r>
          </a:p>
          <a:p>
            <a:pPr algn="r"/>
            <a:endParaRPr lang="ar-SA" sz="3200" dirty="0"/>
          </a:p>
          <a:p>
            <a:pPr algn="r"/>
            <a:r>
              <a:rPr lang="ar-SA" sz="3200" dirty="0" smtClean="0"/>
              <a:t>3- القناعه من خلال ادراك الاداره والعاملين باهمية التخطيط .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596252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430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4- يختصر الزمن اللازم لإنجاز الأعمال .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37</cp:revision>
  <dcterms:created xsi:type="dcterms:W3CDTF">2015-02-21T10:56:22Z</dcterms:created>
  <dcterms:modified xsi:type="dcterms:W3CDTF">2019-06-18T08:58:51Z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D4E9E7E9-4F19-426F-99DA-55E865689D2F</vt:lpwstr>
  </property>
  <property fmtid="{D5CDD505-2E9C-101B-9397-08002B2CF9AE}" pid="3" name="ArticulatePath">
    <vt:lpwstr>التخطيط للفعاليه</vt:lpwstr>
  </property>
</Properties>
</file>