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7" r:id="rId16"/>
    <p:sldId id="270" r:id="rId17"/>
    <p:sldId id="271" r:id="rId18"/>
    <p:sldId id="272" r:id="rId19"/>
    <p:sldId id="273"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82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3CCA82-3B2D-4AAE-BEEB-A22F5290379D}"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pPr rtl="1"/>
          <a:endParaRPr lang="ar-SA"/>
        </a:p>
      </dgm:t>
    </dgm:pt>
    <dgm:pt modelId="{A0327E24-DF7D-4CBA-B155-D6C216918888}">
      <dgm:prSet phldrT="[نص]"/>
      <dgm:spPr/>
      <dgm:t>
        <a:bodyPr/>
        <a:lstStyle/>
        <a:p>
          <a:pPr rtl="1"/>
          <a:r>
            <a:rPr lang="ar-SA" dirty="0" smtClean="0"/>
            <a:t>وصف كمي او كيفي لسلوك او ظاهرة معينة</a:t>
          </a:r>
          <a:endParaRPr lang="ar-SA" dirty="0"/>
        </a:p>
      </dgm:t>
    </dgm:pt>
    <dgm:pt modelId="{01970A37-3BA4-475F-A4B5-B33F838EF407}" type="parTrans" cxnId="{BE9DCBD5-2AB5-4776-B2BE-454772ABED44}">
      <dgm:prSet/>
      <dgm:spPr/>
      <dgm:t>
        <a:bodyPr/>
        <a:lstStyle/>
        <a:p>
          <a:pPr rtl="1"/>
          <a:endParaRPr lang="ar-SA"/>
        </a:p>
      </dgm:t>
    </dgm:pt>
    <dgm:pt modelId="{A589F9AC-3C05-424B-8054-BA96AA49DD51}" type="sibTrans" cxnId="{BE9DCBD5-2AB5-4776-B2BE-454772ABED44}">
      <dgm:prSet/>
      <dgm:spPr/>
      <dgm:t>
        <a:bodyPr/>
        <a:lstStyle/>
        <a:p>
          <a:pPr rtl="1"/>
          <a:endParaRPr lang="ar-SA"/>
        </a:p>
      </dgm:t>
    </dgm:pt>
    <dgm:pt modelId="{23F12B14-8E52-40F7-95B2-4705B0EA95A5}">
      <dgm:prSet phldrT="[نص]"/>
      <dgm:spPr/>
      <dgm:t>
        <a:bodyPr/>
        <a:lstStyle/>
        <a:p>
          <a:pPr rtl="1"/>
          <a:r>
            <a:rPr lang="ar-SA" dirty="0" smtClean="0"/>
            <a:t>تحديد مختلف المتغيرات المتضمنة في تشكيله، واكتشاف العلاقات القائمة بينها</a:t>
          </a:r>
          <a:endParaRPr lang="ar-SA" dirty="0"/>
        </a:p>
      </dgm:t>
    </dgm:pt>
    <dgm:pt modelId="{FF717F5D-5F66-4432-8FE0-A898444F8261}" type="sibTrans" cxnId="{3BF926CF-052D-40C5-B35F-5E66667296FB}">
      <dgm:prSet/>
      <dgm:spPr/>
      <dgm:t>
        <a:bodyPr/>
        <a:lstStyle/>
        <a:p>
          <a:pPr rtl="1"/>
          <a:endParaRPr lang="ar-SA"/>
        </a:p>
      </dgm:t>
    </dgm:pt>
    <dgm:pt modelId="{C994FB70-BA90-438F-B155-8827070EFCEF}" type="parTrans" cxnId="{3BF926CF-052D-40C5-B35F-5E66667296FB}">
      <dgm:prSet/>
      <dgm:spPr/>
      <dgm:t>
        <a:bodyPr/>
        <a:lstStyle/>
        <a:p>
          <a:pPr rtl="1"/>
          <a:endParaRPr lang="ar-SA"/>
        </a:p>
      </dgm:t>
    </dgm:pt>
    <dgm:pt modelId="{848BBFF9-1F31-47CE-9182-A570EFE422B8}">
      <dgm:prSet/>
      <dgm:spPr/>
      <dgm:t>
        <a:bodyPr/>
        <a:lstStyle/>
        <a:p>
          <a:pPr rtl="1"/>
          <a:r>
            <a:rPr lang="ar-SA" dirty="0" smtClean="0"/>
            <a:t>محاولة اكتشاف الأسباب الكامنة وراء حدوث السلوك</a:t>
          </a:r>
          <a:endParaRPr lang="ar-SA" dirty="0"/>
        </a:p>
      </dgm:t>
    </dgm:pt>
    <dgm:pt modelId="{4CEA4666-EF7B-4211-A7DC-B39ED95DE181}" type="parTrans" cxnId="{05918115-8688-4CDB-9C99-D6EA0DFC35AB}">
      <dgm:prSet/>
      <dgm:spPr/>
      <dgm:t>
        <a:bodyPr/>
        <a:lstStyle/>
        <a:p>
          <a:pPr rtl="1"/>
          <a:endParaRPr lang="ar-SA"/>
        </a:p>
      </dgm:t>
    </dgm:pt>
    <dgm:pt modelId="{8A5D210A-78A3-4B9B-9A69-57034519D3EB}" type="sibTrans" cxnId="{05918115-8688-4CDB-9C99-D6EA0DFC35AB}">
      <dgm:prSet/>
      <dgm:spPr/>
      <dgm:t>
        <a:bodyPr/>
        <a:lstStyle/>
        <a:p>
          <a:pPr rtl="1"/>
          <a:endParaRPr lang="ar-SA"/>
        </a:p>
      </dgm:t>
    </dgm:pt>
    <dgm:pt modelId="{01184BC8-9094-4205-AA53-848A27FE5315}">
      <dgm:prSet phldrT="[نص]"/>
      <dgm:spPr/>
      <dgm:t>
        <a:bodyPr/>
        <a:lstStyle/>
        <a:p>
          <a:pPr rtl="1"/>
          <a:r>
            <a:rPr lang="ar-SA" smtClean="0"/>
            <a:t>وصياغة التفسيرات المحتملة باستخدام المنهج العلمي</a:t>
          </a:r>
          <a:endParaRPr lang="ar-SA" dirty="0"/>
        </a:p>
      </dgm:t>
    </dgm:pt>
    <dgm:pt modelId="{6800EF1A-D073-49B5-B591-E6945C44BB77}" type="parTrans" cxnId="{A26F22A0-08B5-4D41-A9E9-65D8528482A1}">
      <dgm:prSet/>
      <dgm:spPr/>
      <dgm:t>
        <a:bodyPr/>
        <a:lstStyle/>
        <a:p>
          <a:pPr rtl="1"/>
          <a:endParaRPr lang="ar-SA"/>
        </a:p>
      </dgm:t>
    </dgm:pt>
    <dgm:pt modelId="{23E67334-6858-4223-AB08-5DDF2D9258BB}" type="sibTrans" cxnId="{A26F22A0-08B5-4D41-A9E9-65D8528482A1}">
      <dgm:prSet/>
      <dgm:spPr/>
      <dgm:t>
        <a:bodyPr/>
        <a:lstStyle/>
        <a:p>
          <a:pPr rtl="1"/>
          <a:endParaRPr lang="ar-SA"/>
        </a:p>
      </dgm:t>
    </dgm:pt>
    <dgm:pt modelId="{C4E0D338-759A-42F0-88CE-E80EE0C864EA}" type="pres">
      <dgm:prSet presAssocID="{643CCA82-3B2D-4AAE-BEEB-A22F5290379D}" presName="rootnode" presStyleCnt="0">
        <dgm:presLayoutVars>
          <dgm:chMax/>
          <dgm:chPref/>
          <dgm:dir/>
          <dgm:animLvl val="lvl"/>
        </dgm:presLayoutVars>
      </dgm:prSet>
      <dgm:spPr/>
      <dgm:t>
        <a:bodyPr/>
        <a:lstStyle/>
        <a:p>
          <a:pPr rtl="1"/>
          <a:endParaRPr lang="ar-SA"/>
        </a:p>
      </dgm:t>
    </dgm:pt>
    <dgm:pt modelId="{EE148520-80FE-466B-8E5F-D74C391D029A}" type="pres">
      <dgm:prSet presAssocID="{A0327E24-DF7D-4CBA-B155-D6C216918888}" presName="composite" presStyleCnt="0"/>
      <dgm:spPr/>
    </dgm:pt>
    <dgm:pt modelId="{B224C7CD-AF94-4704-9C36-26D1B159B67A}" type="pres">
      <dgm:prSet presAssocID="{A0327E24-DF7D-4CBA-B155-D6C216918888}" presName="bentUpArrow1" presStyleLbl="alignImgPlace1" presStyleIdx="0" presStyleCnt="3" custScaleY="128040" custLinFactNeighborX="8954" custLinFactNeighborY="-29665"/>
      <dgm:spPr/>
    </dgm:pt>
    <dgm:pt modelId="{6FC33E21-3F1A-4F42-8B35-09DB71689918}" type="pres">
      <dgm:prSet presAssocID="{A0327E24-DF7D-4CBA-B155-D6C216918888}" presName="ParentText" presStyleLbl="node1" presStyleIdx="0" presStyleCnt="4" custScaleX="144384" custScaleY="91518" custLinFactNeighborX="7194" custLinFactNeighborY="-30311">
        <dgm:presLayoutVars>
          <dgm:chMax val="1"/>
          <dgm:chPref val="1"/>
          <dgm:bulletEnabled val="1"/>
        </dgm:presLayoutVars>
      </dgm:prSet>
      <dgm:spPr/>
      <dgm:t>
        <a:bodyPr/>
        <a:lstStyle/>
        <a:p>
          <a:pPr rtl="1"/>
          <a:endParaRPr lang="ar-SA"/>
        </a:p>
      </dgm:t>
    </dgm:pt>
    <dgm:pt modelId="{D498BFA9-DA02-49F4-8EA2-8C79C534324E}" type="pres">
      <dgm:prSet presAssocID="{A0327E24-DF7D-4CBA-B155-D6C216918888}" presName="ChildText" presStyleLbl="revTx" presStyleIdx="0" presStyleCnt="3">
        <dgm:presLayoutVars>
          <dgm:chMax val="0"/>
          <dgm:chPref val="0"/>
          <dgm:bulletEnabled val="1"/>
        </dgm:presLayoutVars>
      </dgm:prSet>
      <dgm:spPr/>
      <dgm:t>
        <a:bodyPr/>
        <a:lstStyle/>
        <a:p>
          <a:pPr rtl="1"/>
          <a:endParaRPr lang="ar-SA"/>
        </a:p>
      </dgm:t>
    </dgm:pt>
    <dgm:pt modelId="{7FFE52FF-478E-4971-942B-51816E44535A}" type="pres">
      <dgm:prSet presAssocID="{A589F9AC-3C05-424B-8054-BA96AA49DD51}" presName="sibTrans" presStyleCnt="0"/>
      <dgm:spPr/>
    </dgm:pt>
    <dgm:pt modelId="{EFDBC444-35D9-4CA5-891F-C4756E0EC26A}" type="pres">
      <dgm:prSet presAssocID="{23F12B14-8E52-40F7-95B2-4705B0EA95A5}" presName="composite" presStyleCnt="0"/>
      <dgm:spPr/>
    </dgm:pt>
    <dgm:pt modelId="{2945C3DE-C2D3-41DB-9E6C-E30969D462C3}" type="pres">
      <dgm:prSet presAssocID="{23F12B14-8E52-40F7-95B2-4705B0EA95A5}" presName="bentUpArrow1" presStyleLbl="alignImgPlace1" presStyleIdx="1" presStyleCnt="3" custLinFactNeighborX="17100" custLinFactNeighborY="4626"/>
      <dgm:spPr/>
    </dgm:pt>
    <dgm:pt modelId="{F65AD83F-2B2B-4725-BFF4-ECAC48DB5A33}" type="pres">
      <dgm:prSet presAssocID="{23F12B14-8E52-40F7-95B2-4705B0EA95A5}" presName="ParentText" presStyleLbl="node1" presStyleIdx="1" presStyleCnt="4" custLinFactNeighborX="15265" custLinFactNeighborY="-9344">
        <dgm:presLayoutVars>
          <dgm:chMax val="1"/>
          <dgm:chPref val="1"/>
          <dgm:bulletEnabled val="1"/>
        </dgm:presLayoutVars>
      </dgm:prSet>
      <dgm:spPr/>
      <dgm:t>
        <a:bodyPr/>
        <a:lstStyle/>
        <a:p>
          <a:pPr rtl="1"/>
          <a:endParaRPr lang="ar-SA"/>
        </a:p>
      </dgm:t>
    </dgm:pt>
    <dgm:pt modelId="{CA5AF434-6583-4F88-8341-FB1B29E78D3F}" type="pres">
      <dgm:prSet presAssocID="{23F12B14-8E52-40F7-95B2-4705B0EA95A5}" presName="ChildText" presStyleLbl="revTx" presStyleIdx="1" presStyleCnt="3">
        <dgm:presLayoutVars>
          <dgm:chMax val="0"/>
          <dgm:chPref val="0"/>
          <dgm:bulletEnabled val="1"/>
        </dgm:presLayoutVars>
      </dgm:prSet>
      <dgm:spPr/>
    </dgm:pt>
    <dgm:pt modelId="{29E92822-D9DA-4341-A502-83452CFC1E0B}" type="pres">
      <dgm:prSet presAssocID="{FF717F5D-5F66-4432-8FE0-A898444F8261}" presName="sibTrans" presStyleCnt="0"/>
      <dgm:spPr/>
    </dgm:pt>
    <dgm:pt modelId="{A45173F6-E7F8-4923-92D1-F5C1DF6B9881}" type="pres">
      <dgm:prSet presAssocID="{848BBFF9-1F31-47CE-9182-A570EFE422B8}" presName="composite" presStyleCnt="0"/>
      <dgm:spPr/>
    </dgm:pt>
    <dgm:pt modelId="{2C8867F6-591F-429E-9C19-139B16C590E2}" type="pres">
      <dgm:prSet presAssocID="{848BBFF9-1F31-47CE-9182-A570EFE422B8}" presName="bentUpArrow1" presStyleLbl="alignImgPlace1" presStyleIdx="2" presStyleCnt="3"/>
      <dgm:spPr/>
    </dgm:pt>
    <dgm:pt modelId="{EA74A813-36BD-43F8-910E-F32A5C039DB6}" type="pres">
      <dgm:prSet presAssocID="{848BBFF9-1F31-47CE-9182-A570EFE422B8}" presName="ParentText" presStyleLbl="node1" presStyleIdx="2" presStyleCnt="4">
        <dgm:presLayoutVars>
          <dgm:chMax val="1"/>
          <dgm:chPref val="1"/>
          <dgm:bulletEnabled val="1"/>
        </dgm:presLayoutVars>
      </dgm:prSet>
      <dgm:spPr/>
      <dgm:t>
        <a:bodyPr/>
        <a:lstStyle/>
        <a:p>
          <a:pPr rtl="1"/>
          <a:endParaRPr lang="ar-SA"/>
        </a:p>
      </dgm:t>
    </dgm:pt>
    <dgm:pt modelId="{06FBCD6C-E94F-4879-835E-E483E85193D6}" type="pres">
      <dgm:prSet presAssocID="{848BBFF9-1F31-47CE-9182-A570EFE422B8}" presName="ChildText" presStyleLbl="revTx" presStyleIdx="2" presStyleCnt="3">
        <dgm:presLayoutVars>
          <dgm:chMax val="0"/>
          <dgm:chPref val="0"/>
          <dgm:bulletEnabled val="1"/>
        </dgm:presLayoutVars>
      </dgm:prSet>
      <dgm:spPr/>
    </dgm:pt>
    <dgm:pt modelId="{E39CF01A-4180-409A-A45D-81F4EF3753D5}" type="pres">
      <dgm:prSet presAssocID="{8A5D210A-78A3-4B9B-9A69-57034519D3EB}" presName="sibTrans" presStyleCnt="0"/>
      <dgm:spPr/>
    </dgm:pt>
    <dgm:pt modelId="{67A82EE3-9527-4843-9E5E-A7772060A5D2}" type="pres">
      <dgm:prSet presAssocID="{01184BC8-9094-4205-AA53-848A27FE5315}" presName="composite" presStyleCnt="0"/>
      <dgm:spPr/>
    </dgm:pt>
    <dgm:pt modelId="{2E7DAB09-2A05-466A-A39C-821CA7051BFC}" type="pres">
      <dgm:prSet presAssocID="{01184BC8-9094-4205-AA53-848A27FE5315}" presName="ParentText" presStyleLbl="node1" presStyleIdx="3" presStyleCnt="4">
        <dgm:presLayoutVars>
          <dgm:chMax val="1"/>
          <dgm:chPref val="1"/>
          <dgm:bulletEnabled val="1"/>
        </dgm:presLayoutVars>
      </dgm:prSet>
      <dgm:spPr/>
      <dgm:t>
        <a:bodyPr/>
        <a:lstStyle/>
        <a:p>
          <a:pPr rtl="1"/>
          <a:endParaRPr lang="ar-SA"/>
        </a:p>
      </dgm:t>
    </dgm:pt>
  </dgm:ptLst>
  <dgm:cxnLst>
    <dgm:cxn modelId="{05918115-8688-4CDB-9C99-D6EA0DFC35AB}" srcId="{643CCA82-3B2D-4AAE-BEEB-A22F5290379D}" destId="{848BBFF9-1F31-47CE-9182-A570EFE422B8}" srcOrd="2" destOrd="0" parTransId="{4CEA4666-EF7B-4211-A7DC-B39ED95DE181}" sibTransId="{8A5D210A-78A3-4B9B-9A69-57034519D3EB}"/>
    <dgm:cxn modelId="{9D0F0911-F9C4-45F8-ABE0-571ABB83E499}" type="presOf" srcId="{01184BC8-9094-4205-AA53-848A27FE5315}" destId="{2E7DAB09-2A05-466A-A39C-821CA7051BFC}" srcOrd="0" destOrd="0" presId="urn:microsoft.com/office/officeart/2005/8/layout/StepDownProcess"/>
    <dgm:cxn modelId="{3BF926CF-052D-40C5-B35F-5E66667296FB}" srcId="{643CCA82-3B2D-4AAE-BEEB-A22F5290379D}" destId="{23F12B14-8E52-40F7-95B2-4705B0EA95A5}" srcOrd="1" destOrd="0" parTransId="{C994FB70-BA90-438F-B155-8827070EFCEF}" sibTransId="{FF717F5D-5F66-4432-8FE0-A898444F8261}"/>
    <dgm:cxn modelId="{A26F22A0-08B5-4D41-A9E9-65D8528482A1}" srcId="{643CCA82-3B2D-4AAE-BEEB-A22F5290379D}" destId="{01184BC8-9094-4205-AA53-848A27FE5315}" srcOrd="3" destOrd="0" parTransId="{6800EF1A-D073-49B5-B591-E6945C44BB77}" sibTransId="{23E67334-6858-4223-AB08-5DDF2D9258BB}"/>
    <dgm:cxn modelId="{F44E918E-5823-4FBC-8B8A-6788F081AB4C}" type="presOf" srcId="{848BBFF9-1F31-47CE-9182-A570EFE422B8}" destId="{EA74A813-36BD-43F8-910E-F32A5C039DB6}" srcOrd="0" destOrd="0" presId="urn:microsoft.com/office/officeart/2005/8/layout/StepDownProcess"/>
    <dgm:cxn modelId="{C1B6938C-69F6-4DFD-AA03-B56A2005D3F4}" type="presOf" srcId="{23F12B14-8E52-40F7-95B2-4705B0EA95A5}" destId="{F65AD83F-2B2B-4725-BFF4-ECAC48DB5A33}" srcOrd="0" destOrd="0" presId="urn:microsoft.com/office/officeart/2005/8/layout/StepDownProcess"/>
    <dgm:cxn modelId="{A82A600D-58B8-4E47-8029-59F3C22D1741}" type="presOf" srcId="{A0327E24-DF7D-4CBA-B155-D6C216918888}" destId="{6FC33E21-3F1A-4F42-8B35-09DB71689918}" srcOrd="0" destOrd="0" presId="urn:microsoft.com/office/officeart/2005/8/layout/StepDownProcess"/>
    <dgm:cxn modelId="{A728B008-71F7-4305-8A82-891D86076A6E}" type="presOf" srcId="{643CCA82-3B2D-4AAE-BEEB-A22F5290379D}" destId="{C4E0D338-759A-42F0-88CE-E80EE0C864EA}" srcOrd="0" destOrd="0" presId="urn:microsoft.com/office/officeart/2005/8/layout/StepDownProcess"/>
    <dgm:cxn modelId="{BE9DCBD5-2AB5-4776-B2BE-454772ABED44}" srcId="{643CCA82-3B2D-4AAE-BEEB-A22F5290379D}" destId="{A0327E24-DF7D-4CBA-B155-D6C216918888}" srcOrd="0" destOrd="0" parTransId="{01970A37-3BA4-475F-A4B5-B33F838EF407}" sibTransId="{A589F9AC-3C05-424B-8054-BA96AA49DD51}"/>
    <dgm:cxn modelId="{8BD2983E-F638-4292-AF33-127E73361108}" type="presParOf" srcId="{C4E0D338-759A-42F0-88CE-E80EE0C864EA}" destId="{EE148520-80FE-466B-8E5F-D74C391D029A}" srcOrd="0" destOrd="0" presId="urn:microsoft.com/office/officeart/2005/8/layout/StepDownProcess"/>
    <dgm:cxn modelId="{C973463A-ED86-4F36-A2CF-31939D732459}" type="presParOf" srcId="{EE148520-80FE-466B-8E5F-D74C391D029A}" destId="{B224C7CD-AF94-4704-9C36-26D1B159B67A}" srcOrd="0" destOrd="0" presId="urn:microsoft.com/office/officeart/2005/8/layout/StepDownProcess"/>
    <dgm:cxn modelId="{C4D1E072-4513-49A8-8E21-064643B1110C}" type="presParOf" srcId="{EE148520-80FE-466B-8E5F-D74C391D029A}" destId="{6FC33E21-3F1A-4F42-8B35-09DB71689918}" srcOrd="1" destOrd="0" presId="urn:microsoft.com/office/officeart/2005/8/layout/StepDownProcess"/>
    <dgm:cxn modelId="{F2E995C1-36D4-4CF9-8579-B82C2474335E}" type="presParOf" srcId="{EE148520-80FE-466B-8E5F-D74C391D029A}" destId="{D498BFA9-DA02-49F4-8EA2-8C79C534324E}" srcOrd="2" destOrd="0" presId="urn:microsoft.com/office/officeart/2005/8/layout/StepDownProcess"/>
    <dgm:cxn modelId="{42338215-D9C0-473C-BF0D-1BF57D8F9448}" type="presParOf" srcId="{C4E0D338-759A-42F0-88CE-E80EE0C864EA}" destId="{7FFE52FF-478E-4971-942B-51816E44535A}" srcOrd="1" destOrd="0" presId="urn:microsoft.com/office/officeart/2005/8/layout/StepDownProcess"/>
    <dgm:cxn modelId="{1AEA21CD-A878-47BB-88AD-10252661407F}" type="presParOf" srcId="{C4E0D338-759A-42F0-88CE-E80EE0C864EA}" destId="{EFDBC444-35D9-4CA5-891F-C4756E0EC26A}" srcOrd="2" destOrd="0" presId="urn:microsoft.com/office/officeart/2005/8/layout/StepDownProcess"/>
    <dgm:cxn modelId="{B2E71404-527B-4D5A-96AD-60215E4ECE23}" type="presParOf" srcId="{EFDBC444-35D9-4CA5-891F-C4756E0EC26A}" destId="{2945C3DE-C2D3-41DB-9E6C-E30969D462C3}" srcOrd="0" destOrd="0" presId="urn:microsoft.com/office/officeart/2005/8/layout/StepDownProcess"/>
    <dgm:cxn modelId="{6FD7C0D5-8A7F-48F9-8CFF-D6A59BB8EA2F}" type="presParOf" srcId="{EFDBC444-35D9-4CA5-891F-C4756E0EC26A}" destId="{F65AD83F-2B2B-4725-BFF4-ECAC48DB5A33}" srcOrd="1" destOrd="0" presId="urn:microsoft.com/office/officeart/2005/8/layout/StepDownProcess"/>
    <dgm:cxn modelId="{B6AE4F1C-69CF-459B-A159-8C11554E5EE5}" type="presParOf" srcId="{EFDBC444-35D9-4CA5-891F-C4756E0EC26A}" destId="{CA5AF434-6583-4F88-8341-FB1B29E78D3F}" srcOrd="2" destOrd="0" presId="urn:microsoft.com/office/officeart/2005/8/layout/StepDownProcess"/>
    <dgm:cxn modelId="{B53EFF67-616D-4785-A701-285F47E21DDA}" type="presParOf" srcId="{C4E0D338-759A-42F0-88CE-E80EE0C864EA}" destId="{29E92822-D9DA-4341-A502-83452CFC1E0B}" srcOrd="3" destOrd="0" presId="urn:microsoft.com/office/officeart/2005/8/layout/StepDownProcess"/>
    <dgm:cxn modelId="{C82A6E4E-E421-440E-84D4-C5300FC0140A}" type="presParOf" srcId="{C4E0D338-759A-42F0-88CE-E80EE0C864EA}" destId="{A45173F6-E7F8-4923-92D1-F5C1DF6B9881}" srcOrd="4" destOrd="0" presId="urn:microsoft.com/office/officeart/2005/8/layout/StepDownProcess"/>
    <dgm:cxn modelId="{4ED37FE4-29F8-49A0-9F75-3190E7B38585}" type="presParOf" srcId="{A45173F6-E7F8-4923-92D1-F5C1DF6B9881}" destId="{2C8867F6-591F-429E-9C19-139B16C590E2}" srcOrd="0" destOrd="0" presId="urn:microsoft.com/office/officeart/2005/8/layout/StepDownProcess"/>
    <dgm:cxn modelId="{68786ED1-E715-419F-AD08-6E1244398D34}" type="presParOf" srcId="{A45173F6-E7F8-4923-92D1-F5C1DF6B9881}" destId="{EA74A813-36BD-43F8-910E-F32A5C039DB6}" srcOrd="1" destOrd="0" presId="urn:microsoft.com/office/officeart/2005/8/layout/StepDownProcess"/>
    <dgm:cxn modelId="{D2B2B87E-AFE8-46D6-B26E-CA75F7FFD655}" type="presParOf" srcId="{A45173F6-E7F8-4923-92D1-F5C1DF6B9881}" destId="{06FBCD6C-E94F-4879-835E-E483E85193D6}" srcOrd="2" destOrd="0" presId="urn:microsoft.com/office/officeart/2005/8/layout/StepDownProcess"/>
    <dgm:cxn modelId="{DBF0EC57-41D4-4FE1-A2C5-8E9119C0CFF5}" type="presParOf" srcId="{C4E0D338-759A-42F0-88CE-E80EE0C864EA}" destId="{E39CF01A-4180-409A-A45D-81F4EF3753D5}" srcOrd="5" destOrd="0" presId="urn:microsoft.com/office/officeart/2005/8/layout/StepDownProcess"/>
    <dgm:cxn modelId="{BEB95CAA-EC6D-4DE6-8DF6-58AE8BB743A2}" type="presParOf" srcId="{C4E0D338-759A-42F0-88CE-E80EE0C864EA}" destId="{67A82EE3-9527-4843-9E5E-A7772060A5D2}" srcOrd="6" destOrd="0" presId="urn:microsoft.com/office/officeart/2005/8/layout/StepDownProcess"/>
    <dgm:cxn modelId="{BE740449-A0CF-412A-9D09-7BFC01544D36}" type="presParOf" srcId="{67A82EE3-9527-4843-9E5E-A7772060A5D2}" destId="{2E7DAB09-2A05-466A-A39C-821CA7051BFC}"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24C7CD-AF94-4704-9C36-26D1B159B67A}">
      <dsp:nvSpPr>
        <dsp:cNvPr id="0" name=""/>
        <dsp:cNvSpPr/>
      </dsp:nvSpPr>
      <dsp:spPr>
        <a:xfrm rot="5400000">
          <a:off x="758569" y="855206"/>
          <a:ext cx="1382173" cy="1228956"/>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C33E21-3F1A-4F42-8B35-09DB71689918}">
      <dsp:nvSpPr>
        <dsp:cNvPr id="0" name=""/>
        <dsp:cNvSpPr/>
      </dsp:nvSpPr>
      <dsp:spPr>
        <a:xfrm>
          <a:off x="241328" y="0"/>
          <a:ext cx="2623773" cy="1164103"/>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t>وصف كمي او كيفي لسلوك او ظاهرة معينة</a:t>
          </a:r>
          <a:endParaRPr lang="ar-SA" sz="1800" kern="1200" dirty="0"/>
        </a:p>
      </dsp:txBody>
      <dsp:txXfrm>
        <a:off x="298165" y="56837"/>
        <a:ext cx="2510099" cy="1050429"/>
      </dsp:txXfrm>
    </dsp:sp>
    <dsp:sp modelId="{D498BFA9-DA02-49F4-8EA2-8C79C534324E}">
      <dsp:nvSpPr>
        <dsp:cNvPr id="0" name=""/>
        <dsp:cNvSpPr/>
      </dsp:nvSpPr>
      <dsp:spPr>
        <a:xfrm>
          <a:off x="2331093" y="100117"/>
          <a:ext cx="1321671" cy="1028081"/>
        </a:xfrm>
        <a:prstGeom prst="rect">
          <a:avLst/>
        </a:prstGeom>
        <a:noFill/>
        <a:ln>
          <a:noFill/>
        </a:ln>
        <a:effectLst/>
      </dsp:spPr>
      <dsp:style>
        <a:lnRef idx="0">
          <a:scrgbClr r="0" g="0" b="0"/>
        </a:lnRef>
        <a:fillRef idx="0">
          <a:scrgbClr r="0" g="0" b="0"/>
        </a:fillRef>
        <a:effectRef idx="0">
          <a:scrgbClr r="0" g="0" b="0"/>
        </a:effectRef>
        <a:fontRef idx="minor"/>
      </dsp:style>
    </dsp:sp>
    <dsp:sp modelId="{2945C3DE-C2D3-41DB-9E6C-E30969D462C3}">
      <dsp:nvSpPr>
        <dsp:cNvPr id="0" name=""/>
        <dsp:cNvSpPr/>
      </dsp:nvSpPr>
      <dsp:spPr>
        <a:xfrm rot="5400000">
          <a:off x="2306988" y="2805585"/>
          <a:ext cx="1079485" cy="1228956"/>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5AD83F-2B2B-4725-BFF4-ECAC48DB5A33}">
      <dsp:nvSpPr>
        <dsp:cNvPr id="0" name=""/>
        <dsp:cNvSpPr/>
      </dsp:nvSpPr>
      <dsp:spPr>
        <a:xfrm>
          <a:off x="2088236" y="1440161"/>
          <a:ext cx="1817218" cy="127199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t>تحديد مختلف المتغيرات المتضمنة في تشكيله، واكتشاف العلاقات القائمة بينها</a:t>
          </a:r>
          <a:endParaRPr lang="ar-SA" sz="1800" kern="1200" dirty="0"/>
        </a:p>
      </dsp:txBody>
      <dsp:txXfrm>
        <a:off x="2150341" y="1502266"/>
        <a:ext cx="1693008" cy="1147784"/>
      </dsp:txXfrm>
    </dsp:sp>
    <dsp:sp modelId="{CA5AF434-6583-4F88-8341-FB1B29E78D3F}">
      <dsp:nvSpPr>
        <dsp:cNvPr id="0" name=""/>
        <dsp:cNvSpPr/>
      </dsp:nvSpPr>
      <dsp:spPr>
        <a:xfrm>
          <a:off x="3628057" y="1680330"/>
          <a:ext cx="1321671" cy="1028081"/>
        </a:xfrm>
        <a:prstGeom prst="rect">
          <a:avLst/>
        </a:prstGeom>
        <a:noFill/>
        <a:ln>
          <a:noFill/>
        </a:ln>
        <a:effectLst/>
      </dsp:spPr>
      <dsp:style>
        <a:lnRef idx="0">
          <a:scrgbClr r="0" g="0" b="0"/>
        </a:lnRef>
        <a:fillRef idx="0">
          <a:scrgbClr r="0" g="0" b="0"/>
        </a:fillRef>
        <a:effectRef idx="0">
          <a:scrgbClr r="0" g="0" b="0"/>
        </a:effectRef>
        <a:fontRef idx="minor"/>
      </dsp:style>
    </dsp:sp>
    <dsp:sp modelId="{2C8867F6-591F-429E-9C19-139B16C590E2}">
      <dsp:nvSpPr>
        <dsp:cNvPr id="0" name=""/>
        <dsp:cNvSpPr/>
      </dsp:nvSpPr>
      <dsp:spPr>
        <a:xfrm rot="5400000">
          <a:off x="3797077" y="4184518"/>
          <a:ext cx="1079485" cy="1228956"/>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74A813-36BD-43F8-910E-F32A5C039DB6}">
      <dsp:nvSpPr>
        <dsp:cNvPr id="0" name=""/>
        <dsp:cNvSpPr/>
      </dsp:nvSpPr>
      <dsp:spPr>
        <a:xfrm>
          <a:off x="3511078" y="2987886"/>
          <a:ext cx="1817218" cy="127199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t>محاولة اكتشاف الأسباب الكامنة وراء حدوث السلوك</a:t>
          </a:r>
          <a:endParaRPr lang="ar-SA" sz="1800" kern="1200" dirty="0"/>
        </a:p>
      </dsp:txBody>
      <dsp:txXfrm>
        <a:off x="3573183" y="3049991"/>
        <a:ext cx="1693008" cy="1147784"/>
      </dsp:txXfrm>
    </dsp:sp>
    <dsp:sp modelId="{06FBCD6C-E94F-4879-835E-E483E85193D6}">
      <dsp:nvSpPr>
        <dsp:cNvPr id="0" name=""/>
        <dsp:cNvSpPr/>
      </dsp:nvSpPr>
      <dsp:spPr>
        <a:xfrm>
          <a:off x="5328297" y="3109199"/>
          <a:ext cx="1321671" cy="1028081"/>
        </a:xfrm>
        <a:prstGeom prst="rect">
          <a:avLst/>
        </a:prstGeom>
        <a:noFill/>
        <a:ln>
          <a:noFill/>
        </a:ln>
        <a:effectLst/>
      </dsp:spPr>
      <dsp:style>
        <a:lnRef idx="0">
          <a:scrgbClr r="0" g="0" b="0"/>
        </a:lnRef>
        <a:fillRef idx="0">
          <a:scrgbClr r="0" g="0" b="0"/>
        </a:fillRef>
        <a:effectRef idx="0">
          <a:scrgbClr r="0" g="0" b="0"/>
        </a:effectRef>
        <a:fontRef idx="minor"/>
      </dsp:style>
    </dsp:sp>
    <dsp:sp modelId="{2E7DAB09-2A05-466A-A39C-821CA7051BFC}">
      <dsp:nvSpPr>
        <dsp:cNvPr id="0" name=""/>
        <dsp:cNvSpPr/>
      </dsp:nvSpPr>
      <dsp:spPr>
        <a:xfrm>
          <a:off x="5211319" y="4416755"/>
          <a:ext cx="1817218" cy="127199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smtClean="0"/>
            <a:t>وصياغة التفسيرات المحتملة باستخدام المنهج العلمي</a:t>
          </a:r>
          <a:endParaRPr lang="ar-SA" sz="1800" kern="1200" dirty="0"/>
        </a:p>
      </dsp:txBody>
      <dsp:txXfrm>
        <a:off x="5273424" y="4478860"/>
        <a:ext cx="1693008" cy="1147784"/>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838BDBC-BD7E-41F8-AF27-E0F9468F641D}" type="datetimeFigureOut">
              <a:rPr lang="ar-SA" smtClean="0"/>
              <a:t>21/04/37</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F725060-8187-4EB9-8D0C-73FC41852D59}" type="slidenum">
              <a:rPr lang="ar-SA" smtClean="0"/>
              <a:t>‹#›</a:t>
            </a:fld>
            <a:endParaRPr lang="ar-SA"/>
          </a:p>
        </p:txBody>
      </p:sp>
    </p:spTree>
    <p:extLst>
      <p:ext uri="{BB962C8B-B14F-4D97-AF65-F5344CB8AC3E}">
        <p14:creationId xmlns:p14="http://schemas.microsoft.com/office/powerpoint/2010/main" val="20044201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dirty="0" smtClean="0"/>
              <a:t>يركز علم النفس على دراسة السلوك البشري.</a:t>
            </a:r>
            <a:r>
              <a:rPr lang="ar-SA" baseline="0" dirty="0" smtClean="0"/>
              <a:t> مثلا دراسة ردة فعل الاطفال تحت ظرف معين في معامل متخصصه او في الحياة </a:t>
            </a:r>
            <a:r>
              <a:rPr lang="ar-SA" baseline="0" dirty="0" err="1" smtClean="0"/>
              <a:t>اليوميه</a:t>
            </a:r>
            <a:r>
              <a:rPr lang="ar-SA" baseline="0" dirty="0" smtClean="0"/>
              <a:t>. الباحث في علم النفس الاكلينيكي يمكنه جمع معلومات عن المريض </a:t>
            </a:r>
            <a:r>
              <a:rPr lang="ar-SA" baseline="0" dirty="0" err="1" smtClean="0"/>
              <a:t>كالشخصيه</a:t>
            </a:r>
            <a:r>
              <a:rPr lang="ar-SA" baseline="0" dirty="0" smtClean="0"/>
              <a:t> والسلوك. </a:t>
            </a:r>
            <a:endParaRPr lang="ar-SA" dirty="0"/>
          </a:p>
        </p:txBody>
      </p:sp>
      <p:sp>
        <p:nvSpPr>
          <p:cNvPr id="4" name="Slide Number Placeholder 3"/>
          <p:cNvSpPr>
            <a:spLocks noGrp="1"/>
          </p:cNvSpPr>
          <p:nvPr>
            <p:ph type="sldNum" sz="quarter" idx="10"/>
          </p:nvPr>
        </p:nvSpPr>
        <p:spPr/>
        <p:txBody>
          <a:bodyPr/>
          <a:lstStyle/>
          <a:p>
            <a:fld id="{BF725060-8187-4EB9-8D0C-73FC41852D59}" type="slidenum">
              <a:rPr lang="ar-SA" smtClean="0"/>
              <a:t>3</a:t>
            </a:fld>
            <a:endParaRPr lang="ar-SA"/>
          </a:p>
        </p:txBody>
      </p:sp>
    </p:spTree>
    <p:extLst>
      <p:ext uri="{BB962C8B-B14F-4D97-AF65-F5344CB8AC3E}">
        <p14:creationId xmlns:p14="http://schemas.microsoft.com/office/powerpoint/2010/main" val="3791677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C8E47082-E9F7-44F2-8329-DD9218E249C0}" type="datetimeFigureOut">
              <a:rPr lang="ar-SA" smtClean="0"/>
              <a:t>21/04/37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CA963E8-49C3-468E-8FDE-8E1C8AB8A44B}" type="slidenum">
              <a:rPr lang="ar-SA" smtClean="0"/>
              <a:t>‹#›</a:t>
            </a:fld>
            <a:endParaRPr lang="ar-SA"/>
          </a:p>
        </p:txBody>
      </p:sp>
    </p:spTree>
    <p:extLst>
      <p:ext uri="{BB962C8B-B14F-4D97-AF65-F5344CB8AC3E}">
        <p14:creationId xmlns:p14="http://schemas.microsoft.com/office/powerpoint/2010/main" val="1170249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8E47082-E9F7-44F2-8329-DD9218E249C0}" type="datetimeFigureOut">
              <a:rPr lang="ar-SA" smtClean="0"/>
              <a:t>21/04/37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CA963E8-49C3-468E-8FDE-8E1C8AB8A44B}" type="slidenum">
              <a:rPr lang="ar-SA" smtClean="0"/>
              <a:t>‹#›</a:t>
            </a:fld>
            <a:endParaRPr lang="ar-SA"/>
          </a:p>
        </p:txBody>
      </p:sp>
    </p:spTree>
    <p:extLst>
      <p:ext uri="{BB962C8B-B14F-4D97-AF65-F5344CB8AC3E}">
        <p14:creationId xmlns:p14="http://schemas.microsoft.com/office/powerpoint/2010/main" val="76562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8E47082-E9F7-44F2-8329-DD9218E249C0}" type="datetimeFigureOut">
              <a:rPr lang="ar-SA" smtClean="0"/>
              <a:t>21/04/37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CA963E8-49C3-468E-8FDE-8E1C8AB8A44B}" type="slidenum">
              <a:rPr lang="ar-SA" smtClean="0"/>
              <a:t>‹#›</a:t>
            </a:fld>
            <a:endParaRPr lang="ar-SA"/>
          </a:p>
        </p:txBody>
      </p:sp>
    </p:spTree>
    <p:extLst>
      <p:ext uri="{BB962C8B-B14F-4D97-AF65-F5344CB8AC3E}">
        <p14:creationId xmlns:p14="http://schemas.microsoft.com/office/powerpoint/2010/main" val="43987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8E47082-E9F7-44F2-8329-DD9218E249C0}" type="datetimeFigureOut">
              <a:rPr lang="ar-SA" smtClean="0"/>
              <a:t>21/04/37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CA963E8-49C3-468E-8FDE-8E1C8AB8A44B}" type="slidenum">
              <a:rPr lang="ar-SA" smtClean="0"/>
              <a:t>‹#›</a:t>
            </a:fld>
            <a:endParaRPr lang="ar-SA"/>
          </a:p>
        </p:txBody>
      </p:sp>
    </p:spTree>
    <p:extLst>
      <p:ext uri="{BB962C8B-B14F-4D97-AF65-F5344CB8AC3E}">
        <p14:creationId xmlns:p14="http://schemas.microsoft.com/office/powerpoint/2010/main" val="2439553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E47082-E9F7-44F2-8329-DD9218E249C0}" type="datetimeFigureOut">
              <a:rPr lang="ar-SA" smtClean="0"/>
              <a:t>21/04/37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CA963E8-49C3-468E-8FDE-8E1C8AB8A44B}" type="slidenum">
              <a:rPr lang="ar-SA" smtClean="0"/>
              <a:t>‹#›</a:t>
            </a:fld>
            <a:endParaRPr lang="ar-SA"/>
          </a:p>
        </p:txBody>
      </p:sp>
    </p:spTree>
    <p:extLst>
      <p:ext uri="{BB962C8B-B14F-4D97-AF65-F5344CB8AC3E}">
        <p14:creationId xmlns:p14="http://schemas.microsoft.com/office/powerpoint/2010/main" val="2260339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C8E47082-E9F7-44F2-8329-DD9218E249C0}" type="datetimeFigureOut">
              <a:rPr lang="ar-SA" smtClean="0"/>
              <a:t>21/04/37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CA963E8-49C3-468E-8FDE-8E1C8AB8A44B}" type="slidenum">
              <a:rPr lang="ar-SA" smtClean="0"/>
              <a:t>‹#›</a:t>
            </a:fld>
            <a:endParaRPr lang="ar-SA"/>
          </a:p>
        </p:txBody>
      </p:sp>
    </p:spTree>
    <p:extLst>
      <p:ext uri="{BB962C8B-B14F-4D97-AF65-F5344CB8AC3E}">
        <p14:creationId xmlns:p14="http://schemas.microsoft.com/office/powerpoint/2010/main" val="1853128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C8E47082-E9F7-44F2-8329-DD9218E249C0}" type="datetimeFigureOut">
              <a:rPr lang="ar-SA" smtClean="0"/>
              <a:t>21/04/37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9CA963E8-49C3-468E-8FDE-8E1C8AB8A44B}" type="slidenum">
              <a:rPr lang="ar-SA" smtClean="0"/>
              <a:t>‹#›</a:t>
            </a:fld>
            <a:endParaRPr lang="ar-SA"/>
          </a:p>
        </p:txBody>
      </p:sp>
    </p:spTree>
    <p:extLst>
      <p:ext uri="{BB962C8B-B14F-4D97-AF65-F5344CB8AC3E}">
        <p14:creationId xmlns:p14="http://schemas.microsoft.com/office/powerpoint/2010/main" val="2858984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C8E47082-E9F7-44F2-8329-DD9218E249C0}" type="datetimeFigureOut">
              <a:rPr lang="ar-SA" smtClean="0"/>
              <a:t>21/04/37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9CA963E8-49C3-468E-8FDE-8E1C8AB8A44B}" type="slidenum">
              <a:rPr lang="ar-SA" smtClean="0"/>
              <a:t>‹#›</a:t>
            </a:fld>
            <a:endParaRPr lang="ar-SA"/>
          </a:p>
        </p:txBody>
      </p:sp>
    </p:spTree>
    <p:extLst>
      <p:ext uri="{BB962C8B-B14F-4D97-AF65-F5344CB8AC3E}">
        <p14:creationId xmlns:p14="http://schemas.microsoft.com/office/powerpoint/2010/main" val="1104027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47082-E9F7-44F2-8329-DD9218E249C0}" type="datetimeFigureOut">
              <a:rPr lang="ar-SA" smtClean="0"/>
              <a:t>21/04/37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9CA963E8-49C3-468E-8FDE-8E1C8AB8A44B}" type="slidenum">
              <a:rPr lang="ar-SA" smtClean="0"/>
              <a:t>‹#›</a:t>
            </a:fld>
            <a:endParaRPr lang="ar-SA"/>
          </a:p>
        </p:txBody>
      </p:sp>
    </p:spTree>
    <p:extLst>
      <p:ext uri="{BB962C8B-B14F-4D97-AF65-F5344CB8AC3E}">
        <p14:creationId xmlns:p14="http://schemas.microsoft.com/office/powerpoint/2010/main" val="1768941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E47082-E9F7-44F2-8329-DD9218E249C0}" type="datetimeFigureOut">
              <a:rPr lang="ar-SA" smtClean="0"/>
              <a:t>21/04/37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CA963E8-49C3-468E-8FDE-8E1C8AB8A44B}" type="slidenum">
              <a:rPr lang="ar-SA" smtClean="0"/>
              <a:t>‹#›</a:t>
            </a:fld>
            <a:endParaRPr lang="ar-SA"/>
          </a:p>
        </p:txBody>
      </p:sp>
    </p:spTree>
    <p:extLst>
      <p:ext uri="{BB962C8B-B14F-4D97-AF65-F5344CB8AC3E}">
        <p14:creationId xmlns:p14="http://schemas.microsoft.com/office/powerpoint/2010/main" val="301376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E47082-E9F7-44F2-8329-DD9218E249C0}" type="datetimeFigureOut">
              <a:rPr lang="ar-SA" smtClean="0"/>
              <a:t>21/04/37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CA963E8-49C3-468E-8FDE-8E1C8AB8A44B}" type="slidenum">
              <a:rPr lang="ar-SA" smtClean="0"/>
              <a:t>‹#›</a:t>
            </a:fld>
            <a:endParaRPr lang="ar-SA"/>
          </a:p>
        </p:txBody>
      </p:sp>
    </p:spTree>
    <p:extLst>
      <p:ext uri="{BB962C8B-B14F-4D97-AF65-F5344CB8AC3E}">
        <p14:creationId xmlns:p14="http://schemas.microsoft.com/office/powerpoint/2010/main" val="1795069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8E47082-E9F7-44F2-8329-DD9218E249C0}" type="datetimeFigureOut">
              <a:rPr lang="ar-SA" smtClean="0"/>
              <a:t>21/04/37</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CA963E8-49C3-468E-8FDE-8E1C8AB8A44B}" type="slidenum">
              <a:rPr lang="ar-SA" smtClean="0"/>
              <a:t>‹#›</a:t>
            </a:fld>
            <a:endParaRPr lang="ar-SA"/>
          </a:p>
        </p:txBody>
      </p:sp>
    </p:spTree>
    <p:extLst>
      <p:ext uri="{BB962C8B-B14F-4D97-AF65-F5344CB8AC3E}">
        <p14:creationId xmlns:p14="http://schemas.microsoft.com/office/powerpoint/2010/main" val="3318742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علم النفس التجريبي</a:t>
            </a:r>
            <a:br>
              <a:rPr lang="ar-SA" dirty="0" smtClean="0"/>
            </a:br>
            <a:r>
              <a:rPr lang="ar-SA" dirty="0" smtClean="0"/>
              <a:t>361 نفس</a:t>
            </a:r>
            <a:endParaRPr lang="ar-SA" dirty="0"/>
          </a:p>
        </p:txBody>
      </p:sp>
      <p:sp>
        <p:nvSpPr>
          <p:cNvPr id="3" name="Subtitle 2"/>
          <p:cNvSpPr>
            <a:spLocks noGrp="1"/>
          </p:cNvSpPr>
          <p:nvPr>
            <p:ph type="subTitle" idx="1"/>
          </p:nvPr>
        </p:nvSpPr>
        <p:spPr/>
        <p:txBody>
          <a:bodyPr/>
          <a:lstStyle/>
          <a:p>
            <a:r>
              <a:rPr lang="ar-SA" dirty="0" smtClean="0"/>
              <a:t>الفصل الدراسي الاول 36/37</a:t>
            </a:r>
          </a:p>
          <a:p>
            <a:r>
              <a:rPr lang="ar-SA" dirty="0" err="1" smtClean="0"/>
              <a:t>أ.افنان</a:t>
            </a:r>
            <a:r>
              <a:rPr lang="ar-SA" dirty="0" smtClean="0"/>
              <a:t> الشريف</a:t>
            </a:r>
            <a:endParaRPr lang="ar-SA" dirty="0"/>
          </a:p>
        </p:txBody>
      </p:sp>
    </p:spTree>
    <p:extLst>
      <p:ext uri="{BB962C8B-B14F-4D97-AF65-F5344CB8AC3E}">
        <p14:creationId xmlns:p14="http://schemas.microsoft.com/office/powerpoint/2010/main" val="1662525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t>الطابع التراكمي (غير شخصي</a:t>
            </a:r>
            <a:r>
              <a:rPr lang="ar-SA" dirty="0" smtClean="0"/>
              <a:t>)</a:t>
            </a:r>
            <a:endParaRPr lang="ar-SA" dirty="0"/>
          </a:p>
        </p:txBody>
      </p:sp>
      <p:sp>
        <p:nvSpPr>
          <p:cNvPr id="3" name="Content Placeholder 2"/>
          <p:cNvSpPr>
            <a:spLocks noGrp="1"/>
          </p:cNvSpPr>
          <p:nvPr>
            <p:ph idx="1"/>
          </p:nvPr>
        </p:nvSpPr>
        <p:spPr/>
        <p:txBody>
          <a:bodyPr/>
          <a:lstStyle/>
          <a:p>
            <a:r>
              <a:rPr lang="ar-SA" dirty="0" smtClean="0"/>
              <a:t>ينسب أي اختراع او اكتشاف علمي في مراحلة الاولى الى عالم معين</a:t>
            </a:r>
          </a:p>
          <a:p>
            <a:r>
              <a:rPr lang="ar-SA" dirty="0" smtClean="0"/>
              <a:t>العلم يتسم بالموضوعية والقابلية للتحقق والاعادة يجعل أي اختراع او اكتشاف يفقده الطابع الشخصي ويضاف الى التراث العلمي الإنساني</a:t>
            </a:r>
            <a:endParaRPr lang="ar-SA" dirty="0"/>
          </a:p>
        </p:txBody>
      </p:sp>
    </p:spTree>
    <p:extLst>
      <p:ext uri="{BB962C8B-B14F-4D97-AF65-F5344CB8AC3E}">
        <p14:creationId xmlns:p14="http://schemas.microsoft.com/office/powerpoint/2010/main" val="1833649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وجود علاقة دينامية بين المشاهدات الواقعية والنظريات </a:t>
            </a:r>
            <a:r>
              <a:rPr lang="ar-SA" dirty="0" smtClean="0"/>
              <a:t>العلمية</a:t>
            </a:r>
            <a:endParaRPr lang="ar-SA" dirty="0"/>
          </a:p>
        </p:txBody>
      </p:sp>
      <p:sp>
        <p:nvSpPr>
          <p:cNvPr id="3" name="Content Placeholder 2"/>
          <p:cNvSpPr>
            <a:spLocks noGrp="1"/>
          </p:cNvSpPr>
          <p:nvPr>
            <p:ph idx="1"/>
          </p:nvPr>
        </p:nvSpPr>
        <p:spPr/>
        <p:txBody>
          <a:bodyPr/>
          <a:lstStyle/>
          <a:p>
            <a:r>
              <a:rPr lang="ar-SA" dirty="0"/>
              <a:t>وجود علاقة دينامية بين المشاهدات الواقعية والنظريات العلمية، فالنشاط العلمي نشاط دينامي متتابع الحلقات تتفاعل فيه كل من المشاهدة والمفاهيم النظرية التي تمثل النماذج النظرية المجردة</a:t>
            </a:r>
          </a:p>
        </p:txBody>
      </p:sp>
    </p:spTree>
    <p:extLst>
      <p:ext uri="{BB962C8B-B14F-4D97-AF65-F5344CB8AC3E}">
        <p14:creationId xmlns:p14="http://schemas.microsoft.com/office/powerpoint/2010/main" val="1050184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t>قابلية العلم لان يصحح </a:t>
            </a:r>
            <a:r>
              <a:rPr lang="ar-SA" dirty="0" smtClean="0"/>
              <a:t>نفسه</a:t>
            </a:r>
            <a:endParaRPr lang="ar-SA" dirty="0"/>
          </a:p>
        </p:txBody>
      </p:sp>
      <p:sp>
        <p:nvSpPr>
          <p:cNvPr id="3" name="Content Placeholder 2"/>
          <p:cNvSpPr>
            <a:spLocks noGrp="1"/>
          </p:cNvSpPr>
          <p:nvPr>
            <p:ph idx="1"/>
          </p:nvPr>
        </p:nvSpPr>
        <p:spPr/>
        <p:txBody>
          <a:bodyPr/>
          <a:lstStyle/>
          <a:p>
            <a:r>
              <a:rPr lang="ar-SA" dirty="0" smtClean="0"/>
              <a:t>الخطأ في البحث التجريبي وارد</a:t>
            </a:r>
          </a:p>
          <a:p>
            <a:r>
              <a:rPr lang="ar-SA" dirty="0" smtClean="0"/>
              <a:t>يساهم العلم في التقليل من الاخطاء حتى نصل الى نتائج يمكننا الاعتماد عليها</a:t>
            </a:r>
          </a:p>
          <a:p>
            <a:r>
              <a:rPr lang="ar-SA" dirty="0" smtClean="0"/>
              <a:t>يتبع الباحثون طريقه واحده في التفكير واسلوب واحد في البحث هو </a:t>
            </a:r>
            <a:r>
              <a:rPr lang="ar-SA" dirty="0" smtClean="0">
                <a:solidFill>
                  <a:srgbClr val="C00000"/>
                </a:solidFill>
              </a:rPr>
              <a:t>المنهج العلمي </a:t>
            </a:r>
            <a:r>
              <a:rPr lang="ar-SA" dirty="0" smtClean="0"/>
              <a:t>لذلك يمكن للبحوث </a:t>
            </a:r>
            <a:r>
              <a:rPr lang="ar-SA" dirty="0" err="1" smtClean="0"/>
              <a:t>التحققية</a:t>
            </a:r>
            <a:r>
              <a:rPr lang="ar-SA" dirty="0" smtClean="0"/>
              <a:t> تصحيح نتائج البحوث الخاطئة </a:t>
            </a:r>
            <a:endParaRPr lang="ar-SA" dirty="0">
              <a:solidFill>
                <a:srgbClr val="C00000"/>
              </a:solidFill>
            </a:endParaRPr>
          </a:p>
        </p:txBody>
      </p:sp>
    </p:spTree>
    <p:extLst>
      <p:ext uri="{BB962C8B-B14F-4D97-AF65-F5344CB8AC3E}">
        <p14:creationId xmlns:p14="http://schemas.microsoft.com/office/powerpoint/2010/main" val="2652152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وظائف العلم</a:t>
            </a:r>
            <a:endParaRPr lang="ar-SA" dirty="0"/>
          </a:p>
        </p:txBody>
      </p:sp>
      <p:sp>
        <p:nvSpPr>
          <p:cNvPr id="3" name="Content Placeholder 2"/>
          <p:cNvSpPr>
            <a:spLocks noGrp="1"/>
          </p:cNvSpPr>
          <p:nvPr>
            <p:ph idx="1"/>
          </p:nvPr>
        </p:nvSpPr>
        <p:spPr/>
        <p:txBody>
          <a:bodyPr/>
          <a:lstStyle/>
          <a:p>
            <a:r>
              <a:rPr lang="ar-SA" dirty="0"/>
              <a:t>تتجسد وظائف العلم في الإجابة عن الأسئلة </a:t>
            </a:r>
            <a:r>
              <a:rPr lang="ar-SA" dirty="0" smtClean="0"/>
              <a:t>التالية:</a:t>
            </a:r>
          </a:p>
          <a:p>
            <a:pPr marL="400050" lvl="1" indent="0">
              <a:buNone/>
            </a:pPr>
            <a:r>
              <a:rPr lang="ar-SA" dirty="0" smtClean="0"/>
              <a:t> ماذا</a:t>
            </a:r>
            <a:r>
              <a:rPr lang="ar-SA" dirty="0"/>
              <a:t>؟ وكيف ؟ ولماذا </a:t>
            </a:r>
            <a:r>
              <a:rPr lang="ar-SA" dirty="0" smtClean="0"/>
              <a:t>؟</a:t>
            </a:r>
          </a:p>
          <a:p>
            <a:pPr marL="457200" indent="-457200"/>
            <a:r>
              <a:rPr lang="ar-SA" dirty="0" smtClean="0"/>
              <a:t>لا يقتصر العلم على تصنيف الظواهر ووصف الاحداث, بل يحاول اكتشاف العلاقات التي تقوم بين الاحداث والظواهر</a:t>
            </a:r>
            <a:endParaRPr lang="ar-SA" dirty="0"/>
          </a:p>
          <a:p>
            <a:endParaRPr lang="ar-SA" dirty="0"/>
          </a:p>
        </p:txBody>
      </p:sp>
    </p:spTree>
    <p:extLst>
      <p:ext uri="{BB962C8B-B14F-4D97-AF65-F5344CB8AC3E}">
        <p14:creationId xmlns:p14="http://schemas.microsoft.com/office/powerpoint/2010/main" val="643884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93359150"/>
              </p:ext>
            </p:extLst>
          </p:nvPr>
        </p:nvGraphicFramePr>
        <p:xfrm>
          <a:off x="1115616" y="332656"/>
          <a:ext cx="7139136" cy="57214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6182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أهداف العلم</a:t>
            </a:r>
            <a:endParaRPr lang="ar-SA" dirty="0"/>
          </a:p>
        </p:txBody>
      </p:sp>
      <p:sp>
        <p:nvSpPr>
          <p:cNvPr id="3" name="Content Placeholder 2"/>
          <p:cNvSpPr>
            <a:spLocks noGrp="1"/>
          </p:cNvSpPr>
          <p:nvPr>
            <p:ph idx="1"/>
          </p:nvPr>
        </p:nvSpPr>
        <p:spPr/>
        <p:txBody>
          <a:bodyPr/>
          <a:lstStyle/>
          <a:p>
            <a:r>
              <a:rPr lang="ar-SA" dirty="0" smtClean="0"/>
              <a:t>الفهم (الوصف والتفسير)</a:t>
            </a:r>
          </a:p>
          <a:p>
            <a:r>
              <a:rPr lang="ar-SA" dirty="0" smtClean="0"/>
              <a:t>التنبؤ</a:t>
            </a:r>
          </a:p>
          <a:p>
            <a:r>
              <a:rPr lang="ar-SA" dirty="0" smtClean="0"/>
              <a:t>التحكم والضبط</a:t>
            </a:r>
            <a:endParaRPr lang="ar-SA" dirty="0"/>
          </a:p>
        </p:txBody>
      </p:sp>
    </p:spTree>
    <p:extLst>
      <p:ext uri="{BB962C8B-B14F-4D97-AF65-F5344CB8AC3E}">
        <p14:creationId xmlns:p14="http://schemas.microsoft.com/office/powerpoint/2010/main" val="4268186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ar-SA" dirty="0" smtClean="0"/>
              <a:t>أهداف العلم</a:t>
            </a:r>
            <a:endParaRPr lang="ar-SA" dirty="0"/>
          </a:p>
        </p:txBody>
      </p:sp>
      <p:sp>
        <p:nvSpPr>
          <p:cNvPr id="4" name="عنصر نائب للمحتوى 3"/>
          <p:cNvSpPr>
            <a:spLocks noGrp="1"/>
          </p:cNvSpPr>
          <p:nvPr>
            <p:ph idx="1"/>
          </p:nvPr>
        </p:nvSpPr>
        <p:spPr>
          <a:xfrm>
            <a:off x="457200" y="1124744"/>
            <a:ext cx="8229600" cy="5001419"/>
          </a:xfrm>
        </p:spPr>
        <p:txBody>
          <a:bodyPr>
            <a:normAutofit fontScale="85000" lnSpcReduction="10000"/>
          </a:bodyPr>
          <a:lstStyle/>
          <a:p>
            <a:pPr algn="just">
              <a:buNone/>
              <a:defRPr/>
            </a:pPr>
            <a:r>
              <a:rPr lang="ar-SA" sz="4400" u="sng" dirty="0" smtClean="0">
                <a:solidFill>
                  <a:srgbClr val="FF0000"/>
                </a:solidFill>
                <a:cs typeface="PT Bold Heading" pitchFamily="2" charset="-78"/>
              </a:rPr>
              <a:t>1</a:t>
            </a:r>
            <a:r>
              <a:rPr lang="ar-SA" dirty="0" smtClean="0">
                <a:solidFill>
                  <a:srgbClr val="FF0000"/>
                </a:solidFill>
                <a:latin typeface="Simplified Arabic" pitchFamily="18" charset="-78"/>
                <a:cs typeface="PT Bold Heading" pitchFamily="2" charset="-78"/>
              </a:rPr>
              <a:t>ـ </a:t>
            </a:r>
            <a:r>
              <a:rPr lang="ar-SA" dirty="0">
                <a:solidFill>
                  <a:srgbClr val="FF0000"/>
                </a:solidFill>
                <a:latin typeface="Simplified Arabic" pitchFamily="18" charset="-78"/>
                <a:cs typeface="PT Bold Heading" pitchFamily="2" charset="-78"/>
              </a:rPr>
              <a:t>الفهم: </a:t>
            </a:r>
            <a:r>
              <a:rPr lang="ar-SA" dirty="0" smtClean="0">
                <a:latin typeface="Simplified Arabic" pitchFamily="18" charset="-78"/>
                <a:cs typeface="Simplified Arabic" pitchFamily="18" charset="-78"/>
              </a:rPr>
              <a:t>يعتمد </a:t>
            </a:r>
            <a:r>
              <a:rPr lang="ar-SA" dirty="0">
                <a:latin typeface="Simplified Arabic" pitchFamily="18" charset="-78"/>
                <a:cs typeface="Simplified Arabic" pitchFamily="18" charset="-78"/>
              </a:rPr>
              <a:t>على جانبين أساسيين، هما:</a:t>
            </a:r>
            <a:endParaRPr lang="en-US" dirty="0">
              <a:latin typeface="Simplified Arabic" pitchFamily="18" charset="-78"/>
              <a:cs typeface="Simplified Arabic" pitchFamily="18" charset="-78"/>
            </a:endParaRPr>
          </a:p>
          <a:p>
            <a:pPr algn="just">
              <a:buNone/>
              <a:defRPr/>
            </a:pPr>
            <a:r>
              <a:rPr lang="ar-SA" dirty="0">
                <a:solidFill>
                  <a:srgbClr val="0070C0"/>
                </a:solidFill>
                <a:latin typeface="Simplified Arabic" pitchFamily="18" charset="-78"/>
                <a:cs typeface="Simplified Arabic" pitchFamily="18" charset="-78"/>
              </a:rPr>
              <a:t>أ ـ </a:t>
            </a:r>
            <a:r>
              <a:rPr lang="ar-SA" u="sng" dirty="0">
                <a:solidFill>
                  <a:srgbClr val="0070C0"/>
                </a:solidFill>
                <a:latin typeface="Simplified Arabic" pitchFamily="18" charset="-78"/>
                <a:cs typeface="Simplified Arabic" pitchFamily="18" charset="-78"/>
              </a:rPr>
              <a:t>الوصف:</a:t>
            </a:r>
            <a:r>
              <a:rPr lang="ar-SA" dirty="0">
                <a:solidFill>
                  <a:srgbClr val="0070C0"/>
                </a:solidFill>
                <a:latin typeface="Simplified Arabic" pitchFamily="18" charset="-78"/>
                <a:cs typeface="Simplified Arabic" pitchFamily="18" charset="-78"/>
              </a:rPr>
              <a:t> </a:t>
            </a:r>
            <a:r>
              <a:rPr lang="ar-SA" dirty="0">
                <a:latin typeface="Simplified Arabic" pitchFamily="18" charset="-78"/>
                <a:cs typeface="Simplified Arabic" pitchFamily="18" charset="-78"/>
              </a:rPr>
              <a:t>ويشير إلى التحقق من طبيعة الظاهرة ( مثل التحصيل الدراسي، أو التأخر العقلي، أو الغش المدرسي، أو العنف، أو التدخين) عن طريق معرفة خصائصها، أو مكوناتها، أو المتغيرات التي تشكلها،  ومعدلات انتشارها. ومثال هذا ما هي معدلات انتشار التدخين، وما هي أنواع المواد التي يتم تدخينها، ومعدلات استهلاك كل مادة منها، وأي الفئات العمرية أكثر تدخينًا، وما هي معدلات انتشار التدخين بين الجنسين ( الذكور و الإناث )؟ </a:t>
            </a:r>
            <a:endParaRPr lang="en-US" dirty="0">
              <a:latin typeface="Simplified Arabic" pitchFamily="18" charset="-78"/>
              <a:cs typeface="Simplified Arabic" pitchFamily="18" charset="-78"/>
            </a:endParaRPr>
          </a:p>
          <a:p>
            <a:pPr algn="just">
              <a:buNone/>
              <a:defRPr/>
            </a:pPr>
            <a:r>
              <a:rPr lang="ar-SA" dirty="0">
                <a:latin typeface="Simplified Arabic" pitchFamily="18" charset="-78"/>
                <a:cs typeface="Simplified Arabic" pitchFamily="18" charset="-78"/>
              </a:rPr>
              <a:t>   ورغم أهمية وصف الظاهرة إلا أن </a:t>
            </a:r>
            <a:r>
              <a:rPr lang="ar-SA" dirty="0">
                <a:solidFill>
                  <a:srgbClr val="FF0000"/>
                </a:solidFill>
                <a:latin typeface="Simplified Arabic" pitchFamily="18" charset="-78"/>
                <a:cs typeface="Simplified Arabic" pitchFamily="18" charset="-78"/>
              </a:rPr>
              <a:t>وصفنا للظاهرة لا يؤدي إلى فهمنا لها،</a:t>
            </a:r>
            <a:r>
              <a:rPr lang="ar-SA" dirty="0">
                <a:latin typeface="Simplified Arabic" pitchFamily="18" charset="-78"/>
                <a:cs typeface="Simplified Arabic" pitchFamily="18" charset="-78"/>
              </a:rPr>
              <a:t> فوصفنا لسلوك التدخين بمختلف جوانبها لا يعني فهمنا له، وهنا يأتي دور تفسير الظاهرة، ففهم الظاهرة لا يكتمل بوصفها بل لابد من تفسيرها.</a:t>
            </a:r>
            <a:endParaRPr lang="en-US" dirty="0">
              <a:latin typeface="Simplified Arabic" pitchFamily="18" charset="-78"/>
              <a:cs typeface="Simplified Arabic" pitchFamily="18" charset="-78"/>
            </a:endParaRPr>
          </a:p>
          <a:p>
            <a:endParaRPr lang="ar-SA" dirty="0"/>
          </a:p>
          <a:p>
            <a:endParaRPr lang="ar-SA" dirty="0"/>
          </a:p>
        </p:txBody>
      </p:sp>
    </p:spTree>
    <p:extLst>
      <p:ext uri="{BB962C8B-B14F-4D97-AF65-F5344CB8AC3E}">
        <p14:creationId xmlns:p14="http://schemas.microsoft.com/office/powerpoint/2010/main" val="1505465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أهداف </a:t>
            </a:r>
            <a:r>
              <a:rPr lang="ar-SA" dirty="0" smtClean="0"/>
              <a:t>العلم</a:t>
            </a:r>
            <a:endParaRPr lang="ar-SA" dirty="0"/>
          </a:p>
        </p:txBody>
      </p:sp>
      <p:sp>
        <p:nvSpPr>
          <p:cNvPr id="3" name="Content Placeholder 2"/>
          <p:cNvSpPr>
            <a:spLocks noGrp="1"/>
          </p:cNvSpPr>
          <p:nvPr>
            <p:ph idx="1"/>
          </p:nvPr>
        </p:nvSpPr>
        <p:spPr/>
        <p:txBody>
          <a:bodyPr>
            <a:normAutofit/>
          </a:bodyPr>
          <a:lstStyle/>
          <a:p>
            <a:pPr algn="just">
              <a:buNone/>
            </a:pPr>
            <a:r>
              <a:rPr lang="ar-SA" sz="4000" u="sng" dirty="0">
                <a:solidFill>
                  <a:srgbClr val="0070C0"/>
                </a:solidFill>
                <a:latin typeface="Simplified Arabic" pitchFamily="18" charset="-78"/>
              </a:rPr>
              <a:t>ب ـ </a:t>
            </a:r>
            <a:r>
              <a:rPr lang="ar-SA" sz="4000" u="sng" dirty="0" smtClean="0">
                <a:solidFill>
                  <a:srgbClr val="0070C0"/>
                </a:solidFill>
                <a:latin typeface="Simplified Arabic" pitchFamily="18" charset="-78"/>
              </a:rPr>
              <a:t>التفسير</a:t>
            </a:r>
            <a:r>
              <a:rPr lang="ar-SA" dirty="0">
                <a:latin typeface="Simplified Arabic" pitchFamily="18" charset="-78"/>
              </a:rPr>
              <a:t> يشير التفسير إلى التحقق من الأسباب التي أدت إلى حدوث الظاهرة، وكيفية حدوثها، والأسباب المترتبة على حدوثها. وبمعنى آخر التحقق من  العلاقة بين الظاهرة موضع الدراسة وغيرها من الظواهر الأخرى</a:t>
            </a:r>
            <a:r>
              <a:rPr lang="ar-SA" dirty="0" smtClean="0">
                <a:latin typeface="Simplified Arabic" pitchFamily="18" charset="-78"/>
              </a:rPr>
              <a:t>.</a:t>
            </a:r>
          </a:p>
          <a:p>
            <a:pPr algn="just">
              <a:buNone/>
            </a:pPr>
            <a:r>
              <a:rPr lang="ar-SA" dirty="0" smtClean="0">
                <a:latin typeface="Simplified Arabic" pitchFamily="18" charset="-78"/>
              </a:rPr>
              <a:t> </a:t>
            </a:r>
            <a:r>
              <a:rPr lang="ar-SA" dirty="0">
                <a:latin typeface="Simplified Arabic" pitchFamily="18" charset="-78"/>
              </a:rPr>
              <a:t>وتُعد صياغة التعميمات التي تفسر الظواهر من أهم النتائج المرتبة على </a:t>
            </a:r>
            <a:r>
              <a:rPr lang="ar-SA" dirty="0" smtClean="0">
                <a:latin typeface="Simplified Arabic" pitchFamily="18" charset="-78"/>
              </a:rPr>
              <a:t>فهمها</a:t>
            </a:r>
          </a:p>
          <a:p>
            <a:pPr algn="just">
              <a:buNone/>
            </a:pPr>
            <a:r>
              <a:rPr lang="ar-SA" dirty="0">
                <a:latin typeface="Simplified Arabic" pitchFamily="18" charset="-78"/>
              </a:rPr>
              <a:t>فالفروض، والنظريات، والقوانين جميعها تعميمات تتزايد درجة </a:t>
            </a:r>
            <a:r>
              <a:rPr lang="ar-SA" dirty="0" err="1">
                <a:latin typeface="Simplified Arabic" pitchFamily="18" charset="-78"/>
              </a:rPr>
              <a:t>عموميتها</a:t>
            </a:r>
            <a:r>
              <a:rPr lang="ar-SA" dirty="0">
                <a:latin typeface="Simplified Arabic" pitchFamily="18" charset="-78"/>
              </a:rPr>
              <a:t> بالتدريج</a:t>
            </a:r>
            <a:endParaRPr lang="ar-SA" dirty="0"/>
          </a:p>
          <a:p>
            <a:endParaRPr lang="ar-SA" dirty="0"/>
          </a:p>
        </p:txBody>
      </p:sp>
    </p:spTree>
    <p:extLst>
      <p:ext uri="{BB962C8B-B14F-4D97-AF65-F5344CB8AC3E}">
        <p14:creationId xmlns:p14="http://schemas.microsoft.com/office/powerpoint/2010/main" val="38964290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أهداف العلم</a:t>
            </a:r>
          </a:p>
        </p:txBody>
      </p:sp>
      <p:sp>
        <p:nvSpPr>
          <p:cNvPr id="3" name="Content Placeholder 2"/>
          <p:cNvSpPr>
            <a:spLocks noGrp="1"/>
          </p:cNvSpPr>
          <p:nvPr>
            <p:ph idx="1"/>
          </p:nvPr>
        </p:nvSpPr>
        <p:spPr/>
        <p:txBody>
          <a:bodyPr>
            <a:normAutofit/>
          </a:bodyPr>
          <a:lstStyle/>
          <a:p>
            <a:pPr>
              <a:buNone/>
              <a:defRPr/>
            </a:pPr>
            <a:r>
              <a:rPr lang="ar-SA" b="1" dirty="0">
                <a:solidFill>
                  <a:srgbClr val="FF0000"/>
                </a:solidFill>
                <a:cs typeface="+mj-cs"/>
              </a:rPr>
              <a:t>2 ـ التنبؤ:</a:t>
            </a:r>
            <a:endParaRPr lang="en-US" dirty="0">
              <a:solidFill>
                <a:srgbClr val="FF0000"/>
              </a:solidFill>
              <a:cs typeface="+mj-cs"/>
            </a:endParaRPr>
          </a:p>
          <a:p>
            <a:pPr algn="just">
              <a:defRPr/>
            </a:pPr>
            <a:r>
              <a:rPr lang="ar-EG" sz="2800" dirty="0">
                <a:latin typeface="Simplified Arabic" pitchFamily="18" charset="-78"/>
                <a:cs typeface="+mj-cs"/>
              </a:rPr>
              <a:t>ويُقصد بالتنبؤ </a:t>
            </a:r>
            <a:r>
              <a:rPr lang="ar-EG" sz="2800" dirty="0">
                <a:solidFill>
                  <a:srgbClr val="FF0000"/>
                </a:solidFill>
                <a:latin typeface="Simplified Arabic" pitchFamily="18" charset="-78"/>
                <a:cs typeface="+mj-cs"/>
              </a:rPr>
              <a:t>القدرة على توقع </a:t>
            </a:r>
            <a:r>
              <a:rPr lang="ar-EG" sz="2800" dirty="0">
                <a:latin typeface="Simplified Arabic" pitchFamily="18" charset="-78"/>
                <a:cs typeface="+mj-cs"/>
              </a:rPr>
              <a:t>ما قد يحدث إذا سارت الأمور سيرًا معينًا، أو إذا وُجدت الظروف المسئولة عن حدوث ظاهرة ما. ويشير التنبؤ أيضًا إلى قابلية القانون أو القاعدة العامة للتطبيق في مواقف أخرى غير تلك التي نشأ فيها. </a:t>
            </a:r>
            <a:endParaRPr lang="en-US" sz="2800" dirty="0">
              <a:latin typeface="Simplified Arabic" pitchFamily="18" charset="-78"/>
              <a:cs typeface="+mj-cs"/>
            </a:endParaRPr>
          </a:p>
          <a:p>
            <a:pPr algn="just">
              <a:defRPr/>
            </a:pPr>
            <a:r>
              <a:rPr lang="ar-EG" dirty="0" smtClean="0">
                <a:solidFill>
                  <a:srgbClr val="FF0000"/>
                </a:solidFill>
                <a:latin typeface="Simplified Arabic" pitchFamily="18" charset="-78"/>
                <a:cs typeface="+mj-cs"/>
              </a:rPr>
              <a:t>وتُختبر </a:t>
            </a:r>
            <a:r>
              <a:rPr lang="ar-EG" dirty="0">
                <a:solidFill>
                  <a:srgbClr val="FF0000"/>
                </a:solidFill>
                <a:latin typeface="Simplified Arabic" pitchFamily="18" charset="-78"/>
                <a:cs typeface="+mj-cs"/>
              </a:rPr>
              <a:t>صحة التنبؤ بخطوتين</a:t>
            </a:r>
            <a:r>
              <a:rPr lang="ar-EG" dirty="0">
                <a:latin typeface="Simplified Arabic" pitchFamily="18" charset="-78"/>
                <a:cs typeface="+mj-cs"/>
              </a:rPr>
              <a:t>: تتمثل </a:t>
            </a:r>
            <a:r>
              <a:rPr lang="ar-EG" i="1" u="sng" dirty="0">
                <a:latin typeface="Simplified Arabic" pitchFamily="18" charset="-78"/>
                <a:cs typeface="+mj-cs"/>
              </a:rPr>
              <a:t>الخطوة الأولى</a:t>
            </a:r>
            <a:r>
              <a:rPr lang="ar-EG" dirty="0">
                <a:latin typeface="Simplified Arabic" pitchFamily="18" charset="-78"/>
                <a:cs typeface="+mj-cs"/>
              </a:rPr>
              <a:t> في القيام بعملية استنتاج عقلي عن طريق الاستدلال. وتتمثل </a:t>
            </a:r>
            <a:r>
              <a:rPr lang="ar-EG" i="1" u="sng" dirty="0">
                <a:latin typeface="Simplified Arabic" pitchFamily="18" charset="-78"/>
                <a:cs typeface="+mj-cs"/>
              </a:rPr>
              <a:t>الخطوة الثانية</a:t>
            </a:r>
            <a:r>
              <a:rPr lang="ar-EG" dirty="0">
                <a:latin typeface="Simplified Arabic" pitchFamily="18" charset="-78"/>
                <a:cs typeface="+mj-cs"/>
              </a:rPr>
              <a:t> في الاختبار التجريبي للتحقق مما إذا كان هذا الاستنتاج صحيح أم لا</a:t>
            </a:r>
            <a:r>
              <a:rPr lang="ar-EG" b="1" dirty="0">
                <a:latin typeface="Simplified Arabic" pitchFamily="18" charset="-78"/>
                <a:cs typeface="+mj-cs"/>
              </a:rPr>
              <a:t>.</a:t>
            </a:r>
            <a:endParaRPr lang="ar-SA" sz="2800" dirty="0">
              <a:cs typeface="+mj-cs"/>
            </a:endParaRPr>
          </a:p>
          <a:p>
            <a:endParaRPr lang="ar-SA" dirty="0">
              <a:cs typeface="+mj-cs"/>
            </a:endParaRPr>
          </a:p>
        </p:txBody>
      </p:sp>
    </p:spTree>
    <p:extLst>
      <p:ext uri="{BB962C8B-B14F-4D97-AF65-F5344CB8AC3E}">
        <p14:creationId xmlns:p14="http://schemas.microsoft.com/office/powerpoint/2010/main" val="42477422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أهداف العلم</a:t>
            </a:r>
          </a:p>
        </p:txBody>
      </p:sp>
      <p:sp>
        <p:nvSpPr>
          <p:cNvPr id="3" name="Content Placeholder 2"/>
          <p:cNvSpPr>
            <a:spLocks noGrp="1"/>
          </p:cNvSpPr>
          <p:nvPr>
            <p:ph idx="1"/>
          </p:nvPr>
        </p:nvSpPr>
        <p:spPr/>
        <p:txBody>
          <a:bodyPr>
            <a:normAutofit fontScale="92500" lnSpcReduction="10000"/>
          </a:bodyPr>
          <a:lstStyle/>
          <a:p>
            <a:pPr algn="just">
              <a:buNone/>
              <a:defRPr/>
            </a:pPr>
            <a:r>
              <a:rPr lang="ar-SA" dirty="0">
                <a:solidFill>
                  <a:srgbClr val="FF0000"/>
                </a:solidFill>
                <a:cs typeface="+mj-cs"/>
              </a:rPr>
              <a:t>3 ـ الضبط: </a:t>
            </a:r>
            <a:endParaRPr lang="en-US" dirty="0">
              <a:solidFill>
                <a:srgbClr val="FF0000"/>
              </a:solidFill>
              <a:cs typeface="+mj-cs"/>
            </a:endParaRPr>
          </a:p>
          <a:p>
            <a:pPr algn="just">
              <a:defRPr/>
            </a:pPr>
            <a:r>
              <a:rPr lang="ar-EG" dirty="0">
                <a:latin typeface="Simplified Arabic" pitchFamily="18" charset="-78"/>
                <a:cs typeface="+mj-cs"/>
              </a:rPr>
              <a:t>يشير الضبط إلى التحكم في المتغيرات الأساسية التي تؤدي إلى وقوع حدث ما، وذلك بهدف زيادة احتمالات وقوع هذا الحدث، أو منع حدوثه. ولا يتحقق ضبط الظواهر بدون فهم كيفية حدوثها، والتحقق من المتغيرات المؤدية لحدوثها، والتنبؤ باحتمالات حدوثها. ويبدو هذا واضحًا من أن عجز الإنسان عن فهم بعض الأمراض المستعصية يقف حائلاً دون التوصل إلى علاجات ملائمة لهذه الأمراض، أما إذا عُرفت أسباب انتشار المرض، فيمكنا حينئذ البحث عن العلاجات المناسبة، وتجريب مدى فاعليتها، وإن أمكن هذا يُتاح التحكم في معدلات انتشاره</a:t>
            </a:r>
            <a:r>
              <a:rPr lang="ar-EG" dirty="0" smtClean="0">
                <a:latin typeface="Simplified Arabic" pitchFamily="18" charset="-78"/>
                <a:cs typeface="+mj-cs"/>
              </a:rPr>
              <a:t>.</a:t>
            </a:r>
            <a:endParaRPr lang="en-US" dirty="0">
              <a:solidFill>
                <a:srgbClr val="0070C0"/>
              </a:solidFill>
              <a:latin typeface="Simplified Arabic" pitchFamily="18" charset="-78"/>
              <a:cs typeface="+mj-cs"/>
            </a:endParaRPr>
          </a:p>
          <a:p>
            <a:endParaRPr lang="ar-SA" dirty="0">
              <a:cs typeface="+mj-cs"/>
            </a:endParaRPr>
          </a:p>
          <a:p>
            <a:endParaRPr lang="ar-SA" dirty="0">
              <a:cs typeface="+mj-cs"/>
            </a:endParaRPr>
          </a:p>
        </p:txBody>
      </p:sp>
    </p:spTree>
    <p:extLst>
      <p:ext uri="{BB962C8B-B14F-4D97-AF65-F5344CB8AC3E}">
        <p14:creationId xmlns:p14="http://schemas.microsoft.com/office/powerpoint/2010/main" val="4222433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sp>
        <p:nvSpPr>
          <p:cNvPr id="3" name="Content Placeholder 2"/>
          <p:cNvSpPr>
            <a:spLocks noGrp="1"/>
          </p:cNvSpPr>
          <p:nvPr>
            <p:ph idx="1"/>
          </p:nvPr>
        </p:nvSpPr>
        <p:spPr/>
        <p:txBody>
          <a:bodyPr/>
          <a:lstStyle/>
          <a:p>
            <a:r>
              <a:rPr lang="ar-SA" dirty="0" smtClean="0"/>
              <a:t>تعريف العلم</a:t>
            </a:r>
          </a:p>
          <a:p>
            <a:r>
              <a:rPr lang="ar-SA" dirty="0" smtClean="0"/>
              <a:t>خصائص العلم والدراسة العلمية</a:t>
            </a:r>
          </a:p>
          <a:p>
            <a:r>
              <a:rPr lang="ar-SA" dirty="0" smtClean="0"/>
              <a:t>أهداف العلم </a:t>
            </a:r>
          </a:p>
          <a:p>
            <a:r>
              <a:rPr lang="ar-SA" dirty="0" smtClean="0"/>
              <a:t>تعريف علم النفس التجريبي</a:t>
            </a:r>
            <a:endParaRPr lang="ar-SA" dirty="0"/>
          </a:p>
        </p:txBody>
      </p:sp>
    </p:spTree>
    <p:extLst>
      <p:ext uri="{BB962C8B-B14F-4D97-AF65-F5344CB8AC3E}">
        <p14:creationId xmlns:p14="http://schemas.microsoft.com/office/powerpoint/2010/main" val="2012986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العلم والافكار الشائعة</a:t>
            </a:r>
            <a:endParaRPr lang="ar-SA" dirty="0"/>
          </a:p>
        </p:txBody>
      </p:sp>
      <p:sp>
        <p:nvSpPr>
          <p:cNvPr id="3" name="Content Placeholder 2"/>
          <p:cNvSpPr>
            <a:spLocks noGrp="1"/>
          </p:cNvSpPr>
          <p:nvPr>
            <p:ph idx="1"/>
          </p:nvPr>
        </p:nvSpPr>
        <p:spPr/>
        <p:txBody>
          <a:bodyPr>
            <a:normAutofit fontScale="92500" lnSpcReduction="10000"/>
          </a:bodyPr>
          <a:lstStyle/>
          <a:p>
            <a:r>
              <a:rPr lang="ar-SA" dirty="0" smtClean="0"/>
              <a:t>الفرق بين الانسان العادي والباحث:</a:t>
            </a:r>
          </a:p>
          <a:p>
            <a:pPr lvl="1"/>
            <a:r>
              <a:rPr lang="ar-SA" dirty="0" smtClean="0"/>
              <a:t>يعتمد الانسان العادي على اراء ومفاهيم ليس لها اساس علمي, اما الباحث العلمي لا يقبل راي دون اخضاعه الى التجربة</a:t>
            </a:r>
          </a:p>
          <a:p>
            <a:pPr lvl="1"/>
            <a:r>
              <a:rPr lang="ar-SA" dirty="0" smtClean="0"/>
              <a:t>يستمد الانسان العادي اراءه من مصادر غير موثوقة او غير معتمده كالأصدقاء</a:t>
            </a:r>
          </a:p>
          <a:p>
            <a:pPr lvl="1"/>
            <a:r>
              <a:rPr lang="ar-SA" dirty="0" smtClean="0"/>
              <a:t>يعتمد الانسان العادي على افكار سابقة ويحاول اثبات صحتها حتى لو وجد دلائل ضعيفة على صحتها, اما الباحث العلمي فانه يتوجب عليه التجرد من جميع افكاره المسبقة والبحث بموضوعية</a:t>
            </a:r>
          </a:p>
          <a:p>
            <a:pPr lvl="1"/>
            <a:r>
              <a:rPr lang="ar-SA" dirty="0" smtClean="0">
                <a:latin typeface="Simplified Arabic" pitchFamily="18" charset="-78"/>
                <a:cs typeface="Simplified Arabic" pitchFamily="18" charset="-78"/>
              </a:rPr>
              <a:t>يبحث الإنسان العادي عن الدلائل التي تؤيد صحة تفسيره للظواهر، ويهمل التي تتعارض مع تفسيره. أما الباحث العلمي فيبحث عن كافة الشواهد التي تؤيد تفسيره والتي تتعارض معه، ويقبلها، ويخضعها للبحث</a:t>
            </a:r>
          </a:p>
        </p:txBody>
      </p:sp>
    </p:spTree>
    <p:extLst>
      <p:ext uri="{BB962C8B-B14F-4D97-AF65-F5344CB8AC3E}">
        <p14:creationId xmlns:p14="http://schemas.microsoft.com/office/powerpoint/2010/main" val="1746414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sp>
        <p:nvSpPr>
          <p:cNvPr id="3" name="Content Placeholder 2"/>
          <p:cNvSpPr>
            <a:spLocks noGrp="1"/>
          </p:cNvSpPr>
          <p:nvPr>
            <p:ph idx="1"/>
          </p:nvPr>
        </p:nvSpPr>
        <p:spPr/>
        <p:txBody>
          <a:bodyPr>
            <a:normAutofit/>
          </a:bodyPr>
          <a:lstStyle/>
          <a:p>
            <a:pPr lvl="1"/>
            <a:r>
              <a:rPr lang="ar-SA" dirty="0" smtClean="0">
                <a:latin typeface="Simplified Arabic" pitchFamily="18" charset="-78"/>
                <a:cs typeface="Simplified Arabic" pitchFamily="18" charset="-78"/>
              </a:rPr>
              <a:t>ينظر الشخص العادي إلى الحوادث المتلازمة على أنها ترتبط ارتباطًا السبب بالنتيجة، حتى لو كان هذا التلازم نتيجة للصدفة، أما الباحث العلمي فيحرص على التدقيق في هذا التلازم بطرق علمية منهجية (مثال: العلاقة بين التدريس والتحصيل العلمي)</a:t>
            </a:r>
            <a:endParaRPr lang="en-US" dirty="0" smtClean="0">
              <a:latin typeface="Simplified Arabic" pitchFamily="18" charset="-78"/>
              <a:cs typeface="Simplified Arabic" pitchFamily="18" charset="-78"/>
            </a:endParaRPr>
          </a:p>
          <a:p>
            <a:pPr lvl="1"/>
            <a:r>
              <a:rPr lang="ar-SA" dirty="0" smtClean="0">
                <a:latin typeface="Simplified Arabic" pitchFamily="18" charset="-78"/>
                <a:cs typeface="Simplified Arabic" pitchFamily="18" charset="-78"/>
              </a:rPr>
              <a:t>يختبر الباحث العلمي فروضه و نظرياته تجريبيا باتباع خطوات المنهج العلمي, وهو ما لا يستخدمه الشخص العادي</a:t>
            </a:r>
            <a:endParaRPr lang="en-US" dirty="0" smtClean="0">
              <a:latin typeface="Simplified Arabic" pitchFamily="18" charset="-78"/>
              <a:cs typeface="Simplified Arabic" pitchFamily="18" charset="-78"/>
            </a:endParaRPr>
          </a:p>
          <a:p>
            <a:pPr marL="457200" lvl="1" indent="0">
              <a:buNone/>
            </a:pPr>
            <a:endParaRPr lang="ar-SA" dirty="0"/>
          </a:p>
        </p:txBody>
      </p:sp>
    </p:spTree>
    <p:extLst>
      <p:ext uri="{BB962C8B-B14F-4D97-AF65-F5344CB8AC3E}">
        <p14:creationId xmlns:p14="http://schemas.microsoft.com/office/powerpoint/2010/main" val="3713018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تعريف العلم</a:t>
            </a:r>
            <a:endParaRPr lang="ar-SA" dirty="0"/>
          </a:p>
        </p:txBody>
      </p:sp>
      <p:sp>
        <p:nvSpPr>
          <p:cNvPr id="3" name="Content Placeholder 2"/>
          <p:cNvSpPr>
            <a:spLocks noGrp="1"/>
          </p:cNvSpPr>
          <p:nvPr>
            <p:ph idx="1"/>
          </p:nvPr>
        </p:nvSpPr>
        <p:spPr/>
        <p:txBody>
          <a:bodyPr/>
          <a:lstStyle/>
          <a:p>
            <a:r>
              <a:rPr lang="ar-SA" dirty="0" smtClean="0"/>
              <a:t>العلم عبارة عن سلسلة مترابطة من المفاهيم والقوانين والاطارات النظرية التي نشأت نتيجة للتجريب أو المشاهدات المنتظمة</a:t>
            </a:r>
            <a:endParaRPr lang="ar-SA" dirty="0"/>
          </a:p>
        </p:txBody>
      </p:sp>
    </p:spTree>
    <p:extLst>
      <p:ext uri="{BB962C8B-B14F-4D97-AF65-F5344CB8AC3E}">
        <p14:creationId xmlns:p14="http://schemas.microsoft.com/office/powerpoint/2010/main" val="1134887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خصائص الدراسة العلمية</a:t>
            </a:r>
            <a:endParaRPr lang="ar-SA" dirty="0"/>
          </a:p>
        </p:txBody>
      </p:sp>
      <p:sp>
        <p:nvSpPr>
          <p:cNvPr id="3" name="Content Placeholder 2"/>
          <p:cNvSpPr>
            <a:spLocks noGrp="1"/>
          </p:cNvSpPr>
          <p:nvPr>
            <p:ph idx="1"/>
          </p:nvPr>
        </p:nvSpPr>
        <p:spPr/>
        <p:txBody>
          <a:bodyPr/>
          <a:lstStyle/>
          <a:p>
            <a:pPr marL="514350" indent="-514350">
              <a:buFont typeface="+mj-lt"/>
              <a:buAutoNum type="arabicParenR"/>
            </a:pPr>
            <a:r>
              <a:rPr lang="ar-SA" dirty="0" smtClean="0"/>
              <a:t>الموضوعية</a:t>
            </a:r>
          </a:p>
          <a:p>
            <a:pPr marL="514350" indent="-514350">
              <a:buFont typeface="+mj-lt"/>
              <a:buAutoNum type="arabicParenR"/>
            </a:pPr>
            <a:r>
              <a:rPr lang="ar-SA" dirty="0" smtClean="0"/>
              <a:t>القابلية للتحقق والاعادة</a:t>
            </a:r>
          </a:p>
          <a:p>
            <a:pPr marL="514350" indent="-514350">
              <a:buFont typeface="+mj-lt"/>
              <a:buAutoNum type="arabicParenR"/>
            </a:pPr>
            <a:r>
              <a:rPr lang="ar-SA" dirty="0" smtClean="0"/>
              <a:t>القياس</a:t>
            </a:r>
          </a:p>
          <a:p>
            <a:pPr marL="514350" indent="-514350">
              <a:buFont typeface="+mj-lt"/>
              <a:buAutoNum type="arabicParenR"/>
            </a:pPr>
            <a:r>
              <a:rPr lang="ar-SA" dirty="0" smtClean="0"/>
              <a:t>الطابع التراكمي (غير شخصي)</a:t>
            </a:r>
          </a:p>
          <a:p>
            <a:pPr marL="514350" indent="-514350">
              <a:buFont typeface="+mj-lt"/>
              <a:buAutoNum type="arabicParenR"/>
            </a:pPr>
            <a:r>
              <a:rPr lang="ar-SA" dirty="0" smtClean="0"/>
              <a:t>وجود علاقة دينامية بين المشاهدات الواقعية والنظريات العلمية</a:t>
            </a:r>
          </a:p>
          <a:p>
            <a:pPr marL="514350" indent="-514350">
              <a:buFont typeface="+mj-lt"/>
              <a:buAutoNum type="arabicParenR"/>
            </a:pPr>
            <a:r>
              <a:rPr lang="ar-SA" dirty="0" smtClean="0"/>
              <a:t>قابلية العلم لان يصحح نفسه</a:t>
            </a:r>
            <a:endParaRPr lang="ar-SA" dirty="0"/>
          </a:p>
        </p:txBody>
      </p:sp>
    </p:spTree>
    <p:extLst>
      <p:ext uri="{BB962C8B-B14F-4D97-AF65-F5344CB8AC3E}">
        <p14:creationId xmlns:p14="http://schemas.microsoft.com/office/powerpoint/2010/main" val="304464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t>الموضوعية </a:t>
            </a:r>
            <a:r>
              <a:rPr lang="en-US" dirty="0" smtClean="0"/>
              <a:t>Objectivity</a:t>
            </a:r>
            <a:endParaRPr lang="ar-SA" dirty="0"/>
          </a:p>
        </p:txBody>
      </p:sp>
      <p:sp>
        <p:nvSpPr>
          <p:cNvPr id="3" name="Content Placeholder 2"/>
          <p:cNvSpPr>
            <a:spLocks noGrp="1"/>
          </p:cNvSpPr>
          <p:nvPr>
            <p:ph idx="1"/>
          </p:nvPr>
        </p:nvSpPr>
        <p:spPr/>
        <p:txBody>
          <a:bodyPr/>
          <a:lstStyle/>
          <a:p>
            <a:r>
              <a:rPr lang="ar-SA" dirty="0" smtClean="0"/>
              <a:t>البعد عن الاهواء والميول الذاتية</a:t>
            </a:r>
            <a:r>
              <a:rPr lang="ar-SA" dirty="0"/>
              <a:t> </a:t>
            </a:r>
            <a:r>
              <a:rPr lang="ar-SA" dirty="0" smtClean="0"/>
              <a:t>والاغراض الشخصية عند الحكم على المواقف والاشياء</a:t>
            </a:r>
          </a:p>
          <a:p>
            <a:r>
              <a:rPr lang="ar-SA" u="sng" dirty="0" smtClean="0"/>
              <a:t>اشتراك اكثر من باحث في ادراك او تسجيل خصائص الظاهرة بنفس الدرجة تقريبا وتوفر قدر كبير من الاتفاق بين الباحثين في نفس الموضوع</a:t>
            </a:r>
          </a:p>
        </p:txBody>
      </p:sp>
    </p:spTree>
    <p:extLst>
      <p:ext uri="{BB962C8B-B14F-4D97-AF65-F5344CB8AC3E}">
        <p14:creationId xmlns:p14="http://schemas.microsoft.com/office/powerpoint/2010/main" val="2752967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القابلية للتحقق </a:t>
            </a:r>
            <a:r>
              <a:rPr lang="ar-SA" dirty="0" smtClean="0"/>
              <a:t>والاعادة</a:t>
            </a:r>
            <a:br>
              <a:rPr lang="ar-SA" dirty="0" smtClean="0"/>
            </a:br>
            <a:r>
              <a:rPr lang="en-US" dirty="0" smtClean="0"/>
              <a:t>Verification and Replication</a:t>
            </a:r>
            <a:endParaRPr lang="ar-SA" dirty="0"/>
          </a:p>
        </p:txBody>
      </p:sp>
      <p:sp>
        <p:nvSpPr>
          <p:cNvPr id="3" name="Content Placeholder 2"/>
          <p:cNvSpPr>
            <a:spLocks noGrp="1"/>
          </p:cNvSpPr>
          <p:nvPr>
            <p:ph idx="1"/>
          </p:nvPr>
        </p:nvSpPr>
        <p:spPr/>
        <p:txBody>
          <a:bodyPr/>
          <a:lstStyle/>
          <a:p>
            <a:r>
              <a:rPr lang="ar-SA" dirty="0" smtClean="0"/>
              <a:t>يمكن لأي باحث الوصول </a:t>
            </a:r>
            <a:r>
              <a:rPr lang="ar-SA" dirty="0" smtClean="0">
                <a:solidFill>
                  <a:srgbClr val="FF0000"/>
                </a:solidFill>
              </a:rPr>
              <a:t>تقريبا </a:t>
            </a:r>
            <a:r>
              <a:rPr lang="ar-SA" dirty="0" smtClean="0"/>
              <a:t>الى نفس النتيجة عند اعادة تجربة سابقة عن طريق المشاهدة المضبوطة والقياس والتجريب</a:t>
            </a:r>
          </a:p>
          <a:p>
            <a:endParaRPr lang="ar-SA" dirty="0" smtClean="0"/>
          </a:p>
          <a:p>
            <a:endParaRPr lang="ar-SA" dirty="0" smtClean="0"/>
          </a:p>
          <a:p>
            <a:endParaRPr lang="ar-SA" dirty="0"/>
          </a:p>
        </p:txBody>
      </p:sp>
    </p:spTree>
    <p:extLst>
      <p:ext uri="{BB962C8B-B14F-4D97-AF65-F5344CB8AC3E}">
        <p14:creationId xmlns:p14="http://schemas.microsoft.com/office/powerpoint/2010/main" val="2992880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t>القياس </a:t>
            </a:r>
            <a:r>
              <a:rPr lang="en-US" dirty="0" smtClean="0"/>
              <a:t>Measurement</a:t>
            </a:r>
            <a:endParaRPr lang="ar-SA" dirty="0"/>
          </a:p>
        </p:txBody>
      </p:sp>
      <p:sp>
        <p:nvSpPr>
          <p:cNvPr id="3" name="Content Placeholder 2"/>
          <p:cNvSpPr>
            <a:spLocks noGrp="1"/>
          </p:cNvSpPr>
          <p:nvPr>
            <p:ph idx="1"/>
          </p:nvPr>
        </p:nvSpPr>
        <p:spPr/>
        <p:txBody>
          <a:bodyPr/>
          <a:lstStyle/>
          <a:p>
            <a:r>
              <a:rPr lang="ar-SA" dirty="0" smtClean="0"/>
              <a:t>التعبير عن الاشياء او السلوك بالأرقام وفق قواعد </a:t>
            </a:r>
            <a:r>
              <a:rPr lang="ar-SA" dirty="0" smtClean="0"/>
              <a:t>محدده</a:t>
            </a:r>
          </a:p>
          <a:p>
            <a:r>
              <a:rPr lang="ar-SA" dirty="0" smtClean="0"/>
              <a:t>أي </a:t>
            </a:r>
            <a:r>
              <a:rPr lang="ar-SA" dirty="0" smtClean="0"/>
              <a:t>استخدام الارقام لتحديد مقدار او كمية لمتغيرات محددة تتوفر في الاشياء او الاشخاص</a:t>
            </a:r>
          </a:p>
          <a:p>
            <a:endParaRPr lang="ar-SA" dirty="0"/>
          </a:p>
        </p:txBody>
      </p:sp>
    </p:spTree>
    <p:extLst>
      <p:ext uri="{BB962C8B-B14F-4D97-AF65-F5344CB8AC3E}">
        <p14:creationId xmlns:p14="http://schemas.microsoft.com/office/powerpoint/2010/main" val="2979900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TotalTime>
  <Words>932</Words>
  <Application>Microsoft Office PowerPoint</Application>
  <PresentationFormat>عرض على الشاشة (3:4)‏</PresentationFormat>
  <Paragraphs>71</Paragraphs>
  <Slides>19</Slides>
  <Notes>1</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Office Theme</vt:lpstr>
      <vt:lpstr>علم النفس التجريبي 361 نفس</vt:lpstr>
      <vt:lpstr>عرض تقديمي في PowerPoint</vt:lpstr>
      <vt:lpstr>العلم والافكار الشائعة</vt:lpstr>
      <vt:lpstr>عرض تقديمي في PowerPoint</vt:lpstr>
      <vt:lpstr>تعريف العلم</vt:lpstr>
      <vt:lpstr>خصائص الدراسة العلمية</vt:lpstr>
      <vt:lpstr>الموضوعية Objectivity</vt:lpstr>
      <vt:lpstr>القابلية للتحقق والاعادة Verification and Replication</vt:lpstr>
      <vt:lpstr>القياس Measurement</vt:lpstr>
      <vt:lpstr>الطابع التراكمي (غير شخصي)</vt:lpstr>
      <vt:lpstr>وجود علاقة دينامية بين المشاهدات الواقعية والنظريات العلمية</vt:lpstr>
      <vt:lpstr>قابلية العلم لان يصحح نفسه</vt:lpstr>
      <vt:lpstr>وظائف العلم</vt:lpstr>
      <vt:lpstr>عرض تقديمي في PowerPoint</vt:lpstr>
      <vt:lpstr>أهداف العلم</vt:lpstr>
      <vt:lpstr>أهداف العلم</vt:lpstr>
      <vt:lpstr>أهداف العلم</vt:lpstr>
      <vt:lpstr>أهداف العلم</vt:lpstr>
      <vt:lpstr>أهداف العلم</vt:lpstr>
    </vt:vector>
  </TitlesOfParts>
  <Company>King Saud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النفس التجريبي 361 نفس</dc:title>
  <dc:creator>User</dc:creator>
  <cp:lastModifiedBy>COE02O148G02</cp:lastModifiedBy>
  <cp:revision>40</cp:revision>
  <dcterms:created xsi:type="dcterms:W3CDTF">2015-09-02T05:54:28Z</dcterms:created>
  <dcterms:modified xsi:type="dcterms:W3CDTF">2016-01-31T08:01:57Z</dcterms:modified>
</cp:coreProperties>
</file>